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59" r:id="rId9"/>
    <p:sldId id="258" r:id="rId10"/>
    <p:sldId id="260" r:id="rId11"/>
    <p:sldId id="261" r:id="rId12"/>
    <p:sldId id="262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1" r:id="rId25"/>
    <p:sldId id="278" r:id="rId26"/>
    <p:sldId id="292" r:id="rId27"/>
    <p:sldId id="280" r:id="rId28"/>
    <p:sldId id="293" r:id="rId29"/>
    <p:sldId id="294" r:id="rId30"/>
    <p:sldId id="281" r:id="rId31"/>
    <p:sldId id="290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F8F8F8"/>
    <a:srgbClr val="001D3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4C2105B-2879-4D60-94D9-863C0DCA1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4E9CC9-12B0-44B3-BAA0-399435B8A9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714863-5F8F-4961-8C1C-6526FB60055C}" type="datetimeFigureOut">
              <a:rPr lang="es-AR"/>
              <a:pPr>
                <a:defRPr/>
              </a:pPr>
              <a:t>2/11/2020</a:t>
            </a:fld>
            <a:endParaRPr lang="es-AR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1E144CE2-948F-4EBD-8226-481EDAF3B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E5DE3799-9409-48A4-9315-030247BB5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E81EE-32C0-46BA-96C6-F60B9EF07E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7EC388-92D7-4A38-B779-438C0A78A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30B08E-7288-490B-ABF2-95A06D4A5234}" type="slidenum">
              <a:rPr lang="es-AR" altLang="es-CU"/>
              <a:pPr>
                <a:defRPr/>
              </a:pPr>
              <a:t>‹Nº›</a:t>
            </a:fld>
            <a:endParaRPr lang="es-AR" altLang="es-C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imagen de diapositiva 1">
            <a:extLst>
              <a:ext uri="{FF2B5EF4-FFF2-40B4-BE49-F238E27FC236}">
                <a16:creationId xmlns:a16="http://schemas.microsoft.com/office/drawing/2014/main" id="{121C6A94-B3B0-44CE-877B-2F15DFA59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Marcador de notas 2">
            <a:extLst>
              <a:ext uri="{FF2B5EF4-FFF2-40B4-BE49-F238E27FC236}">
                <a16:creationId xmlns:a16="http://schemas.microsoft.com/office/drawing/2014/main" id="{AC108741-58F4-461B-BD33-1C976FCE9A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altLang="es-AR"/>
          </a:p>
        </p:txBody>
      </p:sp>
      <p:sp>
        <p:nvSpPr>
          <p:cNvPr id="31748" name="Marcador de número de diapositiva 3">
            <a:extLst>
              <a:ext uri="{FF2B5EF4-FFF2-40B4-BE49-F238E27FC236}">
                <a16:creationId xmlns:a16="http://schemas.microsoft.com/office/drawing/2014/main" id="{D7E8C241-979A-449E-837D-C75BE5131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BF0172D-906E-4C7E-8812-0F05EDFC0C23}" type="slidenum">
              <a:rPr lang="es-AR" altLang="es-AR"/>
              <a:pPr/>
              <a:t>26</a:t>
            </a:fld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C169-45B0-43B2-9B74-079808D8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21B9-8D5D-476A-A822-0DFE7EAE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1E90-5D4A-4308-831B-1155492F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E32B1-B5BB-4198-8963-F45F86081B6C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1299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3E17-DC64-4FF5-A4FD-2E3E0294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806A-2F9F-4A7B-8517-A79FE6B5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36A7-3629-4B30-87B4-7442B6A8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6F060-8E88-4CE3-BD56-6A1F6020C0A1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42678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CB01-303B-42AB-9685-647D7C0D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F2B3-08F8-490C-A7BE-C89FEEF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1BEC-A2E9-4C42-B7B9-740DE002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A5FAF-5FC0-47BE-8DA5-AFA8B976EDC3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36786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E42B-6741-4967-A752-EFF9434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18B8-CF7D-40B3-8287-8785579A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0B38-1902-42EF-B4BA-E2A72EF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C3EEE-8C58-48D2-B6A3-45892A07815F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252803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EB7A-216D-462C-85EE-41EEF2F1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399F-965E-4D39-AD93-F9437E88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30E6-8E7C-4B27-ABC5-D6BA689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3A50E-59F4-436A-B60E-8C211694955D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33398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8EF354-EDBC-43E9-A336-86F6D323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CB5E1-CD28-4872-95BA-9FDB6D48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BCEF8B-FC43-4EFC-8771-C899743E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4B43-7737-4FFF-AD96-D0AEC2E3561E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246703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A73D5FC-5856-4BDC-8833-13DEDB1D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4C3339-9210-4056-9BAD-2FD1E449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D7822A-24EA-4C0C-932E-3AD96D12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D35D5-DBB5-4ABD-BBED-2B802592CA16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189759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F4A756C-F94C-4D55-9788-0282819D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5D0A8C2-6358-46C3-BDD2-F2DC989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AAE735-4476-4E97-AEA3-BC458501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108B-6BE4-4AF3-9DCA-0BDFE9F201FE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7108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9CE8E6-A167-4FDF-8DA6-7228F4B1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CA64EA-2E9D-4697-ADCE-647357E1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242547-594B-4BC5-AC53-57CAA01E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0C109-2321-416D-B04B-A135012D6733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33641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F1BB33-C61A-4DC8-8F36-CFB2F13B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FEC63F-7E74-4B21-8514-5B7F5C7D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80A24B-E7AD-4AB2-951C-B89C8331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FF78-E04D-4F65-9780-76DC898524C0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102327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DDC194-F9C8-4A4D-AFD7-D66E3F6F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B22817-538A-4205-8ECC-254BC5E8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1C4140-957A-422B-8FF4-45CE07D9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99A0F-EE1F-4FE9-83C8-135CB4F98E4D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  <p:extLst>
      <p:ext uri="{BB962C8B-B14F-4D97-AF65-F5344CB8AC3E}">
        <p14:creationId xmlns:p14="http://schemas.microsoft.com/office/powerpoint/2010/main" val="15632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3665837-9816-4B1E-8FC7-238B0BB940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4E75806-459D-4ABF-83F0-9E4F4C0564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n-US" alt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5F5B-F878-4E38-AEC8-9DBA2350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0E5F-194F-430A-844C-4708B984D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8E9E-D0D2-431D-B69A-4E6A2ACB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0C6585-395D-4539-8228-984576294248}" type="slidenum">
              <a:rPr lang="es-ES" altLang="es-CU"/>
              <a:pPr>
                <a:defRPr/>
              </a:pPr>
              <a:t>‹Nº›</a:t>
            </a:fld>
            <a:endParaRPr lang="es-ES" altLang="es-C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0CF0650-E609-455C-9A3E-71E0E13D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458200" cy="1920875"/>
          </a:xfrm>
        </p:spPr>
        <p:txBody>
          <a:bodyPr/>
          <a:lstStyle/>
          <a:p>
            <a:pPr eaLnBrk="1" hangingPunct="1"/>
            <a:r>
              <a:rPr lang="es-AR" altLang="es-AR" b="1" dirty="0">
                <a:solidFill>
                  <a:srgbClr val="00FF00"/>
                </a:solidFill>
              </a:rPr>
              <a:t>Lugar Geométrico de las Raíces (LGR)</a:t>
            </a:r>
            <a:endParaRPr lang="es-ES" altLang="es-AR" b="1" dirty="0">
              <a:solidFill>
                <a:srgbClr val="00FF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E88348D-ABA1-4DEA-852D-FADA3F889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8153400" cy="1905000"/>
          </a:xfrm>
        </p:spPr>
        <p:txBody>
          <a:bodyPr/>
          <a:lstStyle/>
          <a:p>
            <a:pPr algn="r" eaLnBrk="1" hangingPunct="1"/>
            <a:r>
              <a:rPr lang="es-AR" altLang="es-AR" b="1" dirty="0">
                <a:solidFill>
                  <a:srgbClr val="00B050"/>
                </a:solidFill>
              </a:rPr>
              <a:t>TEORIA DEL CONTROL</a:t>
            </a:r>
          </a:p>
          <a:p>
            <a:pPr algn="r" eaLnBrk="1" hangingPunct="1"/>
            <a:r>
              <a:rPr lang="es-ES" altLang="es-AR" dirty="0"/>
              <a:t>4to. Nivel Ingeniería en Sistemas de Información</a:t>
            </a:r>
          </a:p>
          <a:p>
            <a:pPr algn="r" eaLnBrk="1" hangingPunct="1"/>
            <a:r>
              <a:rPr lang="es-ES" altLang="es-AR" dirty="0"/>
              <a:t>Facultad Regional Resistencia</a:t>
            </a:r>
          </a:p>
          <a:p>
            <a:pPr algn="r" eaLnBrk="1" hangingPunct="1"/>
            <a:r>
              <a:rPr lang="es-ES" altLang="es-AR" dirty="0"/>
              <a:t>Universidad Tecnológica Nacional</a:t>
            </a:r>
          </a:p>
        </p:txBody>
      </p:sp>
      <p:sp>
        <p:nvSpPr>
          <p:cNvPr id="3076" name="CuadroTexto 1">
            <a:extLst>
              <a:ext uri="{FF2B5EF4-FFF2-40B4-BE49-F238E27FC236}">
                <a16:creationId xmlns:a16="http://schemas.microsoft.com/office/drawing/2014/main" id="{7A7502F4-B967-4069-A802-3F23BE5C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262" y="5638800"/>
            <a:ext cx="3291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 dirty="0">
                <a:latin typeface="Garamond" panose="02020404030301010803" pitchFamily="18" charset="0"/>
              </a:rPr>
              <a:t>Ing. Carlos Alejandro Pérez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 dirty="0">
                <a:latin typeface="Garamond" panose="02020404030301010803" pitchFamily="18" charset="0"/>
              </a:rPr>
              <a:t>Ing. Dominga Concepción Aquino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0C0DF95-7222-4566-BE3C-69F8171EE1A8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s-AR" altLang="es-AR"/>
              <a:t>Respuesta del sistema</a:t>
            </a:r>
            <a:endParaRPr lang="es-ES" altLang="es-A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8A29D86-557E-4FAD-A5E9-70937EE81E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2514600"/>
            <a:ext cx="8686800" cy="4114800"/>
          </a:xfrm>
          <a:blipFill rotWithShape="0">
            <a:blip r:embed="rId2"/>
            <a:stretch>
              <a:fillRect l="-1263" t="-2519"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13316" name="Oval 5">
            <a:extLst>
              <a:ext uri="{FF2B5EF4-FFF2-40B4-BE49-F238E27FC236}">
                <a16:creationId xmlns:a16="http://schemas.microsoft.com/office/drawing/2014/main" id="{7518B38F-B353-4C2C-A49D-9209CA9A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49400"/>
            <a:ext cx="31242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F0AC5A-CB07-4046-B5DD-B7FB6B55AD5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1143000"/>
            <a:ext cx="4096521" cy="102534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5CD6ADA6-BE8E-462C-BF9B-C2F3A9E6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Condición de Magnitud y Angulo</a:t>
            </a:r>
            <a:endParaRPr lang="es-AR" altLang="es-AR"/>
          </a:p>
        </p:txBody>
      </p:sp>
      <p:sp>
        <p:nvSpPr>
          <p:cNvPr id="7171" name="Marcador de contenido 2">
            <a:extLst>
              <a:ext uri="{FF2B5EF4-FFF2-40B4-BE49-F238E27FC236}">
                <a16:creationId xmlns:a16="http://schemas.microsoft.com/office/drawing/2014/main" id="{73712A10-9AA6-4672-9FC9-7F4DBF995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391" r="-850"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234EBE41-71C5-4EF5-8CA5-D1768BFA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6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AR"/>
              <a:t>Obtención de la ganancia K</a:t>
            </a:r>
            <a:endParaRPr lang="es-AR" altLang="es-AR"/>
          </a:p>
        </p:txBody>
      </p:sp>
      <p:sp>
        <p:nvSpPr>
          <p:cNvPr id="15363" name="CuadroTexto 6">
            <a:extLst>
              <a:ext uri="{FF2B5EF4-FFF2-40B4-BE49-F238E27FC236}">
                <a16:creationId xmlns:a16="http://schemas.microsoft.com/office/drawing/2014/main" id="{F17B8FD5-79CA-4EDC-8B7B-46ACD91A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24100"/>
            <a:ext cx="862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540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endParaRPr lang="es-AR" altLang="es-AR" sz="5400">
              <a:latin typeface="Garamond" panose="02020404030301010803" pitchFamily="18" charset="0"/>
            </a:endParaRPr>
          </a:p>
        </p:txBody>
      </p:sp>
      <p:sp>
        <p:nvSpPr>
          <p:cNvPr id="15364" name="CuadroTexto 7">
            <a:extLst>
              <a:ext uri="{FF2B5EF4-FFF2-40B4-BE49-F238E27FC236}">
                <a16:creationId xmlns:a16="http://schemas.microsoft.com/office/drawing/2014/main" id="{A0FE8C12-961F-4FF3-BF9D-99C33AF3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38688"/>
            <a:ext cx="862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540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endParaRPr lang="es-AR" altLang="es-AR" sz="5400">
              <a:latin typeface="Garamond" panose="020204040303010108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CAD451-D420-46ED-94C4-4F9E101C69F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2221977"/>
            <a:ext cx="4558492" cy="102534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376C2CF-60BF-4C80-A9E0-06BF850935A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4013" y="4738688"/>
            <a:ext cx="6045181" cy="11353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34CF1E-4029-4E6E-80B0-F0BEF2A1A7D4}"/>
              </a:ext>
            </a:extLst>
          </p:cNvPr>
          <p:cNvSpPr/>
          <p:nvPr/>
        </p:nvSpPr>
        <p:spPr>
          <a:xfrm>
            <a:off x="609600" y="1004888"/>
            <a:ext cx="7681913" cy="107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3200" dirty="0">
                <a:latin typeface="+mn-lt"/>
              </a:rPr>
              <a:t>Es posible escribir la ganancia de lazo abierto</a:t>
            </a:r>
          </a:p>
          <a:p>
            <a:pPr>
              <a:defRPr/>
            </a:pPr>
            <a:r>
              <a:rPr lang="es-ES" sz="3200" dirty="0">
                <a:latin typeface="+mn-lt"/>
              </a:rPr>
              <a:t> como una división de polinomios</a:t>
            </a:r>
            <a:endParaRPr lang="es-AR" sz="3200" dirty="0">
              <a:latin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F4D135-4848-4CAE-BE01-D06B3BC7EA06}"/>
              </a:ext>
            </a:extLst>
          </p:cNvPr>
          <p:cNvSpPr/>
          <p:nvPr/>
        </p:nvSpPr>
        <p:spPr>
          <a:xfrm>
            <a:off x="609600" y="3590925"/>
            <a:ext cx="789940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3200" dirty="0" err="1">
                <a:latin typeface="+mn-lt"/>
              </a:rPr>
              <a:t>Factoreando</a:t>
            </a:r>
            <a:r>
              <a:rPr lang="es-ES" sz="3200" dirty="0">
                <a:latin typeface="+mn-lt"/>
              </a:rPr>
              <a:t> el numerador y denominador tendremos </a:t>
            </a:r>
            <a:endParaRPr lang="es-AR" sz="3200" dirty="0">
              <a:latin typeface="+mn-lt"/>
            </a:endParaRPr>
          </a:p>
        </p:txBody>
      </p:sp>
      <p:sp>
        <p:nvSpPr>
          <p:cNvPr id="15369" name="CuadroTexto 6">
            <a:extLst>
              <a:ext uri="{FF2B5EF4-FFF2-40B4-BE49-F238E27FC236}">
                <a16:creationId xmlns:a16="http://schemas.microsoft.com/office/drawing/2014/main" id="{0A053598-7D4E-4A9D-B6EF-0B075469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6096000"/>
            <a:ext cx="4330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A= coeficiente de mayor grado del numerador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B= ídem denominador</a:t>
            </a:r>
            <a:endParaRPr lang="es-AR" altLang="es-AR" sz="18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8C415F67-0166-4878-AE80-BFC664E3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6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AR"/>
              <a:t>Polos y Ceros de Lazo Abierto</a:t>
            </a:r>
            <a:endParaRPr lang="es-AR" alt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06F73E-22D4-41FD-8A2B-9785AE6CCAEB}"/>
              </a:ext>
            </a:extLst>
          </p:cNvPr>
          <p:cNvSpPr txBox="1"/>
          <p:nvPr/>
        </p:nvSpPr>
        <p:spPr>
          <a:xfrm>
            <a:off x="1077913" y="3340100"/>
            <a:ext cx="7596187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32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ES" sz="3200" b="1" i="1" baseline="-25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3200" dirty="0">
                <a:latin typeface="+mn-lt"/>
              </a:rPr>
              <a:t>= cero de lazo abierto, porque hace </a:t>
            </a:r>
            <a:r>
              <a:rPr lang="es-ES" sz="3200" i="1" dirty="0">
                <a:latin typeface="+mn-lt"/>
              </a:rPr>
              <a:t>cero</a:t>
            </a:r>
            <a:r>
              <a:rPr lang="es-ES" sz="3200" dirty="0">
                <a:latin typeface="+mn-lt"/>
              </a:rPr>
              <a:t> a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G(s)H(s)</a:t>
            </a:r>
          </a:p>
          <a:p>
            <a:pPr eaLnBrk="1" hangingPunct="1">
              <a:defRPr/>
            </a:pPr>
            <a:endParaRPr lang="es-ES" sz="3200" dirty="0">
              <a:latin typeface="+mn-lt"/>
            </a:endParaRPr>
          </a:p>
          <a:p>
            <a:pPr eaLnBrk="1" hangingPunct="1">
              <a:defRPr/>
            </a:pPr>
            <a:r>
              <a:rPr lang="es-ES" sz="32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b="1" i="1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3200" dirty="0">
                <a:latin typeface="+mn-lt"/>
              </a:rPr>
              <a:t>=polo de lazo abierto, porque hace </a:t>
            </a:r>
            <a:r>
              <a:rPr lang="es-ES" sz="3200" i="1" dirty="0">
                <a:latin typeface="+mn-lt"/>
              </a:rPr>
              <a:t>indeterminado</a:t>
            </a:r>
            <a:r>
              <a:rPr lang="es-ES" sz="3200" dirty="0">
                <a:latin typeface="+mn-lt"/>
              </a:rPr>
              <a:t> a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G(s)H(s)</a:t>
            </a:r>
            <a:endParaRPr lang="es-A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01D764-F4DC-4638-BC4A-E35DBDEAAA4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1676063"/>
            <a:ext cx="6727419" cy="113537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06EAE7C9-FC4F-4985-9D66-E185D292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6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AR"/>
              <a:t>Polos y Ceros de Lazo Abierto</a:t>
            </a:r>
            <a:endParaRPr lang="es-AR" altLang="es-AR"/>
          </a:p>
        </p:txBody>
      </p:sp>
      <p:sp>
        <p:nvSpPr>
          <p:cNvPr id="3" name="Llamada con línea 1 2">
            <a:extLst>
              <a:ext uri="{FF2B5EF4-FFF2-40B4-BE49-F238E27FC236}">
                <a16:creationId xmlns:a16="http://schemas.microsoft.com/office/drawing/2014/main" id="{94E50512-3428-4D7A-94B7-6C8477DF3D68}"/>
              </a:ext>
            </a:extLst>
          </p:cNvPr>
          <p:cNvSpPr/>
          <p:nvPr/>
        </p:nvSpPr>
        <p:spPr>
          <a:xfrm>
            <a:off x="2895600" y="1676400"/>
            <a:ext cx="5715000" cy="612775"/>
          </a:xfrm>
          <a:prstGeom prst="borderCallout1">
            <a:avLst>
              <a:gd name="adj1" fmla="val 103401"/>
              <a:gd name="adj2" fmla="val 49379"/>
              <a:gd name="adj3" fmla="val 306307"/>
              <a:gd name="adj4" fmla="val 6032"/>
            </a:avLst>
          </a:prstGeom>
          <a:solidFill>
            <a:schemeClr val="tx2">
              <a:lumMod val="2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3200" dirty="0"/>
              <a:t>Los ceros de L.A. son constantes</a:t>
            </a:r>
            <a:endParaRPr lang="es-AR" sz="32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C07744-68F0-4D10-AB2E-FB31BBA09BF2}"/>
              </a:ext>
            </a:extLst>
          </p:cNvPr>
          <p:cNvCxnSpPr>
            <a:stCxn id="3" idx="1"/>
          </p:cNvCxnSpPr>
          <p:nvPr/>
        </p:nvCxnSpPr>
        <p:spPr>
          <a:xfrm flipH="1">
            <a:off x="4800600" y="2289175"/>
            <a:ext cx="952500" cy="113982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552583-4DB6-4A58-AE88-89F92828E997}"/>
              </a:ext>
            </a:extLst>
          </p:cNvPr>
          <p:cNvCxnSpPr>
            <a:stCxn id="3" idx="1"/>
          </p:cNvCxnSpPr>
          <p:nvPr/>
        </p:nvCxnSpPr>
        <p:spPr>
          <a:xfrm>
            <a:off x="5753100" y="2289175"/>
            <a:ext cx="647700" cy="113982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lamada con línea 1 22">
            <a:extLst>
              <a:ext uri="{FF2B5EF4-FFF2-40B4-BE49-F238E27FC236}">
                <a16:creationId xmlns:a16="http://schemas.microsoft.com/office/drawing/2014/main" id="{956A45F3-0D72-4432-9875-47690BE4767C}"/>
              </a:ext>
            </a:extLst>
          </p:cNvPr>
          <p:cNvSpPr/>
          <p:nvPr/>
        </p:nvSpPr>
        <p:spPr>
          <a:xfrm>
            <a:off x="1943100" y="5748338"/>
            <a:ext cx="5715000" cy="612775"/>
          </a:xfrm>
          <a:prstGeom prst="borderCallout1">
            <a:avLst>
              <a:gd name="adj1" fmla="val 928"/>
              <a:gd name="adj2" fmla="val 50095"/>
              <a:gd name="adj3" fmla="val -179325"/>
              <a:gd name="adj4" fmla="val 21793"/>
            </a:avLst>
          </a:prstGeom>
          <a:solidFill>
            <a:schemeClr val="tx2">
              <a:lumMod val="2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3200" dirty="0"/>
              <a:t>Los polos de L.A. son constantes</a:t>
            </a:r>
            <a:endParaRPr lang="es-AR" sz="3200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FC37F82-048A-4868-920E-9E8DC65D129E}"/>
              </a:ext>
            </a:extLst>
          </p:cNvPr>
          <p:cNvCxnSpPr/>
          <p:nvPr/>
        </p:nvCxnSpPr>
        <p:spPr>
          <a:xfrm>
            <a:off x="4648200" y="4665663"/>
            <a:ext cx="152400" cy="10461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2FAB00F-0E4C-4049-B4DF-C8D1421E5922}"/>
              </a:ext>
            </a:extLst>
          </p:cNvPr>
          <p:cNvCxnSpPr>
            <a:endCxn id="23" idx="3"/>
          </p:cNvCxnSpPr>
          <p:nvPr/>
        </p:nvCxnSpPr>
        <p:spPr>
          <a:xfrm flipH="1">
            <a:off x="4800600" y="4665663"/>
            <a:ext cx="1600200" cy="10826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CuadroTexto 28">
            <a:extLst>
              <a:ext uri="{FF2B5EF4-FFF2-40B4-BE49-F238E27FC236}">
                <a16:creationId xmlns:a16="http://schemas.microsoft.com/office/drawing/2014/main" id="{6A20A351-2F6E-4F78-AD7B-F141CCB2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955675"/>
            <a:ext cx="4416425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es-ES" sz="3600" dirty="0">
                <a:latin typeface="+mn-lt"/>
              </a:rPr>
              <a:t>Para un sistema dado..</a:t>
            </a:r>
            <a:endParaRPr lang="es-AR" sz="3600" dirty="0">
              <a:latin typeface="+mn-lt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5ADD3F-6EBB-4093-8E41-E32AF70FD41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3000" y="3503938"/>
            <a:ext cx="6727419" cy="113537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653FC817-D636-43C1-8531-87DB6E1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63"/>
            <a:ext cx="8229600" cy="836612"/>
          </a:xfrm>
        </p:spPr>
        <p:txBody>
          <a:bodyPr/>
          <a:lstStyle/>
          <a:p>
            <a:pPr eaLnBrk="1" hangingPunct="1"/>
            <a:r>
              <a:rPr lang="es-ES" altLang="es-AR"/>
              <a:t>Obtención de la ganancia K</a:t>
            </a:r>
            <a:endParaRPr lang="es-AR" alt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903B27-B6D4-4975-ACB0-7C371CC1298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1066800"/>
            <a:ext cx="6727419" cy="113537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14" name="Llamada con línea 2 13">
            <a:extLst>
              <a:ext uri="{FF2B5EF4-FFF2-40B4-BE49-F238E27FC236}">
                <a16:creationId xmlns:a16="http://schemas.microsoft.com/office/drawing/2014/main" id="{7FDD7A6F-E694-4628-BC2E-D9EFA410B445}"/>
              </a:ext>
            </a:extLst>
          </p:cNvPr>
          <p:cNvSpPr/>
          <p:nvPr/>
        </p:nvSpPr>
        <p:spPr>
          <a:xfrm>
            <a:off x="5029200" y="2657475"/>
            <a:ext cx="3657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0357"/>
              <a:gd name="adj6" fmla="val -26257"/>
            </a:avLst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1" i="1" dirty="0">
                <a:solidFill>
                  <a:srgbClr val="00FF00"/>
                </a:solidFill>
              </a:rPr>
              <a:t>s</a:t>
            </a:r>
            <a:r>
              <a:rPr lang="es-ES" dirty="0">
                <a:solidFill>
                  <a:srgbClr val="00FF00"/>
                </a:solidFill>
              </a:rPr>
              <a:t> = polo de lazo cerrado </a:t>
            </a:r>
            <a:r>
              <a:rPr lang="es-ES" dirty="0">
                <a:solidFill>
                  <a:srgbClr val="00FF00"/>
                </a:solidFill>
                <a:sym typeface="Wingdings" panose="05000000000000000000" pitchFamily="2" charset="2"/>
              </a:rPr>
              <a:t> diagrama</a:t>
            </a:r>
            <a:endParaRPr lang="es-AR" dirty="0">
              <a:solidFill>
                <a:srgbClr val="00FF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49C313-11B6-4A71-91E9-A54560B89717}"/>
              </a:ext>
            </a:extLst>
          </p:cNvPr>
          <p:cNvSpPr/>
          <p:nvPr/>
        </p:nvSpPr>
        <p:spPr>
          <a:xfrm>
            <a:off x="1981200" y="990600"/>
            <a:ext cx="457200" cy="12954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6F9BE8-EC66-44BC-9C18-5419D892C2F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3657600"/>
            <a:ext cx="6814878" cy="11353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14CAD9B-8F86-4DE4-86DA-ED7BF010A838}"/>
              </a:ext>
            </a:extLst>
          </p:cNvPr>
          <p:cNvSpPr/>
          <p:nvPr/>
        </p:nvSpPr>
        <p:spPr>
          <a:xfrm>
            <a:off x="1981200" y="3657600"/>
            <a:ext cx="457200" cy="12954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FD64E4F-616F-4167-A12C-BB2033FDE56E}"/>
              </a:ext>
            </a:extLst>
          </p:cNvPr>
          <p:cNvCxnSpPr/>
          <p:nvPr/>
        </p:nvCxnSpPr>
        <p:spPr>
          <a:xfrm>
            <a:off x="2209800" y="2362200"/>
            <a:ext cx="0" cy="114300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CuadroTexto 6">
            <a:extLst>
              <a:ext uri="{FF2B5EF4-FFF2-40B4-BE49-F238E27FC236}">
                <a16:creationId xmlns:a16="http://schemas.microsoft.com/office/drawing/2014/main" id="{D94252BE-2B3D-40E9-AB8A-81C2B078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54638"/>
            <a:ext cx="6781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>
                <a:latin typeface="Garamond" panose="02020404030301010803" pitchFamily="18" charset="0"/>
              </a:rPr>
              <a:t>La razón de A/B se llamará ganancia K, único parámetro que podrá variar en este análisis</a:t>
            </a:r>
            <a:endParaRPr lang="es-AR" altLang="es-AR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843E-0EEF-4AEF-88A0-7116991A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se grafica en el diagrama del lugar de las raíces?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DBCE1E-CCD0-4EA3-90E4-DFDBC0FC4049}"/>
              </a:ext>
            </a:extLst>
          </p:cNvPr>
          <p:cNvSpPr txBox="1"/>
          <p:nvPr/>
        </p:nvSpPr>
        <p:spPr>
          <a:xfrm>
            <a:off x="457200" y="4373563"/>
            <a:ext cx="8053388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4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grafican las variaciones de “s” cuando varía la ganancia K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C4C5EA-D7CE-4555-A361-7B7159E45B9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880167"/>
            <a:ext cx="6814879" cy="113537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6" name="Llamada con línea 2 5">
            <a:extLst>
              <a:ext uri="{FF2B5EF4-FFF2-40B4-BE49-F238E27FC236}">
                <a16:creationId xmlns:a16="http://schemas.microsoft.com/office/drawing/2014/main" id="{ABB1ED04-EF9C-497F-96D3-2F31FBFDE415}"/>
              </a:ext>
            </a:extLst>
          </p:cNvPr>
          <p:cNvSpPr/>
          <p:nvPr/>
        </p:nvSpPr>
        <p:spPr>
          <a:xfrm>
            <a:off x="4565650" y="3471863"/>
            <a:ext cx="3657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0357"/>
              <a:gd name="adj6" fmla="val -26257"/>
            </a:avLst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1" i="1" dirty="0">
                <a:solidFill>
                  <a:srgbClr val="00FF00"/>
                </a:solidFill>
              </a:rPr>
              <a:t>s</a:t>
            </a:r>
            <a:r>
              <a:rPr lang="es-ES" dirty="0">
                <a:solidFill>
                  <a:srgbClr val="00FF00"/>
                </a:solidFill>
              </a:rPr>
              <a:t> = polo de lazo cerrado </a:t>
            </a:r>
            <a:r>
              <a:rPr lang="es-ES" dirty="0">
                <a:solidFill>
                  <a:srgbClr val="00FF00"/>
                </a:solidFill>
                <a:sym typeface="Wingdings" panose="05000000000000000000" pitchFamily="2" charset="2"/>
              </a:rPr>
              <a:t> diagrama</a:t>
            </a:r>
            <a:endParaRPr lang="es-AR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485FD99C-0BF2-4210-AB80-447279F0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¿Qué se grafica?</a:t>
            </a:r>
            <a:endParaRPr lang="es-AR" altLang="es-AR"/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79B97D8A-25DE-4451-A31D-13ED461A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76588"/>
            <a:ext cx="8229600" cy="2949575"/>
          </a:xfrm>
        </p:spPr>
        <p:txBody>
          <a:bodyPr/>
          <a:lstStyle/>
          <a:p>
            <a:pPr eaLnBrk="1" hangingPunct="1"/>
            <a:r>
              <a:rPr lang="es-ES" altLang="es-AR"/>
              <a:t>Para cada K desde 0 a infinito</a:t>
            </a:r>
          </a:p>
          <a:p>
            <a:pPr lvl="1" eaLnBrk="1" hangingPunct="1"/>
            <a:r>
              <a:rPr lang="es-ES" altLang="es-AR"/>
              <a:t>Graficar en un plano “s” los valores de las raíces de esa ecuación por cada valor de K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/>
              <a:t>El diagrama obtenido se llama “Lugar de las Raíces”</a:t>
            </a:r>
          </a:p>
        </p:txBody>
      </p:sp>
      <p:graphicFrame>
        <p:nvGraphicFramePr>
          <p:cNvPr id="21508" name="Objeto 3">
            <a:extLst>
              <a:ext uri="{FF2B5EF4-FFF2-40B4-BE49-F238E27FC236}">
                <a16:creationId xmlns:a16="http://schemas.microsoft.com/office/drawing/2014/main" id="{9181ED19-5D33-42E1-BAE3-B7B232682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0" y="1636713"/>
          <a:ext cx="519271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cuación" r:id="rId3" imgW="1511300" imgH="393700" progId="Equation.3">
                  <p:embed/>
                </p:oleObj>
              </mc:Choice>
              <mc:Fallback>
                <p:oleObj name="Ecuación" r:id="rId3" imgW="1511300" imgH="3937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636713"/>
                        <a:ext cx="5192713" cy="1319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8695E8A4-C65B-4C38-BC77-A9E5761A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488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AR"/>
              <a:t>Hay un problema…</a:t>
            </a:r>
            <a:endParaRPr lang="es-AR" altLang="es-AR"/>
          </a:p>
        </p:txBody>
      </p:sp>
      <p:graphicFrame>
        <p:nvGraphicFramePr>
          <p:cNvPr id="22531" name="Marcador de contenido 3">
            <a:extLst>
              <a:ext uri="{FF2B5EF4-FFF2-40B4-BE49-F238E27FC236}">
                <a16:creationId xmlns:a16="http://schemas.microsoft.com/office/drawing/2014/main" id="{77902425-F185-492E-8C20-4584DD6FB54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66900" y="1055688"/>
          <a:ext cx="5410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cuación" r:id="rId3" imgW="1511300" imgH="393700" progId="Equation.3">
                  <p:embed/>
                </p:oleObj>
              </mc:Choice>
              <mc:Fallback>
                <p:oleObj name="Ecuación" r:id="rId3" imgW="1511300" imgH="393700" progId="Equation.3">
                  <p:embed/>
                  <p:pic>
                    <p:nvPicPr>
                      <p:cNvPr id="0" name="Marcador de contenido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055688"/>
                        <a:ext cx="5410200" cy="1409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Marcador de contenido 3">
            <a:extLst>
              <a:ext uri="{FF2B5EF4-FFF2-40B4-BE49-F238E27FC236}">
                <a16:creationId xmlns:a16="http://schemas.microsoft.com/office/drawing/2014/main" id="{10323D62-64FD-4DF9-9AD9-3174BAFAF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2819400"/>
          <a:ext cx="55911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cuación" r:id="rId5" imgW="1562100" imgH="203200" progId="Equation.3">
                  <p:embed/>
                </p:oleObj>
              </mc:Choice>
              <mc:Fallback>
                <p:oleObj name="Ecuación" r:id="rId5" imgW="1562100" imgH="203200" progId="Equation.3">
                  <p:embed/>
                  <p:pic>
                    <p:nvPicPr>
                      <p:cNvPr id="0" name="Marcador de contenid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819400"/>
                        <a:ext cx="5591175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ángulo 5">
            <a:extLst>
              <a:ext uri="{FF2B5EF4-FFF2-40B4-BE49-F238E27FC236}">
                <a16:creationId xmlns:a16="http://schemas.microsoft.com/office/drawing/2014/main" id="{C80F3D8A-4C7D-4D1B-B58F-E7C2FFBB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513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>
                <a:latin typeface="Garamond" panose="02020404030301010803" pitchFamily="18" charset="0"/>
              </a:rPr>
              <a:t>Si queremos resolver analíticamente, debemos hallar el resolvente del polinomio y graficar cada raíz al variar 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>
                <a:solidFill>
                  <a:srgbClr val="FFC000"/>
                </a:solidFill>
                <a:latin typeface="Garamond" panose="02020404030301010803" pitchFamily="18" charset="0"/>
              </a:rPr>
              <a:t>Imposible para grado 4 y subsiguientes..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4EF3F714-6A69-4B2B-88A8-99D9C834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Método nemotécnico</a:t>
            </a:r>
            <a:endParaRPr lang="es-AR" altLang="es-AR"/>
          </a:p>
        </p:txBody>
      </p:sp>
      <p:sp>
        <p:nvSpPr>
          <p:cNvPr id="23555" name="Marcador de contenido 2">
            <a:extLst>
              <a:ext uri="{FF2B5EF4-FFF2-40B4-BE49-F238E27FC236}">
                <a16:creationId xmlns:a16="http://schemas.microsoft.com/office/drawing/2014/main" id="{0357E57B-5E77-4D7F-842A-A4345476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b="1">
                <a:solidFill>
                  <a:srgbClr val="00FF00"/>
                </a:solidFill>
              </a:rPr>
              <a:t>Permite dibujar el diagrama SIN hallar su solución analítica.</a:t>
            </a:r>
          </a:p>
          <a:p>
            <a:pPr eaLnBrk="1" hangingPunct="1"/>
            <a:r>
              <a:rPr lang="es-ES" altLang="es-AR"/>
              <a:t>Dependiendo del tipo de sistema, tiene de 6 a 9 pasos nemotécnicos.</a:t>
            </a:r>
          </a:p>
          <a:p>
            <a:pPr eaLnBrk="1" hangingPunct="1"/>
            <a:r>
              <a:rPr lang="es-ES" altLang="es-AR"/>
              <a:t>El diagrama se “deduce”</a:t>
            </a:r>
          </a:p>
          <a:p>
            <a:pPr lvl="1" eaLnBrk="1" hangingPunct="1"/>
            <a:r>
              <a:rPr lang="es-ES" altLang="es-AR"/>
              <a:t>Por lo tanto, no es “perfecto” sino “suficientemente bueno”</a:t>
            </a:r>
          </a:p>
          <a:p>
            <a:pPr lvl="1" eaLnBrk="1" hangingPunct="1"/>
            <a:r>
              <a:rPr lang="es-ES" altLang="es-AR"/>
              <a:t>Sólo los puntos de interés se calculan analíticamente</a:t>
            </a:r>
            <a:endParaRPr lang="es-AR" alt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BB2CAF2-CCB6-4EFB-AFA7-4706B806FE65}"/>
              </a:ext>
            </a:extLst>
          </p:cNvPr>
          <p:cNvSpPr/>
          <p:nvPr/>
        </p:nvSpPr>
        <p:spPr>
          <a:xfrm>
            <a:off x="2933700" y="3660775"/>
            <a:ext cx="3238500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05587E-7CD2-48F6-8830-7DF0F6A80C57}"/>
              </a:ext>
            </a:extLst>
          </p:cNvPr>
          <p:cNvSpPr/>
          <p:nvPr/>
        </p:nvSpPr>
        <p:spPr>
          <a:xfrm>
            <a:off x="6332538" y="3508375"/>
            <a:ext cx="2095500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00" name="Título 1">
            <a:extLst>
              <a:ext uri="{FF2B5EF4-FFF2-40B4-BE49-F238E27FC236}">
                <a16:creationId xmlns:a16="http://schemas.microsoft.com/office/drawing/2014/main" id="{CAF54360-9388-43B0-A4F7-2C98FCF9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886700" cy="1325563"/>
          </a:xfrm>
        </p:spPr>
        <p:txBody>
          <a:bodyPr/>
          <a:lstStyle/>
          <a:p>
            <a:pPr eaLnBrk="1" hangingPunct="1"/>
            <a:r>
              <a:rPr lang="es-ES" altLang="es-AR"/>
              <a:t>Concepto</a:t>
            </a:r>
            <a:endParaRPr lang="es-AR" altLang="es-AR"/>
          </a:p>
        </p:txBody>
      </p:sp>
      <p:sp>
        <p:nvSpPr>
          <p:cNvPr id="4101" name="Marcador de contenido 2">
            <a:extLst>
              <a:ext uri="{FF2B5EF4-FFF2-40B4-BE49-F238E27FC236}">
                <a16:creationId xmlns:a16="http://schemas.microsoft.com/office/drawing/2014/main" id="{0BF36918-148D-4C94-8560-8ADDD929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86700" cy="2746375"/>
          </a:xfrm>
        </p:spPr>
        <p:txBody>
          <a:bodyPr/>
          <a:lstStyle/>
          <a:p>
            <a:pPr eaLnBrk="1" hangingPunct="1"/>
            <a:r>
              <a:rPr lang="es-ES" altLang="es-AR"/>
              <a:t>El lugar de las raíces es un conjunto de curvas que se grafican en el plano complejo s</a:t>
            </a:r>
          </a:p>
          <a:p>
            <a:pPr eaLnBrk="1" hangingPunct="1"/>
            <a:r>
              <a:rPr lang="es-ES" altLang="es-AR"/>
              <a:t>Representan las distintas posiciones de las raíces del denominador de una función de transferencia al variar los parámetros del sistema.</a:t>
            </a:r>
            <a:endParaRPr lang="es-AR" altLang="es-AR"/>
          </a:p>
        </p:txBody>
      </p:sp>
      <p:pic>
        <p:nvPicPr>
          <p:cNvPr id="4102" name="Picture 2" descr="https://encrypted-tbn0.gstatic.com/images?q=tbn:ANd9GcSpnPtWEDJaX2rHWFG0IpM4Irh_JgsityJp-nS8rkMRdVkkgfzg">
            <a:extLst>
              <a:ext uri="{FF2B5EF4-FFF2-40B4-BE49-F238E27FC236}">
                <a16:creationId xmlns:a16="http://schemas.microsoft.com/office/drawing/2014/main" id="{5BE42BD7-6C6C-4697-B996-8DAD0A3F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886200"/>
            <a:ext cx="2343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4" descr="http://www.atp.ruhr-uni-bochum.de/rt1/syscontrol/img1058.gif">
            <a:extLst>
              <a:ext uri="{FF2B5EF4-FFF2-40B4-BE49-F238E27FC236}">
                <a16:creationId xmlns:a16="http://schemas.microsoft.com/office/drawing/2014/main" id="{9C47D493-9D2B-4997-89CA-F76C6E74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581400"/>
            <a:ext cx="19304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6" descr="http://www.atp.ruhr-uni-bochum.de/rt1/syscontrol/img1486.gif">
            <a:extLst>
              <a:ext uri="{FF2B5EF4-FFF2-40B4-BE49-F238E27FC236}">
                <a16:creationId xmlns:a16="http://schemas.microsoft.com/office/drawing/2014/main" id="{768BB337-DD48-47B8-A132-9F4FEC37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3805238"/>
            <a:ext cx="29019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A37E80B2-8344-4AE5-9DD3-0A368636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Paso 1</a:t>
            </a:r>
            <a:endParaRPr lang="es-AR" altLang="es-AR"/>
          </a:p>
        </p:txBody>
      </p:sp>
      <p:sp>
        <p:nvSpPr>
          <p:cNvPr id="24579" name="Marcador de contenido 2">
            <a:extLst>
              <a:ext uri="{FF2B5EF4-FFF2-40B4-BE49-F238E27FC236}">
                <a16:creationId xmlns:a16="http://schemas.microsoft.com/office/drawing/2014/main" id="{9682C3F9-84EA-4138-8625-001C516F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s-ES" altLang="es-AR"/>
              <a:t>Dibujar en el plano s los polos y ceros de lazo abierto</a:t>
            </a:r>
            <a:endParaRPr lang="es-AR" alt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AA4A0AE-4F30-41F7-BD28-210371D0182A}"/>
              </a:ext>
            </a:extLst>
          </p:cNvPr>
          <p:cNvCxnSpPr/>
          <p:nvPr/>
        </p:nvCxnSpPr>
        <p:spPr>
          <a:xfrm>
            <a:off x="685800" y="3471863"/>
            <a:ext cx="77343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r 7">
            <a:extLst>
              <a:ext uri="{FF2B5EF4-FFF2-40B4-BE49-F238E27FC236}">
                <a16:creationId xmlns:a16="http://schemas.microsoft.com/office/drawing/2014/main" id="{5B045E0C-5A6D-4D99-8B84-3C1CEABAC080}"/>
              </a:ext>
            </a:extLst>
          </p:cNvPr>
          <p:cNvSpPr/>
          <p:nvPr/>
        </p:nvSpPr>
        <p:spPr>
          <a:xfrm>
            <a:off x="5029200" y="3360738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Multiplicar 8">
            <a:extLst>
              <a:ext uri="{FF2B5EF4-FFF2-40B4-BE49-F238E27FC236}">
                <a16:creationId xmlns:a16="http://schemas.microsoft.com/office/drawing/2014/main" id="{302144A6-357A-4A5C-918C-7A6DEB82B08D}"/>
              </a:ext>
            </a:extLst>
          </p:cNvPr>
          <p:cNvSpPr/>
          <p:nvPr/>
        </p:nvSpPr>
        <p:spPr>
          <a:xfrm>
            <a:off x="3200400" y="3352800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4" name="Multiplicar 13">
            <a:extLst>
              <a:ext uri="{FF2B5EF4-FFF2-40B4-BE49-F238E27FC236}">
                <a16:creationId xmlns:a16="http://schemas.microsoft.com/office/drawing/2014/main" id="{A1B6F551-9E40-451C-B586-5FAD073AE6E2}"/>
              </a:ext>
            </a:extLst>
          </p:cNvPr>
          <p:cNvSpPr/>
          <p:nvPr/>
        </p:nvSpPr>
        <p:spPr>
          <a:xfrm>
            <a:off x="6743700" y="3352800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3A96741-203E-4CBE-AC9C-2289B66CA3A9}"/>
              </a:ext>
            </a:extLst>
          </p:cNvPr>
          <p:cNvCxnSpPr/>
          <p:nvPr/>
        </p:nvCxnSpPr>
        <p:spPr>
          <a:xfrm flipH="1">
            <a:off x="685800" y="5257800"/>
            <a:ext cx="26289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FB86674-020A-43E4-84B6-A5539C97FF0C}"/>
              </a:ext>
            </a:extLst>
          </p:cNvPr>
          <p:cNvCxnSpPr/>
          <p:nvPr/>
        </p:nvCxnSpPr>
        <p:spPr>
          <a:xfrm>
            <a:off x="5143500" y="5257800"/>
            <a:ext cx="16383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ítulo 1">
            <a:extLst>
              <a:ext uri="{FF2B5EF4-FFF2-40B4-BE49-F238E27FC236}">
                <a16:creationId xmlns:a16="http://schemas.microsoft.com/office/drawing/2014/main" id="{B59175CF-F981-40ED-A060-68E6675D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"/>
            <a:ext cx="7886700" cy="762000"/>
          </a:xfrm>
        </p:spPr>
        <p:txBody>
          <a:bodyPr/>
          <a:lstStyle/>
          <a:p>
            <a:pPr eaLnBrk="1" hangingPunct="1"/>
            <a:r>
              <a:rPr lang="es-ES" altLang="es-AR"/>
              <a:t>Paso 2</a:t>
            </a:r>
            <a:endParaRPr lang="es-AR" alt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B065D-CCB2-45F9-BD18-3414C19A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75" y="838200"/>
            <a:ext cx="7886700" cy="3352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/>
              <a:t>Determinar el lugar de las raíces sobre el eje real.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punto forma parte del lugar de las raíces sobre el eje real si al contar la cantidad de polos y ceros de lazo abierto a su derecha dicho número es impar.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lo contrario, ese punto no forma parte del lugar de las raíces. </a:t>
            </a:r>
            <a:endParaRPr lang="es-A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C7C9A33-6448-46AB-8BFF-178D2CD3D13D}"/>
              </a:ext>
            </a:extLst>
          </p:cNvPr>
          <p:cNvCxnSpPr/>
          <p:nvPr/>
        </p:nvCxnSpPr>
        <p:spPr>
          <a:xfrm>
            <a:off x="685800" y="5257800"/>
            <a:ext cx="77343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r 5">
            <a:extLst>
              <a:ext uri="{FF2B5EF4-FFF2-40B4-BE49-F238E27FC236}">
                <a16:creationId xmlns:a16="http://schemas.microsoft.com/office/drawing/2014/main" id="{1DFF277B-DD1B-4BC1-BA8A-474016CAC42C}"/>
              </a:ext>
            </a:extLst>
          </p:cNvPr>
          <p:cNvSpPr/>
          <p:nvPr/>
        </p:nvSpPr>
        <p:spPr>
          <a:xfrm>
            <a:off x="5029200" y="5146675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Multiplicar 8">
            <a:extLst>
              <a:ext uri="{FF2B5EF4-FFF2-40B4-BE49-F238E27FC236}">
                <a16:creationId xmlns:a16="http://schemas.microsoft.com/office/drawing/2014/main" id="{3556899D-E2D6-433A-A138-4DFA86BDD218}"/>
              </a:ext>
            </a:extLst>
          </p:cNvPr>
          <p:cNvSpPr/>
          <p:nvPr/>
        </p:nvSpPr>
        <p:spPr>
          <a:xfrm>
            <a:off x="3200400" y="5138738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Llamada con línea 2 7">
            <a:extLst>
              <a:ext uri="{FF2B5EF4-FFF2-40B4-BE49-F238E27FC236}">
                <a16:creationId xmlns:a16="http://schemas.microsoft.com/office/drawing/2014/main" id="{24B33D99-4C88-4BB2-BC91-F54F6DA3473F}"/>
              </a:ext>
            </a:extLst>
          </p:cNvPr>
          <p:cNvSpPr/>
          <p:nvPr/>
        </p:nvSpPr>
        <p:spPr>
          <a:xfrm>
            <a:off x="6324600" y="3667125"/>
            <a:ext cx="22860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786"/>
              <a:gd name="adj6" fmla="val -16953"/>
            </a:avLst>
          </a:prstGeom>
          <a:ln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A la derecha hay 1 singularidad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si forma parte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lamada con línea 2 10">
            <a:extLst>
              <a:ext uri="{FF2B5EF4-FFF2-40B4-BE49-F238E27FC236}">
                <a16:creationId xmlns:a16="http://schemas.microsoft.com/office/drawing/2014/main" id="{83D52761-D875-40D6-84D6-07D1DE5AB6E6}"/>
              </a:ext>
            </a:extLst>
          </p:cNvPr>
          <p:cNvSpPr/>
          <p:nvPr/>
        </p:nvSpPr>
        <p:spPr>
          <a:xfrm>
            <a:off x="1493838" y="3932238"/>
            <a:ext cx="22860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745"/>
              <a:gd name="adj6" fmla="val -16953"/>
            </a:avLst>
          </a:prstGeom>
          <a:ln>
            <a:solidFill>
              <a:srgbClr val="00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A la derecha hay 3 singularidades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si forma parte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Llamada con línea 2 15">
            <a:extLst>
              <a:ext uri="{FF2B5EF4-FFF2-40B4-BE49-F238E27FC236}">
                <a16:creationId xmlns:a16="http://schemas.microsoft.com/office/drawing/2014/main" id="{559545B3-DCDF-4137-A8EE-5B65E54DDDA2}"/>
              </a:ext>
            </a:extLst>
          </p:cNvPr>
          <p:cNvSpPr/>
          <p:nvPr/>
        </p:nvSpPr>
        <p:spPr>
          <a:xfrm>
            <a:off x="1219200" y="5516563"/>
            <a:ext cx="2286000" cy="1066800"/>
          </a:xfrm>
          <a:prstGeom prst="borderCallout2">
            <a:avLst>
              <a:gd name="adj1" fmla="val 26097"/>
              <a:gd name="adj2" fmla="val 99096"/>
              <a:gd name="adj3" fmla="val 26097"/>
              <a:gd name="adj4" fmla="val 119333"/>
              <a:gd name="adj5" fmla="val -19744"/>
              <a:gd name="adj6" fmla="val 1327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A la derecha hay 2 singularidades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no forma parte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7" name="Llamada con línea 2 16">
            <a:extLst>
              <a:ext uri="{FF2B5EF4-FFF2-40B4-BE49-F238E27FC236}">
                <a16:creationId xmlns:a16="http://schemas.microsoft.com/office/drawing/2014/main" id="{821BFC4B-AF8C-4CB5-A3E6-6AE44D04F44D}"/>
              </a:ext>
            </a:extLst>
          </p:cNvPr>
          <p:cNvSpPr/>
          <p:nvPr/>
        </p:nvSpPr>
        <p:spPr>
          <a:xfrm>
            <a:off x="4953000" y="5486400"/>
            <a:ext cx="2286000" cy="1066800"/>
          </a:xfrm>
          <a:prstGeom prst="borderCallout2">
            <a:avLst>
              <a:gd name="adj1" fmla="val 26097"/>
              <a:gd name="adj2" fmla="val 99096"/>
              <a:gd name="adj3" fmla="val 26097"/>
              <a:gd name="adj4" fmla="val 119333"/>
              <a:gd name="adj5" fmla="val -19744"/>
              <a:gd name="adj6" fmla="val 1327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A la derecha hay 0 singularidades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no forma parte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8" name="Multiplicar 17">
            <a:extLst>
              <a:ext uri="{FF2B5EF4-FFF2-40B4-BE49-F238E27FC236}">
                <a16:creationId xmlns:a16="http://schemas.microsoft.com/office/drawing/2014/main" id="{A12BE76C-A58B-467E-8439-2C9F1C7FBDB0}"/>
              </a:ext>
            </a:extLst>
          </p:cNvPr>
          <p:cNvSpPr/>
          <p:nvPr/>
        </p:nvSpPr>
        <p:spPr>
          <a:xfrm>
            <a:off x="6711950" y="5156200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888D31BA-0825-4846-866A-BFA35666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dirty="0"/>
              <a:t>Paso 3 - Asíntotas</a:t>
            </a:r>
            <a:endParaRPr lang="es-AR" altLang="es-AR" dirty="0"/>
          </a:p>
        </p:txBody>
      </p:sp>
      <p:sp>
        <p:nvSpPr>
          <p:cNvPr id="26627" name="Marcador de contenido 2">
            <a:extLst>
              <a:ext uri="{FF2B5EF4-FFF2-40B4-BE49-F238E27FC236}">
                <a16:creationId xmlns:a16="http://schemas.microsoft.com/office/drawing/2014/main" id="{40AF27E9-6615-44FD-B90C-6A3522AF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dirty="0"/>
              <a:t>Cálculo de las asíntotas.</a:t>
            </a:r>
          </a:p>
          <a:p>
            <a:pPr eaLnBrk="1" hangingPunct="1"/>
            <a:r>
              <a:rPr lang="es-ES" altLang="es-AR" dirty="0"/>
              <a:t>las ramas del lugar de las raíces tocan a las asíntotas en el infinito</a:t>
            </a:r>
          </a:p>
          <a:p>
            <a:pPr eaLnBrk="1" hangingPunct="1"/>
            <a:r>
              <a:rPr lang="es-ES" altLang="es-AR" dirty="0"/>
              <a:t>hallar dos elementos de las asíntotas: el punto donde se encuentran (punto de nacimiento) y el ángulo con que salen de dicho punto. </a:t>
            </a:r>
            <a:endParaRPr lang="es-AR" alt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19EB49DE-55D1-4E8D-85EB-A1B8D2E0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8900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AR"/>
              <a:t>Paso 3 - Asíntotas</a:t>
            </a:r>
            <a:endParaRPr lang="es-AR" altLang="es-AR"/>
          </a:p>
        </p:txBody>
      </p:sp>
      <p:sp>
        <p:nvSpPr>
          <p:cNvPr id="27651" name="Marcador de contenido 2">
            <a:extLst>
              <a:ext uri="{FF2B5EF4-FFF2-40B4-BE49-F238E27FC236}">
                <a16:creationId xmlns:a16="http://schemas.microsoft.com/office/drawing/2014/main" id="{3DE33B45-A5E4-4A7E-8265-2AACDFAB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31900"/>
            <a:ext cx="8229600" cy="4968875"/>
          </a:xfrm>
        </p:spPr>
        <p:txBody>
          <a:bodyPr/>
          <a:lstStyle/>
          <a:p>
            <a:pPr eaLnBrk="1" hangingPunct="1"/>
            <a:r>
              <a:rPr lang="es-ES" altLang="es-AR" dirty="0"/>
              <a:t>Para k=0,1,2,3,… a infinito.</a:t>
            </a:r>
          </a:p>
          <a:p>
            <a:pPr eaLnBrk="1" hangingPunct="1"/>
            <a:r>
              <a:rPr lang="es-ES" altLang="es-AR" dirty="0"/>
              <a:t>m= orden de P(s)</a:t>
            </a:r>
          </a:p>
          <a:p>
            <a:pPr eaLnBrk="1" hangingPunct="1"/>
            <a:r>
              <a:rPr lang="es-ES" altLang="es-AR" dirty="0"/>
              <a:t>n= orden de Q(s)</a:t>
            </a:r>
          </a:p>
          <a:p>
            <a:pPr eaLnBrk="1" hangingPunct="1"/>
            <a:r>
              <a:rPr lang="es-ES" altLang="es-AR" dirty="0"/>
              <a:t>Ángulo de las asíntotas</a:t>
            </a:r>
          </a:p>
          <a:p>
            <a:pPr eaLnBrk="1" hangingPunct="1"/>
            <a:endParaRPr lang="es-ES" altLang="es-AR" dirty="0"/>
          </a:p>
          <a:p>
            <a:pPr eaLnBrk="1" hangingPunct="1"/>
            <a:endParaRPr lang="es-ES" altLang="es-AR" dirty="0"/>
          </a:p>
          <a:p>
            <a:pPr eaLnBrk="1" hangingPunct="1"/>
            <a:r>
              <a:rPr lang="es-ES" altLang="es-AR" dirty="0"/>
              <a:t>Origen de las asíntotas (polos y ceros de lazo abierto):</a:t>
            </a:r>
            <a:endParaRPr lang="es-AR" altLang="es-AR" dirty="0"/>
          </a:p>
        </p:txBody>
      </p:sp>
      <p:graphicFrame>
        <p:nvGraphicFramePr>
          <p:cNvPr id="27652" name="Objeto 3">
            <a:extLst>
              <a:ext uri="{FF2B5EF4-FFF2-40B4-BE49-F238E27FC236}">
                <a16:creationId xmlns:a16="http://schemas.microsoft.com/office/drawing/2014/main" id="{1F1D5C3B-F49D-4966-AAB4-8C7DE42FA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8350" y="2649538"/>
          <a:ext cx="2490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cuación" r:id="rId3" imgW="914400" imgH="393700" progId="Equation.3">
                  <p:embed/>
                </p:oleObj>
              </mc:Choice>
              <mc:Fallback>
                <p:oleObj name="Ecuación" r:id="rId3" imgW="914400" imgH="3937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2649538"/>
                        <a:ext cx="2490788" cy="1066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to 4">
            <a:extLst>
              <a:ext uri="{FF2B5EF4-FFF2-40B4-BE49-F238E27FC236}">
                <a16:creationId xmlns:a16="http://schemas.microsoft.com/office/drawing/2014/main" id="{8DDC9144-7236-4B98-AE9A-5F838571B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5313363"/>
          <a:ext cx="7581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cuación" r:id="rId5" imgW="2514600" imgH="431800" progId="Equation.3">
                  <p:embed/>
                </p:oleObj>
              </mc:Choice>
              <mc:Fallback>
                <p:oleObj name="Ecuación" r:id="rId5" imgW="2514600" imgH="4318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313363"/>
                        <a:ext cx="7581900" cy="129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9F6B51C8-BAE5-442B-9E65-96210337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17475"/>
            <a:ext cx="7886700" cy="768350"/>
          </a:xfrm>
        </p:spPr>
        <p:txBody>
          <a:bodyPr/>
          <a:lstStyle/>
          <a:p>
            <a:pPr eaLnBrk="1" hangingPunct="1"/>
            <a:r>
              <a:rPr lang="es-ES" altLang="es-AR"/>
              <a:t>Paso 3: asíntotas</a:t>
            </a:r>
            <a:endParaRPr lang="es-AR" altLang="es-AR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70A3444-5D92-47FA-BE3F-6D4AE473A77E}"/>
              </a:ext>
            </a:extLst>
          </p:cNvPr>
          <p:cNvCxnSpPr/>
          <p:nvPr/>
        </p:nvCxnSpPr>
        <p:spPr>
          <a:xfrm flipH="1">
            <a:off x="781050" y="3962400"/>
            <a:ext cx="26289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FCEC521-E340-4783-9D3E-2430A3DEF4A8}"/>
              </a:ext>
            </a:extLst>
          </p:cNvPr>
          <p:cNvCxnSpPr/>
          <p:nvPr/>
        </p:nvCxnSpPr>
        <p:spPr>
          <a:xfrm>
            <a:off x="5238750" y="3962400"/>
            <a:ext cx="16383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1F1667-2C9E-4900-8EE9-CFDB544383CC}"/>
              </a:ext>
            </a:extLst>
          </p:cNvPr>
          <p:cNvCxnSpPr/>
          <p:nvPr/>
        </p:nvCxnSpPr>
        <p:spPr>
          <a:xfrm>
            <a:off x="781050" y="3962400"/>
            <a:ext cx="77343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>
            <a:extLst>
              <a:ext uri="{FF2B5EF4-FFF2-40B4-BE49-F238E27FC236}">
                <a16:creationId xmlns:a16="http://schemas.microsoft.com/office/drawing/2014/main" id="{F5481A9E-FF06-4EBF-8CC0-B02EC1D3E666}"/>
              </a:ext>
            </a:extLst>
          </p:cNvPr>
          <p:cNvSpPr/>
          <p:nvPr/>
        </p:nvSpPr>
        <p:spPr>
          <a:xfrm>
            <a:off x="5124450" y="3851275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Multiplicar 7">
            <a:extLst>
              <a:ext uri="{FF2B5EF4-FFF2-40B4-BE49-F238E27FC236}">
                <a16:creationId xmlns:a16="http://schemas.microsoft.com/office/drawing/2014/main" id="{45E51A47-7290-4ABF-85C8-C6BF96A17E50}"/>
              </a:ext>
            </a:extLst>
          </p:cNvPr>
          <p:cNvSpPr/>
          <p:nvPr/>
        </p:nvSpPr>
        <p:spPr>
          <a:xfrm>
            <a:off x="3295650" y="3843338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Multiplicar 8">
            <a:extLst>
              <a:ext uri="{FF2B5EF4-FFF2-40B4-BE49-F238E27FC236}">
                <a16:creationId xmlns:a16="http://schemas.microsoft.com/office/drawing/2014/main" id="{89DE50D6-F840-400D-B50D-A7931BE7E638}"/>
              </a:ext>
            </a:extLst>
          </p:cNvPr>
          <p:cNvSpPr/>
          <p:nvPr/>
        </p:nvSpPr>
        <p:spPr>
          <a:xfrm>
            <a:off x="6807200" y="3860800"/>
            <a:ext cx="228600" cy="228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3772F77-23B6-47D2-B78C-8A025106566F}"/>
              </a:ext>
            </a:extLst>
          </p:cNvPr>
          <p:cNvCxnSpPr/>
          <p:nvPr/>
        </p:nvCxnSpPr>
        <p:spPr>
          <a:xfrm>
            <a:off x="7543800" y="1905000"/>
            <a:ext cx="0" cy="3886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5938C22-A957-43F0-871E-ECE64FB29170}"/>
              </a:ext>
            </a:extLst>
          </p:cNvPr>
          <p:cNvCxnSpPr/>
          <p:nvPr/>
        </p:nvCxnSpPr>
        <p:spPr>
          <a:xfrm flipV="1">
            <a:off x="4724400" y="1371600"/>
            <a:ext cx="13716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CC73F76-48B5-4711-BDA7-CEDFDA471B3D}"/>
              </a:ext>
            </a:extLst>
          </p:cNvPr>
          <p:cNvCxnSpPr/>
          <p:nvPr/>
        </p:nvCxnSpPr>
        <p:spPr>
          <a:xfrm>
            <a:off x="4724400" y="3957638"/>
            <a:ext cx="1333500" cy="236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B028EA6-70F4-4B35-9EFB-D42FF9BC3E47}"/>
              </a:ext>
            </a:extLst>
          </p:cNvPr>
          <p:cNvCxnSpPr/>
          <p:nvPr/>
        </p:nvCxnSpPr>
        <p:spPr>
          <a:xfrm flipH="1">
            <a:off x="0" y="3946525"/>
            <a:ext cx="4732338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BCFD0C1-E789-4D79-AAA6-8E993446838F}"/>
              </a:ext>
            </a:extLst>
          </p:cNvPr>
          <p:cNvCxnSpPr/>
          <p:nvPr/>
        </p:nvCxnSpPr>
        <p:spPr>
          <a:xfrm>
            <a:off x="4732338" y="3975100"/>
            <a:ext cx="31750" cy="12414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5D1F948-D955-48B2-88DD-EC4EFA9837DF}"/>
              </a:ext>
            </a:extLst>
          </p:cNvPr>
          <p:cNvCxnSpPr/>
          <p:nvPr/>
        </p:nvCxnSpPr>
        <p:spPr>
          <a:xfrm>
            <a:off x="4748213" y="4876800"/>
            <a:ext cx="279558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03F20AC-19CC-4F70-A188-BEB8824BF233}"/>
              </a:ext>
            </a:extLst>
          </p:cNvPr>
          <p:cNvSpPr txBox="1"/>
          <p:nvPr/>
        </p:nvSpPr>
        <p:spPr>
          <a:xfrm>
            <a:off x="6000750" y="4506913"/>
            <a:ext cx="4143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s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6B34FC15-F502-4D22-82BF-06BD8488BBFD}"/>
              </a:ext>
            </a:extLst>
          </p:cNvPr>
          <p:cNvSpPr/>
          <p:nvPr/>
        </p:nvSpPr>
        <p:spPr>
          <a:xfrm>
            <a:off x="3417888" y="2586038"/>
            <a:ext cx="2743200" cy="2776537"/>
          </a:xfrm>
          <a:prstGeom prst="arc">
            <a:avLst>
              <a:gd name="adj1" fmla="val 17763710"/>
              <a:gd name="adj2" fmla="val 21407432"/>
            </a:avLst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FBA82E57-DA3E-4E14-BD3F-D1CE76476222}"/>
              </a:ext>
            </a:extLst>
          </p:cNvPr>
          <p:cNvSpPr/>
          <p:nvPr/>
        </p:nvSpPr>
        <p:spPr>
          <a:xfrm>
            <a:off x="2886075" y="2108200"/>
            <a:ext cx="3667125" cy="3592513"/>
          </a:xfrm>
          <a:prstGeom prst="arc">
            <a:avLst>
              <a:gd name="adj1" fmla="val 10799132"/>
              <a:gd name="adj2" fmla="val 52543"/>
            </a:avLst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8385413-D794-459C-BD5C-7DBD50C8D58C}"/>
              </a:ext>
            </a:extLst>
          </p:cNvPr>
          <p:cNvSpPr txBox="1"/>
          <p:nvPr/>
        </p:nvSpPr>
        <p:spPr>
          <a:xfrm>
            <a:off x="5703888" y="2994025"/>
            <a:ext cx="414337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A8D6679-8FA2-41AF-813F-7DB8AA8D0321}"/>
              </a:ext>
            </a:extLst>
          </p:cNvPr>
          <p:cNvSpPr txBox="1"/>
          <p:nvPr/>
        </p:nvSpPr>
        <p:spPr>
          <a:xfrm>
            <a:off x="4470400" y="1916113"/>
            <a:ext cx="414338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833FD77A-9C16-4B3F-828E-E9F773CEE9E3}"/>
              </a:ext>
            </a:extLst>
          </p:cNvPr>
          <p:cNvSpPr/>
          <p:nvPr/>
        </p:nvSpPr>
        <p:spPr>
          <a:xfrm>
            <a:off x="2446338" y="1641475"/>
            <a:ext cx="4462462" cy="4525963"/>
          </a:xfrm>
          <a:prstGeom prst="arc">
            <a:avLst>
              <a:gd name="adj1" fmla="val 3636288"/>
              <a:gd name="adj2" fmla="val 49509"/>
            </a:avLst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2CA150-13E8-482C-82FF-0160BFA74029}"/>
              </a:ext>
            </a:extLst>
          </p:cNvPr>
          <p:cNvSpPr txBox="1"/>
          <p:nvPr/>
        </p:nvSpPr>
        <p:spPr>
          <a:xfrm>
            <a:off x="2452688" y="2651125"/>
            <a:ext cx="414337" cy="3683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AE81872-923F-4BAE-85D7-D79206DD37D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3338" y="1760087"/>
            <a:ext cx="1802929" cy="52591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77AFB1-05B9-48FB-A862-0E40250F9C4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7881" y="6192562"/>
            <a:ext cx="2777200" cy="53546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5D639F42-DAA1-478B-8AC7-1B7F27A1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8900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AR"/>
              <a:t>Paso 4 – Puntos de ruptura</a:t>
            </a:r>
            <a:endParaRPr lang="es-AR" alt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7E663-D0AB-4D65-858C-5F9FEFD1B2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573" y="1231119"/>
            <a:ext cx="8229600" cy="4969658"/>
          </a:xfrm>
          <a:blipFill rotWithShape="0">
            <a:blip r:embed="rId2"/>
            <a:stretch>
              <a:fillRect l="-1333" t="-2086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s-AR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815D446C-422D-4485-9114-D1D466F0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7886700" cy="609600"/>
          </a:xfrm>
        </p:spPr>
        <p:txBody>
          <a:bodyPr/>
          <a:lstStyle/>
          <a:p>
            <a:pPr eaLnBrk="1" hangingPunct="1"/>
            <a:r>
              <a:rPr lang="es-ES" altLang="es-AR"/>
              <a:t>Paso 4 – Punto de ruptura</a:t>
            </a:r>
            <a:endParaRPr lang="es-AR" alt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63B73-EB90-446F-A7E5-09C29DB7D8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762000"/>
            <a:ext cx="7886700" cy="5867400"/>
          </a:xfrm>
          <a:blipFill rotWithShape="0">
            <a:blip r:embed="rId3"/>
            <a:stretch>
              <a:fillRect l="-1546" t="-1661" r="-1005" b="-1142"/>
            </a:stretch>
          </a:blipFill>
        </p:spPr>
        <p:txBody>
          <a:bodyPr/>
          <a:lstStyle/>
          <a:p>
            <a:pPr>
              <a:defRPr/>
            </a:pPr>
            <a:r>
              <a:rPr lang="es-AR" dirty="0">
                <a:noFill/>
              </a:rPr>
              <a:t> </a:t>
            </a:r>
          </a:p>
        </p:txBody>
      </p:sp>
      <p:sp>
        <p:nvSpPr>
          <p:cNvPr id="30724" name="CuadroTexto 3">
            <a:extLst>
              <a:ext uri="{FF2B5EF4-FFF2-40B4-BE49-F238E27FC236}">
                <a16:creationId xmlns:a16="http://schemas.microsoft.com/office/drawing/2014/main" id="{28442CC7-0549-4A94-9503-CBF3B4FF3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705475"/>
            <a:ext cx="289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00FF00"/>
                </a:solidFill>
                <a:latin typeface="Garamond" panose="02020404030301010803" pitchFamily="18" charset="0"/>
              </a:rPr>
              <a:t>Punto de ruptura: el que caiga dentro del diagrama dibujado en el punto 2.</a:t>
            </a:r>
            <a:endParaRPr lang="es-AR" altLang="es-AR" sz="1800">
              <a:solidFill>
                <a:srgbClr val="00FF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20B26C19-4BEF-477D-89A1-09024573D412}"/>
              </a:ext>
            </a:extLst>
          </p:cNvPr>
          <p:cNvSpPr/>
          <p:nvPr/>
        </p:nvSpPr>
        <p:spPr>
          <a:xfrm>
            <a:off x="5410200" y="5557838"/>
            <a:ext cx="381000" cy="1219200"/>
          </a:xfrm>
          <a:prstGeom prst="rightBrace">
            <a:avLst>
              <a:gd name="adj1" fmla="val 42619"/>
              <a:gd name="adj2" fmla="val 50000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74687472-9C4B-4B7B-AEC6-81D9C2EA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875"/>
            <a:ext cx="7886700" cy="669925"/>
          </a:xfrm>
        </p:spPr>
        <p:txBody>
          <a:bodyPr/>
          <a:lstStyle/>
          <a:p>
            <a:pPr eaLnBrk="1" hangingPunct="1"/>
            <a:r>
              <a:rPr lang="es-ES" altLang="es-AR"/>
              <a:t>Paso 5</a:t>
            </a:r>
            <a:endParaRPr lang="es-AR" alt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31249D4-3E11-48C9-86D3-B2FF73EA1F6C}"/>
              </a:ext>
            </a:extLst>
          </p:cNvPr>
          <p:cNvSpPr/>
          <p:nvPr/>
        </p:nvSpPr>
        <p:spPr>
          <a:xfrm>
            <a:off x="381000" y="685800"/>
            <a:ext cx="83058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800" dirty="0">
                <a:latin typeface="+mn-lt"/>
              </a:rPr>
              <a:t>Hallar los puntos sobre el eje imaginario del plano “s” donde las ramas cortan al mismo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4D191EA-84DC-41CF-B0F1-D457565B3BFF}"/>
              </a:ext>
            </a:extLst>
          </p:cNvPr>
          <p:cNvCxnSpPr/>
          <p:nvPr/>
        </p:nvCxnSpPr>
        <p:spPr>
          <a:xfrm>
            <a:off x="5410200" y="1828800"/>
            <a:ext cx="0" cy="4648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995D265-73CC-4477-8EB0-98864B97A851}"/>
              </a:ext>
            </a:extLst>
          </p:cNvPr>
          <p:cNvCxnSpPr/>
          <p:nvPr/>
        </p:nvCxnSpPr>
        <p:spPr>
          <a:xfrm>
            <a:off x="1009650" y="4152900"/>
            <a:ext cx="70485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0D5551B1-5698-468E-B199-5DE755CE869E}"/>
              </a:ext>
            </a:extLst>
          </p:cNvPr>
          <p:cNvSpPr/>
          <p:nvPr/>
        </p:nvSpPr>
        <p:spPr>
          <a:xfrm>
            <a:off x="4556125" y="2514600"/>
            <a:ext cx="2819400" cy="2438400"/>
          </a:xfrm>
          <a:prstGeom prst="arc">
            <a:avLst>
              <a:gd name="adj1" fmla="val 11149358"/>
              <a:gd name="adj2" fmla="val 159333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2775" name="CuadroTexto 12">
            <a:extLst>
              <a:ext uri="{FF2B5EF4-FFF2-40B4-BE49-F238E27FC236}">
                <a16:creationId xmlns:a16="http://schemas.microsoft.com/office/drawing/2014/main" id="{FFCEF1EA-33A1-4F75-A647-1FF69CF9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81163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j</a:t>
            </a:r>
            <a:r>
              <a:rPr lang="es-ES" altLang="es-AR" sz="1800">
                <a:latin typeface="Symbol" panose="05050102010706020507" pitchFamily="18" charset="2"/>
              </a:rPr>
              <a:t>w</a:t>
            </a:r>
            <a:endParaRPr lang="es-AR" altLang="es-AR" sz="1800">
              <a:latin typeface="Symbol" panose="05050102010706020507" pitchFamily="18" charset="2"/>
            </a:endParaRPr>
          </a:p>
        </p:txBody>
      </p:sp>
      <p:sp>
        <p:nvSpPr>
          <p:cNvPr id="32776" name="CuadroTexto 15">
            <a:extLst>
              <a:ext uri="{FF2B5EF4-FFF2-40B4-BE49-F238E27FC236}">
                <a16:creationId xmlns:a16="http://schemas.microsoft.com/office/drawing/2014/main" id="{C033D4F5-9A6B-4916-BA27-7A2AD1AC0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221413"/>
            <a:ext cx="468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-j</a:t>
            </a:r>
            <a:r>
              <a:rPr lang="es-ES" altLang="es-AR" sz="1800">
                <a:latin typeface="Symbol" panose="05050102010706020507" pitchFamily="18" charset="2"/>
              </a:rPr>
              <a:t>w</a:t>
            </a:r>
            <a:endParaRPr lang="es-AR" altLang="es-AR" sz="1800">
              <a:latin typeface="Symbol" panose="05050102010706020507" pitchFamily="18" charset="2"/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11463F1-7AEE-43C3-8E13-D49B1B25F9E2}"/>
              </a:ext>
            </a:extLst>
          </p:cNvPr>
          <p:cNvSpPr/>
          <p:nvPr/>
        </p:nvSpPr>
        <p:spPr>
          <a:xfrm>
            <a:off x="4562475" y="3314700"/>
            <a:ext cx="2819400" cy="2438400"/>
          </a:xfrm>
          <a:prstGeom prst="arc">
            <a:avLst>
              <a:gd name="adj1" fmla="val 5835753"/>
              <a:gd name="adj2" fmla="val 107702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" name="Anillo 14">
            <a:extLst>
              <a:ext uri="{FF2B5EF4-FFF2-40B4-BE49-F238E27FC236}">
                <a16:creationId xmlns:a16="http://schemas.microsoft.com/office/drawing/2014/main" id="{0C956B3D-CCC7-4703-B9FD-E54F3B6B6865}"/>
              </a:ext>
            </a:extLst>
          </p:cNvPr>
          <p:cNvSpPr/>
          <p:nvPr/>
        </p:nvSpPr>
        <p:spPr>
          <a:xfrm>
            <a:off x="5334000" y="2530475"/>
            <a:ext cx="152400" cy="152400"/>
          </a:xfrm>
          <a:prstGeom prst="donu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Anillo 19">
            <a:extLst>
              <a:ext uri="{FF2B5EF4-FFF2-40B4-BE49-F238E27FC236}">
                <a16:creationId xmlns:a16="http://schemas.microsoft.com/office/drawing/2014/main" id="{E93EC197-6CC4-4CCC-8CCF-81E5E6C71359}"/>
              </a:ext>
            </a:extLst>
          </p:cNvPr>
          <p:cNvSpPr/>
          <p:nvPr/>
        </p:nvSpPr>
        <p:spPr>
          <a:xfrm>
            <a:off x="5327650" y="5570538"/>
            <a:ext cx="152400" cy="152400"/>
          </a:xfrm>
          <a:prstGeom prst="donu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734DBC9-0363-4C87-A531-C26F21798A70}"/>
              </a:ext>
            </a:extLst>
          </p:cNvPr>
          <p:cNvCxnSpPr>
            <a:stCxn id="15" idx="6"/>
          </p:cNvCxnSpPr>
          <p:nvPr/>
        </p:nvCxnSpPr>
        <p:spPr>
          <a:xfrm>
            <a:off x="5486400" y="260667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4C418B7-4E9B-4C8D-93A6-C07B5D9038A1}"/>
              </a:ext>
            </a:extLst>
          </p:cNvPr>
          <p:cNvCxnSpPr/>
          <p:nvPr/>
        </p:nvCxnSpPr>
        <p:spPr>
          <a:xfrm flipV="1">
            <a:off x="6858000" y="2606675"/>
            <a:ext cx="0" cy="1546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2" name="CuadroTexto 22">
            <a:extLst>
              <a:ext uri="{FF2B5EF4-FFF2-40B4-BE49-F238E27FC236}">
                <a16:creationId xmlns:a16="http://schemas.microsoft.com/office/drawing/2014/main" id="{A943AFE3-36A5-43F5-A516-CE2FEC9E3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3222625"/>
            <a:ext cx="5778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Symbol" panose="05050102010706020507" pitchFamily="18" charset="2"/>
              </a:rPr>
              <a:t>w</a:t>
            </a:r>
            <a:r>
              <a:rPr lang="es-ES" altLang="es-AR" sz="1800">
                <a:latin typeface="Garamond" panose="02020404030301010803" pitchFamily="18" charset="0"/>
              </a:rPr>
              <a:t>=?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32783" name="CuadroTexto 23">
            <a:extLst>
              <a:ext uri="{FF2B5EF4-FFF2-40B4-BE49-F238E27FC236}">
                <a16:creationId xmlns:a16="http://schemas.microsoft.com/office/drawing/2014/main" id="{26C9A5B0-ED9E-46B9-A86F-1EF5512C3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05025"/>
            <a:ext cx="1990725" cy="36988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00FF00"/>
                </a:solidFill>
                <a:latin typeface="Garamond" panose="02020404030301010803" pitchFamily="18" charset="0"/>
              </a:rPr>
              <a:t>En este punto, s=j</a:t>
            </a:r>
            <a:r>
              <a:rPr lang="es-ES" altLang="es-AR" sz="1800">
                <a:solidFill>
                  <a:srgbClr val="00FF00"/>
                </a:solidFill>
                <a:latin typeface="Symbol" panose="05050102010706020507" pitchFamily="18" charset="2"/>
              </a:rPr>
              <a:t>w</a:t>
            </a:r>
            <a:endParaRPr lang="es-AR" altLang="es-AR" sz="1800">
              <a:solidFill>
                <a:srgbClr val="00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5E7BCE4-9E92-43A7-AA6C-A4DA2BCD1E4B}"/>
              </a:ext>
            </a:extLst>
          </p:cNvPr>
          <p:cNvCxnSpPr/>
          <p:nvPr/>
        </p:nvCxnSpPr>
        <p:spPr>
          <a:xfrm>
            <a:off x="3714750" y="2290763"/>
            <a:ext cx="1619250" cy="296862"/>
          </a:xfrm>
          <a:prstGeom prst="line">
            <a:avLst/>
          </a:prstGeom>
          <a:ln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5" name="CuadroTexto 27">
            <a:extLst>
              <a:ext uri="{FF2B5EF4-FFF2-40B4-BE49-F238E27FC236}">
                <a16:creationId xmlns:a16="http://schemas.microsoft.com/office/drawing/2014/main" id="{B261A9E1-4672-4B1B-B848-ED123B7B1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3222625"/>
            <a:ext cx="282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Rama hipotética del diagrama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5C54D81-7E44-4071-BD6D-95F51F60A615}"/>
              </a:ext>
            </a:extLst>
          </p:cNvPr>
          <p:cNvCxnSpPr>
            <a:stCxn id="32785" idx="3"/>
          </p:cNvCxnSpPr>
          <p:nvPr/>
        </p:nvCxnSpPr>
        <p:spPr>
          <a:xfrm flipV="1">
            <a:off x="3836988" y="3352800"/>
            <a:ext cx="739775" cy="539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998602FB-172D-4795-A8A7-31BBED6E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Paso 5</a:t>
            </a:r>
            <a:endParaRPr lang="es-AR" altLang="es-AR"/>
          </a:p>
        </p:txBody>
      </p:sp>
      <p:sp>
        <p:nvSpPr>
          <p:cNvPr id="33795" name="Marcador de contenido 2">
            <a:extLst>
              <a:ext uri="{FF2B5EF4-FFF2-40B4-BE49-F238E27FC236}">
                <a16:creationId xmlns:a16="http://schemas.microsoft.com/office/drawing/2014/main" id="{3BC5580C-C84A-46B2-9FCB-81AA451E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/>
            <a:r>
              <a:rPr lang="es-ES" altLang="es-AR"/>
              <a:t>Hallar los puntos sobre el eje imaginario del plano “s” donde las ramas cortan al mismo</a:t>
            </a:r>
          </a:p>
          <a:p>
            <a:pPr eaLnBrk="1" hangingPunct="1"/>
            <a:r>
              <a:rPr lang="es-ES" altLang="es-AR"/>
              <a:t>En la ecuación característica se hace s=j</a:t>
            </a:r>
            <a:r>
              <a:rPr lang="en-US" altLang="es-AR">
                <a:latin typeface="Symbol" panose="05050102010706020507" pitchFamily="18" charset="2"/>
              </a:rPr>
              <a:t>w</a:t>
            </a:r>
            <a:r>
              <a:rPr lang="es-ES" altLang="es-AR"/>
              <a:t>, </a:t>
            </a:r>
          </a:p>
          <a:p>
            <a:pPr eaLnBrk="1" hangingPunct="1"/>
            <a:r>
              <a:rPr lang="es-ES" altLang="es-AR"/>
              <a:t>se iguala a cero la parte real y la imaginaria obteniendo 2 ecuaciones</a:t>
            </a:r>
          </a:p>
          <a:p>
            <a:pPr eaLnBrk="1" hangingPunct="1"/>
            <a:r>
              <a:rPr lang="es-ES" altLang="es-AR"/>
              <a:t>se resuelve para </a:t>
            </a:r>
            <a:r>
              <a:rPr lang="en-US" altLang="es-AR">
                <a:latin typeface="Symbol" panose="05050102010706020507" pitchFamily="18" charset="2"/>
              </a:rPr>
              <a:t>w</a:t>
            </a:r>
            <a:r>
              <a:rPr lang="es-ES" altLang="es-AR"/>
              <a:t> y K. </a:t>
            </a:r>
          </a:p>
          <a:p>
            <a:pPr eaLnBrk="1" hangingPunct="1"/>
            <a:r>
              <a:rPr lang="es-ES" altLang="es-AR">
                <a:latin typeface="Symbol" panose="05050102010706020507" pitchFamily="18" charset="2"/>
              </a:rPr>
              <a:t>w</a:t>
            </a:r>
            <a:r>
              <a:rPr lang="es-ES" altLang="es-AR"/>
              <a:t> da la frecuencia en el punto de corte del eje imaginario, y K el valor de la ganancia en dicho punto.</a:t>
            </a:r>
            <a:endParaRPr lang="es-AR" altLang="es-AR"/>
          </a:p>
          <a:p>
            <a:pPr eaLnBrk="1" hangingPunct="1"/>
            <a:endParaRPr lang="es-AR" altLang="es-A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C2411C03-1833-4887-A782-AF920AF8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875"/>
            <a:ext cx="7886700" cy="669925"/>
          </a:xfrm>
        </p:spPr>
        <p:txBody>
          <a:bodyPr/>
          <a:lstStyle/>
          <a:p>
            <a:pPr eaLnBrk="1" hangingPunct="1"/>
            <a:r>
              <a:rPr lang="es-ES" altLang="es-AR"/>
              <a:t>Paso 5</a:t>
            </a:r>
            <a:endParaRPr lang="es-AR" alt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2FC461-6447-4FDC-8CFB-AFFF44D9467F}"/>
              </a:ext>
            </a:extLst>
          </p:cNvPr>
          <p:cNvSpPr/>
          <p:nvPr/>
        </p:nvSpPr>
        <p:spPr>
          <a:xfrm>
            <a:off x="381000" y="685800"/>
            <a:ext cx="830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800" dirty="0">
                <a:latin typeface="+mn-lt"/>
              </a:rPr>
              <a:t>Ejemplo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6547D60-3DDF-4D0A-B722-5F5C598861C5}"/>
              </a:ext>
            </a:extLst>
          </p:cNvPr>
          <p:cNvCxnSpPr/>
          <p:nvPr/>
        </p:nvCxnSpPr>
        <p:spPr>
          <a:xfrm>
            <a:off x="6264275" y="381000"/>
            <a:ext cx="0" cy="6096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9EDEA3-7C00-4743-A9E6-30F5F575D353}"/>
              </a:ext>
            </a:extLst>
          </p:cNvPr>
          <p:cNvCxnSpPr/>
          <p:nvPr/>
        </p:nvCxnSpPr>
        <p:spPr>
          <a:xfrm>
            <a:off x="1905000" y="4152900"/>
            <a:ext cx="70485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AED3ECE3-8883-4E22-9AB2-BB046CA1C913}"/>
              </a:ext>
            </a:extLst>
          </p:cNvPr>
          <p:cNvSpPr/>
          <p:nvPr/>
        </p:nvSpPr>
        <p:spPr>
          <a:xfrm>
            <a:off x="5410200" y="2514600"/>
            <a:ext cx="2819400" cy="2438400"/>
          </a:xfrm>
          <a:prstGeom prst="arc">
            <a:avLst>
              <a:gd name="adj1" fmla="val 11149358"/>
              <a:gd name="adj2" fmla="val 159333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4823" name="CuadroTexto 12">
            <a:extLst>
              <a:ext uri="{FF2B5EF4-FFF2-40B4-BE49-F238E27FC236}">
                <a16:creationId xmlns:a16="http://schemas.microsoft.com/office/drawing/2014/main" id="{28B1A81E-C058-48C4-AED1-29E779E7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22263"/>
            <a:ext cx="396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j</a:t>
            </a:r>
            <a:r>
              <a:rPr lang="es-ES" altLang="es-AR" sz="1800">
                <a:latin typeface="Symbol" panose="05050102010706020507" pitchFamily="18" charset="2"/>
              </a:rPr>
              <a:t>w</a:t>
            </a:r>
            <a:endParaRPr lang="es-AR" altLang="es-AR" sz="1800">
              <a:latin typeface="Symbol" panose="05050102010706020507" pitchFamily="18" charset="2"/>
            </a:endParaRPr>
          </a:p>
        </p:txBody>
      </p:sp>
      <p:sp>
        <p:nvSpPr>
          <p:cNvPr id="34824" name="CuadroTexto 15">
            <a:extLst>
              <a:ext uri="{FF2B5EF4-FFF2-40B4-BE49-F238E27FC236}">
                <a16:creationId xmlns:a16="http://schemas.microsoft.com/office/drawing/2014/main" id="{BA7E06C5-9549-417A-BDE2-BEF5199C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6221413"/>
            <a:ext cx="468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-j</a:t>
            </a:r>
            <a:r>
              <a:rPr lang="es-ES" altLang="es-AR" sz="1800">
                <a:latin typeface="Symbol" panose="05050102010706020507" pitchFamily="18" charset="2"/>
              </a:rPr>
              <a:t>w</a:t>
            </a:r>
            <a:endParaRPr lang="es-AR" altLang="es-AR" sz="1800">
              <a:latin typeface="Symbol" panose="05050102010706020507" pitchFamily="18" charset="2"/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4792D9E9-E4E6-48F2-81BF-099376DB7748}"/>
              </a:ext>
            </a:extLst>
          </p:cNvPr>
          <p:cNvSpPr/>
          <p:nvPr/>
        </p:nvSpPr>
        <p:spPr>
          <a:xfrm>
            <a:off x="5416550" y="3314700"/>
            <a:ext cx="2819400" cy="2438400"/>
          </a:xfrm>
          <a:prstGeom prst="arc">
            <a:avLst>
              <a:gd name="adj1" fmla="val 5835753"/>
              <a:gd name="adj2" fmla="val 107702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" name="Anillo 14">
            <a:extLst>
              <a:ext uri="{FF2B5EF4-FFF2-40B4-BE49-F238E27FC236}">
                <a16:creationId xmlns:a16="http://schemas.microsoft.com/office/drawing/2014/main" id="{7981D08F-53DB-4783-BC63-534E0BBF6901}"/>
              </a:ext>
            </a:extLst>
          </p:cNvPr>
          <p:cNvSpPr/>
          <p:nvPr/>
        </p:nvSpPr>
        <p:spPr>
          <a:xfrm>
            <a:off x="6188075" y="2530475"/>
            <a:ext cx="152400" cy="152400"/>
          </a:xfrm>
          <a:prstGeom prst="donu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Anillo 19">
            <a:extLst>
              <a:ext uri="{FF2B5EF4-FFF2-40B4-BE49-F238E27FC236}">
                <a16:creationId xmlns:a16="http://schemas.microsoft.com/office/drawing/2014/main" id="{03ABDE41-708D-4EB3-A8DB-B0A420584558}"/>
              </a:ext>
            </a:extLst>
          </p:cNvPr>
          <p:cNvSpPr/>
          <p:nvPr/>
        </p:nvSpPr>
        <p:spPr>
          <a:xfrm>
            <a:off x="6181725" y="5570538"/>
            <a:ext cx="152400" cy="152400"/>
          </a:xfrm>
          <a:prstGeom prst="donu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9D7E45D-B693-4B80-AAE6-9030DEB6E60F}"/>
              </a:ext>
            </a:extLst>
          </p:cNvPr>
          <p:cNvCxnSpPr>
            <a:stCxn id="15" idx="6"/>
          </p:cNvCxnSpPr>
          <p:nvPr/>
        </p:nvCxnSpPr>
        <p:spPr>
          <a:xfrm>
            <a:off x="6340475" y="260667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3F842CB-81EE-4B4D-B9D0-DC5526F54F48}"/>
              </a:ext>
            </a:extLst>
          </p:cNvPr>
          <p:cNvCxnSpPr/>
          <p:nvPr/>
        </p:nvCxnSpPr>
        <p:spPr>
          <a:xfrm flipV="1">
            <a:off x="7712075" y="2606675"/>
            <a:ext cx="0" cy="1546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0" name="CuadroTexto 22">
            <a:extLst>
              <a:ext uri="{FF2B5EF4-FFF2-40B4-BE49-F238E27FC236}">
                <a16:creationId xmlns:a16="http://schemas.microsoft.com/office/drawing/2014/main" id="{0F5A0E8E-9B7D-4B65-B2BA-25D1BB6F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222625"/>
            <a:ext cx="7159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Symbol" panose="05050102010706020507" pitchFamily="18" charset="2"/>
              </a:rPr>
              <a:t>w</a:t>
            </a:r>
            <a:r>
              <a:rPr lang="es-ES" altLang="es-AR" sz="1800">
                <a:latin typeface="Garamond" panose="02020404030301010803" pitchFamily="18" charset="0"/>
              </a:rPr>
              <a:t>=12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099D09D-D4C2-47FE-9340-CF54602D5445}"/>
              </a:ext>
            </a:extLst>
          </p:cNvPr>
          <p:cNvCxnSpPr/>
          <p:nvPr/>
        </p:nvCxnSpPr>
        <p:spPr>
          <a:xfrm>
            <a:off x="5570538" y="2144713"/>
            <a:ext cx="617537" cy="428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2" name="CuadroTexto 3">
            <a:extLst>
              <a:ext uri="{FF2B5EF4-FFF2-40B4-BE49-F238E27FC236}">
                <a16:creationId xmlns:a16="http://schemas.microsoft.com/office/drawing/2014/main" id="{F0F7D242-33F8-45C2-BBE9-3D664EAF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806575"/>
            <a:ext cx="72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K=84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49917F-9FFE-409D-AE90-DA1CD08AC7A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0" y="1878711"/>
            <a:ext cx="4334471" cy="3725122"/>
          </a:xfrm>
          <a:prstGeom prst="rect">
            <a:avLst/>
          </a:prstGeom>
          <a:blipFill rotWithShape="0">
            <a:blip r:embed="rId2"/>
            <a:stretch>
              <a:fillRect l="-3657" t="-2455"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1B90C2-8E7C-468B-80A8-815A22D77894}"/>
              </a:ext>
            </a:extLst>
          </p:cNvPr>
          <p:cNvCxnSpPr/>
          <p:nvPr/>
        </p:nvCxnSpPr>
        <p:spPr>
          <a:xfrm>
            <a:off x="6264275" y="1066800"/>
            <a:ext cx="746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F989D2-4111-42FE-84F8-A362A0A5C7D9}"/>
              </a:ext>
            </a:extLst>
          </p:cNvPr>
          <p:cNvCxnSpPr/>
          <p:nvPr/>
        </p:nvCxnSpPr>
        <p:spPr>
          <a:xfrm flipH="1">
            <a:off x="5429250" y="1066800"/>
            <a:ext cx="828675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6" name="CuadroTexto 17">
            <a:extLst>
              <a:ext uri="{FF2B5EF4-FFF2-40B4-BE49-F238E27FC236}">
                <a16:creationId xmlns:a16="http://schemas.microsoft.com/office/drawing/2014/main" id="{51D83ABC-9436-43EA-B47B-E7B1E6437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882650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Semiplano </a:t>
            </a:r>
            <a:r>
              <a:rPr lang="es-ES" altLang="es-AR" sz="1800">
                <a:solidFill>
                  <a:srgbClr val="FF0000"/>
                </a:solidFill>
                <a:latin typeface="Garamond" panose="02020404030301010803" pitchFamily="18" charset="0"/>
              </a:rPr>
              <a:t>inestable</a:t>
            </a:r>
            <a:endParaRPr lang="es-AR" altLang="es-AR" sz="180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4837" name="CuadroTexto 28">
            <a:extLst>
              <a:ext uri="{FF2B5EF4-FFF2-40B4-BE49-F238E27FC236}">
                <a16:creationId xmlns:a16="http://schemas.microsoft.com/office/drawing/2014/main" id="{1DBCB0B0-3644-4D43-BD44-91656350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862013"/>
            <a:ext cx="184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Semiplano </a:t>
            </a:r>
            <a:r>
              <a:rPr lang="es-ES" altLang="es-AR" sz="1800">
                <a:solidFill>
                  <a:srgbClr val="00FF00"/>
                </a:solidFill>
                <a:latin typeface="Garamond" panose="02020404030301010803" pitchFamily="18" charset="0"/>
              </a:rPr>
              <a:t>estable</a:t>
            </a:r>
            <a:endParaRPr lang="es-AR" altLang="es-AR" sz="1800">
              <a:solidFill>
                <a:srgbClr val="00FF00"/>
              </a:solidFill>
              <a:latin typeface="Garamond" panose="02020404030301010803" pitchFamily="18" charset="0"/>
            </a:endParaRPr>
          </a:p>
        </p:txBody>
      </p:sp>
      <p:sp>
        <p:nvSpPr>
          <p:cNvPr id="34838" name="CuadroTexto 20">
            <a:extLst>
              <a:ext uri="{FF2B5EF4-FFF2-40B4-BE49-F238E27FC236}">
                <a16:creationId xmlns:a16="http://schemas.microsoft.com/office/drawing/2014/main" id="{A20B96A4-CA6D-4993-BAC3-8E9375BC5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74491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Symbol" panose="05050102010706020507" pitchFamily="18" charset="2"/>
              </a:rPr>
              <a:t>s</a:t>
            </a:r>
            <a:endParaRPr lang="es-AR" altLang="es-AR" sz="1800">
              <a:latin typeface="Symbol" panose="05050102010706020507" pitchFamily="18" charset="2"/>
            </a:endParaRPr>
          </a:p>
        </p:txBody>
      </p:sp>
      <p:sp>
        <p:nvSpPr>
          <p:cNvPr id="34839" name="CuadroTexto 30">
            <a:extLst>
              <a:ext uri="{FF2B5EF4-FFF2-40B4-BE49-F238E27FC236}">
                <a16:creationId xmlns:a16="http://schemas.microsoft.com/office/drawing/2014/main" id="{E107089A-F0AB-4E86-81A2-D04B0E4A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3868738"/>
            <a:ext cx="29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0</a:t>
            </a:r>
            <a:endParaRPr lang="es-AR" altLang="es-AR" sz="18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32D0B4C3-2CEF-4D19-8625-2B7D7D3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20738"/>
          </a:xfrm>
        </p:spPr>
        <p:txBody>
          <a:bodyPr/>
          <a:lstStyle/>
          <a:p>
            <a:pPr eaLnBrk="1" hangingPunct="1"/>
            <a:r>
              <a:rPr lang="es-ES" altLang="es-AR"/>
              <a:t>Primer obstáculo</a:t>
            </a:r>
            <a:endParaRPr lang="es-AR" altLang="es-AR"/>
          </a:p>
        </p:txBody>
      </p:sp>
      <p:sp>
        <p:nvSpPr>
          <p:cNvPr id="5123" name="Marcador de contenido 2">
            <a:extLst>
              <a:ext uri="{FF2B5EF4-FFF2-40B4-BE49-F238E27FC236}">
                <a16:creationId xmlns:a16="http://schemas.microsoft.com/office/drawing/2014/main" id="{91255F59-D892-42EA-8600-35321CA0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914400"/>
          </a:xfrm>
        </p:spPr>
        <p:txBody>
          <a:bodyPr/>
          <a:lstStyle/>
          <a:p>
            <a:pPr eaLnBrk="1" hangingPunct="1"/>
            <a:r>
              <a:rPr lang="es-ES" altLang="es-AR"/>
              <a:t>En la siguiente función de transferencia de un sistema Masa-Resorte-Amortiguador</a:t>
            </a:r>
            <a:endParaRPr lang="es-AR" alt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97AE7A-D854-4491-BD19-FDD80B965D0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2301240"/>
            <a:ext cx="3361818" cy="89710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680A353-93D5-4E22-8138-E173D41534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61999" y="3593669"/>
            <a:ext cx="7886700" cy="914400"/>
          </a:xfrm>
          <a:prstGeom prst="rect">
            <a:avLst/>
          </a:prstGeom>
          <a:blipFill rotWithShape="0">
            <a:blip r:embed="rId3"/>
            <a:stretch>
              <a:fillRect l="-1391" t="-11333" b="-1333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5126" name="CuadroTexto 5">
            <a:extLst>
              <a:ext uri="{FF2B5EF4-FFF2-40B4-BE49-F238E27FC236}">
                <a16:creationId xmlns:a16="http://schemas.microsoft.com/office/drawing/2014/main" id="{B46418ED-F79D-4B08-973D-40EA8B4C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903788"/>
            <a:ext cx="5140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200">
                <a:solidFill>
                  <a:srgbClr val="00FF00"/>
                </a:solidFill>
                <a:latin typeface="Garamond" panose="02020404030301010803" pitchFamily="18" charset="0"/>
              </a:rPr>
              <a:t>¿Es esto posible?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200">
                <a:solidFill>
                  <a:srgbClr val="00FF00"/>
                </a:solidFill>
                <a:latin typeface="Garamond" panose="02020404030301010803" pitchFamily="18" charset="0"/>
              </a:rPr>
              <a:t>¿Qué tipo de gráfico nos daría?</a:t>
            </a:r>
            <a:endParaRPr lang="es-AR" altLang="es-AR" sz="3200">
              <a:solidFill>
                <a:srgbClr val="00FF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D260FC44-D39E-4CA7-83C0-A8300555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Paso 6</a:t>
            </a:r>
            <a:endParaRPr lang="es-AR" altLang="es-AR"/>
          </a:p>
        </p:txBody>
      </p:sp>
      <p:sp>
        <p:nvSpPr>
          <p:cNvPr id="35843" name="Marcador de contenido 2">
            <a:extLst>
              <a:ext uri="{FF2B5EF4-FFF2-40B4-BE49-F238E27FC236}">
                <a16:creationId xmlns:a16="http://schemas.microsoft.com/office/drawing/2014/main" id="{170759DC-C443-4A31-83CB-C6D4B5B2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Visualmente, “inferir” el diagrama</a:t>
            </a:r>
          </a:p>
          <a:p>
            <a:pPr eaLnBrk="1" hangingPunct="1"/>
            <a:r>
              <a:rPr lang="es-ES" altLang="es-AR"/>
              <a:t>Las ramas salen del punto de ruptura tangencialmente a 90 grados</a:t>
            </a:r>
          </a:p>
          <a:p>
            <a:pPr eaLnBrk="1" hangingPunct="1"/>
            <a:r>
              <a:rPr lang="es-ES" altLang="es-AR"/>
              <a:t>Deben pasar por los puntos de corte en el eje imaginario</a:t>
            </a:r>
          </a:p>
          <a:p>
            <a:pPr eaLnBrk="1" hangingPunct="1"/>
            <a:r>
              <a:rPr lang="es-ES" altLang="es-AR"/>
              <a:t>Deben ir a “buscar” las asíntotas del diagrama</a:t>
            </a:r>
            <a:endParaRPr lang="es-AR" altLang="es-A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A19EBC0B-2B0E-4546-BC8B-565CA129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Caso con polos o ceros de lazo abierto complejos</a:t>
            </a:r>
            <a:endParaRPr lang="es-AR" altLang="es-AR"/>
          </a:p>
        </p:txBody>
      </p:sp>
      <p:sp>
        <p:nvSpPr>
          <p:cNvPr id="36867" name="Marcador de contenido 2">
            <a:extLst>
              <a:ext uri="{FF2B5EF4-FFF2-40B4-BE49-F238E27FC236}">
                <a16:creationId xmlns:a16="http://schemas.microsoft.com/office/drawing/2014/main" id="{9338DC75-887F-437D-BFA3-9CD790F5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/>
          <a:lstStyle/>
          <a:p>
            <a:pPr eaLnBrk="1" hangingPunct="1"/>
            <a:r>
              <a:rPr lang="es-ES" altLang="es-AR"/>
              <a:t>Si los ceros y/o polos de lazo abierto de G(s)H(s) son complejos hay que considerar otro paso intermedio</a:t>
            </a:r>
            <a:endParaRPr lang="es-AR" altLang="es-AR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1A5E551-6CF3-47CA-B7F6-8F7EC4FC6F8A}"/>
              </a:ext>
            </a:extLst>
          </p:cNvPr>
          <p:cNvCxnSpPr/>
          <p:nvPr/>
        </p:nvCxnSpPr>
        <p:spPr>
          <a:xfrm>
            <a:off x="3562350" y="3259138"/>
            <a:ext cx="0" cy="3276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2303A20-47DD-4631-9F07-4149FF345657}"/>
              </a:ext>
            </a:extLst>
          </p:cNvPr>
          <p:cNvCxnSpPr/>
          <p:nvPr/>
        </p:nvCxnSpPr>
        <p:spPr>
          <a:xfrm flipV="1">
            <a:off x="228600" y="4783138"/>
            <a:ext cx="3867150" cy="63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r 8">
            <a:extLst>
              <a:ext uri="{FF2B5EF4-FFF2-40B4-BE49-F238E27FC236}">
                <a16:creationId xmlns:a16="http://schemas.microsoft.com/office/drawing/2014/main" id="{8FA53F6E-2E7B-4267-B301-3D5AFF4D4FDA}"/>
              </a:ext>
            </a:extLst>
          </p:cNvPr>
          <p:cNvSpPr/>
          <p:nvPr/>
        </p:nvSpPr>
        <p:spPr>
          <a:xfrm>
            <a:off x="3371850" y="4554538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Multiplicar 9">
            <a:extLst>
              <a:ext uri="{FF2B5EF4-FFF2-40B4-BE49-F238E27FC236}">
                <a16:creationId xmlns:a16="http://schemas.microsoft.com/office/drawing/2014/main" id="{69A27997-0095-4DD7-B9E7-D4C2B6BBD683}"/>
              </a:ext>
            </a:extLst>
          </p:cNvPr>
          <p:cNvSpPr/>
          <p:nvPr/>
        </p:nvSpPr>
        <p:spPr>
          <a:xfrm>
            <a:off x="666750" y="4565650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F40AEBD-A983-4951-97BB-02DFEBAD48C3}"/>
              </a:ext>
            </a:extLst>
          </p:cNvPr>
          <p:cNvSpPr/>
          <p:nvPr/>
        </p:nvSpPr>
        <p:spPr>
          <a:xfrm>
            <a:off x="2038350" y="3241675"/>
            <a:ext cx="228600" cy="16986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735C74-1B72-4634-97B1-D2C6256CC37F}"/>
              </a:ext>
            </a:extLst>
          </p:cNvPr>
          <p:cNvSpPr/>
          <p:nvPr/>
        </p:nvSpPr>
        <p:spPr>
          <a:xfrm>
            <a:off x="2025650" y="6069013"/>
            <a:ext cx="228600" cy="17145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058861F-41D2-484A-ACAC-01BAA1060DE3}"/>
              </a:ext>
            </a:extLst>
          </p:cNvPr>
          <p:cNvCxnSpPr/>
          <p:nvPr/>
        </p:nvCxnSpPr>
        <p:spPr>
          <a:xfrm>
            <a:off x="8458200" y="3265488"/>
            <a:ext cx="0" cy="3276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92D02E2-9B7A-42A1-A86D-BB005E7FFD17}"/>
              </a:ext>
            </a:extLst>
          </p:cNvPr>
          <p:cNvCxnSpPr/>
          <p:nvPr/>
        </p:nvCxnSpPr>
        <p:spPr>
          <a:xfrm>
            <a:off x="5181600" y="4789488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>
            <a:extLst>
              <a:ext uri="{FF2B5EF4-FFF2-40B4-BE49-F238E27FC236}">
                <a16:creationId xmlns:a16="http://schemas.microsoft.com/office/drawing/2014/main" id="{0A3FA129-2E2A-4FCD-A0B9-60891C96451B}"/>
              </a:ext>
            </a:extLst>
          </p:cNvPr>
          <p:cNvSpPr/>
          <p:nvPr/>
        </p:nvSpPr>
        <p:spPr>
          <a:xfrm>
            <a:off x="8267700" y="4560888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" name="Multiplicar 16">
            <a:extLst>
              <a:ext uri="{FF2B5EF4-FFF2-40B4-BE49-F238E27FC236}">
                <a16:creationId xmlns:a16="http://schemas.microsoft.com/office/drawing/2014/main" id="{B165C82B-238E-487B-9E83-C1F1135ED694}"/>
              </a:ext>
            </a:extLst>
          </p:cNvPr>
          <p:cNvSpPr/>
          <p:nvPr/>
        </p:nvSpPr>
        <p:spPr>
          <a:xfrm>
            <a:off x="5562600" y="4572000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0" name="Multiplicar 19">
            <a:extLst>
              <a:ext uri="{FF2B5EF4-FFF2-40B4-BE49-F238E27FC236}">
                <a16:creationId xmlns:a16="http://schemas.microsoft.com/office/drawing/2014/main" id="{F7BCB34F-5C33-48A9-8508-C3CBB2309F30}"/>
              </a:ext>
            </a:extLst>
          </p:cNvPr>
          <p:cNvSpPr/>
          <p:nvPr/>
        </p:nvSpPr>
        <p:spPr>
          <a:xfrm>
            <a:off x="6769100" y="3241675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1" name="Multiplicar 20">
            <a:extLst>
              <a:ext uri="{FF2B5EF4-FFF2-40B4-BE49-F238E27FC236}">
                <a16:creationId xmlns:a16="http://schemas.microsoft.com/office/drawing/2014/main" id="{C7C7FECE-9A36-4EBA-AB00-3C6463150D8A}"/>
              </a:ext>
            </a:extLst>
          </p:cNvPr>
          <p:cNvSpPr/>
          <p:nvPr/>
        </p:nvSpPr>
        <p:spPr>
          <a:xfrm>
            <a:off x="6794500" y="5783263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6880" name="CuadroTexto 1">
            <a:extLst>
              <a:ext uri="{FF2B5EF4-FFF2-40B4-BE49-F238E27FC236}">
                <a16:creationId xmlns:a16="http://schemas.microsoft.com/office/drawing/2014/main" id="{3F02F036-4243-474B-8673-78C7BC3DC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315753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U" sz="1800">
                <a:latin typeface="Garamond" panose="02020404030301010803" pitchFamily="18" charset="0"/>
              </a:rPr>
              <a:t>cero</a:t>
            </a:r>
            <a:endParaRPr lang="es-AR" altLang="es-CU" sz="1800">
              <a:latin typeface="Garamond" panose="02020404030301010803" pitchFamily="18" charset="0"/>
            </a:endParaRPr>
          </a:p>
        </p:txBody>
      </p:sp>
      <p:sp>
        <p:nvSpPr>
          <p:cNvPr id="36881" name="CuadroTexto 2">
            <a:extLst>
              <a:ext uri="{FF2B5EF4-FFF2-40B4-BE49-F238E27FC236}">
                <a16:creationId xmlns:a16="http://schemas.microsoft.com/office/drawing/2014/main" id="{C9844C71-2C4A-4D84-819B-5D1290821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597058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U" sz="1800">
                <a:latin typeface="Garamond" panose="02020404030301010803" pitchFamily="18" charset="0"/>
              </a:rPr>
              <a:t>cero</a:t>
            </a:r>
            <a:endParaRPr lang="es-AR" altLang="es-CU" sz="1800">
              <a:latin typeface="Garamond" panose="02020404030301010803" pitchFamily="18" charset="0"/>
            </a:endParaRPr>
          </a:p>
        </p:txBody>
      </p:sp>
      <p:sp>
        <p:nvSpPr>
          <p:cNvPr id="36882" name="CuadroTexto 17">
            <a:extLst>
              <a:ext uri="{FF2B5EF4-FFF2-40B4-BE49-F238E27FC236}">
                <a16:creationId xmlns:a16="http://schemas.microsoft.com/office/drawing/2014/main" id="{E7C6E657-6953-46CC-97DC-E1A8BEDB8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244850"/>
            <a:ext cx="587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U" sz="1800">
                <a:latin typeface="Garamond" panose="02020404030301010803" pitchFamily="18" charset="0"/>
              </a:rPr>
              <a:t>polo</a:t>
            </a:r>
            <a:endParaRPr lang="es-AR" altLang="es-CU" sz="1800">
              <a:latin typeface="Garamond" panose="02020404030301010803" pitchFamily="18" charset="0"/>
            </a:endParaRPr>
          </a:p>
        </p:txBody>
      </p:sp>
      <p:sp>
        <p:nvSpPr>
          <p:cNvPr id="36883" name="CuadroTexto 18">
            <a:extLst>
              <a:ext uri="{FF2B5EF4-FFF2-40B4-BE49-F238E27FC236}">
                <a16:creationId xmlns:a16="http://schemas.microsoft.com/office/drawing/2014/main" id="{7B81A0F8-81C5-48FB-8104-5BECCC2F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5827713"/>
            <a:ext cx="58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U" sz="1800">
                <a:latin typeface="Garamond" panose="02020404030301010803" pitchFamily="18" charset="0"/>
              </a:rPr>
              <a:t>polo</a:t>
            </a:r>
            <a:endParaRPr lang="es-AR" altLang="es-CU" sz="18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474E69DF-3354-4E6F-A90D-AF9CA338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5" y="381000"/>
            <a:ext cx="7886700" cy="623888"/>
          </a:xfrm>
        </p:spPr>
        <p:txBody>
          <a:bodyPr/>
          <a:lstStyle/>
          <a:p>
            <a:pPr eaLnBrk="1" hangingPunct="1"/>
            <a:r>
              <a:rPr lang="es-ES" altLang="es-AR"/>
              <a:t>Polos de lazo abierto complejos</a:t>
            </a:r>
            <a:endParaRPr lang="es-AR" altLang="es-AR"/>
          </a:p>
        </p:txBody>
      </p:sp>
      <p:sp>
        <p:nvSpPr>
          <p:cNvPr id="37891" name="Marcador de contenido 2">
            <a:extLst>
              <a:ext uri="{FF2B5EF4-FFF2-40B4-BE49-F238E27FC236}">
                <a16:creationId xmlns:a16="http://schemas.microsoft.com/office/drawing/2014/main" id="{A81DBDEA-14AE-45F0-9367-934EB070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1096963"/>
            <a:ext cx="7886700" cy="34290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Angulo de partida desde un polo complejo =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180 − </a:t>
            </a:r>
            <a:r>
              <a:rPr lang="es-ES" altLang="es-AR" sz="4400">
                <a:latin typeface="Symbol" panose="05050102010706020507" pitchFamily="18" charset="2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ángulos de los vectores al polo complejo en cuestión desde los otros polos + </a:t>
            </a:r>
            <a:r>
              <a:rPr lang="es-ES" altLang="es-AR" sz="4000">
                <a:latin typeface="Symbol" panose="05050102010706020507" pitchFamily="18" charset="2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ángulos de los vectores al polo complejo en cuestión desde los ceros</a:t>
            </a:r>
            <a:endParaRPr lang="es-AR" altLang="es-AR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B5963E40-10D3-4606-9ACD-931FD2366F27}"/>
              </a:ext>
            </a:extLst>
          </p:cNvPr>
          <p:cNvSpPr/>
          <p:nvPr/>
        </p:nvSpPr>
        <p:spPr>
          <a:xfrm>
            <a:off x="4081463" y="4684713"/>
            <a:ext cx="4419600" cy="1266825"/>
          </a:xfrm>
          <a:prstGeom prst="arc">
            <a:avLst>
              <a:gd name="adj1" fmla="val 10809699"/>
              <a:gd name="adj2" fmla="val 1678100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Multiplicar 3">
            <a:extLst>
              <a:ext uri="{FF2B5EF4-FFF2-40B4-BE49-F238E27FC236}">
                <a16:creationId xmlns:a16="http://schemas.microsoft.com/office/drawing/2014/main" id="{4356AB4B-3A3B-4BCF-A889-02326D5EA663}"/>
              </a:ext>
            </a:extLst>
          </p:cNvPr>
          <p:cNvSpPr/>
          <p:nvPr/>
        </p:nvSpPr>
        <p:spPr>
          <a:xfrm>
            <a:off x="3886200" y="4910138"/>
            <a:ext cx="457200" cy="576262"/>
          </a:xfrm>
          <a:prstGeom prst="mathMultiply">
            <a:avLst>
              <a:gd name="adj1" fmla="val 17806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894" name="CuadroTexto 5">
            <a:extLst>
              <a:ext uri="{FF2B5EF4-FFF2-40B4-BE49-F238E27FC236}">
                <a16:creationId xmlns:a16="http://schemas.microsoft.com/office/drawing/2014/main" id="{182BF92B-B16E-481D-B1CD-E996F86E1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4525963"/>
            <a:ext cx="2205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Rama que llega al polo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EBF8-806B-40E6-9328-6761AA324713}"/>
              </a:ext>
            </a:extLst>
          </p:cNvPr>
          <p:cNvCxnSpPr/>
          <p:nvPr/>
        </p:nvCxnSpPr>
        <p:spPr>
          <a:xfrm flipH="1">
            <a:off x="2667000" y="4203700"/>
            <a:ext cx="2400300" cy="250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6" name="CuadroTexto 11">
            <a:extLst>
              <a:ext uri="{FF2B5EF4-FFF2-40B4-BE49-F238E27FC236}">
                <a16:creationId xmlns:a16="http://schemas.microsoft.com/office/drawing/2014/main" id="{4770CC1B-E042-4021-A0BE-61C485097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5330825"/>
            <a:ext cx="2097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Recta tangente que define el ángulo de llegada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E304B47-4C17-49A7-A3E5-3DDF413C90AB}"/>
              </a:ext>
            </a:extLst>
          </p:cNvPr>
          <p:cNvCxnSpPr/>
          <p:nvPr/>
        </p:nvCxnSpPr>
        <p:spPr>
          <a:xfrm>
            <a:off x="3162300" y="6172200"/>
            <a:ext cx="2362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76DAF3F7-7793-4CDA-AD98-E4C9020BA7D0}"/>
              </a:ext>
            </a:extLst>
          </p:cNvPr>
          <p:cNvSpPr/>
          <p:nvPr/>
        </p:nvSpPr>
        <p:spPr>
          <a:xfrm>
            <a:off x="2938463" y="5676900"/>
            <a:ext cx="914400" cy="990600"/>
          </a:xfrm>
          <a:prstGeom prst="arc">
            <a:avLst>
              <a:gd name="adj1" fmla="val 1754578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899" name="CuadroTexto 15">
            <a:extLst>
              <a:ext uri="{FF2B5EF4-FFF2-40B4-BE49-F238E27FC236}">
                <a16:creationId xmlns:a16="http://schemas.microsoft.com/office/drawing/2014/main" id="{C7616547-0B20-4344-84F3-F0E6496E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5654675"/>
            <a:ext cx="1785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Ángulo de llegada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F396A7E-FE00-44CB-8EA9-6B7FFB239647}"/>
              </a:ext>
            </a:extLst>
          </p:cNvPr>
          <p:cNvCxnSpPr/>
          <p:nvPr/>
        </p:nvCxnSpPr>
        <p:spPr>
          <a:xfrm>
            <a:off x="2382838" y="5951538"/>
            <a:ext cx="585787" cy="37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1" name="CuadroTexto 18">
            <a:extLst>
              <a:ext uri="{FF2B5EF4-FFF2-40B4-BE49-F238E27FC236}">
                <a16:creationId xmlns:a16="http://schemas.microsoft.com/office/drawing/2014/main" id="{E549C863-8AE2-4FEC-8DDC-69FBB388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4910138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polo</a:t>
            </a:r>
            <a:endParaRPr lang="es-AR" altLang="es-AR" sz="18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BD4549FE-4E4A-4E59-BDB6-DB89CE9F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225"/>
            <a:ext cx="7886700" cy="623888"/>
          </a:xfrm>
        </p:spPr>
        <p:txBody>
          <a:bodyPr/>
          <a:lstStyle/>
          <a:p>
            <a:pPr eaLnBrk="1" hangingPunct="1"/>
            <a:r>
              <a:rPr lang="es-ES" altLang="es-AR"/>
              <a:t>Ceros de lazo abierto complejos</a:t>
            </a:r>
            <a:endParaRPr lang="es-AR" altLang="es-AR"/>
          </a:p>
        </p:txBody>
      </p:sp>
      <p:sp>
        <p:nvSpPr>
          <p:cNvPr id="38915" name="Marcador de contenido 2">
            <a:extLst>
              <a:ext uri="{FF2B5EF4-FFF2-40B4-BE49-F238E27FC236}">
                <a16:creationId xmlns:a16="http://schemas.microsoft.com/office/drawing/2014/main" id="{769A6767-BCB5-48EF-B825-09C2E93D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46113"/>
            <a:ext cx="7886700" cy="33162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Angulo de llegada hacia un cero complejo =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180 − </a:t>
            </a:r>
            <a:r>
              <a:rPr lang="es-ES" altLang="es-AR" sz="4400">
                <a:latin typeface="Symbol" panose="05050102010706020507" pitchFamily="18" charset="2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ángulos de los vectores al cero complejo en cuestión desde los otros ceros + </a:t>
            </a:r>
            <a:r>
              <a:rPr lang="es-ES" altLang="es-AR" sz="4000">
                <a:latin typeface="Symbol" panose="05050102010706020507" pitchFamily="18" charset="2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s-ES" altLang="es-AR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ángulos de los vectores al cero complejo en cuestión desde los polos</a:t>
            </a:r>
            <a:endParaRPr lang="es-AR" altLang="es-AR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5EDA66CA-3F11-4B0F-8910-390605215DDE}"/>
              </a:ext>
            </a:extLst>
          </p:cNvPr>
          <p:cNvSpPr/>
          <p:nvPr/>
        </p:nvSpPr>
        <p:spPr>
          <a:xfrm>
            <a:off x="4081463" y="4684713"/>
            <a:ext cx="4419600" cy="1266825"/>
          </a:xfrm>
          <a:prstGeom prst="arc">
            <a:avLst>
              <a:gd name="adj1" fmla="val 10809699"/>
              <a:gd name="adj2" fmla="val 1678100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917" name="CuadroTexto 11">
            <a:extLst>
              <a:ext uri="{FF2B5EF4-FFF2-40B4-BE49-F238E27FC236}">
                <a16:creationId xmlns:a16="http://schemas.microsoft.com/office/drawing/2014/main" id="{6BA20470-C302-45BE-9D9F-0FA32A42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4525963"/>
            <a:ext cx="223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Rama que sale del cero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FF013EB-7D2A-47A1-A700-5F13FB2FDA6E}"/>
              </a:ext>
            </a:extLst>
          </p:cNvPr>
          <p:cNvCxnSpPr/>
          <p:nvPr/>
        </p:nvCxnSpPr>
        <p:spPr>
          <a:xfrm flipH="1">
            <a:off x="2667000" y="4203700"/>
            <a:ext cx="2400300" cy="250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9" name="CuadroTexto 13">
            <a:extLst>
              <a:ext uri="{FF2B5EF4-FFF2-40B4-BE49-F238E27FC236}">
                <a16:creationId xmlns:a16="http://schemas.microsoft.com/office/drawing/2014/main" id="{C9E09620-0EA4-4847-8A5B-7B252245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5330825"/>
            <a:ext cx="2097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Recta tangente que define el ángulo de salida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55966A3-72BE-4620-B286-09B940A5B976}"/>
              </a:ext>
            </a:extLst>
          </p:cNvPr>
          <p:cNvCxnSpPr/>
          <p:nvPr/>
        </p:nvCxnSpPr>
        <p:spPr>
          <a:xfrm>
            <a:off x="3162300" y="6172200"/>
            <a:ext cx="2362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>
            <a:extLst>
              <a:ext uri="{FF2B5EF4-FFF2-40B4-BE49-F238E27FC236}">
                <a16:creationId xmlns:a16="http://schemas.microsoft.com/office/drawing/2014/main" id="{C3179A42-8BF0-4DFE-B218-FBBC6C2FFF22}"/>
              </a:ext>
            </a:extLst>
          </p:cNvPr>
          <p:cNvSpPr/>
          <p:nvPr/>
        </p:nvSpPr>
        <p:spPr>
          <a:xfrm>
            <a:off x="2938463" y="5676900"/>
            <a:ext cx="914400" cy="990600"/>
          </a:xfrm>
          <a:prstGeom prst="arc">
            <a:avLst>
              <a:gd name="adj1" fmla="val 1754578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922" name="CuadroTexto 16">
            <a:extLst>
              <a:ext uri="{FF2B5EF4-FFF2-40B4-BE49-F238E27FC236}">
                <a16:creationId xmlns:a16="http://schemas.microsoft.com/office/drawing/2014/main" id="{83A1CEC1-8C1F-4F1B-A453-08A50A40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5654675"/>
            <a:ext cx="1666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Ángulo de salida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A4013ED-EC0C-47B0-93B1-28EF7C74281D}"/>
              </a:ext>
            </a:extLst>
          </p:cNvPr>
          <p:cNvCxnSpPr/>
          <p:nvPr/>
        </p:nvCxnSpPr>
        <p:spPr>
          <a:xfrm>
            <a:off x="2382838" y="5951538"/>
            <a:ext cx="585787" cy="37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CuadroTexto 18">
            <a:extLst>
              <a:ext uri="{FF2B5EF4-FFF2-40B4-BE49-F238E27FC236}">
                <a16:creationId xmlns:a16="http://schemas.microsoft.com/office/drawing/2014/main" id="{0F7BC20F-A875-40FA-B75C-7487532A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4910138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cero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97FE758-1A37-4AE9-A15C-B1FD21660045}"/>
              </a:ext>
            </a:extLst>
          </p:cNvPr>
          <p:cNvSpPr/>
          <p:nvPr/>
        </p:nvSpPr>
        <p:spPr>
          <a:xfrm>
            <a:off x="3863975" y="5105400"/>
            <a:ext cx="403225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C65622AB-9F4A-448F-8DF8-B5CF62F1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41275"/>
            <a:ext cx="7886700" cy="720725"/>
          </a:xfrm>
        </p:spPr>
        <p:txBody>
          <a:bodyPr/>
          <a:lstStyle/>
          <a:p>
            <a:pPr eaLnBrk="1" hangingPunct="1"/>
            <a:r>
              <a:rPr lang="es-ES" altLang="es-AR"/>
              <a:t>Ejemplo: Polos L.A. complejos</a:t>
            </a:r>
            <a:endParaRPr lang="es-AR" altLang="es-AR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B4267D4-FC94-4B4C-A2AC-A24ECF55D487}"/>
              </a:ext>
            </a:extLst>
          </p:cNvPr>
          <p:cNvCxnSpPr/>
          <p:nvPr/>
        </p:nvCxnSpPr>
        <p:spPr>
          <a:xfrm>
            <a:off x="3657600" y="3262313"/>
            <a:ext cx="0" cy="3276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21965B6-AE1D-4F2A-A9C8-D327B622B13A}"/>
              </a:ext>
            </a:extLst>
          </p:cNvPr>
          <p:cNvCxnSpPr/>
          <p:nvPr/>
        </p:nvCxnSpPr>
        <p:spPr>
          <a:xfrm>
            <a:off x="381000" y="4786313"/>
            <a:ext cx="5029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r 5">
            <a:extLst>
              <a:ext uri="{FF2B5EF4-FFF2-40B4-BE49-F238E27FC236}">
                <a16:creationId xmlns:a16="http://schemas.microsoft.com/office/drawing/2014/main" id="{F2AE665F-0FBA-4258-8084-5518817B7478}"/>
              </a:ext>
            </a:extLst>
          </p:cNvPr>
          <p:cNvSpPr/>
          <p:nvPr/>
        </p:nvSpPr>
        <p:spPr>
          <a:xfrm>
            <a:off x="3467100" y="4557713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Multiplicar 7">
            <a:extLst>
              <a:ext uri="{FF2B5EF4-FFF2-40B4-BE49-F238E27FC236}">
                <a16:creationId xmlns:a16="http://schemas.microsoft.com/office/drawing/2014/main" id="{81ADFB57-6974-4BE5-A8F7-42DE320E4C02}"/>
              </a:ext>
            </a:extLst>
          </p:cNvPr>
          <p:cNvSpPr/>
          <p:nvPr/>
        </p:nvSpPr>
        <p:spPr>
          <a:xfrm>
            <a:off x="1968500" y="3236913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Multiplicar 8">
            <a:extLst>
              <a:ext uri="{FF2B5EF4-FFF2-40B4-BE49-F238E27FC236}">
                <a16:creationId xmlns:a16="http://schemas.microsoft.com/office/drawing/2014/main" id="{D2D777C0-782A-4C03-8CED-DBC8C368E182}"/>
              </a:ext>
            </a:extLst>
          </p:cNvPr>
          <p:cNvSpPr/>
          <p:nvPr/>
        </p:nvSpPr>
        <p:spPr>
          <a:xfrm>
            <a:off x="1963738" y="5757863"/>
            <a:ext cx="381000" cy="4572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5E99FBF-E090-490E-BC17-B0532B7667EA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2257425" y="3584575"/>
            <a:ext cx="1400175" cy="12017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7909CF-0567-4DA2-8FBA-54B811AB1F0D}"/>
              </a:ext>
            </a:extLst>
          </p:cNvPr>
          <p:cNvCxnSpPr/>
          <p:nvPr/>
        </p:nvCxnSpPr>
        <p:spPr>
          <a:xfrm flipV="1">
            <a:off x="2149475" y="3584575"/>
            <a:ext cx="3175" cy="22828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5034BAE-097E-4707-AE2C-4CCDD3B9669E}"/>
              </a:ext>
            </a:extLst>
          </p:cNvPr>
          <p:cNvCxnSpPr>
            <a:endCxn id="8" idx="3"/>
          </p:cNvCxnSpPr>
          <p:nvPr/>
        </p:nvCxnSpPr>
        <p:spPr>
          <a:xfrm flipV="1">
            <a:off x="1050925" y="3584575"/>
            <a:ext cx="1008063" cy="10937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671FC3A6-008E-4AE5-9361-A62D174F560B}"/>
              </a:ext>
            </a:extLst>
          </p:cNvPr>
          <p:cNvSpPr/>
          <p:nvPr/>
        </p:nvSpPr>
        <p:spPr>
          <a:xfrm>
            <a:off x="762000" y="4678363"/>
            <a:ext cx="288925" cy="2603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948" name="CuadroTexto 21">
            <a:extLst>
              <a:ext uri="{FF2B5EF4-FFF2-40B4-BE49-F238E27FC236}">
                <a16:creationId xmlns:a16="http://schemas.microsoft.com/office/drawing/2014/main" id="{8A7609F7-DAA5-484C-94BF-24953FED6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2957513"/>
            <a:ext cx="423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P1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39949" name="CuadroTexto 22">
            <a:extLst>
              <a:ext uri="{FF2B5EF4-FFF2-40B4-BE49-F238E27FC236}">
                <a16:creationId xmlns:a16="http://schemas.microsoft.com/office/drawing/2014/main" id="{DD2CEF38-0984-448A-BD4D-DC560F99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4392613"/>
            <a:ext cx="42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P2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39950" name="CuadroTexto 23">
            <a:extLst>
              <a:ext uri="{FF2B5EF4-FFF2-40B4-BE49-F238E27FC236}">
                <a16:creationId xmlns:a16="http://schemas.microsoft.com/office/drawing/2014/main" id="{16F85D7C-05B2-4A19-8485-29FD7B4A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6183313"/>
            <a:ext cx="423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P3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39951" name="CuadroTexto 24">
            <a:extLst>
              <a:ext uri="{FF2B5EF4-FFF2-40B4-BE49-F238E27FC236}">
                <a16:creationId xmlns:a16="http://schemas.microsoft.com/office/drawing/2014/main" id="{D37C8539-CCEF-4C57-AE20-DEF16C90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208463"/>
            <a:ext cx="446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latin typeface="Garamond" panose="02020404030301010803" pitchFamily="18" charset="0"/>
              </a:rPr>
              <a:t>Z1</a:t>
            </a: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39952" name="CuadroTexto 25">
            <a:extLst>
              <a:ext uri="{FF2B5EF4-FFF2-40B4-BE49-F238E27FC236}">
                <a16:creationId xmlns:a16="http://schemas.microsoft.com/office/drawing/2014/main" id="{E1AE0984-E016-481E-B974-69D908D49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914775"/>
            <a:ext cx="6365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FFC000"/>
                </a:solidFill>
                <a:latin typeface="Garamond" panose="02020404030301010803" pitchFamily="18" charset="0"/>
              </a:rPr>
              <a:t>p2p1</a:t>
            </a:r>
            <a:endParaRPr lang="es-AR" altLang="es-AR" sz="180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39953" name="CuadroTexto 26">
            <a:extLst>
              <a:ext uri="{FF2B5EF4-FFF2-40B4-BE49-F238E27FC236}">
                <a16:creationId xmlns:a16="http://schemas.microsoft.com/office/drawing/2014/main" id="{83BDFE86-1CCA-41F9-A611-99A24738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5119688"/>
            <a:ext cx="6365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FFC000"/>
                </a:solidFill>
                <a:latin typeface="Garamond" panose="02020404030301010803" pitchFamily="18" charset="0"/>
              </a:rPr>
              <a:t>p3p1</a:t>
            </a:r>
            <a:endParaRPr lang="es-AR" altLang="es-AR" sz="180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39954" name="CuadroTexto 27">
            <a:extLst>
              <a:ext uri="{FF2B5EF4-FFF2-40B4-BE49-F238E27FC236}">
                <a16:creationId xmlns:a16="http://schemas.microsoft.com/office/drawing/2014/main" id="{F77F705A-956B-4230-9B78-2C0EC6D63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4000500"/>
            <a:ext cx="6191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92D050"/>
                </a:solidFill>
                <a:latin typeface="Garamond" panose="02020404030301010803" pitchFamily="18" charset="0"/>
              </a:rPr>
              <a:t>z1p1</a:t>
            </a:r>
            <a:endParaRPr lang="es-AR" altLang="es-AR" sz="180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AB8EA50-F9AB-4FE7-99E5-4AA14D558C2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040" y="900394"/>
            <a:ext cx="4609788" cy="1862818"/>
          </a:xfrm>
          <a:prstGeom prst="rect">
            <a:avLst/>
          </a:prstGeom>
          <a:blipFill rotWithShape="0">
            <a:blip r:embed="rId2"/>
            <a:stretch>
              <a:fillRect l="-1058" t="-1967"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39956" name="CuadroTexto 29">
            <a:extLst>
              <a:ext uri="{FF2B5EF4-FFF2-40B4-BE49-F238E27FC236}">
                <a16:creationId xmlns:a16="http://schemas.microsoft.com/office/drawing/2014/main" id="{FC80D296-3061-49BF-9530-A6B7A708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5624513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FFC000"/>
                </a:solidFill>
                <a:latin typeface="Garamond" panose="02020404030301010803" pitchFamily="18" charset="0"/>
              </a:rPr>
              <a:t>90º</a:t>
            </a:r>
            <a:endParaRPr lang="es-AR" altLang="es-AR" sz="180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39957" name="CuadroTexto 30">
            <a:extLst>
              <a:ext uri="{FF2B5EF4-FFF2-40B4-BE49-F238E27FC236}">
                <a16:creationId xmlns:a16="http://schemas.microsoft.com/office/drawing/2014/main" id="{C5E2E923-B672-4B91-84BF-541C81DB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41642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92D050"/>
                </a:solidFill>
                <a:latin typeface="Garamond" panose="02020404030301010803" pitchFamily="18" charset="0"/>
              </a:rPr>
              <a:t>45º</a:t>
            </a:r>
            <a:endParaRPr lang="es-AR" altLang="es-AR" sz="180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39958" name="CuadroTexto 31">
            <a:extLst>
              <a:ext uri="{FF2B5EF4-FFF2-40B4-BE49-F238E27FC236}">
                <a16:creationId xmlns:a16="http://schemas.microsoft.com/office/drawing/2014/main" id="{37E37CF5-65D2-4491-822F-0EF6F106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3948113"/>
            <a:ext cx="58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FFC000"/>
                </a:solidFill>
                <a:latin typeface="Garamond" panose="02020404030301010803" pitchFamily="18" charset="0"/>
              </a:rPr>
              <a:t>135º</a:t>
            </a:r>
            <a:endParaRPr lang="es-AR" altLang="es-AR" sz="180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5A88C91-5E9A-4525-9CE9-E04FBBF24685}"/>
              </a:ext>
            </a:extLst>
          </p:cNvPr>
          <p:cNvCxnSpPr/>
          <p:nvPr/>
        </p:nvCxnSpPr>
        <p:spPr>
          <a:xfrm>
            <a:off x="2159000" y="3465513"/>
            <a:ext cx="6223000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0" name="CuadroTexto 34">
            <a:extLst>
              <a:ext uri="{FF2B5EF4-FFF2-40B4-BE49-F238E27FC236}">
                <a16:creationId xmlns:a16="http://schemas.microsoft.com/office/drawing/2014/main" id="{C3068510-FB7F-4032-88D9-1A03DD5E9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014663"/>
            <a:ext cx="3505200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800">
                <a:solidFill>
                  <a:srgbClr val="00B0F0"/>
                </a:solidFill>
                <a:latin typeface="Garamond" panose="02020404030301010803" pitchFamily="18" charset="0"/>
              </a:rPr>
              <a:t>El ángulo de partida es 0º </a:t>
            </a:r>
            <a:r>
              <a:rPr lang="es-ES" altLang="es-AR" sz="1800">
                <a:solidFill>
                  <a:srgbClr val="00B0F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la curva del diagrama debe ser tangente a esta recta (que está a 0º)</a:t>
            </a:r>
            <a:endParaRPr lang="es-AR" altLang="es-AR" sz="180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84ECE7D-22CC-4FB4-A753-4247B3D0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20738"/>
          </a:xfrm>
        </p:spPr>
        <p:txBody>
          <a:bodyPr/>
          <a:lstStyle/>
          <a:p>
            <a:pPr eaLnBrk="1" hangingPunct="1"/>
            <a:r>
              <a:rPr lang="es-ES" altLang="es-AR"/>
              <a:t>Primer obstáculo</a:t>
            </a:r>
            <a:endParaRPr lang="es-AR" altLang="es-AR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A06FFBD-25DA-4204-BD35-5273D7E19E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371600"/>
            <a:ext cx="7886700" cy="2895600"/>
          </a:xfrm>
          <a:prstGeom prst="rect">
            <a:avLst/>
          </a:prstGeom>
          <a:blipFill rotWithShape="0">
            <a:blip r:embed="rId2"/>
            <a:stretch>
              <a:fillRect l="-1391" t="-3368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875024E6-A349-4FC9-ADB1-C9C23A357F74}"/>
              </a:ext>
            </a:extLst>
          </p:cNvPr>
          <p:cNvSpPr/>
          <p:nvPr/>
        </p:nvSpPr>
        <p:spPr>
          <a:xfrm>
            <a:off x="4038600" y="4114800"/>
            <a:ext cx="9144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14DFB3-16E2-48E6-9F5A-651906F95256}"/>
              </a:ext>
            </a:extLst>
          </p:cNvPr>
          <p:cNvSpPr/>
          <p:nvPr/>
        </p:nvSpPr>
        <p:spPr>
          <a:xfrm>
            <a:off x="1354138" y="5105400"/>
            <a:ext cx="6435725" cy="107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3200" dirty="0">
                <a:solidFill>
                  <a:srgbClr val="FF0000"/>
                </a:solidFill>
                <a:latin typeface="+mn-lt"/>
              </a:rPr>
              <a:t>ES UNA FUNCION DE TRES VARIABLES</a:t>
            </a:r>
          </a:p>
          <a:p>
            <a:pPr>
              <a:defRPr/>
            </a:pPr>
            <a:r>
              <a:rPr lang="es-ES" sz="3200" dirty="0">
                <a:solidFill>
                  <a:srgbClr val="FF0000"/>
                </a:solidFill>
                <a:latin typeface="+mn-lt"/>
              </a:rPr>
              <a:t>NO SE PUEDE VISUALIZAR SU FORMA</a:t>
            </a:r>
            <a:endParaRPr lang="es-AR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3D24AEEF-EA25-4842-B0E1-8FDD23B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Cómo resolver el dilema</a:t>
            </a:r>
            <a:endParaRPr lang="es-AR" alt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B7A33-ED06-4580-94D5-1E8DB556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00FF00"/>
                </a:solidFill>
              </a:rPr>
              <a:t>Se debe encontrar una magnitud que represente a todas las posibles variaciones de los parámetros del sistema.</a:t>
            </a:r>
          </a:p>
          <a:p>
            <a:pPr eaLnBrk="1" hangingPunct="1">
              <a:defRPr/>
            </a:pPr>
            <a:endParaRPr lang="es-ES" sz="3600" dirty="0"/>
          </a:p>
          <a:p>
            <a:pPr eaLnBrk="1" hangingPunct="1">
              <a:defRPr/>
            </a:pPr>
            <a:r>
              <a:rPr lang="es-E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Luego, se tendrá que graficar solamente el diagrama en función de ese único parámetro.</a:t>
            </a:r>
            <a:endParaRPr lang="es-A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DB474D04-2D59-4A0A-BD54-F4D88F8C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8588"/>
            <a:ext cx="7886700" cy="1325562"/>
          </a:xfrm>
        </p:spPr>
        <p:txBody>
          <a:bodyPr/>
          <a:lstStyle/>
          <a:p>
            <a:pPr eaLnBrk="1" hangingPunct="1"/>
            <a:r>
              <a:rPr lang="es-ES" altLang="es-AR"/>
              <a:t>Ejemplo de diagrama</a:t>
            </a:r>
            <a:endParaRPr lang="es-AR" altLang="es-AR"/>
          </a:p>
        </p:txBody>
      </p:sp>
      <p:pic>
        <p:nvPicPr>
          <p:cNvPr id="8195" name="Marcador de contenido 3">
            <a:extLst>
              <a:ext uri="{FF2B5EF4-FFF2-40B4-BE49-F238E27FC236}">
                <a16:creationId xmlns:a16="http://schemas.microsoft.com/office/drawing/2014/main" id="{C29C6122-0C1B-45F6-8EF4-0565C948C3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3794125" cy="369252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BA2099-1DD3-45E5-8BC2-49EC249ABE24}"/>
              </a:ext>
            </a:extLst>
          </p:cNvPr>
          <p:cNvSpPr txBox="1"/>
          <p:nvPr/>
        </p:nvSpPr>
        <p:spPr>
          <a:xfrm>
            <a:off x="4191000" y="1600200"/>
            <a:ext cx="48006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S" sz="3200" dirty="0">
                <a:latin typeface="+mn-lt"/>
              </a:rPr>
              <a:t>Todos los diagramas del lugar de las raíces se grafican en el plano s</a:t>
            </a:r>
          </a:p>
          <a:p>
            <a:pPr>
              <a:defRPr/>
            </a:pPr>
            <a:endParaRPr lang="es-E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S" sz="3200" dirty="0">
                <a:latin typeface="+mn-lt"/>
              </a:rPr>
              <a:t>Porque son las raíces del denominador de la F.T. de lazo cerrado</a:t>
            </a:r>
            <a:endParaRPr lang="es-AR" sz="32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1">
            <a:extLst>
              <a:ext uri="{FF2B5EF4-FFF2-40B4-BE49-F238E27FC236}">
                <a16:creationId xmlns:a16="http://schemas.microsoft.com/office/drawing/2014/main" id="{FF128032-FCC5-4E1E-A423-5C52F662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1125"/>
            <a:ext cx="8686800" cy="3276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Verdana" panose="020B060403050404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A6BD2D0-E891-4FE1-9756-CF8B9DFEBD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77838" y="77788"/>
            <a:ext cx="7886700" cy="1325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4000" dirty="0"/>
              <a:t>Generalidades</a:t>
            </a:r>
            <a:br>
              <a:rPr lang="es-AR" sz="4000" dirty="0"/>
            </a:br>
            <a:r>
              <a:rPr lang="es-AR" sz="4000" dirty="0"/>
              <a:t>Función de Transferencia de Lazo Cerrado</a:t>
            </a:r>
            <a:endParaRPr lang="es-ES" sz="4000" dirty="0"/>
          </a:p>
        </p:txBody>
      </p:sp>
      <p:sp>
        <p:nvSpPr>
          <p:cNvPr id="9220" name="AutoShape 5">
            <a:extLst>
              <a:ext uri="{FF2B5EF4-FFF2-40B4-BE49-F238E27FC236}">
                <a16:creationId xmlns:a16="http://schemas.microsoft.com/office/drawing/2014/main" id="{2B91B8AF-FEFE-4EE8-9E9A-7EB1A494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62125"/>
            <a:ext cx="1066800" cy="990600"/>
          </a:xfrm>
          <a:prstGeom prst="flowChartSummingJunction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Verdana" panose="020B0604030504040204" pitchFamily="34" charset="0"/>
            </a:endParaRP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FB45A302-321E-4EDD-A8C5-5D7191F0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86125"/>
            <a:ext cx="2514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200">
                <a:solidFill>
                  <a:srgbClr val="000000"/>
                </a:solidFill>
                <a:latin typeface="Verdana" panose="020B0604030504040204" pitchFamily="34" charset="0"/>
              </a:rPr>
              <a:t>H(s)</a:t>
            </a:r>
            <a:endParaRPr lang="es-ES" altLang="es-AR" sz="3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939BB4C-FFD4-44CE-B25E-87FB00F3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9725"/>
            <a:ext cx="2514600" cy="1219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200">
                <a:solidFill>
                  <a:srgbClr val="000000"/>
                </a:solidFill>
                <a:latin typeface="Verdana" panose="020B0604030504040204" pitchFamily="34" charset="0"/>
              </a:rPr>
              <a:t>G(s)</a:t>
            </a:r>
            <a:endParaRPr lang="es-ES" altLang="es-AR" sz="3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23" name="Line 12">
            <a:extLst>
              <a:ext uri="{FF2B5EF4-FFF2-40B4-BE49-F238E27FC236}">
                <a16:creationId xmlns:a16="http://schemas.microsoft.com/office/drawing/2014/main" id="{9A1BB5D5-197E-4061-B8C4-13980ABC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295525"/>
            <a:ext cx="10668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24" name="Line 13">
            <a:extLst>
              <a:ext uri="{FF2B5EF4-FFF2-40B4-BE49-F238E27FC236}">
                <a16:creationId xmlns:a16="http://schemas.microsoft.com/office/drawing/2014/main" id="{EC6468B3-9240-4C8D-9C75-8457BF96D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95525"/>
            <a:ext cx="7620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25" name="Line 14">
            <a:extLst>
              <a:ext uri="{FF2B5EF4-FFF2-40B4-BE49-F238E27FC236}">
                <a16:creationId xmlns:a16="http://schemas.microsoft.com/office/drawing/2014/main" id="{8B4447FD-537C-4F73-A14A-9874A97E5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95525"/>
            <a:ext cx="19812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26" name="Line 15">
            <a:extLst>
              <a:ext uri="{FF2B5EF4-FFF2-40B4-BE49-F238E27FC236}">
                <a16:creationId xmlns:a16="http://schemas.microsoft.com/office/drawing/2014/main" id="{92B66D08-FBD8-4993-A593-2F2C59F82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95525"/>
            <a:ext cx="0" cy="1676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27" name="Line 16">
            <a:extLst>
              <a:ext uri="{FF2B5EF4-FFF2-40B4-BE49-F238E27FC236}">
                <a16:creationId xmlns:a16="http://schemas.microsoft.com/office/drawing/2014/main" id="{4E841A1C-B1DD-4633-A9D1-848C23D25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971925"/>
            <a:ext cx="9906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28" name="Line 17">
            <a:extLst>
              <a:ext uri="{FF2B5EF4-FFF2-40B4-BE49-F238E27FC236}">
                <a16:creationId xmlns:a16="http://schemas.microsoft.com/office/drawing/2014/main" id="{69AD4ECB-8DE2-4D2E-A337-7ED5FD060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895725"/>
            <a:ext cx="1295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29" name="Line 18">
            <a:extLst>
              <a:ext uri="{FF2B5EF4-FFF2-40B4-BE49-F238E27FC236}">
                <a16:creationId xmlns:a16="http://schemas.microsoft.com/office/drawing/2014/main" id="{96A7CE8C-CDCA-460D-BF79-E8BD5FA50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752725"/>
            <a:ext cx="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9230" name="Text Box 19">
            <a:extLst>
              <a:ext uri="{FF2B5EF4-FFF2-40B4-BE49-F238E27FC236}">
                <a16:creationId xmlns:a16="http://schemas.microsoft.com/office/drawing/2014/main" id="{9346B1D3-4D1E-4917-B87F-1A59070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098675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endParaRPr lang="es-ES" altLang="es-AR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31" name="Text Box 20">
            <a:extLst>
              <a:ext uri="{FF2B5EF4-FFF2-40B4-BE49-F238E27FC236}">
                <a16:creationId xmlns:a16="http://schemas.microsoft.com/office/drawing/2014/main" id="{C4C891D4-5FE0-4128-A713-3EB09CEB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3272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endParaRPr lang="es-ES" altLang="es-AR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32" name="Text Box 23">
            <a:extLst>
              <a:ext uri="{FF2B5EF4-FFF2-40B4-BE49-F238E27FC236}">
                <a16:creationId xmlns:a16="http://schemas.microsoft.com/office/drawing/2014/main" id="{EF7BE2FB-FBEE-4A2A-9432-12BE7931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641475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2400">
                <a:solidFill>
                  <a:srgbClr val="000000"/>
                </a:solidFill>
                <a:latin typeface="Verdana" panose="020B0604030504040204" pitchFamily="34" charset="0"/>
              </a:rPr>
              <a:t>R(s)</a:t>
            </a:r>
            <a:endParaRPr lang="es-ES" altLang="es-AR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33" name="Text Box 24">
            <a:extLst>
              <a:ext uri="{FF2B5EF4-FFF2-40B4-BE49-F238E27FC236}">
                <a16:creationId xmlns:a16="http://schemas.microsoft.com/office/drawing/2014/main" id="{CFA86455-CA23-4D86-8239-AB5D86122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438275"/>
            <a:ext cx="94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>
                <a:solidFill>
                  <a:srgbClr val="000000"/>
                </a:solidFill>
                <a:latin typeface="Verdana" panose="020B0604030504040204" pitchFamily="34" charset="0"/>
              </a:rPr>
              <a:t>C(s)</a:t>
            </a:r>
            <a:endParaRPr lang="es-ES" altLang="es-A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2CAB67B-DAB6-4F4A-8578-EAE6863011B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2700" y="5162415"/>
            <a:ext cx="4096521" cy="102534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3D3E540-1842-4EC2-BF59-E841614E1966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1371600" y="228600"/>
            <a:ext cx="6553200" cy="685800"/>
          </a:xfrm>
        </p:spPr>
        <p:txBody>
          <a:bodyPr/>
          <a:lstStyle/>
          <a:p>
            <a:pPr eaLnBrk="1" hangingPunct="1"/>
            <a:r>
              <a:rPr lang="es-AR" altLang="es-AR"/>
              <a:t>Ecuación Característica</a:t>
            </a:r>
            <a:endParaRPr lang="es-ES" altLang="es-A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327E22-6983-443C-BA24-819892090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3632517"/>
            <a:ext cx="8534400" cy="1905000"/>
          </a:xfrm>
          <a:blipFill rotWithShape="0">
            <a:blip r:embed="rId2"/>
            <a:stretch>
              <a:fillRect l="-1286" t="-5449" b="-28205"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D9C78ACC-BBB6-4331-8DE2-A27C4310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E6AA47C7-9E76-485E-9398-EAA0440C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31242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B648C43-6A34-4C07-9BA4-116FEF45044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1638163"/>
            <a:ext cx="4096521" cy="102534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">
            <a:extLst>
              <a:ext uri="{FF2B5EF4-FFF2-40B4-BE49-F238E27FC236}">
                <a16:creationId xmlns:a16="http://schemas.microsoft.com/office/drawing/2014/main" id="{3EBF11BC-9DA5-41C9-A80A-B98E52D8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3810000" cy="2743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11267" name="Rectangle 9">
            <a:extLst>
              <a:ext uri="{FF2B5EF4-FFF2-40B4-BE49-F238E27FC236}">
                <a16:creationId xmlns:a16="http://schemas.microsoft.com/office/drawing/2014/main" id="{228C2663-D364-49B0-B49D-19D27062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86200"/>
            <a:ext cx="4343400" cy="2895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latin typeface="Courier New" panose="02070309020205020404" pitchFamily="49" charset="0"/>
              </a:rPr>
              <a:t>Plano GH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Courier New" panose="02070309020205020404" pitchFamily="49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AR" sz="1800">
              <a:latin typeface="Garamond" panose="020204040303010108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D75223B-404C-43D0-B102-BAD5A2558F79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s-AR" altLang="es-AR"/>
              <a:t>Ecuación característica</a:t>
            </a:r>
            <a:endParaRPr lang="es-ES" altLang="es-AR"/>
          </a:p>
        </p:txBody>
      </p:sp>
      <p:sp>
        <p:nvSpPr>
          <p:cNvPr id="11269" name="Line 8">
            <a:extLst>
              <a:ext uri="{FF2B5EF4-FFF2-40B4-BE49-F238E27FC236}">
                <a16:creationId xmlns:a16="http://schemas.microsoft.com/office/drawing/2014/main" id="{3C0288FC-3ECA-4EF2-B396-9AAC3EE90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257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70" name="Line 10">
            <a:extLst>
              <a:ext uri="{FF2B5EF4-FFF2-40B4-BE49-F238E27FC236}">
                <a16:creationId xmlns:a16="http://schemas.microsoft.com/office/drawing/2014/main" id="{E47F0223-0C66-4406-83DF-C2EFD6535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038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71" name="Text Box 11">
            <a:extLst>
              <a:ext uri="{FF2B5EF4-FFF2-40B4-BE49-F238E27FC236}">
                <a16:creationId xmlns:a16="http://schemas.microsoft.com/office/drawing/2014/main" id="{C1135F1E-5293-4880-9AC7-9EBDD69A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latin typeface="Garamond" panose="02020404030301010803" pitchFamily="18" charset="0"/>
              </a:rPr>
              <a:t>-1</a:t>
            </a:r>
            <a:endParaRPr lang="es-ES" altLang="es-AR" sz="1800">
              <a:latin typeface="Garamond" panose="02020404030301010803" pitchFamily="18" charset="0"/>
            </a:endParaRPr>
          </a:p>
        </p:txBody>
      </p:sp>
      <p:sp>
        <p:nvSpPr>
          <p:cNvPr id="11272" name="Line 12">
            <a:extLst>
              <a:ext uri="{FF2B5EF4-FFF2-40B4-BE49-F238E27FC236}">
                <a16:creationId xmlns:a16="http://schemas.microsoft.com/office/drawing/2014/main" id="{26808B65-5B60-4342-9585-FC8AE04A7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73" name="Line 13">
            <a:extLst>
              <a:ext uri="{FF2B5EF4-FFF2-40B4-BE49-F238E27FC236}">
                <a16:creationId xmlns:a16="http://schemas.microsoft.com/office/drawing/2014/main" id="{40F21885-36A1-4B73-9570-A1B6EB451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257800"/>
            <a:ext cx="1066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74" name="Text Box 14">
            <a:extLst>
              <a:ext uri="{FF2B5EF4-FFF2-40B4-BE49-F238E27FC236}">
                <a16:creationId xmlns:a16="http://schemas.microsoft.com/office/drawing/2014/main" id="{037D0322-2716-4BC8-8A33-441424EB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485775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latin typeface="Courier New" panose="02070309020205020404" pitchFamily="49" charset="0"/>
              </a:rPr>
              <a:t>real</a:t>
            </a:r>
            <a:endParaRPr lang="es-ES" altLang="es-AR" sz="1800">
              <a:latin typeface="Courier New" panose="02070309020205020404" pitchFamily="49" charset="0"/>
            </a:endParaRPr>
          </a:p>
        </p:txBody>
      </p:sp>
      <p:sp>
        <p:nvSpPr>
          <p:cNvPr id="11275" name="Text Box 15">
            <a:extLst>
              <a:ext uri="{FF2B5EF4-FFF2-40B4-BE49-F238E27FC236}">
                <a16:creationId xmlns:a16="http://schemas.microsoft.com/office/drawing/2014/main" id="{04B4C9A2-0202-4ACB-8C30-9DC127BC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latin typeface="Courier New" panose="02070309020205020404" pitchFamily="49" charset="0"/>
              </a:rPr>
              <a:t>imag</a:t>
            </a:r>
            <a:r>
              <a:rPr lang="es-AR" altLang="es-AR" sz="1800">
                <a:latin typeface="Garamond" panose="02020404030301010803" pitchFamily="18" charset="0"/>
              </a:rPr>
              <a:t>.</a:t>
            </a:r>
            <a:endParaRPr lang="es-ES" altLang="es-AR" sz="1800">
              <a:latin typeface="Garamond" panose="02020404030301010803" pitchFamily="18" charset="0"/>
            </a:endParaRPr>
          </a:p>
        </p:txBody>
      </p:sp>
      <p:sp>
        <p:nvSpPr>
          <p:cNvPr id="11276" name="Line 16">
            <a:extLst>
              <a:ext uri="{FF2B5EF4-FFF2-40B4-BE49-F238E27FC236}">
                <a16:creationId xmlns:a16="http://schemas.microsoft.com/office/drawing/2014/main" id="{E1EA95DF-4928-46F4-90E0-83540E343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77" name="Text Box 17">
            <a:extLst>
              <a:ext uri="{FF2B5EF4-FFF2-40B4-BE49-F238E27FC236}">
                <a16:creationId xmlns:a16="http://schemas.microsoft.com/office/drawing/2014/main" id="{0203E8DF-46EB-4678-BE5F-66098667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4697413"/>
            <a:ext cx="29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800">
                <a:latin typeface="Garamond" panose="02020404030301010803" pitchFamily="18" charset="0"/>
              </a:rPr>
              <a:t>1</a:t>
            </a:r>
            <a:endParaRPr lang="es-ES" altLang="es-AR" sz="1800">
              <a:latin typeface="Garamond" panose="02020404030301010803" pitchFamily="18" charset="0"/>
            </a:endParaRPr>
          </a:p>
        </p:txBody>
      </p:sp>
      <p:sp>
        <p:nvSpPr>
          <p:cNvPr id="11278" name="Text Box 18">
            <a:extLst>
              <a:ext uri="{FF2B5EF4-FFF2-40B4-BE49-F238E27FC236}">
                <a16:creationId xmlns:a16="http://schemas.microsoft.com/office/drawing/2014/main" id="{86188AEB-3D90-4E6D-9C2F-E010CA07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28368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200">
                <a:solidFill>
                  <a:srgbClr val="00FF00"/>
                </a:solidFill>
                <a:latin typeface="Garamond" panose="02020404030301010803" pitchFamily="18" charset="0"/>
              </a:rPr>
              <a:t>Condiciones de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200">
                <a:solidFill>
                  <a:srgbClr val="00FF00"/>
                </a:solidFill>
                <a:latin typeface="Garamond" panose="02020404030301010803" pitchFamily="18" charset="0"/>
              </a:rPr>
              <a:t>módulo y ángulo</a:t>
            </a:r>
            <a:endParaRPr lang="es-ES" altLang="es-AR" sz="3200">
              <a:solidFill>
                <a:srgbClr val="00FF00"/>
              </a:solidFill>
              <a:latin typeface="Garamond" panose="02020404030301010803" pitchFamily="18" charset="0"/>
            </a:endParaRPr>
          </a:p>
        </p:txBody>
      </p:sp>
      <p:sp>
        <p:nvSpPr>
          <p:cNvPr id="11279" name="Text Box 20">
            <a:extLst>
              <a:ext uri="{FF2B5EF4-FFF2-40B4-BE49-F238E27FC236}">
                <a16:creationId xmlns:a16="http://schemas.microsoft.com/office/drawing/2014/main" id="{4FE19ABF-8808-4496-8DAD-2EDE9FDA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2400">
                <a:latin typeface="Courier New" panose="02070309020205020404" pitchFamily="49" charset="0"/>
              </a:rPr>
              <a:t>|</a:t>
            </a:r>
            <a:r>
              <a:rPr lang="es-AR" altLang="es-AR" sz="2400" b="1">
                <a:latin typeface="Courier New" panose="02070309020205020404" pitchFamily="49" charset="0"/>
              </a:rPr>
              <a:t>G(s)H(s)</a:t>
            </a:r>
            <a:r>
              <a:rPr lang="es-AR" altLang="es-AR" sz="2400">
                <a:latin typeface="Courier New" panose="02070309020205020404" pitchFamily="49" charset="0"/>
              </a:rPr>
              <a:t>|</a:t>
            </a:r>
            <a:r>
              <a:rPr lang="es-AR" altLang="es-AR" sz="2400" b="1">
                <a:latin typeface="Courier New" panose="02070309020205020404" pitchFamily="49" charset="0"/>
              </a:rPr>
              <a:t> = 1</a:t>
            </a:r>
            <a:endParaRPr lang="es-ES" altLang="es-AR" sz="2400" b="1">
              <a:latin typeface="Courier New" panose="02070309020205020404" pitchFamily="49" charset="0"/>
            </a:endParaRPr>
          </a:p>
        </p:txBody>
      </p:sp>
      <p:sp>
        <p:nvSpPr>
          <p:cNvPr id="11280" name="Text Box 21">
            <a:extLst>
              <a:ext uri="{FF2B5EF4-FFF2-40B4-BE49-F238E27FC236}">
                <a16:creationId xmlns:a16="http://schemas.microsoft.com/office/drawing/2014/main" id="{325706CB-47D7-496D-BEB0-A65F9CFFA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2400" b="1">
                <a:latin typeface="Courier New" panose="02070309020205020404" pitchFamily="49" charset="0"/>
              </a:rPr>
              <a:t>G(s)H(s) = -180°</a:t>
            </a:r>
            <a:endParaRPr lang="es-ES" altLang="es-AR" sz="2400" b="1">
              <a:latin typeface="Courier New" panose="02070309020205020404" pitchFamily="49" charset="0"/>
            </a:endParaRPr>
          </a:p>
        </p:txBody>
      </p:sp>
      <p:sp>
        <p:nvSpPr>
          <p:cNvPr id="11281" name="Line 22">
            <a:extLst>
              <a:ext uri="{FF2B5EF4-FFF2-40B4-BE49-F238E27FC236}">
                <a16:creationId xmlns:a16="http://schemas.microsoft.com/office/drawing/2014/main" id="{F483AD4D-EE89-478F-94DC-593DB4CEC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624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82" name="Line 23">
            <a:extLst>
              <a:ext uri="{FF2B5EF4-FFF2-40B4-BE49-F238E27FC236}">
                <a16:creationId xmlns:a16="http://schemas.microsoft.com/office/drawing/2014/main" id="{75EFFB57-BF37-4DCB-8F9A-E97A15D7DB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867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U"/>
          </a:p>
        </p:txBody>
      </p:sp>
      <p:sp>
        <p:nvSpPr>
          <p:cNvPr id="11283" name="Text Box 24">
            <a:extLst>
              <a:ext uri="{FF2B5EF4-FFF2-40B4-BE49-F238E27FC236}">
                <a16:creationId xmlns:a16="http://schemas.microsoft.com/office/drawing/2014/main" id="{7DD60B19-C28C-446B-86AC-1F241BFC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86264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200">
                <a:latin typeface="Garamond" panose="02020404030301010803" pitchFamily="18" charset="0"/>
              </a:rPr>
              <a:t>Los valores de </a:t>
            </a:r>
            <a:r>
              <a:rPr lang="es-AR" altLang="es-AR" sz="3200" b="1">
                <a:solidFill>
                  <a:srgbClr val="00FF00"/>
                </a:solidFill>
                <a:latin typeface="Courier New" panose="02070309020205020404" pitchFamily="49" charset="0"/>
              </a:rPr>
              <a:t>s</a:t>
            </a:r>
            <a:r>
              <a:rPr lang="es-AR" altLang="es-AR" sz="3200">
                <a:latin typeface="Garamond" panose="02020404030301010803" pitchFamily="18" charset="0"/>
              </a:rPr>
              <a:t> que son raíces de la  ecuación característica hacen cumplir en el plano </a:t>
            </a:r>
            <a:r>
              <a:rPr lang="es-AR" altLang="es-AR" sz="3200" b="1">
                <a:solidFill>
                  <a:srgbClr val="00FF00"/>
                </a:solidFill>
                <a:latin typeface="Courier New" panose="02070309020205020404" pitchFamily="49" charset="0"/>
              </a:rPr>
              <a:t>GH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200">
                <a:latin typeface="Garamond" panose="02020404030301010803" pitchFamily="18" charset="0"/>
              </a:rPr>
              <a:t> las condiciones de </a:t>
            </a:r>
            <a:r>
              <a:rPr lang="es-AR" altLang="es-AR" sz="3200">
                <a:solidFill>
                  <a:srgbClr val="00FF00"/>
                </a:solidFill>
                <a:latin typeface="Garamond" panose="02020404030301010803" pitchFamily="18" charset="0"/>
              </a:rPr>
              <a:t>ángulo y módulo</a:t>
            </a:r>
            <a:endParaRPr lang="es-ES" altLang="es-AR" sz="3200">
              <a:solidFill>
                <a:srgbClr val="00FF00"/>
              </a:solidFill>
              <a:latin typeface="Garamond" panose="02020404030301010803" pitchFamily="18" charset="0"/>
            </a:endParaRPr>
          </a:p>
        </p:txBody>
      </p:sp>
      <p:sp>
        <p:nvSpPr>
          <p:cNvPr id="11284" name="Oval 5">
            <a:extLst>
              <a:ext uri="{FF2B5EF4-FFF2-40B4-BE49-F238E27FC236}">
                <a16:creationId xmlns:a16="http://schemas.microsoft.com/office/drawing/2014/main" id="{6EB42EB4-54BA-49A5-8812-059BA3D0F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71600"/>
            <a:ext cx="31242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AR" altLang="es-AR" sz="1800">
              <a:latin typeface="Garamond" panose="02020404030301010803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751068F-6528-4B10-A440-22FEE9A2A0C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965379"/>
            <a:ext cx="4096521" cy="102534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3" name="Flecha derecha 2">
            <a:extLst>
              <a:ext uri="{FF2B5EF4-FFF2-40B4-BE49-F238E27FC236}">
                <a16:creationId xmlns:a16="http://schemas.microsoft.com/office/drawing/2014/main" id="{101242BF-D288-4F9E-8F17-71CD22CA5FC4}"/>
              </a:ext>
            </a:extLst>
          </p:cNvPr>
          <p:cNvSpPr/>
          <p:nvPr/>
        </p:nvSpPr>
        <p:spPr>
          <a:xfrm>
            <a:off x="4737100" y="1347788"/>
            <a:ext cx="977900" cy="48418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29A8A3-1B61-4217-8AF9-1AB5609B8A4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61976" y="1382486"/>
            <a:ext cx="2833211" cy="49244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5095</TotalTime>
  <Words>1227</Words>
  <Application>Microsoft Office PowerPoint</Application>
  <PresentationFormat>Presentación en pantalla (4:3)</PresentationFormat>
  <Paragraphs>205</Paragraphs>
  <Slides>34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6" baseType="lpstr">
      <vt:lpstr>Garamond</vt:lpstr>
      <vt:lpstr>Arial</vt:lpstr>
      <vt:lpstr>Calibri Light</vt:lpstr>
      <vt:lpstr>Calibri</vt:lpstr>
      <vt:lpstr>Verdana</vt:lpstr>
      <vt:lpstr>Courier New</vt:lpstr>
      <vt:lpstr>Times New Roman</vt:lpstr>
      <vt:lpstr>Wingdings</vt:lpstr>
      <vt:lpstr>Symbol</vt:lpstr>
      <vt:lpstr>Consolas</vt:lpstr>
      <vt:lpstr>Office Theme</vt:lpstr>
      <vt:lpstr>Microsoft Editor de ecuaciones 3.0</vt:lpstr>
      <vt:lpstr>Lugar Geométrico de las Raíces (LGR)</vt:lpstr>
      <vt:lpstr>Concepto</vt:lpstr>
      <vt:lpstr>Primer obstáculo</vt:lpstr>
      <vt:lpstr>Primer obstáculo</vt:lpstr>
      <vt:lpstr>Cómo resolver el dilema</vt:lpstr>
      <vt:lpstr>Ejemplo de diagrama</vt:lpstr>
      <vt:lpstr>Generalidades Función de Transferencia de Lazo Cerrado</vt:lpstr>
      <vt:lpstr>Ecuación Característica</vt:lpstr>
      <vt:lpstr>Ecuación característica</vt:lpstr>
      <vt:lpstr>Respuesta del sistema</vt:lpstr>
      <vt:lpstr>Condición de Magnitud y Angulo</vt:lpstr>
      <vt:lpstr>Obtención de la ganancia K</vt:lpstr>
      <vt:lpstr>Polos y Ceros de Lazo Abierto</vt:lpstr>
      <vt:lpstr>Polos y Ceros de Lazo Abierto</vt:lpstr>
      <vt:lpstr>Obtención de la ganancia K</vt:lpstr>
      <vt:lpstr>¿Qué se grafica en el diagrama del lugar de las raíces?</vt:lpstr>
      <vt:lpstr>¿Qué se grafica?</vt:lpstr>
      <vt:lpstr>Hay un problema…</vt:lpstr>
      <vt:lpstr>Método nemotécnico</vt:lpstr>
      <vt:lpstr>Paso 1</vt:lpstr>
      <vt:lpstr>Paso 2</vt:lpstr>
      <vt:lpstr>Paso 3 - Asíntotas</vt:lpstr>
      <vt:lpstr>Paso 3 - Asíntotas</vt:lpstr>
      <vt:lpstr>Paso 3: asíntotas</vt:lpstr>
      <vt:lpstr>Paso 4 – Puntos de ruptura</vt:lpstr>
      <vt:lpstr>Paso 4 – Punto de ruptura</vt:lpstr>
      <vt:lpstr>Paso 5</vt:lpstr>
      <vt:lpstr>Paso 5</vt:lpstr>
      <vt:lpstr>Paso 5</vt:lpstr>
      <vt:lpstr>Paso 6</vt:lpstr>
      <vt:lpstr>Caso con polos o ceros de lazo abierto complejos</vt:lpstr>
      <vt:lpstr>Polos de lazo abierto complejos</vt:lpstr>
      <vt:lpstr>Ceros de lazo abierto complejos</vt:lpstr>
      <vt:lpstr>Ejemplo: Polos L.A. complejos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Alejandro Perez</dc:creator>
  <cp:lastModifiedBy>Dominga Concepcion AQUINO</cp:lastModifiedBy>
  <cp:revision>51</cp:revision>
  <cp:lastPrinted>1601-01-01T00:00:00Z</cp:lastPrinted>
  <dcterms:created xsi:type="dcterms:W3CDTF">1601-01-01T00:00:00Z</dcterms:created>
  <dcterms:modified xsi:type="dcterms:W3CDTF">2020-11-02T20:41:36Z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