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8" r:id="rId3"/>
    <p:sldId id="260" r:id="rId4"/>
    <p:sldId id="257"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9DF"/>
    <a:srgbClr val="CCCBD1"/>
    <a:srgbClr val="EAE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0"/>
  </p:normalViewPr>
  <p:slideViewPr>
    <p:cSldViewPr snapToGrid="0" snapToObjects="1">
      <p:cViewPr varScale="1">
        <p:scale>
          <a:sx n="87" d="100"/>
          <a:sy n="87"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253F7-984E-BC43-A169-2B524D675C31}" type="datetimeFigureOut">
              <a:rPr lang="es-ES_tradnl" smtClean="0"/>
              <a:t>26/11/20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76D95-DB69-044C-AF22-C824A2B1F930}" type="slidenum">
              <a:rPr lang="es-ES_tradnl" smtClean="0"/>
              <a:t>‹Nº›</a:t>
            </a:fld>
            <a:endParaRPr lang="es-ES_tradnl"/>
          </a:p>
        </p:txBody>
      </p:sp>
    </p:spTree>
    <p:extLst>
      <p:ext uri="{BB962C8B-B14F-4D97-AF65-F5344CB8AC3E}">
        <p14:creationId xmlns:p14="http://schemas.microsoft.com/office/powerpoint/2010/main" val="69175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04A76D95-DB69-044C-AF22-C824A2B1F930}" type="slidenum">
              <a:rPr lang="es-ES_tradnl" smtClean="0"/>
              <a:t>6</a:t>
            </a:fld>
            <a:endParaRPr lang="es-ES_tradnl"/>
          </a:p>
        </p:txBody>
      </p:sp>
    </p:spTree>
    <p:extLst>
      <p:ext uri="{BB962C8B-B14F-4D97-AF65-F5344CB8AC3E}">
        <p14:creationId xmlns:p14="http://schemas.microsoft.com/office/powerpoint/2010/main" val="268294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39A78E-2A82-4A42-8714-AFA463FBE486}" type="slidenum">
              <a:rPr lang="es-ES_tradnl" smtClean="0"/>
              <a:t>‹Nº›</a:t>
            </a:fld>
            <a:endParaRPr lang="es-ES_tradn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413350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25814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153086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33441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39A78E-2A82-4A42-8714-AFA463FBE486}" type="slidenum">
              <a:rPr lang="es-ES_tradnl" smtClean="0"/>
              <a:t>‹Nº›</a:t>
            </a:fld>
            <a:endParaRPr lang="es-ES_tradn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14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139283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389596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255367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34280-69CC-F140-86FA-2F62792F195C}" type="datetimeFigureOut">
              <a:rPr lang="es-ES_tradnl" smtClean="0"/>
              <a:t>26/11/20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DA39A78E-2A82-4A42-8714-AFA463FBE486}" type="slidenum">
              <a:rPr lang="es-ES_tradnl" smtClean="0"/>
              <a:t>‹Nº›</a:t>
            </a:fld>
            <a:endParaRPr lang="es-ES_tradnl"/>
          </a:p>
        </p:txBody>
      </p:sp>
    </p:spTree>
    <p:extLst>
      <p:ext uri="{BB962C8B-B14F-4D97-AF65-F5344CB8AC3E}">
        <p14:creationId xmlns:p14="http://schemas.microsoft.com/office/powerpoint/2010/main" val="392976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C34280-69CC-F140-86FA-2F62792F195C}" type="datetimeFigureOut">
              <a:rPr lang="es-ES_tradnl" smtClean="0"/>
              <a:t>26/11/20</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39A78E-2A82-4A42-8714-AFA463FBE486}" type="slidenum">
              <a:rPr lang="es-ES_tradnl" smtClean="0"/>
              <a:t>‹Nº›</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070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C34280-69CC-F140-86FA-2F62792F195C}" type="datetimeFigureOut">
              <a:rPr lang="es-ES_tradnl" smtClean="0"/>
              <a:t>26/11/20</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39A78E-2A82-4A42-8714-AFA463FBE486}" type="slidenum">
              <a:rPr lang="es-ES_tradnl" smtClean="0"/>
              <a:t>‹Nº›</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168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C34280-69CC-F140-86FA-2F62792F195C}" type="datetimeFigureOut">
              <a:rPr lang="es-ES_tradnl" smtClean="0"/>
              <a:t>26/11/20</a:t>
            </a:fld>
            <a:endParaRPr lang="es-ES_tradn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_tradn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39A78E-2A82-4A42-8714-AFA463FBE486}" type="slidenum">
              <a:rPr lang="es-ES_tradnl" smtClean="0"/>
              <a:t>‹Nº›</a:t>
            </a:fld>
            <a:endParaRPr lang="es-ES_tradn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9990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2EED6-12D9-4B4F-8C4A-599CA15ECB2C}"/>
              </a:ext>
            </a:extLst>
          </p:cNvPr>
          <p:cNvSpPr>
            <a:spLocks noGrp="1"/>
          </p:cNvSpPr>
          <p:nvPr>
            <p:ph type="ctrTitle"/>
          </p:nvPr>
        </p:nvSpPr>
        <p:spPr>
          <a:xfrm>
            <a:off x="1170061" y="1134532"/>
            <a:ext cx="5400073" cy="3120347"/>
          </a:xfrm>
        </p:spPr>
        <p:txBody>
          <a:bodyPr/>
          <a:lstStyle/>
          <a:p>
            <a:r>
              <a:rPr lang="es-ES_tradnl" dirty="0"/>
              <a:t>Lenguajes formales y autómatas</a:t>
            </a:r>
          </a:p>
        </p:txBody>
      </p:sp>
      <p:sp>
        <p:nvSpPr>
          <p:cNvPr id="3" name="Subtítulo 2">
            <a:extLst>
              <a:ext uri="{FF2B5EF4-FFF2-40B4-BE49-F238E27FC236}">
                <a16:creationId xmlns:a16="http://schemas.microsoft.com/office/drawing/2014/main" id="{7EBF3CAC-D0A9-0D4C-8A8F-8D8721694297}"/>
              </a:ext>
            </a:extLst>
          </p:cNvPr>
          <p:cNvSpPr>
            <a:spLocks noGrp="1"/>
          </p:cNvSpPr>
          <p:nvPr>
            <p:ph type="subTitle" idx="1"/>
          </p:nvPr>
        </p:nvSpPr>
        <p:spPr>
          <a:xfrm>
            <a:off x="5618573" y="4809067"/>
            <a:ext cx="5400073" cy="914401"/>
          </a:xfrm>
        </p:spPr>
        <p:txBody>
          <a:bodyPr/>
          <a:lstStyle/>
          <a:p>
            <a:r>
              <a:rPr lang="es-ES_tradnl" dirty="0"/>
              <a:t>Realizado por: Gómez Luna Alejandro</a:t>
            </a:r>
          </a:p>
          <a:p>
            <a:r>
              <a:rPr lang="es-ES_tradnl" dirty="0"/>
              <a:t>Ejercicio No. 11</a:t>
            </a:r>
          </a:p>
        </p:txBody>
      </p:sp>
    </p:spTree>
    <p:extLst>
      <p:ext uri="{BB962C8B-B14F-4D97-AF65-F5344CB8AC3E}">
        <p14:creationId xmlns:p14="http://schemas.microsoft.com/office/powerpoint/2010/main" val="227949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E6ECBD-5D12-0448-B112-F9574175A468}"/>
              </a:ext>
            </a:extLst>
          </p:cNvPr>
          <p:cNvSpPr>
            <a:spLocks noGrp="1"/>
          </p:cNvSpPr>
          <p:nvPr>
            <p:ph idx="1"/>
          </p:nvPr>
        </p:nvSpPr>
        <p:spPr>
          <a:xfrm>
            <a:off x="914399" y="1120878"/>
            <a:ext cx="11105535" cy="471948"/>
          </a:xfrm>
        </p:spPr>
        <p:txBody>
          <a:bodyPr/>
          <a:lstStyle/>
          <a:p>
            <a:r>
              <a:rPr lang="es-ES_tradnl" dirty="0"/>
              <a:t>Tenemos las siguientes cadenas que acepta el lenguaje:</a:t>
            </a:r>
          </a:p>
          <a:p>
            <a:endParaRPr lang="es-ES_tradnl" dirty="0"/>
          </a:p>
          <a:p>
            <a:endParaRPr lang="es-ES_tradnl" dirty="0"/>
          </a:p>
          <a:p>
            <a:endParaRPr lang="es-ES_tradnl" dirty="0"/>
          </a:p>
        </p:txBody>
      </p:sp>
      <p:sp>
        <p:nvSpPr>
          <p:cNvPr id="4" name="Título 1">
            <a:extLst>
              <a:ext uri="{FF2B5EF4-FFF2-40B4-BE49-F238E27FC236}">
                <a16:creationId xmlns:a16="http://schemas.microsoft.com/office/drawing/2014/main" id="{161FBF8F-C31E-F640-ADD4-5AA7BA8FE60F}"/>
              </a:ext>
            </a:extLst>
          </p:cNvPr>
          <p:cNvSpPr>
            <a:spLocks noGrp="1"/>
          </p:cNvSpPr>
          <p:nvPr>
            <p:ph type="title"/>
          </p:nvPr>
        </p:nvSpPr>
        <p:spPr>
          <a:xfrm>
            <a:off x="766916" y="304800"/>
            <a:ext cx="11425084" cy="712839"/>
          </a:xfrm>
        </p:spPr>
        <p:txBody>
          <a:bodyPr/>
          <a:lstStyle/>
          <a:p>
            <a:pPr algn="ctr"/>
            <a:r>
              <a:rPr lang="es-ES_tradnl" b="1" u="sng" dirty="0"/>
              <a:t>Proporcionando cadenas</a:t>
            </a:r>
          </a:p>
        </p:txBody>
      </p:sp>
      <p:sp>
        <p:nvSpPr>
          <p:cNvPr id="6" name="Marcador de contenido 2">
            <a:extLst>
              <a:ext uri="{FF2B5EF4-FFF2-40B4-BE49-F238E27FC236}">
                <a16:creationId xmlns:a16="http://schemas.microsoft.com/office/drawing/2014/main" id="{152A0D52-05A2-C647-8525-83A9B0169D57}"/>
              </a:ext>
            </a:extLst>
          </p:cNvPr>
          <p:cNvSpPr txBox="1">
            <a:spLocks/>
          </p:cNvSpPr>
          <p:nvPr/>
        </p:nvSpPr>
        <p:spPr>
          <a:xfrm>
            <a:off x="914398" y="3824749"/>
            <a:ext cx="11105535" cy="47194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ES_tradnl" dirty="0"/>
              <a:t>Tenemos las siguientes cadenas que no acepta el lenguaje:</a:t>
            </a:r>
          </a:p>
          <a:p>
            <a:endParaRPr lang="es-ES_tradnl" dirty="0"/>
          </a:p>
          <a:p>
            <a:endParaRPr lang="es-ES_tradnl" dirty="0"/>
          </a:p>
          <a:p>
            <a:endParaRPr lang="es-ES_tradnl" dirty="0"/>
          </a:p>
        </p:txBody>
      </p:sp>
      <p:pic>
        <p:nvPicPr>
          <p:cNvPr id="5" name="Imagen 4">
            <a:extLst>
              <a:ext uri="{FF2B5EF4-FFF2-40B4-BE49-F238E27FC236}">
                <a16:creationId xmlns:a16="http://schemas.microsoft.com/office/drawing/2014/main" id="{BBB8A067-FB61-AC4F-9C8E-38E36F21E2B2}"/>
              </a:ext>
            </a:extLst>
          </p:cNvPr>
          <p:cNvPicPr>
            <a:picLocks noChangeAspect="1"/>
          </p:cNvPicPr>
          <p:nvPr/>
        </p:nvPicPr>
        <p:blipFill rotWithShape="1">
          <a:blip r:embed="rId2"/>
          <a:srcRect l="4680" t="30106" r="14411" b="60862"/>
          <a:stretch/>
        </p:blipFill>
        <p:spPr>
          <a:xfrm>
            <a:off x="0" y="1696065"/>
            <a:ext cx="12192000" cy="1410642"/>
          </a:xfrm>
          <a:prstGeom prst="rect">
            <a:avLst/>
          </a:prstGeom>
        </p:spPr>
      </p:pic>
      <p:pic>
        <p:nvPicPr>
          <p:cNvPr id="8" name="Imagen 7">
            <a:extLst>
              <a:ext uri="{FF2B5EF4-FFF2-40B4-BE49-F238E27FC236}">
                <a16:creationId xmlns:a16="http://schemas.microsoft.com/office/drawing/2014/main" id="{4B5AB9FD-1CB8-F040-8716-4F32582C20CB}"/>
              </a:ext>
            </a:extLst>
          </p:cNvPr>
          <p:cNvPicPr>
            <a:picLocks noChangeAspect="1"/>
          </p:cNvPicPr>
          <p:nvPr/>
        </p:nvPicPr>
        <p:blipFill rotWithShape="1">
          <a:blip r:embed="rId2"/>
          <a:srcRect l="8690" t="40430" r="22436" b="52688"/>
          <a:stretch/>
        </p:blipFill>
        <p:spPr>
          <a:xfrm>
            <a:off x="-1" y="4296697"/>
            <a:ext cx="12200181" cy="1263445"/>
          </a:xfrm>
          <a:prstGeom prst="rect">
            <a:avLst/>
          </a:prstGeom>
        </p:spPr>
      </p:pic>
    </p:spTree>
    <p:extLst>
      <p:ext uri="{BB962C8B-B14F-4D97-AF65-F5344CB8AC3E}">
        <p14:creationId xmlns:p14="http://schemas.microsoft.com/office/powerpoint/2010/main" val="275855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5AFF67-A4CA-E54C-A7BF-51CCD3C327B9}"/>
              </a:ext>
            </a:extLst>
          </p:cNvPr>
          <p:cNvSpPr>
            <a:spLocks noGrp="1"/>
          </p:cNvSpPr>
          <p:nvPr>
            <p:ph idx="1"/>
          </p:nvPr>
        </p:nvSpPr>
        <p:spPr>
          <a:xfrm>
            <a:off x="988140" y="1106130"/>
            <a:ext cx="11017045" cy="516194"/>
          </a:xfrm>
        </p:spPr>
        <p:txBody>
          <a:bodyPr/>
          <a:lstStyle/>
          <a:p>
            <a:pPr algn="just"/>
            <a:r>
              <a:rPr lang="es-ES_tradnl" dirty="0"/>
              <a:t>De las cadenas que acepta el lenguaje, podemos destacar las siguientes:</a:t>
            </a:r>
          </a:p>
        </p:txBody>
      </p:sp>
      <p:sp>
        <p:nvSpPr>
          <p:cNvPr id="4" name="Marcador de contenido 2">
            <a:extLst>
              <a:ext uri="{FF2B5EF4-FFF2-40B4-BE49-F238E27FC236}">
                <a16:creationId xmlns:a16="http://schemas.microsoft.com/office/drawing/2014/main" id="{963E4DDB-769B-8F46-8D30-EEA92913CA87}"/>
              </a:ext>
            </a:extLst>
          </p:cNvPr>
          <p:cNvSpPr txBox="1">
            <a:spLocks/>
          </p:cNvSpPr>
          <p:nvPr/>
        </p:nvSpPr>
        <p:spPr>
          <a:xfrm>
            <a:off x="988140" y="2846439"/>
            <a:ext cx="11017045" cy="401156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_tradnl" dirty="0"/>
              <a:t>Se observa que la primera cadena está conformada por la mínima cantidad de letras que debería de haber en una cadena. </a:t>
            </a:r>
          </a:p>
          <a:p>
            <a:pPr algn="just"/>
            <a:r>
              <a:rPr lang="es-ES_tradnl" dirty="0"/>
              <a:t>Para la segunda cadena, y, considerando también la cadena anterior podemos inferir que:</a:t>
            </a:r>
          </a:p>
          <a:p>
            <a:pPr lvl="1" algn="just"/>
            <a:r>
              <a:rPr lang="es-ES_tradnl" dirty="0"/>
              <a:t>No hay un límite para la cantidad de aes que puede haber, solamente mayor a uno.</a:t>
            </a:r>
          </a:p>
          <a:p>
            <a:pPr lvl="1" algn="just"/>
            <a:r>
              <a:rPr lang="es-ES_tradnl" dirty="0"/>
              <a:t>No hay un límite superior para la cantidad de bes que puede haber. </a:t>
            </a:r>
            <a:r>
              <a:rPr lang="es-ES_tradnl" b="1" dirty="0"/>
              <a:t>SÍ</a:t>
            </a:r>
            <a:r>
              <a:rPr lang="es-ES_tradnl" dirty="0"/>
              <a:t> debe de ser mayor, al menos en una unidad, a la cantidad de aes que hay.</a:t>
            </a:r>
          </a:p>
          <a:p>
            <a:pPr lvl="1" algn="just"/>
            <a:r>
              <a:rPr lang="es-ES_tradnl" dirty="0"/>
              <a:t>La cantidad de ces que debe haber es mayor a cero y menor, al menos en una unidad, a la cantidad de aes que hay.</a:t>
            </a:r>
          </a:p>
          <a:p>
            <a:pPr lvl="1" algn="just"/>
            <a:r>
              <a:rPr lang="es-ES_tradnl" dirty="0"/>
              <a:t>No hay un límite inferior para la cantidad de des que puede haber. </a:t>
            </a:r>
            <a:r>
              <a:rPr lang="es-ES_tradnl" b="1" dirty="0"/>
              <a:t>SÍ</a:t>
            </a:r>
            <a:r>
              <a:rPr lang="es-ES_tradnl" dirty="0"/>
              <a:t> debe de ser menor, al menos en una unidad, a la cantidad de ces que hay. </a:t>
            </a:r>
          </a:p>
          <a:p>
            <a:pPr marL="530352" lvl="1" indent="0" algn="just">
              <a:buNone/>
            </a:pPr>
            <a:endParaRPr lang="es-ES_tradnl" dirty="0"/>
          </a:p>
        </p:txBody>
      </p:sp>
      <p:sp>
        <p:nvSpPr>
          <p:cNvPr id="5" name="Título 1">
            <a:extLst>
              <a:ext uri="{FF2B5EF4-FFF2-40B4-BE49-F238E27FC236}">
                <a16:creationId xmlns:a16="http://schemas.microsoft.com/office/drawing/2014/main" id="{90C44BC3-D72E-F94E-98CE-97AE12754605}"/>
              </a:ext>
            </a:extLst>
          </p:cNvPr>
          <p:cNvSpPr>
            <a:spLocks noGrp="1"/>
          </p:cNvSpPr>
          <p:nvPr>
            <p:ph type="title"/>
          </p:nvPr>
        </p:nvSpPr>
        <p:spPr>
          <a:xfrm>
            <a:off x="766916" y="304800"/>
            <a:ext cx="11425084" cy="712839"/>
          </a:xfrm>
        </p:spPr>
        <p:txBody>
          <a:bodyPr/>
          <a:lstStyle/>
          <a:p>
            <a:pPr algn="ctr"/>
            <a:r>
              <a:rPr lang="es-ES_tradnl" b="1" u="sng" dirty="0"/>
              <a:t>Construyendo el autómata</a:t>
            </a:r>
          </a:p>
        </p:txBody>
      </p:sp>
      <p:pic>
        <p:nvPicPr>
          <p:cNvPr id="6" name="Imagen 5">
            <a:extLst>
              <a:ext uri="{FF2B5EF4-FFF2-40B4-BE49-F238E27FC236}">
                <a16:creationId xmlns:a16="http://schemas.microsoft.com/office/drawing/2014/main" id="{69E81316-95E6-FC4F-BB71-D0757723EDFC}"/>
              </a:ext>
            </a:extLst>
          </p:cNvPr>
          <p:cNvPicPr>
            <a:picLocks noChangeAspect="1"/>
          </p:cNvPicPr>
          <p:nvPr/>
        </p:nvPicPr>
        <p:blipFill rotWithShape="1">
          <a:blip r:embed="rId2"/>
          <a:srcRect l="4680" t="32819" r="14411" b="60862"/>
          <a:stretch/>
        </p:blipFill>
        <p:spPr>
          <a:xfrm>
            <a:off x="-15451" y="1644446"/>
            <a:ext cx="12207451" cy="988143"/>
          </a:xfrm>
          <a:prstGeom prst="rect">
            <a:avLst/>
          </a:prstGeom>
        </p:spPr>
      </p:pic>
      <p:sp>
        <p:nvSpPr>
          <p:cNvPr id="8" name="Marco 7">
            <a:extLst>
              <a:ext uri="{FF2B5EF4-FFF2-40B4-BE49-F238E27FC236}">
                <a16:creationId xmlns:a16="http://schemas.microsoft.com/office/drawing/2014/main" id="{18EC261D-28B1-D949-8A02-B1FC3E8E4B98}"/>
              </a:ext>
            </a:extLst>
          </p:cNvPr>
          <p:cNvSpPr/>
          <p:nvPr/>
        </p:nvSpPr>
        <p:spPr>
          <a:xfrm>
            <a:off x="1120876" y="1622324"/>
            <a:ext cx="1858297" cy="50144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9" name="Marco 8">
            <a:extLst>
              <a:ext uri="{FF2B5EF4-FFF2-40B4-BE49-F238E27FC236}">
                <a16:creationId xmlns:a16="http://schemas.microsoft.com/office/drawing/2014/main" id="{F4B145A1-F90F-464A-A424-EF00A574FE2A}"/>
              </a:ext>
            </a:extLst>
          </p:cNvPr>
          <p:cNvSpPr/>
          <p:nvPr/>
        </p:nvSpPr>
        <p:spPr>
          <a:xfrm>
            <a:off x="6361469" y="2036510"/>
            <a:ext cx="5830531" cy="50144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Tree>
    <p:extLst>
      <p:ext uri="{BB962C8B-B14F-4D97-AF65-F5344CB8AC3E}">
        <p14:creationId xmlns:p14="http://schemas.microsoft.com/office/powerpoint/2010/main" val="420198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CDA5F2-325F-484B-8921-4ACFEE26A609}"/>
              </a:ext>
            </a:extLst>
          </p:cNvPr>
          <p:cNvSpPr>
            <a:spLocks noGrp="1"/>
          </p:cNvSpPr>
          <p:nvPr>
            <p:ph idx="1"/>
          </p:nvPr>
        </p:nvSpPr>
        <p:spPr>
          <a:xfrm>
            <a:off x="811159" y="0"/>
            <a:ext cx="11223523" cy="437952"/>
          </a:xfrm>
        </p:spPr>
        <p:txBody>
          <a:bodyPr>
            <a:normAutofit/>
          </a:bodyPr>
          <a:lstStyle/>
          <a:p>
            <a:r>
              <a:rPr lang="es-ES_tradnl" dirty="0"/>
              <a:t>Tomando en consideración lo anterior tenemos el estado inicial q</a:t>
            </a:r>
            <a:r>
              <a:rPr lang="es-ES_tradnl" baseline="-25000" dirty="0"/>
              <a:t>0</a:t>
            </a:r>
            <a:endParaRPr lang="es-ES_tradnl" dirty="0"/>
          </a:p>
          <a:p>
            <a:endParaRPr lang="es-ES_tradnl" dirty="0"/>
          </a:p>
        </p:txBody>
      </p:sp>
      <p:sp>
        <p:nvSpPr>
          <p:cNvPr id="8" name="Marcador de contenido 2">
            <a:extLst>
              <a:ext uri="{FF2B5EF4-FFF2-40B4-BE49-F238E27FC236}">
                <a16:creationId xmlns:a16="http://schemas.microsoft.com/office/drawing/2014/main" id="{18CE1566-208D-814D-A328-6C566C02BDA2}"/>
              </a:ext>
            </a:extLst>
          </p:cNvPr>
          <p:cNvSpPr txBox="1">
            <a:spLocks/>
          </p:cNvSpPr>
          <p:nvPr/>
        </p:nvSpPr>
        <p:spPr>
          <a:xfrm>
            <a:off x="811160" y="2969130"/>
            <a:ext cx="11223523" cy="211435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_tradnl" dirty="0"/>
              <a:t>Para este caso, en la primera pila se contarán las cantidades de aes que haya. En la segunda pila también se contará la cantidad de aes que haya, sin embargo, para esta pila se contará una a menos, con la finalidad de establecer el límite superior de la cantidad de ces que puede haber.</a:t>
            </a:r>
          </a:p>
          <a:p>
            <a:pPr algn="just"/>
            <a:r>
              <a:rPr lang="es-ES_tradnl" dirty="0"/>
              <a:t>De este estado q</a:t>
            </a:r>
            <a:r>
              <a:rPr lang="es-ES_tradnl" baseline="-25000" dirty="0"/>
              <a:t>0</a:t>
            </a:r>
            <a:r>
              <a:rPr lang="es-ES_tradnl" dirty="0"/>
              <a:t> se pasa al estado q</a:t>
            </a:r>
            <a:r>
              <a:rPr lang="es-ES_tradnl" baseline="-25000" dirty="0"/>
              <a:t>1</a:t>
            </a:r>
            <a:r>
              <a:rPr lang="es-ES_tradnl" dirty="0"/>
              <a:t> a través de una b y solamente cuando haya una A en ambas pilas, lo que significa que hay al menos dos aes en la cadena, que es el mínimo posible. Asimismo, esta b no sacará ninguna A de la primera pila, para que se tengan más bes que aes.</a:t>
            </a:r>
          </a:p>
          <a:p>
            <a:pPr algn="just"/>
            <a:endParaRPr lang="es-ES_tradnl" dirty="0"/>
          </a:p>
          <a:p>
            <a:pPr marL="0" indent="0" algn="just">
              <a:buNone/>
            </a:pPr>
            <a:endParaRPr lang="es-ES_tradnl" dirty="0"/>
          </a:p>
        </p:txBody>
      </p:sp>
      <p:pic>
        <p:nvPicPr>
          <p:cNvPr id="5" name="Imagen 4">
            <a:extLst>
              <a:ext uri="{FF2B5EF4-FFF2-40B4-BE49-F238E27FC236}">
                <a16:creationId xmlns:a16="http://schemas.microsoft.com/office/drawing/2014/main" id="{9E73AD92-7F7B-064D-8EA7-8D9A8CEB324A}"/>
              </a:ext>
            </a:extLst>
          </p:cNvPr>
          <p:cNvPicPr>
            <a:picLocks noChangeAspect="1"/>
          </p:cNvPicPr>
          <p:nvPr/>
        </p:nvPicPr>
        <p:blipFill rotWithShape="1">
          <a:blip r:embed="rId2"/>
          <a:srcRect l="1116" t="54092" r="80569" b="25774"/>
          <a:stretch/>
        </p:blipFill>
        <p:spPr>
          <a:xfrm>
            <a:off x="8745793" y="58995"/>
            <a:ext cx="2433484" cy="2772698"/>
          </a:xfrm>
          <a:prstGeom prst="rect">
            <a:avLst/>
          </a:prstGeom>
        </p:spPr>
      </p:pic>
      <p:sp>
        <p:nvSpPr>
          <p:cNvPr id="2" name="Rectángulo 1">
            <a:extLst>
              <a:ext uri="{FF2B5EF4-FFF2-40B4-BE49-F238E27FC236}">
                <a16:creationId xmlns:a16="http://schemas.microsoft.com/office/drawing/2014/main" id="{FB636F31-7181-2C42-AD14-6476CE049081}"/>
              </a:ext>
            </a:extLst>
          </p:cNvPr>
          <p:cNvSpPr/>
          <p:nvPr/>
        </p:nvSpPr>
        <p:spPr>
          <a:xfrm>
            <a:off x="9999406" y="953312"/>
            <a:ext cx="1179871" cy="648930"/>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 name="Imagen 6">
            <a:extLst>
              <a:ext uri="{FF2B5EF4-FFF2-40B4-BE49-F238E27FC236}">
                <a16:creationId xmlns:a16="http://schemas.microsoft.com/office/drawing/2014/main" id="{46893409-CF15-AB4D-983D-5C75ECD9CCAA}"/>
              </a:ext>
            </a:extLst>
          </p:cNvPr>
          <p:cNvPicPr>
            <a:picLocks noChangeAspect="1"/>
          </p:cNvPicPr>
          <p:nvPr/>
        </p:nvPicPr>
        <p:blipFill rotWithShape="1">
          <a:blip r:embed="rId2"/>
          <a:srcRect l="1117" t="60290" r="65953" b="34556"/>
          <a:stretch/>
        </p:blipFill>
        <p:spPr>
          <a:xfrm>
            <a:off x="1963261" y="4955458"/>
            <a:ext cx="9216016" cy="1494913"/>
          </a:xfrm>
          <a:prstGeom prst="rect">
            <a:avLst/>
          </a:prstGeom>
        </p:spPr>
      </p:pic>
    </p:spTree>
    <p:extLst>
      <p:ext uri="{BB962C8B-B14F-4D97-AF65-F5344CB8AC3E}">
        <p14:creationId xmlns:p14="http://schemas.microsoft.com/office/powerpoint/2010/main" val="410377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1037C-32C0-414D-8278-D48657E4AEB3}"/>
              </a:ext>
            </a:extLst>
          </p:cNvPr>
          <p:cNvSpPr>
            <a:spLocks noGrp="1"/>
          </p:cNvSpPr>
          <p:nvPr>
            <p:ph idx="1"/>
          </p:nvPr>
        </p:nvSpPr>
        <p:spPr>
          <a:xfrm>
            <a:off x="919316" y="280218"/>
            <a:ext cx="11105536" cy="1061885"/>
          </a:xfrm>
        </p:spPr>
        <p:txBody>
          <a:bodyPr>
            <a:normAutofit/>
          </a:bodyPr>
          <a:lstStyle/>
          <a:p>
            <a:pPr algn="just"/>
            <a:r>
              <a:rPr lang="es-ES_tradnl" dirty="0"/>
              <a:t>En el estado q</a:t>
            </a:r>
            <a:r>
              <a:rPr lang="es-ES_tradnl" baseline="-25000" dirty="0"/>
              <a:t>1</a:t>
            </a:r>
            <a:r>
              <a:rPr lang="es-ES_tradnl" dirty="0"/>
              <a:t> se tienen que sacar todas las A de la primera pila para poder pasar a q</a:t>
            </a:r>
            <a:r>
              <a:rPr lang="es-ES_tradnl" baseline="-25000" dirty="0"/>
              <a:t>2, </a:t>
            </a:r>
            <a:r>
              <a:rPr lang="es-ES_tradnl" dirty="0"/>
              <a:t>porque eso nos asegura que la cantidad de bes es mayor a la de aes. También cabe recalcar que, aún cuando la primera pila quede vacía, se pueden seguir agregando bes.</a:t>
            </a:r>
          </a:p>
        </p:txBody>
      </p:sp>
      <p:sp>
        <p:nvSpPr>
          <p:cNvPr id="4" name="Marcador de contenido 2">
            <a:extLst>
              <a:ext uri="{FF2B5EF4-FFF2-40B4-BE49-F238E27FC236}">
                <a16:creationId xmlns:a16="http://schemas.microsoft.com/office/drawing/2014/main" id="{C7DECED1-9FB8-B94E-AF86-D63D6C96DA17}"/>
              </a:ext>
            </a:extLst>
          </p:cNvPr>
          <p:cNvSpPr txBox="1">
            <a:spLocks/>
          </p:cNvSpPr>
          <p:nvPr/>
        </p:nvSpPr>
        <p:spPr>
          <a:xfrm>
            <a:off x="919316" y="3421625"/>
            <a:ext cx="11105536" cy="193941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_tradnl" dirty="0"/>
              <a:t>La transición de q</a:t>
            </a:r>
            <a:r>
              <a:rPr lang="es-ES_tradnl" baseline="-25000" dirty="0"/>
              <a:t>1</a:t>
            </a:r>
            <a:r>
              <a:rPr lang="es-ES_tradnl" dirty="0"/>
              <a:t> a q</a:t>
            </a:r>
            <a:r>
              <a:rPr lang="es-ES_tradnl" baseline="-25000" dirty="0"/>
              <a:t>2</a:t>
            </a:r>
            <a:r>
              <a:rPr lang="es-ES_tradnl" dirty="0"/>
              <a:t> se da través de una c para asegurar que haya mínimo una en la cadena y esta sacará una A de la segunda pila sin meter ninguna A a la primera pila, para seguir la estrategia de establecer un límite máximo para el número de des. El estado q</a:t>
            </a:r>
            <a:r>
              <a:rPr lang="es-ES_tradnl" baseline="-25000" dirty="0"/>
              <a:t>2 </a:t>
            </a:r>
            <a:r>
              <a:rPr lang="es-ES_tradnl" dirty="0"/>
              <a:t>es final, ya que la cadena puede terminar sin tener ninguna d y, con la cantidad de ces mayor a cero y menor a la cantidad de aes que sea.</a:t>
            </a:r>
          </a:p>
        </p:txBody>
      </p:sp>
      <p:pic>
        <p:nvPicPr>
          <p:cNvPr id="5" name="Imagen 4">
            <a:extLst>
              <a:ext uri="{FF2B5EF4-FFF2-40B4-BE49-F238E27FC236}">
                <a16:creationId xmlns:a16="http://schemas.microsoft.com/office/drawing/2014/main" id="{B72E00CE-C386-AF4E-BD6F-7ED2C0038BD0}"/>
              </a:ext>
            </a:extLst>
          </p:cNvPr>
          <p:cNvPicPr>
            <a:picLocks noChangeAspect="1"/>
          </p:cNvPicPr>
          <p:nvPr/>
        </p:nvPicPr>
        <p:blipFill rotWithShape="1">
          <a:blip r:embed="rId2"/>
          <a:srcRect l="25480" t="55485" r="59776" b="28880"/>
          <a:stretch/>
        </p:blipFill>
        <p:spPr>
          <a:xfrm>
            <a:off x="9060426" y="989919"/>
            <a:ext cx="2212258" cy="2431706"/>
          </a:xfrm>
          <a:prstGeom prst="rect">
            <a:avLst/>
          </a:prstGeom>
        </p:spPr>
      </p:pic>
      <p:sp>
        <p:nvSpPr>
          <p:cNvPr id="6" name="Rectángulo 5">
            <a:extLst>
              <a:ext uri="{FF2B5EF4-FFF2-40B4-BE49-F238E27FC236}">
                <a16:creationId xmlns:a16="http://schemas.microsoft.com/office/drawing/2014/main" id="{2463C671-826F-0347-BA98-EA69FF7AF023}"/>
              </a:ext>
            </a:extLst>
          </p:cNvPr>
          <p:cNvSpPr/>
          <p:nvPr/>
        </p:nvSpPr>
        <p:spPr>
          <a:xfrm>
            <a:off x="9060426" y="1727339"/>
            <a:ext cx="501445" cy="648930"/>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a:extLst>
              <a:ext uri="{FF2B5EF4-FFF2-40B4-BE49-F238E27FC236}">
                <a16:creationId xmlns:a16="http://schemas.microsoft.com/office/drawing/2014/main" id="{216D01EA-4EA5-9D41-942E-14DFBD739347}"/>
              </a:ext>
            </a:extLst>
          </p:cNvPr>
          <p:cNvSpPr/>
          <p:nvPr/>
        </p:nvSpPr>
        <p:spPr>
          <a:xfrm>
            <a:off x="10358284" y="1902541"/>
            <a:ext cx="914400" cy="484917"/>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Imagen 7">
            <a:extLst>
              <a:ext uri="{FF2B5EF4-FFF2-40B4-BE49-F238E27FC236}">
                <a16:creationId xmlns:a16="http://schemas.microsoft.com/office/drawing/2014/main" id="{67AA5364-F0E9-A942-BE29-F719A14B31E6}"/>
              </a:ext>
            </a:extLst>
          </p:cNvPr>
          <p:cNvPicPr>
            <a:picLocks noChangeAspect="1"/>
          </p:cNvPicPr>
          <p:nvPr/>
        </p:nvPicPr>
        <p:blipFill rotWithShape="1">
          <a:blip r:embed="rId2"/>
          <a:srcRect l="28691" t="60974" r="41526" b="33431"/>
          <a:stretch/>
        </p:blipFill>
        <p:spPr>
          <a:xfrm>
            <a:off x="2802192" y="5018010"/>
            <a:ext cx="7072712" cy="1377195"/>
          </a:xfrm>
          <a:prstGeom prst="rect">
            <a:avLst/>
          </a:prstGeom>
        </p:spPr>
      </p:pic>
    </p:spTree>
    <p:extLst>
      <p:ext uri="{BB962C8B-B14F-4D97-AF65-F5344CB8AC3E}">
        <p14:creationId xmlns:p14="http://schemas.microsoft.com/office/powerpoint/2010/main" val="412412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67576F-072A-684E-88CE-694DFD8BEB91}"/>
              </a:ext>
            </a:extLst>
          </p:cNvPr>
          <p:cNvSpPr>
            <a:spLocks noGrp="1"/>
          </p:cNvSpPr>
          <p:nvPr>
            <p:ph idx="1"/>
          </p:nvPr>
        </p:nvSpPr>
        <p:spPr>
          <a:xfrm>
            <a:off x="1076633" y="324465"/>
            <a:ext cx="10766322" cy="811161"/>
          </a:xfrm>
        </p:spPr>
        <p:txBody>
          <a:bodyPr/>
          <a:lstStyle/>
          <a:p>
            <a:pPr algn="just"/>
            <a:r>
              <a:rPr lang="es-ES_tradnl" dirty="0"/>
              <a:t>En el estado q</a:t>
            </a:r>
            <a:r>
              <a:rPr lang="es-ES_tradnl" baseline="-25000" dirty="0"/>
              <a:t>2</a:t>
            </a:r>
            <a:r>
              <a:rPr lang="es-ES_tradnl" dirty="0"/>
              <a:t> la primera pila nos servirá para contar la cantidad de ces que haya, sin considerar la primera c. Al mismo tiempo, se irán quitando las A de la segunda pila. </a:t>
            </a:r>
          </a:p>
        </p:txBody>
      </p:sp>
      <p:sp>
        <p:nvSpPr>
          <p:cNvPr id="4" name="Marcador de contenido 2">
            <a:extLst>
              <a:ext uri="{FF2B5EF4-FFF2-40B4-BE49-F238E27FC236}">
                <a16:creationId xmlns:a16="http://schemas.microsoft.com/office/drawing/2014/main" id="{066F5EC3-E77E-3D45-A5F1-5F54275C207C}"/>
              </a:ext>
            </a:extLst>
          </p:cNvPr>
          <p:cNvSpPr txBox="1">
            <a:spLocks/>
          </p:cNvSpPr>
          <p:nvPr/>
        </p:nvSpPr>
        <p:spPr>
          <a:xfrm>
            <a:off x="1076633" y="3292959"/>
            <a:ext cx="10766322" cy="117249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_tradnl" dirty="0"/>
              <a:t>Por último, se puede pasar al estado q</a:t>
            </a:r>
            <a:r>
              <a:rPr lang="es-ES_tradnl" baseline="-25000" dirty="0"/>
              <a:t>3</a:t>
            </a:r>
            <a:r>
              <a:rPr lang="es-ES_tradnl" dirty="0"/>
              <a:t> con una d y cuando haya al menos una A en la primera pila. Este estado q</a:t>
            </a:r>
            <a:r>
              <a:rPr lang="es-ES_tradnl" baseline="-25000" dirty="0"/>
              <a:t>3</a:t>
            </a:r>
            <a:r>
              <a:rPr lang="es-ES_tradnl" dirty="0"/>
              <a:t> también es final y se sigue manteniendo en este estado sin importar la cantidad de des que haya, siempre y cuando sea menor a la cantidad de ces.</a:t>
            </a:r>
          </a:p>
        </p:txBody>
      </p:sp>
      <p:pic>
        <p:nvPicPr>
          <p:cNvPr id="5" name="Imagen 4">
            <a:extLst>
              <a:ext uri="{FF2B5EF4-FFF2-40B4-BE49-F238E27FC236}">
                <a16:creationId xmlns:a16="http://schemas.microsoft.com/office/drawing/2014/main" id="{FBDC6201-EA28-2340-BF97-1ECFDE59110B}"/>
              </a:ext>
            </a:extLst>
          </p:cNvPr>
          <p:cNvPicPr>
            <a:picLocks noChangeAspect="1"/>
          </p:cNvPicPr>
          <p:nvPr/>
        </p:nvPicPr>
        <p:blipFill rotWithShape="1">
          <a:blip r:embed="rId3"/>
          <a:srcRect l="50345" t="53087" r="32362" b="33651"/>
          <a:stretch/>
        </p:blipFill>
        <p:spPr>
          <a:xfrm>
            <a:off x="5692878" y="958740"/>
            <a:ext cx="2875936" cy="2286193"/>
          </a:xfrm>
          <a:prstGeom prst="rect">
            <a:avLst/>
          </a:prstGeom>
        </p:spPr>
      </p:pic>
      <p:sp>
        <p:nvSpPr>
          <p:cNvPr id="6" name="Rectángulo 5">
            <a:extLst>
              <a:ext uri="{FF2B5EF4-FFF2-40B4-BE49-F238E27FC236}">
                <a16:creationId xmlns:a16="http://schemas.microsoft.com/office/drawing/2014/main" id="{C5880D64-8265-ED4A-839D-2300D2AB9575}"/>
              </a:ext>
            </a:extLst>
          </p:cNvPr>
          <p:cNvSpPr/>
          <p:nvPr/>
        </p:nvSpPr>
        <p:spPr>
          <a:xfrm>
            <a:off x="7020233" y="2101836"/>
            <a:ext cx="1548580" cy="1143097"/>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a:extLst>
              <a:ext uri="{FF2B5EF4-FFF2-40B4-BE49-F238E27FC236}">
                <a16:creationId xmlns:a16="http://schemas.microsoft.com/office/drawing/2014/main" id="{4C11449E-D75A-1043-8156-65AE0E6C18A1}"/>
              </a:ext>
            </a:extLst>
          </p:cNvPr>
          <p:cNvSpPr/>
          <p:nvPr/>
        </p:nvSpPr>
        <p:spPr>
          <a:xfrm>
            <a:off x="5692878" y="2125849"/>
            <a:ext cx="294968" cy="1143097"/>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Imagen 7">
            <a:extLst>
              <a:ext uri="{FF2B5EF4-FFF2-40B4-BE49-F238E27FC236}">
                <a16:creationId xmlns:a16="http://schemas.microsoft.com/office/drawing/2014/main" id="{5AEF92A4-2376-A540-BD91-92109DE6C112}"/>
              </a:ext>
            </a:extLst>
          </p:cNvPr>
          <p:cNvPicPr>
            <a:picLocks noChangeAspect="1"/>
          </p:cNvPicPr>
          <p:nvPr/>
        </p:nvPicPr>
        <p:blipFill rotWithShape="1">
          <a:blip r:embed="rId3"/>
          <a:srcRect l="50805" t="52019" r="8314" b="33651"/>
          <a:stretch/>
        </p:blipFill>
        <p:spPr>
          <a:xfrm>
            <a:off x="3620730" y="4303175"/>
            <a:ext cx="6799005" cy="2470261"/>
          </a:xfrm>
          <a:prstGeom prst="rect">
            <a:avLst/>
          </a:prstGeom>
        </p:spPr>
      </p:pic>
      <p:sp>
        <p:nvSpPr>
          <p:cNvPr id="9" name="Rectángulo 8">
            <a:extLst>
              <a:ext uri="{FF2B5EF4-FFF2-40B4-BE49-F238E27FC236}">
                <a16:creationId xmlns:a16="http://schemas.microsoft.com/office/drawing/2014/main" id="{6F657005-FF33-C34E-BB5E-9696E1365237}"/>
              </a:ext>
            </a:extLst>
          </p:cNvPr>
          <p:cNvSpPr/>
          <p:nvPr/>
        </p:nvSpPr>
        <p:spPr>
          <a:xfrm>
            <a:off x="3620730" y="5538305"/>
            <a:ext cx="228599" cy="1143097"/>
          </a:xfrm>
          <a:prstGeom prst="rect">
            <a:avLst/>
          </a:prstGeom>
          <a:solidFill>
            <a:srgbClr val="DA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5175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C41241-C81D-C84A-AEE6-18A54B640667}"/>
              </a:ext>
            </a:extLst>
          </p:cNvPr>
          <p:cNvSpPr>
            <a:spLocks noGrp="1"/>
          </p:cNvSpPr>
          <p:nvPr>
            <p:ph idx="1"/>
          </p:nvPr>
        </p:nvSpPr>
        <p:spPr>
          <a:xfrm>
            <a:off x="1032387" y="383458"/>
            <a:ext cx="10899058" cy="530942"/>
          </a:xfrm>
        </p:spPr>
        <p:txBody>
          <a:bodyPr/>
          <a:lstStyle/>
          <a:p>
            <a:r>
              <a:rPr lang="es-ES_tradnl" dirty="0"/>
              <a:t>Finalmente, el autómata de pila doble es:</a:t>
            </a:r>
          </a:p>
        </p:txBody>
      </p:sp>
      <p:sp>
        <p:nvSpPr>
          <p:cNvPr id="4" name="Marcador de contenido 2">
            <a:extLst>
              <a:ext uri="{FF2B5EF4-FFF2-40B4-BE49-F238E27FC236}">
                <a16:creationId xmlns:a16="http://schemas.microsoft.com/office/drawing/2014/main" id="{65C119FB-B3AE-E94D-8120-4496CE8018A5}"/>
              </a:ext>
            </a:extLst>
          </p:cNvPr>
          <p:cNvSpPr txBox="1">
            <a:spLocks/>
          </p:cNvSpPr>
          <p:nvPr/>
        </p:nvSpPr>
        <p:spPr>
          <a:xfrm>
            <a:off x="1032387" y="4237704"/>
            <a:ext cx="10899058" cy="10422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_tradnl" dirty="0"/>
              <a:t>El lenguaje de </a:t>
            </a:r>
            <a:r>
              <a:rPr lang="es-ES_tradnl" dirty="0" err="1"/>
              <a:t>a</a:t>
            </a:r>
            <a:r>
              <a:rPr lang="es-ES_tradnl" baseline="30000" dirty="0" err="1"/>
              <a:t>n</a:t>
            </a:r>
            <a:r>
              <a:rPr lang="es-ES_tradnl" dirty="0" err="1"/>
              <a:t>b</a:t>
            </a:r>
            <a:r>
              <a:rPr lang="es-ES_tradnl" baseline="30000" dirty="0" err="1"/>
              <a:t>m</a:t>
            </a:r>
            <a:r>
              <a:rPr lang="es-ES_tradnl" dirty="0" err="1"/>
              <a:t>c</a:t>
            </a:r>
            <a:r>
              <a:rPr lang="es-ES_tradnl" baseline="30000" dirty="0" err="1"/>
              <a:t>o</a:t>
            </a:r>
            <a:r>
              <a:rPr lang="es-ES_tradnl" dirty="0" err="1"/>
              <a:t>d</a:t>
            </a:r>
            <a:r>
              <a:rPr lang="es-ES_tradnl" baseline="30000" dirty="0" err="1"/>
              <a:t>p</a:t>
            </a:r>
            <a:r>
              <a:rPr lang="es-ES_tradnl" dirty="0"/>
              <a:t> con m &gt; n &gt; o &gt; p es dependiente del contexto porque se tiene más de una relación de dependencia entre los símbolos que conforman a las cadenas del lenguaje, por lo que es necesario estar al tanto del contexto para poder generarlas.</a:t>
            </a:r>
          </a:p>
        </p:txBody>
      </p:sp>
      <p:pic>
        <p:nvPicPr>
          <p:cNvPr id="5" name="Imagen 4">
            <a:extLst>
              <a:ext uri="{FF2B5EF4-FFF2-40B4-BE49-F238E27FC236}">
                <a16:creationId xmlns:a16="http://schemas.microsoft.com/office/drawing/2014/main" id="{4E84D981-31BE-1443-A6C3-A5C3E8B903F0}"/>
              </a:ext>
            </a:extLst>
          </p:cNvPr>
          <p:cNvPicPr>
            <a:picLocks noChangeAspect="1"/>
          </p:cNvPicPr>
          <p:nvPr/>
        </p:nvPicPr>
        <p:blipFill rotWithShape="1">
          <a:blip r:embed="rId2"/>
          <a:srcRect t="51613" b="22913"/>
          <a:stretch/>
        </p:blipFill>
        <p:spPr>
          <a:xfrm>
            <a:off x="963820" y="766916"/>
            <a:ext cx="11228180" cy="2964426"/>
          </a:xfrm>
          <a:prstGeom prst="rect">
            <a:avLst/>
          </a:prstGeom>
        </p:spPr>
      </p:pic>
      <p:sp>
        <p:nvSpPr>
          <p:cNvPr id="7" name="Rectángulo 6">
            <a:extLst>
              <a:ext uri="{FF2B5EF4-FFF2-40B4-BE49-F238E27FC236}">
                <a16:creationId xmlns:a16="http://schemas.microsoft.com/office/drawing/2014/main" id="{0EF69F37-D5F1-B842-8074-6C7FE15A516F}"/>
              </a:ext>
            </a:extLst>
          </p:cNvPr>
          <p:cNvSpPr/>
          <p:nvPr/>
        </p:nvSpPr>
        <p:spPr>
          <a:xfrm>
            <a:off x="737419" y="5324620"/>
            <a:ext cx="11228180" cy="923330"/>
          </a:xfrm>
          <a:prstGeom prst="rect">
            <a:avLst/>
          </a:prstGeom>
          <a:noFill/>
        </p:spPr>
        <p:txBody>
          <a:bodyPr wrap="square" lIns="91440" tIns="45720" rIns="91440" bIns="45720">
            <a:spAutoFit/>
          </a:bodyPr>
          <a:lstStyle/>
          <a:p>
            <a:pPr algn="ctr"/>
            <a:r>
              <a:rPr lang="es-MX"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 ¡Gracias por su atención!</a:t>
            </a:r>
          </a:p>
        </p:txBody>
      </p:sp>
    </p:spTree>
    <p:extLst>
      <p:ext uri="{BB962C8B-B14F-4D97-AF65-F5344CB8AC3E}">
        <p14:creationId xmlns:p14="http://schemas.microsoft.com/office/powerpoint/2010/main" val="2294894145"/>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{BB7FA753-DBEF-044F-88EA-426110930B34}tf10001072</Template>
  <TotalTime>173</TotalTime>
  <Words>647</Words>
  <Application>Microsoft Macintosh PowerPoint</Application>
  <PresentationFormat>Panorámica</PresentationFormat>
  <Paragraphs>27</Paragraphs>
  <Slides>7</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Calibri</vt:lpstr>
      <vt:lpstr>Franklin Gothic Book</vt:lpstr>
      <vt:lpstr>Recorte</vt:lpstr>
      <vt:lpstr>Lenguajes formales y autómatas</vt:lpstr>
      <vt:lpstr>Proporcionando cadenas</vt:lpstr>
      <vt:lpstr>Construyendo el autómata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formales y autómatas</dc:title>
  <dc:creator>Alejandro Gomez L.</dc:creator>
  <cp:lastModifiedBy>Alejandro Gomez L.</cp:lastModifiedBy>
  <cp:revision>58</cp:revision>
  <dcterms:created xsi:type="dcterms:W3CDTF">2020-11-26T13:08:52Z</dcterms:created>
  <dcterms:modified xsi:type="dcterms:W3CDTF">2020-11-27T00:31:19Z</dcterms:modified>
</cp:coreProperties>
</file>