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37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75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351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11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291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3223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4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8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92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80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386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634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16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68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00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D841-BCD8-374F-B9E9-5D6EB3A31294}" type="datetimeFigureOut">
              <a:rPr lang="es-ES_tradnl" smtClean="0"/>
              <a:t>13/1/21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9E3B71-6511-A243-81FD-4248EC9FCB9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73FDE-85EE-0144-8B26-9D308B07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840658"/>
            <a:ext cx="8182622" cy="2385935"/>
          </a:xfrm>
        </p:spPr>
        <p:txBody>
          <a:bodyPr/>
          <a:lstStyle/>
          <a:p>
            <a:pPr algn="ctr"/>
            <a:r>
              <a:rPr lang="es-ES_tradnl" sz="6600" dirty="0"/>
              <a:t>Lenguajes Formales y Autómatas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5F522D-E33F-B74D-A031-BED73CAEB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76132"/>
            <a:ext cx="7766936" cy="1096899"/>
          </a:xfrm>
        </p:spPr>
        <p:txBody>
          <a:bodyPr>
            <a:normAutofit/>
          </a:bodyPr>
          <a:lstStyle/>
          <a:p>
            <a:r>
              <a:rPr lang="es-ES_tradnl" sz="2800" dirty="0"/>
              <a:t>Realizado por: Gómez Luna Alejandro</a:t>
            </a:r>
          </a:p>
          <a:p>
            <a:r>
              <a:rPr lang="es-ES_tradnl" sz="2800" dirty="0"/>
              <a:t>Ejercicio No. 3</a:t>
            </a:r>
          </a:p>
        </p:txBody>
      </p:sp>
    </p:spTree>
    <p:extLst>
      <p:ext uri="{BB962C8B-B14F-4D97-AF65-F5344CB8AC3E}">
        <p14:creationId xmlns:p14="http://schemas.microsoft.com/office/powerpoint/2010/main" val="37331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E9B73-C925-3747-B02A-85F75E58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Enunciado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28B0CE-0C5F-934D-B0F2-702DDB83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7633"/>
            <a:ext cx="10380588" cy="37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AD972-D102-A54A-BBF0-0B582BD7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4" y="314632"/>
            <a:ext cx="8596668" cy="762000"/>
          </a:xfrm>
        </p:spPr>
        <p:txBody>
          <a:bodyPr/>
          <a:lstStyle/>
          <a:p>
            <a:pPr algn="ctr"/>
            <a:r>
              <a:rPr lang="es-ES_tradnl" dirty="0"/>
              <a:t>Analizando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63607-A706-AC44-A81B-167FA585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4" y="1326378"/>
            <a:ext cx="8997608" cy="4572976"/>
          </a:xfrm>
        </p:spPr>
        <p:txBody>
          <a:bodyPr>
            <a:normAutofit/>
          </a:bodyPr>
          <a:lstStyle/>
          <a:p>
            <a:r>
              <a:rPr lang="es-ES_tradnl" sz="2800" dirty="0"/>
              <a:t>Como podemos observar, tenemos la restricción de: </a:t>
            </a:r>
          </a:p>
          <a:p>
            <a:pPr marL="0" indent="0" algn="ctr">
              <a:buNone/>
            </a:pPr>
            <a:r>
              <a:rPr lang="es-ES_tradnl" sz="2800" b="1" dirty="0"/>
              <a:t>2n &lt; m</a:t>
            </a:r>
          </a:p>
          <a:p>
            <a:pPr marL="400050" lvl="1" indent="0">
              <a:buNone/>
            </a:pPr>
            <a:r>
              <a:rPr lang="es-ES_tradnl" sz="2800" dirty="0"/>
              <a:t>lo cual podemos interpretar como que el número de yes siempre será mayor al doble del número de equis en las cadenas.</a:t>
            </a:r>
          </a:p>
          <a:p>
            <a:pPr marL="400050" lvl="1" indent="0">
              <a:buNone/>
            </a:pPr>
            <a:endParaRPr lang="es-ES_tradnl" sz="2800" dirty="0"/>
          </a:p>
          <a:p>
            <a:r>
              <a:rPr lang="es-ES_tradnl" sz="2800" dirty="0"/>
              <a:t>De igual manera, el mínimo valor que puede tomar n es 0, por lo tanto, se deduce que el mínimo valor de m debe de ser 1.</a:t>
            </a:r>
          </a:p>
        </p:txBody>
      </p:sp>
    </p:spTree>
    <p:extLst>
      <p:ext uri="{BB962C8B-B14F-4D97-AF65-F5344CB8AC3E}">
        <p14:creationId xmlns:p14="http://schemas.microsoft.com/office/powerpoint/2010/main" val="395209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229F0-1E42-F24C-A4B5-2E8BE236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31" y="1488613"/>
            <a:ext cx="8596668" cy="3880773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s-ES_tradnl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Una vez que la cantidad de yes cumpla el mínimo para satisfacer la restricción anterior, se pueden tener muchas más yes.</a:t>
            </a:r>
          </a:p>
          <a:p>
            <a:pPr lvl="0">
              <a:buClr>
                <a:srgbClr val="90C226"/>
              </a:buClr>
            </a:pPr>
            <a:endParaRPr lang="es-ES_tradnl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0C226"/>
              </a:buClr>
            </a:pPr>
            <a:r>
              <a:rPr lang="es-ES_tradnl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 base en todo lo anterior podemos sugerir algunas cadenas que serán o no aceptadas como por ejemplo: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915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50C40-7B53-5C48-95A6-9501A36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5" y="462115"/>
            <a:ext cx="8596668" cy="806245"/>
          </a:xfrm>
        </p:spPr>
        <p:txBody>
          <a:bodyPr/>
          <a:lstStyle/>
          <a:p>
            <a:pPr algn="ctr"/>
            <a:r>
              <a:rPr lang="es-ES_tradnl" dirty="0"/>
              <a:t>Cadenas aceptadas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30528-FF12-D84E-9FF7-882C498E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850" y="1268360"/>
            <a:ext cx="2450415" cy="2182761"/>
          </a:xfrm>
        </p:spPr>
        <p:txBody>
          <a:bodyPr>
            <a:normAutofit/>
          </a:bodyPr>
          <a:lstStyle/>
          <a:p>
            <a:pPr algn="just"/>
            <a:r>
              <a:rPr lang="es-ES_tradnl" sz="3200" dirty="0"/>
              <a:t>Y</a:t>
            </a:r>
          </a:p>
          <a:p>
            <a:pPr algn="just"/>
            <a:r>
              <a:rPr lang="es-ES_tradnl" sz="3200" dirty="0"/>
              <a:t>XXYYYYY</a:t>
            </a:r>
          </a:p>
          <a:p>
            <a:pPr algn="just"/>
            <a:r>
              <a:rPr lang="es-ES_tradnl" sz="3200" dirty="0"/>
              <a:t>XYYY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A523361-CDD8-7341-80F8-7C8C6423482B}"/>
              </a:ext>
            </a:extLst>
          </p:cNvPr>
          <p:cNvSpPr txBox="1">
            <a:spLocks/>
          </p:cNvSpPr>
          <p:nvPr/>
        </p:nvSpPr>
        <p:spPr>
          <a:xfrm>
            <a:off x="4872429" y="1268360"/>
            <a:ext cx="4002819" cy="183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200" dirty="0"/>
              <a:t>XXXXYYYYYYYYYYY</a:t>
            </a:r>
          </a:p>
          <a:p>
            <a:pPr algn="just"/>
            <a:r>
              <a:rPr lang="es-ES_tradnl" sz="3200" dirty="0"/>
              <a:t>XYYYYY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8E2BAC8-35C3-4442-9DE5-801AF0D33B63}"/>
              </a:ext>
            </a:extLst>
          </p:cNvPr>
          <p:cNvSpPr txBox="1">
            <a:spLocks/>
          </p:cNvSpPr>
          <p:nvPr/>
        </p:nvSpPr>
        <p:spPr>
          <a:xfrm>
            <a:off x="574095" y="3350344"/>
            <a:ext cx="8596668" cy="806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_tradnl" dirty="0"/>
              <a:t>Cadenas no aceptadas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54ACAE45-23B9-AC4A-81E0-5F44E2470D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8850" y="4213124"/>
                <a:ext cx="2450415" cy="2182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_tradnl" sz="3200" dirty="0"/>
                  <a:t>X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ES" sz="3200" b="0" dirty="0"/>
              </a:p>
              <a:p>
                <a:pPr algn="just"/>
                <a:r>
                  <a:rPr lang="es-ES_tradnl" sz="3200" dirty="0"/>
                  <a:t>XY</a:t>
                </a:r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54ACAE45-23B9-AC4A-81E0-5F44E2470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50" y="4213124"/>
                <a:ext cx="2450415" cy="2182761"/>
              </a:xfrm>
              <a:prstGeom prst="rect">
                <a:avLst/>
              </a:prstGeom>
              <a:blipFill>
                <a:blip r:embed="rId2"/>
                <a:stretch>
                  <a:fillRect l="-3608" t="-34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D69ADE7-CC6C-7D4F-B7A7-071BA3F10344}"/>
              </a:ext>
            </a:extLst>
          </p:cNvPr>
          <p:cNvSpPr txBox="1">
            <a:spLocks/>
          </p:cNvSpPr>
          <p:nvPr/>
        </p:nvSpPr>
        <p:spPr>
          <a:xfrm>
            <a:off x="4872429" y="4213124"/>
            <a:ext cx="4002819" cy="183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200" dirty="0"/>
              <a:t>XXYYYY</a:t>
            </a:r>
          </a:p>
          <a:p>
            <a:pPr algn="just"/>
            <a:r>
              <a:rPr lang="es-ES_tradnl" sz="3200" dirty="0"/>
              <a:t>XXXYY</a:t>
            </a:r>
          </a:p>
        </p:txBody>
      </p:sp>
    </p:spTree>
    <p:extLst>
      <p:ext uri="{BB962C8B-B14F-4D97-AF65-F5344CB8AC3E}">
        <p14:creationId xmlns:p14="http://schemas.microsoft.com/office/powerpoint/2010/main" val="8242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F5D6D-AE58-CF4A-87FB-DD193BC6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728"/>
          </a:xfrm>
        </p:spPr>
        <p:txBody>
          <a:bodyPr/>
          <a:lstStyle/>
          <a:p>
            <a:pPr algn="ctr"/>
            <a:r>
              <a:rPr lang="es-ES_tradnl" dirty="0"/>
              <a:t>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97DD7-80B9-DD4F-88ED-F903B715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912"/>
            <a:ext cx="8596668" cy="4889140"/>
          </a:xfrm>
        </p:spPr>
        <p:txBody>
          <a:bodyPr>
            <a:normAutofit/>
          </a:bodyPr>
          <a:lstStyle/>
          <a:p>
            <a:pPr algn="just"/>
            <a:r>
              <a:rPr lang="es-ES_tradnl" sz="2400" dirty="0"/>
              <a:t>Cada que encontremos una </a:t>
            </a:r>
            <a:r>
              <a:rPr lang="es-ES_tradnl" sz="2400" b="1" dirty="0"/>
              <a:t>X</a:t>
            </a:r>
            <a:r>
              <a:rPr lang="es-ES_tradnl" sz="2400" dirty="0"/>
              <a:t> en la cadena, la sustituiremos por una </a:t>
            </a:r>
            <a:r>
              <a:rPr lang="es-ES_tradnl" sz="2400" b="1" dirty="0"/>
              <a:t>A</a:t>
            </a:r>
            <a:r>
              <a:rPr lang="es-ES_tradnl" sz="2400" dirty="0"/>
              <a:t> y moveremos el cabezal hasta la primera </a:t>
            </a:r>
            <a:r>
              <a:rPr lang="es-ES_tradnl" sz="2400" b="1" dirty="0"/>
              <a:t>Y</a:t>
            </a:r>
            <a:r>
              <a:rPr lang="es-ES_tradnl" sz="2400" dirty="0"/>
              <a:t>.</a:t>
            </a:r>
          </a:p>
          <a:p>
            <a:pPr algn="just"/>
            <a:r>
              <a:rPr lang="es-ES_tradnl" sz="2400" dirty="0"/>
              <a:t>Cada </a:t>
            </a:r>
            <a:r>
              <a:rPr lang="es-ES_tradnl" sz="2400" b="1" dirty="0"/>
              <a:t>Y</a:t>
            </a:r>
            <a:r>
              <a:rPr lang="es-ES_tradnl" sz="2400" dirty="0"/>
              <a:t> se sustituye por una </a:t>
            </a:r>
            <a:r>
              <a:rPr lang="es-ES_tradnl" sz="2400" b="1" dirty="0"/>
              <a:t>Z</a:t>
            </a:r>
            <a:r>
              <a:rPr lang="es-ES_tradnl" sz="2400" dirty="0"/>
              <a:t>.</a:t>
            </a:r>
          </a:p>
          <a:p>
            <a:pPr algn="just"/>
            <a:r>
              <a:rPr lang="es-ES_tradnl" sz="2400" dirty="0"/>
              <a:t>Si es la primera </a:t>
            </a:r>
            <a:r>
              <a:rPr lang="es-ES_tradnl" sz="2400" b="1" dirty="0"/>
              <a:t>X</a:t>
            </a:r>
            <a:r>
              <a:rPr lang="es-ES_tradnl" sz="2400" dirty="0"/>
              <a:t> que se cuenta, se deberán de sustituir tres </a:t>
            </a:r>
            <a:r>
              <a:rPr lang="es-ES_tradnl" sz="2400" b="1" dirty="0"/>
              <a:t>Y</a:t>
            </a:r>
            <a:r>
              <a:rPr lang="es-ES_tradnl" sz="2400" dirty="0"/>
              <a:t> por </a:t>
            </a:r>
            <a:r>
              <a:rPr lang="es-ES_tradnl" sz="2400" b="1" dirty="0"/>
              <a:t>Z</a:t>
            </a:r>
            <a:r>
              <a:rPr lang="es-ES_tradnl" sz="2400" dirty="0"/>
              <a:t>, pues es el mínimo que cumple la restricción de </a:t>
            </a:r>
            <a:r>
              <a:rPr lang="es-ES_tradnl" sz="2400" b="1" dirty="0"/>
              <a:t>2n &lt; m</a:t>
            </a:r>
            <a:r>
              <a:rPr lang="es-ES_tradnl" sz="2400" dirty="0"/>
              <a:t>. Para posteriores </a:t>
            </a:r>
            <a:r>
              <a:rPr lang="es-ES_tradnl" sz="2400" b="1" dirty="0"/>
              <a:t>X</a:t>
            </a:r>
            <a:r>
              <a:rPr lang="es-ES_tradnl" sz="2400" dirty="0"/>
              <a:t> que se cuenten, se deberán de sustituir dos </a:t>
            </a:r>
            <a:r>
              <a:rPr lang="es-ES_tradnl" sz="2400" b="1" dirty="0"/>
              <a:t>Y</a:t>
            </a:r>
            <a:r>
              <a:rPr lang="es-ES_tradnl" sz="2400" dirty="0"/>
              <a:t> por </a:t>
            </a:r>
            <a:r>
              <a:rPr lang="es-ES_tradnl" sz="2400" b="1" dirty="0"/>
              <a:t>Z</a:t>
            </a:r>
            <a:r>
              <a:rPr lang="es-ES_tradnl" sz="2400" dirty="0"/>
              <a:t>, pues este será el nuevo </a:t>
            </a:r>
            <a:r>
              <a:rPr lang="es-ES_tradnl" sz="2400"/>
              <a:t>mínimo que cumpla </a:t>
            </a:r>
            <a:r>
              <a:rPr lang="es-ES_tradnl" sz="2400" dirty="0"/>
              <a:t>la restricción de </a:t>
            </a:r>
            <a:r>
              <a:rPr lang="es-ES_tradnl" sz="2400" b="1" dirty="0"/>
              <a:t>2n &lt; m</a:t>
            </a:r>
            <a:r>
              <a:rPr lang="es-ES_tradnl" sz="2400" dirty="0"/>
              <a:t>.</a:t>
            </a:r>
          </a:p>
          <a:p>
            <a:pPr algn="just"/>
            <a:r>
              <a:rPr lang="es-ES_tradnl" sz="2400" dirty="0"/>
              <a:t>Una vez realizado esto, se regresará el cabezal hasta después de la primera </a:t>
            </a:r>
            <a:r>
              <a:rPr lang="es-ES_tradnl" sz="2400" b="1" dirty="0"/>
              <a:t>A</a:t>
            </a:r>
            <a:r>
              <a:rPr lang="es-ES_tradnl" sz="2400" dirty="0"/>
              <a:t>. </a:t>
            </a:r>
            <a:r>
              <a:rPr lang="es-ES_tradnl" sz="2400" i="1" dirty="0"/>
              <a:t>(rebobinar cinta)</a:t>
            </a:r>
          </a:p>
          <a:p>
            <a:pPr algn="just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0115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224005-62DF-0B40-9B18-77D43CF9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30" y="435077"/>
            <a:ext cx="8596668" cy="5987846"/>
          </a:xfrm>
        </p:spPr>
        <p:txBody>
          <a:bodyPr>
            <a:normAutofit/>
          </a:bodyPr>
          <a:lstStyle/>
          <a:p>
            <a:r>
              <a:rPr lang="es-ES_tradnl" sz="2400" dirty="0"/>
              <a:t>Cuando ya no existan más </a:t>
            </a:r>
            <a:r>
              <a:rPr lang="es-ES_tradnl" sz="2400" b="1" dirty="0"/>
              <a:t>X</a:t>
            </a:r>
            <a:r>
              <a:rPr lang="es-ES_tradnl" sz="2400" dirty="0"/>
              <a:t> por marcar y el cabezal esté apuntando a una </a:t>
            </a:r>
            <a:r>
              <a:rPr lang="es-ES_tradnl" sz="2400" b="1" dirty="0"/>
              <a:t>Z</a:t>
            </a:r>
            <a:r>
              <a:rPr lang="es-ES_tradnl" sz="2400" dirty="0"/>
              <a:t> después de realizar el rebobinado de la cinta, se procederá a reemplazar las </a:t>
            </a:r>
            <a:r>
              <a:rPr lang="es-ES_tradnl" sz="2400" b="1" dirty="0"/>
              <a:t>Y</a:t>
            </a:r>
            <a:r>
              <a:rPr lang="es-ES_tradnl" sz="2400" dirty="0"/>
              <a:t> que falten por </a:t>
            </a:r>
            <a:r>
              <a:rPr lang="es-ES_tradnl" sz="2400" b="1" dirty="0"/>
              <a:t>Z</a:t>
            </a:r>
            <a:r>
              <a:rPr lang="es-ES_tradnl" sz="2400" dirty="0"/>
              <a:t> e ir a un estado final.</a:t>
            </a:r>
          </a:p>
          <a:p>
            <a:pPr marL="0" indent="0">
              <a:buNone/>
            </a:pPr>
            <a:endParaRPr lang="es-ES_tradnl" sz="2400" dirty="0"/>
          </a:p>
          <a:p>
            <a:r>
              <a:rPr lang="es-ES_tradnl" sz="2400" dirty="0"/>
              <a:t>Debido a que la MT va contando que cada </a:t>
            </a:r>
            <a:r>
              <a:rPr lang="es-ES_tradnl" sz="2400" b="1" dirty="0"/>
              <a:t>X</a:t>
            </a:r>
            <a:r>
              <a:rPr lang="es-ES_tradnl" sz="2400" dirty="0"/>
              <a:t> contenga el mínimo de </a:t>
            </a:r>
            <a:r>
              <a:rPr lang="es-ES_tradnl" sz="2400" b="1" dirty="0"/>
              <a:t>Y</a:t>
            </a:r>
            <a:r>
              <a:rPr lang="es-ES_tradnl" sz="2400" dirty="0"/>
              <a:t> para proseguir, si no se satisface esa condición, la MT se «rompe» y por ende se rechaza a la cadena. </a:t>
            </a:r>
          </a:p>
          <a:p>
            <a:endParaRPr lang="es-ES_tradnl" sz="2400" dirty="0"/>
          </a:p>
          <a:p>
            <a:r>
              <a:rPr lang="es-ES_tradnl" sz="2400" dirty="0"/>
              <a:t>En caso de que solo haya </a:t>
            </a:r>
            <a:r>
              <a:rPr lang="es-ES_tradnl" sz="2400" b="1" dirty="0"/>
              <a:t>Y</a:t>
            </a:r>
            <a:r>
              <a:rPr lang="es-ES_tradnl" sz="2400" dirty="0"/>
              <a:t> en la cinta, se cambian por </a:t>
            </a:r>
            <a:r>
              <a:rPr lang="es-ES_tradnl" sz="2400" b="1" dirty="0"/>
              <a:t>Z</a:t>
            </a:r>
            <a:r>
              <a:rPr lang="es-ES_tradnl" sz="2400" dirty="0"/>
              <a:t> y la MT se va a un estado final.</a:t>
            </a:r>
          </a:p>
          <a:p>
            <a:endParaRPr lang="es-ES_tradnl" sz="2400" dirty="0"/>
          </a:p>
          <a:p>
            <a:r>
              <a:rPr lang="es-ES_tradnl" sz="2400" dirty="0"/>
              <a:t>Finalmente, tenemos que la MT es: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42275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F76EE-C66B-DA43-B32B-A5EED6E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Máquina de Turing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90451D-9F2F-4E48-98E5-16553130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66" y="1465417"/>
            <a:ext cx="10400268" cy="44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86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{0521A0E0-067F-6645-93F4-1BDCC7771444}tf10001060</Template>
  <TotalTime>39</TotalTime>
  <Words>371</Words>
  <Application>Microsoft Macintosh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Faceta</vt:lpstr>
      <vt:lpstr>Lenguajes Formales y Autómatas</vt:lpstr>
      <vt:lpstr>Enunciado</vt:lpstr>
      <vt:lpstr>Analizando</vt:lpstr>
      <vt:lpstr>Presentación de PowerPoint</vt:lpstr>
      <vt:lpstr>Cadenas aceptadas</vt:lpstr>
      <vt:lpstr>Resolución</vt:lpstr>
      <vt:lpstr>Presentación de PowerPoint</vt:lpstr>
      <vt:lpstr>Máquina de 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Formales y Autómatas</dc:title>
  <dc:creator>Alejandro Gomez L.</dc:creator>
  <cp:lastModifiedBy>Alejandro Gomez L.</cp:lastModifiedBy>
  <cp:revision>10</cp:revision>
  <dcterms:created xsi:type="dcterms:W3CDTF">2021-01-14T00:35:53Z</dcterms:created>
  <dcterms:modified xsi:type="dcterms:W3CDTF">2021-01-14T05:25:09Z</dcterms:modified>
</cp:coreProperties>
</file>