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60" r:id="rId5"/>
    <p:sldId id="263"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9"/>
  </p:normalViewPr>
  <p:slideViewPr>
    <p:cSldViewPr snapToGrid="0" snapToObjects="1">
      <p:cViewPr varScale="1">
        <p:scale>
          <a:sx n="86" d="100"/>
          <a:sy n="86" d="100"/>
        </p:scale>
        <p:origin x="10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54C60-B44C-5940-B4CC-D7BC48057B22}" type="datetimeFigureOut">
              <a:rPr lang="es-ES_tradnl" smtClean="0"/>
              <a:t>18/10/20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9BFC8-20FB-EB41-808C-EC4EDDEF95F4}" type="slidenum">
              <a:rPr lang="es-ES_tradnl" smtClean="0"/>
              <a:t>‹Nº›</a:t>
            </a:fld>
            <a:endParaRPr lang="es-ES_tradnl"/>
          </a:p>
        </p:txBody>
      </p:sp>
    </p:spTree>
    <p:extLst>
      <p:ext uri="{BB962C8B-B14F-4D97-AF65-F5344CB8AC3E}">
        <p14:creationId xmlns:p14="http://schemas.microsoft.com/office/powerpoint/2010/main" val="102481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165E6C-203B-B54B-BE81-E3DE04070181}" type="datetimeFigureOut">
              <a:rPr lang="es-ES_tradnl" smtClean="0"/>
              <a:t>18/10/20</a:t>
            </a:fld>
            <a:endParaRPr lang="es-ES_tradn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5ED0E2B-E87B-5C48-AAB9-44E72C472BD8}" type="slidenum">
              <a:rPr lang="es-ES_tradnl" smtClean="0"/>
              <a:t>‹Nº›</a:t>
            </a:fld>
            <a:endParaRPr lang="es-ES_tradn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201411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388695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186919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300121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165E6C-203B-B54B-BE81-E3DE04070181}" type="datetimeFigureOut">
              <a:rPr lang="es-ES_tradnl" smtClean="0"/>
              <a:t>18/10/20</a:t>
            </a:fld>
            <a:endParaRPr lang="es-ES_tradn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5ED0E2B-E87B-5C48-AAB9-44E72C472BD8}" type="slidenum">
              <a:rPr lang="es-ES_tradnl" smtClean="0"/>
              <a:t>‹Nº›</a:t>
            </a:fld>
            <a:endParaRPr lang="es-ES_tradn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96813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372459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138341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28265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65E6C-203B-B54B-BE81-E3DE04070181}" type="datetimeFigureOut">
              <a:rPr lang="es-ES_tradnl" smtClean="0"/>
              <a:t>18/10/20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5ED0E2B-E87B-5C48-AAB9-44E72C472BD8}" type="slidenum">
              <a:rPr lang="es-ES_tradnl" smtClean="0"/>
              <a:t>‹Nº›</a:t>
            </a:fld>
            <a:endParaRPr lang="es-ES_tradnl"/>
          </a:p>
        </p:txBody>
      </p:sp>
    </p:spTree>
    <p:extLst>
      <p:ext uri="{BB962C8B-B14F-4D97-AF65-F5344CB8AC3E}">
        <p14:creationId xmlns:p14="http://schemas.microsoft.com/office/powerpoint/2010/main" val="43058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165E6C-203B-B54B-BE81-E3DE04070181}" type="datetimeFigureOut">
              <a:rPr lang="es-ES_tradnl" smtClean="0"/>
              <a:t>18/10/20</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5ED0E2B-E87B-5C48-AAB9-44E72C472BD8}" type="slidenum">
              <a:rPr lang="es-ES_tradnl" smtClean="0"/>
              <a:t>‹Nº›</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626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165E6C-203B-B54B-BE81-E3DE04070181}" type="datetimeFigureOut">
              <a:rPr lang="es-ES_tradnl" smtClean="0"/>
              <a:t>18/10/20</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5ED0E2B-E87B-5C48-AAB9-44E72C472BD8}" type="slidenum">
              <a:rPr lang="es-ES_tradnl" smtClean="0"/>
              <a:t>‹Nº›</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572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165E6C-203B-B54B-BE81-E3DE04070181}" type="datetimeFigureOut">
              <a:rPr lang="es-ES_tradnl" smtClean="0"/>
              <a:t>18/10/20</a:t>
            </a:fld>
            <a:endParaRPr lang="es-ES_tradn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_tradn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5ED0E2B-E87B-5C48-AAB9-44E72C472BD8}" type="slidenum">
              <a:rPr lang="es-ES_tradnl" smtClean="0"/>
              <a:t>‹Nº›</a:t>
            </a:fld>
            <a:endParaRPr lang="es-ES_tradn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956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nQNN8IXrxUA" TargetMode="External"/><Relationship Id="rId2" Type="http://schemas.openxmlformats.org/officeDocument/2006/relationships/hyperlink" Target="https://www.todocoleccion.net/monedas-antiguas-america/mexico-5-10-20-50-cent-1-2-5-10-pesos-serie-8-ebc-sc-au-unc-km-set~x8009915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F253-F4FD-DE43-9DDC-0FA56D66D827}"/>
              </a:ext>
            </a:extLst>
          </p:cNvPr>
          <p:cNvSpPr>
            <a:spLocks noGrp="1"/>
          </p:cNvSpPr>
          <p:nvPr>
            <p:ph type="ctrTitle"/>
          </p:nvPr>
        </p:nvSpPr>
        <p:spPr>
          <a:xfrm>
            <a:off x="1484026" y="1439056"/>
            <a:ext cx="5215215" cy="2882339"/>
          </a:xfrm>
        </p:spPr>
        <p:txBody>
          <a:bodyPr/>
          <a:lstStyle/>
          <a:p>
            <a:pPr algn="just"/>
            <a:r>
              <a:rPr lang="es-ES_tradnl" dirty="0"/>
              <a:t>Lenguajes formales y autómatas</a:t>
            </a:r>
          </a:p>
        </p:txBody>
      </p:sp>
      <p:sp>
        <p:nvSpPr>
          <p:cNvPr id="3" name="Subtítulo 2">
            <a:extLst>
              <a:ext uri="{FF2B5EF4-FFF2-40B4-BE49-F238E27FC236}">
                <a16:creationId xmlns:a16="http://schemas.microsoft.com/office/drawing/2014/main" id="{AD3F051D-402A-8F47-BED2-FB505D3E5BEC}"/>
              </a:ext>
            </a:extLst>
          </p:cNvPr>
          <p:cNvSpPr>
            <a:spLocks noGrp="1"/>
          </p:cNvSpPr>
          <p:nvPr>
            <p:ph type="subTitle" idx="1"/>
          </p:nvPr>
        </p:nvSpPr>
        <p:spPr>
          <a:xfrm>
            <a:off x="5215215" y="4666719"/>
            <a:ext cx="6831673" cy="1086237"/>
          </a:xfrm>
        </p:spPr>
        <p:txBody>
          <a:bodyPr>
            <a:normAutofit fontScale="92500" lnSpcReduction="20000"/>
          </a:bodyPr>
          <a:lstStyle/>
          <a:p>
            <a:r>
              <a:rPr lang="es-ES_tradnl" sz="2400" dirty="0"/>
              <a:t>Realizado por: Gómez Luna Alejandro</a:t>
            </a:r>
          </a:p>
          <a:p>
            <a:endParaRPr lang="es-ES_tradnl" sz="2400" dirty="0"/>
          </a:p>
          <a:p>
            <a:r>
              <a:rPr lang="es-ES_tradnl" sz="2400" dirty="0"/>
              <a:t>Ejercicio No. </a:t>
            </a:r>
            <a:r>
              <a:rPr lang="es-ES_tradnl" sz="2400" b="1" dirty="0"/>
              <a:t>7.</a:t>
            </a:r>
          </a:p>
        </p:txBody>
      </p:sp>
    </p:spTree>
    <p:extLst>
      <p:ext uri="{BB962C8B-B14F-4D97-AF65-F5344CB8AC3E}">
        <p14:creationId xmlns:p14="http://schemas.microsoft.com/office/powerpoint/2010/main" val="358831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C276C-A3B8-8D4D-8CFC-C8589C001EB8}"/>
              </a:ext>
            </a:extLst>
          </p:cNvPr>
          <p:cNvSpPr>
            <a:spLocks noGrp="1"/>
          </p:cNvSpPr>
          <p:nvPr>
            <p:ph type="title"/>
          </p:nvPr>
        </p:nvSpPr>
        <p:spPr>
          <a:xfrm>
            <a:off x="747006" y="179460"/>
            <a:ext cx="11337561" cy="734621"/>
          </a:xfrm>
        </p:spPr>
        <p:txBody>
          <a:bodyPr/>
          <a:lstStyle/>
          <a:p>
            <a:pPr algn="ctr"/>
            <a:r>
              <a:rPr lang="es-ES_tradnl" b="1" u="sng" dirty="0"/>
              <a:t>Construyendo el autómata</a:t>
            </a:r>
          </a:p>
        </p:txBody>
      </p:sp>
      <p:sp>
        <p:nvSpPr>
          <p:cNvPr id="3" name="Marcador de contenido 2">
            <a:extLst>
              <a:ext uri="{FF2B5EF4-FFF2-40B4-BE49-F238E27FC236}">
                <a16:creationId xmlns:a16="http://schemas.microsoft.com/office/drawing/2014/main" id="{A6AC3245-18B4-0A40-A13F-39A6545FE3CC}"/>
              </a:ext>
            </a:extLst>
          </p:cNvPr>
          <p:cNvSpPr>
            <a:spLocks noGrp="1"/>
          </p:cNvSpPr>
          <p:nvPr>
            <p:ph idx="1"/>
          </p:nvPr>
        </p:nvSpPr>
        <p:spPr>
          <a:xfrm>
            <a:off x="782820" y="1086291"/>
            <a:ext cx="11444994" cy="1325563"/>
          </a:xfrm>
        </p:spPr>
        <p:txBody>
          <a:bodyPr/>
          <a:lstStyle/>
          <a:p>
            <a:r>
              <a:rPr lang="es-ES_tradnl" dirty="0"/>
              <a:t>Dado que el autómata simula a una máquina de chicles, esta va a tener que aceptar cualquier combinación de monedas de 1, 2 o 5 pesos, por lo que, el autómata siempre debe de seguir funcionando hasta que se dejen de ingresar monedas. Es decir, acepta al lenguaje de todas las posibles combinaciones de monedas de 1, 2 o 5 pesos.</a:t>
            </a:r>
          </a:p>
          <a:p>
            <a:endParaRPr lang="es-ES_tradnl" dirty="0"/>
          </a:p>
          <a:p>
            <a:endParaRPr lang="es-ES_tradnl" dirty="0"/>
          </a:p>
          <a:p>
            <a:endParaRPr lang="es-ES_tradnl" dirty="0"/>
          </a:p>
          <a:p>
            <a:pPr marL="0" indent="0">
              <a:buNone/>
            </a:pPr>
            <a:endParaRPr lang="es-ES_tradnl" dirty="0"/>
          </a:p>
          <a:p>
            <a:endParaRPr lang="es-ES_tradnl" dirty="0"/>
          </a:p>
          <a:p>
            <a:endParaRPr lang="es-ES_tradnl" dirty="0"/>
          </a:p>
        </p:txBody>
      </p:sp>
      <p:pic>
        <p:nvPicPr>
          <p:cNvPr id="1026" name="Picture 2" descr="Mexico : 5-10-20-50 cent. 1-2-5-10 pesos (seri - Vendido en Venta Directa -  80099153">
            <a:extLst>
              <a:ext uri="{FF2B5EF4-FFF2-40B4-BE49-F238E27FC236}">
                <a16:creationId xmlns:a16="http://schemas.microsoft.com/office/drawing/2014/main" id="{169EA004-5A65-694C-BB5A-4D7CABAB72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395" t="13518" r="3702" b="42992"/>
          <a:stretch/>
        </p:blipFill>
        <p:spPr bwMode="auto">
          <a:xfrm>
            <a:off x="4199744" y="2760550"/>
            <a:ext cx="3942414" cy="1325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FB16D1D-6FD7-3149-BFA5-C6D28C9405BD}"/>
              </a:ext>
            </a:extLst>
          </p:cNvPr>
          <p:cNvSpPr/>
          <p:nvPr/>
        </p:nvSpPr>
        <p:spPr>
          <a:xfrm>
            <a:off x="747006" y="4885538"/>
            <a:ext cx="11301747" cy="1015663"/>
          </a:xfrm>
          <a:prstGeom prst="rect">
            <a:avLst/>
          </a:prstGeom>
        </p:spPr>
        <p:txBody>
          <a:bodyPr wrap="square">
            <a:spAutoFit/>
          </a:bodyPr>
          <a:lstStyle/>
          <a:p>
            <a:pPr marL="342900" indent="-342900">
              <a:buFont typeface="Wingdings" pitchFamily="2" charset="2"/>
              <a:buChar char="§"/>
            </a:pPr>
            <a:r>
              <a:rPr lang="es-ES_tradnl" sz="2000" dirty="0"/>
              <a:t>Tomando lo anterior en consideración, los estados «primordiales» del autómata son en su mayoría finales y son los mismos estados que dan cambio, para que, si se dejan de ingresar monedas, el cambio se dé dependiendo del estado en el que se quedó el autómata.</a:t>
            </a:r>
          </a:p>
        </p:txBody>
      </p:sp>
      <p:sp>
        <p:nvSpPr>
          <p:cNvPr id="5" name="Rectángulo 4">
            <a:extLst>
              <a:ext uri="{FF2B5EF4-FFF2-40B4-BE49-F238E27FC236}">
                <a16:creationId xmlns:a16="http://schemas.microsoft.com/office/drawing/2014/main" id="{C4E19586-C8AB-6340-9A05-D02490F6E594}"/>
              </a:ext>
            </a:extLst>
          </p:cNvPr>
          <p:cNvSpPr/>
          <p:nvPr/>
        </p:nvSpPr>
        <p:spPr>
          <a:xfrm>
            <a:off x="8813008" y="2132371"/>
            <a:ext cx="906018" cy="1569660"/>
          </a:xfrm>
          <a:prstGeom prst="rect">
            <a:avLst/>
          </a:prstGeom>
          <a:noFill/>
        </p:spPr>
        <p:txBody>
          <a:bodyPr wrap="none" lIns="91440" tIns="45720" rIns="91440" bIns="45720">
            <a:spAutoFit/>
          </a:bodyPr>
          <a:lstStyle/>
          <a:p>
            <a:pPr algn="ctr"/>
            <a:r>
              <a:rPr lang="es-MX" sz="9600" b="0" cap="none" spc="0" dirty="0">
                <a:ln w="0"/>
                <a:solidFill>
                  <a:schemeClr val="tx1"/>
                </a:solidFill>
                <a:effectLst>
                  <a:outerShdw blurRad="38100" dist="19050" dir="2700000" algn="tl" rotWithShape="0">
                    <a:schemeClr val="dk1">
                      <a:alpha val="40000"/>
                    </a:schemeClr>
                  </a:outerShdw>
                </a:effectLst>
              </a:rPr>
              <a:t>*</a:t>
            </a:r>
          </a:p>
        </p:txBody>
      </p:sp>
      <p:sp>
        <p:nvSpPr>
          <p:cNvPr id="7" name="Rectángulo 6">
            <a:extLst>
              <a:ext uri="{FF2B5EF4-FFF2-40B4-BE49-F238E27FC236}">
                <a16:creationId xmlns:a16="http://schemas.microsoft.com/office/drawing/2014/main" id="{9B96360E-2A7E-B847-BCBC-AA878CC5AEC1}"/>
              </a:ext>
            </a:extLst>
          </p:cNvPr>
          <p:cNvSpPr/>
          <p:nvPr/>
        </p:nvSpPr>
        <p:spPr>
          <a:xfrm>
            <a:off x="3480211" y="2131836"/>
            <a:ext cx="704039" cy="2215991"/>
          </a:xfrm>
          <a:prstGeom prst="rect">
            <a:avLst/>
          </a:prstGeom>
          <a:noFill/>
        </p:spPr>
        <p:txBody>
          <a:bodyPr wrap="none" lIns="91440" tIns="45720" rIns="91440" bIns="45720">
            <a:spAutoFit/>
          </a:bodyPr>
          <a:lstStyle/>
          <a:p>
            <a:pPr algn="ctr"/>
            <a:r>
              <a:rPr lang="es-MX" sz="13800" dirty="0">
                <a:ln w="0"/>
                <a:effectLst>
                  <a:outerShdw blurRad="38100" dist="19050" dir="2700000" algn="tl" rotWithShape="0">
                    <a:schemeClr val="dk1">
                      <a:alpha val="40000"/>
                    </a:schemeClr>
                  </a:outerShdw>
                </a:effectLst>
              </a:rPr>
              <a:t>{</a:t>
            </a:r>
            <a:endParaRPr lang="es-MX" sz="13800" b="0" cap="none" spc="0" dirty="0">
              <a:ln w="0"/>
              <a:solidFill>
                <a:schemeClr val="tx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BA41E3BE-6767-664D-99DA-AD73075F5A14}"/>
              </a:ext>
            </a:extLst>
          </p:cNvPr>
          <p:cNvSpPr/>
          <p:nvPr/>
        </p:nvSpPr>
        <p:spPr>
          <a:xfrm>
            <a:off x="8185920" y="2131835"/>
            <a:ext cx="704040" cy="2215991"/>
          </a:xfrm>
          <a:prstGeom prst="rect">
            <a:avLst/>
          </a:prstGeom>
          <a:noFill/>
        </p:spPr>
        <p:txBody>
          <a:bodyPr wrap="none" lIns="91440" tIns="45720" rIns="91440" bIns="45720">
            <a:spAutoFit/>
          </a:bodyPr>
          <a:lstStyle/>
          <a:p>
            <a:pPr algn="ctr"/>
            <a:r>
              <a:rPr lang="es-MX" sz="13800" dirty="0">
                <a:ln w="0"/>
                <a:effectLst>
                  <a:outerShdw blurRad="38100" dist="19050" dir="2700000" algn="tl" rotWithShape="0">
                    <a:schemeClr val="dk1">
                      <a:alpha val="40000"/>
                    </a:schemeClr>
                  </a:outerShdw>
                </a:effectLst>
              </a:rPr>
              <a:t>}</a:t>
            </a:r>
            <a:endParaRPr lang="es-MX" sz="13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4590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244C0-0DFE-8143-B1F5-980DE2B60A26}"/>
              </a:ext>
            </a:extLst>
          </p:cNvPr>
          <p:cNvSpPr>
            <a:spLocks noGrp="1"/>
          </p:cNvSpPr>
          <p:nvPr>
            <p:ph type="title"/>
          </p:nvPr>
        </p:nvSpPr>
        <p:spPr>
          <a:xfrm>
            <a:off x="770744" y="112426"/>
            <a:ext cx="11421256" cy="809469"/>
          </a:xfrm>
        </p:spPr>
        <p:txBody>
          <a:bodyPr/>
          <a:lstStyle/>
          <a:p>
            <a:pPr algn="ctr"/>
            <a:r>
              <a:rPr lang="es-ES_tradnl" b="1" u="sng" dirty="0"/>
              <a:t>Simplificaciones que se utilizaron</a:t>
            </a:r>
          </a:p>
        </p:txBody>
      </p:sp>
      <p:sp>
        <p:nvSpPr>
          <p:cNvPr id="3" name="Marcador de contenido 2">
            <a:extLst>
              <a:ext uri="{FF2B5EF4-FFF2-40B4-BE49-F238E27FC236}">
                <a16:creationId xmlns:a16="http://schemas.microsoft.com/office/drawing/2014/main" id="{43B7FD96-72AF-324A-B1BC-E65CD90DD6B9}"/>
              </a:ext>
            </a:extLst>
          </p:cNvPr>
          <p:cNvSpPr>
            <a:spLocks noGrp="1"/>
          </p:cNvSpPr>
          <p:nvPr>
            <p:ph idx="1"/>
          </p:nvPr>
        </p:nvSpPr>
        <p:spPr>
          <a:xfrm>
            <a:off x="770744" y="1019331"/>
            <a:ext cx="11421256" cy="5838669"/>
          </a:xfrm>
        </p:spPr>
        <p:txBody>
          <a:bodyPr>
            <a:normAutofit/>
          </a:bodyPr>
          <a:lstStyle/>
          <a:p>
            <a:r>
              <a:rPr lang="es-ES_tradnl" dirty="0"/>
              <a:t>Con la finalidad de evitar la utilización de muchas combinaciones posibles, se reutilizaron estados que ya se encontraban con anterioridad. Por ejemplo, como se observa en este imagen:</a:t>
            </a:r>
          </a:p>
          <a:p>
            <a:pPr marL="0" indent="0">
              <a:buNone/>
            </a:pPr>
            <a:endParaRPr lang="es-ES_tradnl" dirty="0"/>
          </a:p>
          <a:p>
            <a:pPr marL="0" indent="0">
              <a:buNone/>
            </a:pPr>
            <a:endParaRPr lang="es-ES_tradnl" dirty="0"/>
          </a:p>
          <a:p>
            <a:pPr marL="0" indent="0">
              <a:buNone/>
            </a:pPr>
            <a:endParaRPr lang="es-ES_tradnl" dirty="0"/>
          </a:p>
          <a:p>
            <a:pPr marL="0" indent="0">
              <a:buNone/>
            </a:pPr>
            <a:endParaRPr lang="es-ES_tradnl" dirty="0"/>
          </a:p>
          <a:p>
            <a:pPr marL="0" indent="0">
              <a:buNone/>
            </a:pPr>
            <a:endParaRPr lang="es-ES_tradnl" dirty="0"/>
          </a:p>
          <a:p>
            <a:endParaRPr lang="es-ES_tradnl" dirty="0"/>
          </a:p>
          <a:p>
            <a:endParaRPr lang="es-ES_tradnl" dirty="0"/>
          </a:p>
          <a:p>
            <a:endParaRPr lang="es-ES_tradnl" dirty="0"/>
          </a:p>
          <a:p>
            <a:endParaRPr lang="es-ES_tradnl" dirty="0"/>
          </a:p>
          <a:p>
            <a:endParaRPr lang="es-ES_tradnl" dirty="0"/>
          </a:p>
          <a:p>
            <a:r>
              <a:rPr lang="es-ES_tradnl" i="0" dirty="0"/>
              <a:t>Por cada estado nuevo de cambio que se crea, se tienen tres combinaciones nuevas, por lo que, se debe de evitar crear este tipo de estados para simplificar el autómata. </a:t>
            </a:r>
          </a:p>
          <a:p>
            <a:endParaRPr lang="es-ES_tradnl" dirty="0"/>
          </a:p>
        </p:txBody>
      </p:sp>
      <p:sp>
        <p:nvSpPr>
          <p:cNvPr id="8" name="Rectángulo 7">
            <a:extLst>
              <a:ext uri="{FF2B5EF4-FFF2-40B4-BE49-F238E27FC236}">
                <a16:creationId xmlns:a16="http://schemas.microsoft.com/office/drawing/2014/main" id="{B56461C4-6ACD-8541-99CD-1A95613A703B}"/>
              </a:ext>
            </a:extLst>
          </p:cNvPr>
          <p:cNvSpPr/>
          <p:nvPr/>
        </p:nvSpPr>
        <p:spPr>
          <a:xfrm>
            <a:off x="4855876" y="2020005"/>
            <a:ext cx="7016334" cy="3416320"/>
          </a:xfrm>
          <a:prstGeom prst="rect">
            <a:avLst/>
          </a:prstGeom>
        </p:spPr>
        <p:txBody>
          <a:bodyPr wrap="square">
            <a:spAutoFit/>
          </a:bodyPr>
          <a:lstStyle/>
          <a:p>
            <a:endParaRPr lang="es-ES_tradnl" sz="2400" i="1" dirty="0"/>
          </a:p>
          <a:p>
            <a:pPr marL="530352" lvl="1" indent="0">
              <a:buNone/>
            </a:pPr>
            <a:r>
              <a:rPr lang="es-ES_tradnl" sz="2400" i="1" dirty="0"/>
              <a:t>En el estado inicial se pueden ingresar monedas de 1, 2 o 5 pesos, por lo que, se llegará a los estados de ‘Cambio 1’, ‘Cambio 2’, ‘Cambio 5’, respectivamente.</a:t>
            </a:r>
          </a:p>
          <a:p>
            <a:pPr marL="530352" lvl="1" indent="0">
              <a:buNone/>
            </a:pPr>
            <a:r>
              <a:rPr lang="es-ES_tradnl" sz="2400" i="1" dirty="0"/>
              <a:t>Si llega una moneda de 1 peso, se pasa al estado ’Cambio 1’. En este estado, si llega otro peso, en vez de crear un nuevo estado, se crea una transición al estado ‘Cambio 2’. </a:t>
            </a:r>
          </a:p>
        </p:txBody>
      </p:sp>
      <p:pic>
        <p:nvPicPr>
          <p:cNvPr id="10" name="Imagen 9">
            <a:extLst>
              <a:ext uri="{FF2B5EF4-FFF2-40B4-BE49-F238E27FC236}">
                <a16:creationId xmlns:a16="http://schemas.microsoft.com/office/drawing/2014/main" id="{6F7DF204-F808-D641-838D-37309DB19325}"/>
              </a:ext>
            </a:extLst>
          </p:cNvPr>
          <p:cNvPicPr>
            <a:picLocks noChangeAspect="1"/>
          </p:cNvPicPr>
          <p:nvPr/>
        </p:nvPicPr>
        <p:blipFill>
          <a:blip r:embed="rId2"/>
          <a:stretch>
            <a:fillRect/>
          </a:stretch>
        </p:blipFill>
        <p:spPr>
          <a:xfrm>
            <a:off x="1322916" y="1747262"/>
            <a:ext cx="3922426" cy="4382805"/>
          </a:xfrm>
          <a:prstGeom prst="rect">
            <a:avLst/>
          </a:prstGeom>
        </p:spPr>
      </p:pic>
    </p:spTree>
    <p:extLst>
      <p:ext uri="{BB962C8B-B14F-4D97-AF65-F5344CB8AC3E}">
        <p14:creationId xmlns:p14="http://schemas.microsoft.com/office/powerpoint/2010/main" val="33587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92445DC-EAAC-854C-AA08-C8CB16301D5A}"/>
              </a:ext>
            </a:extLst>
          </p:cNvPr>
          <p:cNvSpPr>
            <a:spLocks noGrp="1"/>
          </p:cNvSpPr>
          <p:nvPr>
            <p:ph idx="1"/>
          </p:nvPr>
        </p:nvSpPr>
        <p:spPr>
          <a:xfrm>
            <a:off x="816962" y="168639"/>
            <a:ext cx="11250120" cy="6689361"/>
          </a:xfrm>
        </p:spPr>
        <p:txBody>
          <a:bodyPr>
            <a:normAutofit/>
          </a:bodyPr>
          <a:lstStyle/>
          <a:p>
            <a:r>
              <a:rPr lang="es-ES_tradnl" dirty="0"/>
              <a:t>Las transiciones épsilon se utilizaron para pasar de los estados de ‘Entrega chicle’ (los cuales son utilizados cuando se tienen 8 pesos o más en algún momento) a su respectivo estado de cambio.</a:t>
            </a:r>
          </a:p>
          <a:p>
            <a:r>
              <a:rPr lang="es-ES_tradnl" dirty="0"/>
              <a:t>Como los estados de cambio son los estados primordiales del autómata, entonces nuevamente se reutilizan para dar cambio y no es necesario crear nuevos estados para dar cambio. </a:t>
            </a:r>
          </a:p>
          <a:p>
            <a:r>
              <a:rPr lang="es-ES_tradnl" dirty="0"/>
              <a:t>Esto puede generar un tipo de ciclo, con la diferencia de que se puede salir de el. Por ejemplo, como se observa en la siguiente imagen:</a:t>
            </a:r>
          </a:p>
          <a:p>
            <a:endParaRPr lang="es-ES_tradnl" dirty="0"/>
          </a:p>
          <a:p>
            <a:endParaRPr lang="es-ES_tradnl" dirty="0"/>
          </a:p>
          <a:p>
            <a:endParaRPr lang="es-ES_tradnl" dirty="0"/>
          </a:p>
          <a:p>
            <a:endParaRPr lang="es-ES_tradnl" dirty="0"/>
          </a:p>
          <a:p>
            <a:endParaRPr lang="es-ES_tradnl" dirty="0"/>
          </a:p>
          <a:p>
            <a:pPr marL="0" indent="0">
              <a:buNone/>
            </a:pPr>
            <a:endParaRPr lang="es-ES_tradnl" dirty="0"/>
          </a:p>
          <a:p>
            <a:pPr marL="0" indent="0">
              <a:buNone/>
            </a:pPr>
            <a:endParaRPr lang="es-ES_tradnl" dirty="0"/>
          </a:p>
          <a:p>
            <a:pPr marL="0" indent="0">
              <a:buNone/>
            </a:pPr>
            <a:endParaRPr lang="es-ES_tradnl" dirty="0"/>
          </a:p>
          <a:p>
            <a:pPr marL="0" indent="0">
              <a:buNone/>
            </a:pPr>
            <a:endParaRPr lang="es-ES_tradnl" dirty="0"/>
          </a:p>
          <a:p>
            <a:pPr marL="530352" lvl="1" indent="0">
              <a:buNone/>
            </a:pPr>
            <a:r>
              <a:rPr lang="es-ES_tradnl" dirty="0"/>
              <a:t>La explicación continúa en la presentación siguiente </a:t>
            </a:r>
            <a:r>
              <a:rPr lang="es-ES_tradnl" dirty="0">
                <a:sym typeface="Wingdings" pitchFamily="2" charset="2"/>
              </a:rPr>
              <a:t></a:t>
            </a:r>
            <a:endParaRPr lang="es-ES_tradnl" dirty="0"/>
          </a:p>
        </p:txBody>
      </p:sp>
      <p:pic>
        <p:nvPicPr>
          <p:cNvPr id="4" name="Imagen 3">
            <a:extLst>
              <a:ext uri="{FF2B5EF4-FFF2-40B4-BE49-F238E27FC236}">
                <a16:creationId xmlns:a16="http://schemas.microsoft.com/office/drawing/2014/main" id="{44C67924-57D4-444C-A191-5442364FAD17}"/>
              </a:ext>
            </a:extLst>
          </p:cNvPr>
          <p:cNvPicPr>
            <a:picLocks noChangeAspect="1"/>
          </p:cNvPicPr>
          <p:nvPr/>
        </p:nvPicPr>
        <p:blipFill>
          <a:blip r:embed="rId2"/>
          <a:stretch>
            <a:fillRect/>
          </a:stretch>
        </p:blipFill>
        <p:spPr>
          <a:xfrm>
            <a:off x="3946264" y="2308485"/>
            <a:ext cx="5776064" cy="3953199"/>
          </a:xfrm>
          <a:prstGeom prst="rect">
            <a:avLst/>
          </a:prstGeom>
        </p:spPr>
      </p:pic>
    </p:spTree>
    <p:extLst>
      <p:ext uri="{BB962C8B-B14F-4D97-AF65-F5344CB8AC3E}">
        <p14:creationId xmlns:p14="http://schemas.microsoft.com/office/powerpoint/2010/main" val="119713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08754CA-34E7-5A4A-87C3-74540D8BD47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167" b="63889" l="18750" r="46250">
                        <a14:foregroundMark x1="42917" y1="55000" x2="42917" y2="55000"/>
                        <a14:foregroundMark x1="43333" y1="48056" x2="43333" y2="53333"/>
                        <a14:foregroundMark x1="18750" y1="52222" x2="18750" y2="46111"/>
                        <a14:foregroundMark x1="26042" y1="31389" x2="27708" y2="31667"/>
                        <a14:foregroundMark x1="26875" y1="29722" x2="27917" y2="31111"/>
                        <a14:foregroundMark x1="39167" y1="62500" x2="34792" y2="63889"/>
                        <a14:foregroundMark x1="44583" y1="57500" x2="45417" y2="51667"/>
                        <a14:foregroundMark x1="46042" y1="53056" x2="46250" y2="50278"/>
                        <a14:foregroundMark x1="32083" y1="48611" x2="41042" y2="48056"/>
                        <a14:foregroundMark x1="41042" y1="48056" x2="41458" y2="48056"/>
                        <a14:foregroundMark x1="35000" y1="45000" x2="42292" y2="46389"/>
                        <a14:foregroundMark x1="39375" y1="45278" x2="45625" y2="51111"/>
                        <a14:foregroundMark x1="41458" y1="48333" x2="44583" y2="50556"/>
                        <a14:foregroundMark x1="36250" y1="50000" x2="40208" y2="54167"/>
                        <a14:foregroundMark x1="32083" y1="51667" x2="38958" y2="57778"/>
                        <a14:foregroundMark x1="38958" y1="57778" x2="38958" y2="57778"/>
                        <a14:foregroundMark x1="34792" y1="55278" x2="41042" y2="59722"/>
                      </a14:backgroundRemoval>
                    </a14:imgEffect>
                  </a14:imgLayer>
                </a14:imgProps>
              </a:ext>
              <a:ext uri="{28A0092B-C50C-407E-A947-70E740481C1C}">
                <a14:useLocalDpi xmlns:a14="http://schemas.microsoft.com/office/drawing/2010/main" val="0"/>
              </a:ext>
            </a:extLst>
          </a:blip>
          <a:srcRect l="17131" t="28115" r="51744" b="33525"/>
          <a:stretch/>
        </p:blipFill>
        <p:spPr bwMode="auto">
          <a:xfrm>
            <a:off x="5537056" y="2552075"/>
            <a:ext cx="1897367" cy="175384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72BB10C-05B8-4144-B66D-83AC208AE516}"/>
              </a:ext>
            </a:extLst>
          </p:cNvPr>
          <p:cNvSpPr/>
          <p:nvPr/>
        </p:nvSpPr>
        <p:spPr>
          <a:xfrm>
            <a:off x="889413" y="47439"/>
            <a:ext cx="11192655" cy="1015663"/>
          </a:xfrm>
          <a:prstGeom prst="rect">
            <a:avLst/>
          </a:prstGeom>
        </p:spPr>
        <p:txBody>
          <a:bodyPr wrap="square">
            <a:spAutoFit/>
          </a:bodyPr>
          <a:lstStyle/>
          <a:p>
            <a:r>
              <a:rPr lang="es-ES_tradnl" sz="2000" i="1" dirty="0"/>
              <a:t>Si estando en el estado ‘Cambio 5’ llega una moneda de 5, pasamos al estado ‘Entrega chicle’ y posteriormente mediante épsilon llegamos al estado ‘Cambio 2’. De este estado, si llega una moneda de 2 pesos y luego otra moneda de 1 peso, regresamos al mismo estado ‘Cambio 5’. </a:t>
            </a:r>
          </a:p>
        </p:txBody>
      </p:sp>
      <p:sp>
        <p:nvSpPr>
          <p:cNvPr id="6" name="Rectángulo 5">
            <a:extLst>
              <a:ext uri="{FF2B5EF4-FFF2-40B4-BE49-F238E27FC236}">
                <a16:creationId xmlns:a16="http://schemas.microsoft.com/office/drawing/2014/main" id="{63FBB0B5-E875-FC40-A480-70E918AB39DE}"/>
              </a:ext>
            </a:extLst>
          </p:cNvPr>
          <p:cNvSpPr/>
          <p:nvPr/>
        </p:nvSpPr>
        <p:spPr>
          <a:xfrm>
            <a:off x="889413" y="5842337"/>
            <a:ext cx="11192654" cy="1015663"/>
          </a:xfrm>
          <a:prstGeom prst="rect">
            <a:avLst/>
          </a:prstGeom>
        </p:spPr>
        <p:txBody>
          <a:bodyPr wrap="square">
            <a:spAutoFit/>
          </a:bodyPr>
          <a:lstStyle/>
          <a:p>
            <a:r>
              <a:rPr lang="es-ES_tradnl" sz="2000" i="1" dirty="0"/>
              <a:t>Esto se puede visualizar como un ciclo infinito siempre y cuando se ingrese el mismo tipo de combinación. Sin embargo, se puede salir de este ciclo con otra combinación, o si de dejan de ingresar monedas</a:t>
            </a:r>
          </a:p>
        </p:txBody>
      </p:sp>
      <p:sp>
        <p:nvSpPr>
          <p:cNvPr id="7" name="Elipse 6">
            <a:extLst>
              <a:ext uri="{FF2B5EF4-FFF2-40B4-BE49-F238E27FC236}">
                <a16:creationId xmlns:a16="http://schemas.microsoft.com/office/drawing/2014/main" id="{31F85834-9D3C-D648-84C0-A45058275D7B}"/>
              </a:ext>
            </a:extLst>
          </p:cNvPr>
          <p:cNvSpPr/>
          <p:nvPr/>
        </p:nvSpPr>
        <p:spPr>
          <a:xfrm>
            <a:off x="5995367" y="1261394"/>
            <a:ext cx="1439056" cy="13167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chemeClr val="bg1"/>
                </a:solidFill>
              </a:rPr>
              <a:t>Cambio 5</a:t>
            </a:r>
          </a:p>
        </p:txBody>
      </p:sp>
      <p:sp>
        <p:nvSpPr>
          <p:cNvPr id="10" name="Elipse 9">
            <a:extLst>
              <a:ext uri="{FF2B5EF4-FFF2-40B4-BE49-F238E27FC236}">
                <a16:creationId xmlns:a16="http://schemas.microsoft.com/office/drawing/2014/main" id="{3F097314-2A79-3648-A048-79AC5019C13A}"/>
              </a:ext>
            </a:extLst>
          </p:cNvPr>
          <p:cNvSpPr/>
          <p:nvPr/>
        </p:nvSpPr>
        <p:spPr>
          <a:xfrm>
            <a:off x="7631793" y="2789360"/>
            <a:ext cx="1439056" cy="13167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chemeClr val="bg1"/>
                </a:solidFill>
              </a:rPr>
              <a:t>‘Entrega chicle’</a:t>
            </a:r>
          </a:p>
        </p:txBody>
      </p:sp>
      <p:sp>
        <p:nvSpPr>
          <p:cNvPr id="11" name="Elipse 10">
            <a:extLst>
              <a:ext uri="{FF2B5EF4-FFF2-40B4-BE49-F238E27FC236}">
                <a16:creationId xmlns:a16="http://schemas.microsoft.com/office/drawing/2014/main" id="{9AE144EB-9810-E24D-A5D0-32D7783EAC31}"/>
              </a:ext>
            </a:extLst>
          </p:cNvPr>
          <p:cNvSpPr/>
          <p:nvPr/>
        </p:nvSpPr>
        <p:spPr>
          <a:xfrm>
            <a:off x="5995367" y="4343400"/>
            <a:ext cx="1439056" cy="13167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chemeClr val="bg1"/>
                </a:solidFill>
              </a:rPr>
              <a:t>Cambio 2</a:t>
            </a:r>
          </a:p>
        </p:txBody>
      </p:sp>
      <p:sp>
        <p:nvSpPr>
          <p:cNvPr id="12" name="Elipse 11">
            <a:extLst>
              <a:ext uri="{FF2B5EF4-FFF2-40B4-BE49-F238E27FC236}">
                <a16:creationId xmlns:a16="http://schemas.microsoft.com/office/drawing/2014/main" id="{D67DBC9B-4680-4B40-9A0C-114C42919E65}"/>
              </a:ext>
            </a:extLst>
          </p:cNvPr>
          <p:cNvSpPr/>
          <p:nvPr/>
        </p:nvSpPr>
        <p:spPr>
          <a:xfrm>
            <a:off x="4003057" y="2770622"/>
            <a:ext cx="1439056" cy="13167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chemeClr val="bg1"/>
                </a:solidFill>
              </a:rPr>
              <a:t>Cambio 4</a:t>
            </a:r>
          </a:p>
        </p:txBody>
      </p:sp>
      <p:sp>
        <p:nvSpPr>
          <p:cNvPr id="9" name="Flecha curva 8">
            <a:extLst>
              <a:ext uri="{FF2B5EF4-FFF2-40B4-BE49-F238E27FC236}">
                <a16:creationId xmlns:a16="http://schemas.microsoft.com/office/drawing/2014/main" id="{851B447E-8E47-1F40-A309-8A71674E6313}"/>
              </a:ext>
            </a:extLst>
          </p:cNvPr>
          <p:cNvSpPr/>
          <p:nvPr/>
        </p:nvSpPr>
        <p:spPr>
          <a:xfrm rot="5400000">
            <a:off x="7529922" y="1485939"/>
            <a:ext cx="1284127" cy="12852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chemeClr val="tx1"/>
              </a:solidFill>
            </a:endParaRPr>
          </a:p>
        </p:txBody>
      </p:sp>
      <p:sp>
        <p:nvSpPr>
          <p:cNvPr id="14" name="Flecha curva 13">
            <a:extLst>
              <a:ext uri="{FF2B5EF4-FFF2-40B4-BE49-F238E27FC236}">
                <a16:creationId xmlns:a16="http://schemas.microsoft.com/office/drawing/2014/main" id="{F3683790-DB01-0549-829A-3B2114CC974F}"/>
              </a:ext>
            </a:extLst>
          </p:cNvPr>
          <p:cNvSpPr/>
          <p:nvPr/>
        </p:nvSpPr>
        <p:spPr>
          <a:xfrm rot="10800000">
            <a:off x="7434423" y="4166243"/>
            <a:ext cx="1284127" cy="12852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5" name="Flecha curva 14">
            <a:extLst>
              <a:ext uri="{FF2B5EF4-FFF2-40B4-BE49-F238E27FC236}">
                <a16:creationId xmlns:a16="http://schemas.microsoft.com/office/drawing/2014/main" id="{FEB86A33-561E-FE40-B4DC-6BE42AE0B216}"/>
              </a:ext>
            </a:extLst>
          </p:cNvPr>
          <p:cNvSpPr/>
          <p:nvPr/>
        </p:nvSpPr>
        <p:spPr>
          <a:xfrm rot="16200000">
            <a:off x="4615741" y="4166800"/>
            <a:ext cx="1284127" cy="12852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6" name="Flecha curva 15">
            <a:extLst>
              <a:ext uri="{FF2B5EF4-FFF2-40B4-BE49-F238E27FC236}">
                <a16:creationId xmlns:a16="http://schemas.microsoft.com/office/drawing/2014/main" id="{810844C5-90CA-F04B-9C40-0CA364075153}"/>
              </a:ext>
            </a:extLst>
          </p:cNvPr>
          <p:cNvSpPr/>
          <p:nvPr/>
        </p:nvSpPr>
        <p:spPr>
          <a:xfrm>
            <a:off x="4616297" y="1418095"/>
            <a:ext cx="1284127" cy="12852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3" name="Rectángulo 12">
            <a:extLst>
              <a:ext uri="{FF2B5EF4-FFF2-40B4-BE49-F238E27FC236}">
                <a16:creationId xmlns:a16="http://schemas.microsoft.com/office/drawing/2014/main" id="{CBC66110-988A-D44B-8AEB-21DF06B3D41C}"/>
              </a:ext>
            </a:extLst>
          </p:cNvPr>
          <p:cNvSpPr/>
          <p:nvPr/>
        </p:nvSpPr>
        <p:spPr>
          <a:xfrm>
            <a:off x="8747484" y="1146404"/>
            <a:ext cx="591829" cy="923330"/>
          </a:xfrm>
          <a:prstGeom prst="rect">
            <a:avLst/>
          </a:prstGeom>
          <a:noFill/>
        </p:spPr>
        <p:txBody>
          <a:bodyPr wrap="none" lIns="91440" tIns="45720" rIns="91440" bIns="45720">
            <a:spAutoFit/>
          </a:bodyPr>
          <a:lstStyle/>
          <a:p>
            <a:pPr algn="ctr"/>
            <a:r>
              <a:rPr lang="es-MX" sz="5400" b="1" cap="none" spc="0" dirty="0">
                <a:ln w="12700" cmpd="sng">
                  <a:solidFill>
                    <a:schemeClr val="accent4"/>
                  </a:solidFill>
                  <a:prstDash val="solid"/>
                </a:ln>
                <a:solidFill>
                  <a:schemeClr val="accent6">
                    <a:lumMod val="50000"/>
                  </a:schemeClr>
                </a:solidFill>
                <a:effectLst/>
              </a:rPr>
              <a:t>5</a:t>
            </a:r>
          </a:p>
        </p:txBody>
      </p:sp>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B800C489-58FD-7F40-865F-21AA0A4098C7}"/>
                  </a:ext>
                </a:extLst>
              </p:cNvPr>
              <p:cNvSpPr/>
              <p:nvPr/>
            </p:nvSpPr>
            <p:spPr>
              <a:xfrm>
                <a:off x="8788734" y="4448175"/>
                <a:ext cx="694421" cy="9233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s-ES" sz="5400" b="1" i="0" cap="none" spc="0" smtClean="0">
                          <a:ln w="12700" cmpd="sng">
                            <a:solidFill>
                              <a:schemeClr val="accent4"/>
                            </a:solidFill>
                            <a:prstDash val="solid"/>
                          </a:ln>
                          <a:solidFill>
                            <a:schemeClr val="accent6">
                              <a:lumMod val="50000"/>
                            </a:schemeClr>
                          </a:solidFill>
                          <a:effectLst/>
                          <a:latin typeface="Cambria Math" panose="02040503050406030204" pitchFamily="18" charset="0"/>
                        </a:rPr>
                        <m:t>𝛜</m:t>
                      </m:r>
                    </m:oMath>
                  </m:oMathPara>
                </a14:m>
                <a:endParaRPr lang="es-MX" sz="5400" b="1" cap="none" spc="0" dirty="0">
                  <a:ln w="12700" cmpd="sng">
                    <a:solidFill>
                      <a:schemeClr val="accent4"/>
                    </a:solidFill>
                    <a:prstDash val="solid"/>
                  </a:ln>
                  <a:solidFill>
                    <a:schemeClr val="accent6">
                      <a:lumMod val="50000"/>
                    </a:schemeClr>
                  </a:solidFill>
                  <a:effectLst/>
                </a:endParaRPr>
              </a:p>
            </p:txBody>
          </p:sp>
        </mc:Choice>
        <mc:Fallback xmlns="">
          <p:sp>
            <p:nvSpPr>
              <p:cNvPr id="18" name="Rectángulo 17">
                <a:extLst>
                  <a:ext uri="{FF2B5EF4-FFF2-40B4-BE49-F238E27FC236}">
                    <a16:creationId xmlns:a16="http://schemas.microsoft.com/office/drawing/2014/main" id="{B800C489-58FD-7F40-865F-21AA0A4098C7}"/>
                  </a:ext>
                </a:extLst>
              </p:cNvPr>
              <p:cNvSpPr>
                <a:spLocks noRot="1" noChangeAspect="1" noMove="1" noResize="1" noEditPoints="1" noAdjustHandles="1" noChangeArrowheads="1" noChangeShapeType="1" noTextEdit="1"/>
              </p:cNvSpPr>
              <p:nvPr/>
            </p:nvSpPr>
            <p:spPr>
              <a:xfrm>
                <a:off x="8788734" y="4448175"/>
                <a:ext cx="694421" cy="923330"/>
              </a:xfrm>
              <a:prstGeom prst="rect">
                <a:avLst/>
              </a:prstGeom>
              <a:blipFill>
                <a:blip r:embed="rId4"/>
                <a:stretch>
                  <a:fillRect/>
                </a:stretch>
              </a:blipFill>
            </p:spPr>
            <p:txBody>
              <a:bodyPr/>
              <a:lstStyle/>
              <a:p>
                <a:r>
                  <a:rPr lang="es-ES_tradnl">
                    <a:noFill/>
                  </a:rPr>
                  <a:t> </a:t>
                </a:r>
              </a:p>
            </p:txBody>
          </p:sp>
        </mc:Fallback>
      </mc:AlternateContent>
      <p:sp>
        <p:nvSpPr>
          <p:cNvPr id="19" name="Rectángulo 18">
            <a:extLst>
              <a:ext uri="{FF2B5EF4-FFF2-40B4-BE49-F238E27FC236}">
                <a16:creationId xmlns:a16="http://schemas.microsoft.com/office/drawing/2014/main" id="{71AE2F9E-F67E-0A49-AE7E-5713653E6F30}"/>
              </a:ext>
            </a:extLst>
          </p:cNvPr>
          <p:cNvSpPr/>
          <p:nvPr/>
        </p:nvSpPr>
        <p:spPr>
          <a:xfrm>
            <a:off x="4049227" y="4540112"/>
            <a:ext cx="591829" cy="923330"/>
          </a:xfrm>
          <a:prstGeom prst="rect">
            <a:avLst/>
          </a:prstGeom>
          <a:noFill/>
        </p:spPr>
        <p:txBody>
          <a:bodyPr wrap="none" lIns="91440" tIns="45720" rIns="91440" bIns="45720">
            <a:spAutoFit/>
          </a:bodyPr>
          <a:lstStyle/>
          <a:p>
            <a:pPr algn="ctr"/>
            <a:r>
              <a:rPr lang="es-MX" sz="5400" b="1" cap="none" spc="0" dirty="0">
                <a:ln w="12700" cmpd="sng">
                  <a:solidFill>
                    <a:schemeClr val="accent4"/>
                  </a:solidFill>
                  <a:prstDash val="solid"/>
                </a:ln>
                <a:solidFill>
                  <a:schemeClr val="accent6">
                    <a:lumMod val="50000"/>
                  </a:schemeClr>
                </a:solidFill>
                <a:effectLst/>
              </a:rPr>
              <a:t>2</a:t>
            </a:r>
          </a:p>
        </p:txBody>
      </p:sp>
      <p:sp>
        <p:nvSpPr>
          <p:cNvPr id="20" name="Rectángulo 19">
            <a:extLst>
              <a:ext uri="{FF2B5EF4-FFF2-40B4-BE49-F238E27FC236}">
                <a16:creationId xmlns:a16="http://schemas.microsoft.com/office/drawing/2014/main" id="{65527A05-F1F5-5A48-8724-8BDBFB32BC5C}"/>
              </a:ext>
            </a:extLst>
          </p:cNvPr>
          <p:cNvSpPr/>
          <p:nvPr/>
        </p:nvSpPr>
        <p:spPr>
          <a:xfrm>
            <a:off x="4003057" y="1150233"/>
            <a:ext cx="591829" cy="923330"/>
          </a:xfrm>
          <a:prstGeom prst="rect">
            <a:avLst/>
          </a:prstGeom>
          <a:noFill/>
        </p:spPr>
        <p:txBody>
          <a:bodyPr wrap="none" lIns="91440" tIns="45720" rIns="91440" bIns="45720">
            <a:spAutoFit/>
          </a:bodyPr>
          <a:lstStyle/>
          <a:p>
            <a:pPr algn="ctr"/>
            <a:r>
              <a:rPr lang="es-MX" sz="5400" b="1" dirty="0">
                <a:ln w="12700" cmpd="sng">
                  <a:solidFill>
                    <a:schemeClr val="accent4"/>
                  </a:solidFill>
                  <a:prstDash val="solid"/>
                </a:ln>
                <a:solidFill>
                  <a:schemeClr val="accent6">
                    <a:lumMod val="50000"/>
                  </a:schemeClr>
                </a:solidFill>
              </a:rPr>
              <a:t>1</a:t>
            </a:r>
            <a:endParaRPr lang="es-MX" sz="5400" b="1" cap="none" spc="0" dirty="0">
              <a:ln w="12700" cmpd="sng">
                <a:solidFill>
                  <a:schemeClr val="accent4"/>
                </a:solidFill>
                <a:prstDash val="solid"/>
              </a:ln>
              <a:solidFill>
                <a:schemeClr val="accent6">
                  <a:lumMod val="50000"/>
                </a:schemeClr>
              </a:solidFill>
              <a:effectLst/>
            </a:endParaRPr>
          </a:p>
        </p:txBody>
      </p:sp>
      <p:sp>
        <p:nvSpPr>
          <p:cNvPr id="17" name="Elipse 16">
            <a:extLst>
              <a:ext uri="{FF2B5EF4-FFF2-40B4-BE49-F238E27FC236}">
                <a16:creationId xmlns:a16="http://schemas.microsoft.com/office/drawing/2014/main" id="{C8DF68A4-F7F7-B24E-94B4-49FDDBE6BFBA}"/>
              </a:ext>
            </a:extLst>
          </p:cNvPr>
          <p:cNvSpPr/>
          <p:nvPr/>
        </p:nvSpPr>
        <p:spPr>
          <a:xfrm>
            <a:off x="6112442" y="1361647"/>
            <a:ext cx="1204905" cy="10641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Elipse 24">
            <a:extLst>
              <a:ext uri="{FF2B5EF4-FFF2-40B4-BE49-F238E27FC236}">
                <a16:creationId xmlns:a16="http://schemas.microsoft.com/office/drawing/2014/main" id="{7082A2B0-48C8-0F47-8C09-F17BBE821255}"/>
              </a:ext>
            </a:extLst>
          </p:cNvPr>
          <p:cNvSpPr/>
          <p:nvPr/>
        </p:nvSpPr>
        <p:spPr>
          <a:xfrm>
            <a:off x="6119973" y="4488107"/>
            <a:ext cx="1204905" cy="10641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Elipse 25">
            <a:extLst>
              <a:ext uri="{FF2B5EF4-FFF2-40B4-BE49-F238E27FC236}">
                <a16:creationId xmlns:a16="http://schemas.microsoft.com/office/drawing/2014/main" id="{6D870397-4EA4-9A4E-84DB-EABC35E58C14}"/>
              </a:ext>
            </a:extLst>
          </p:cNvPr>
          <p:cNvSpPr/>
          <p:nvPr/>
        </p:nvSpPr>
        <p:spPr>
          <a:xfrm>
            <a:off x="4120132" y="2903294"/>
            <a:ext cx="1204905" cy="10641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65785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2F4F0E-A886-CD4E-8E07-03AD1E614757}"/>
              </a:ext>
            </a:extLst>
          </p:cNvPr>
          <p:cNvSpPr>
            <a:spLocks noGrp="1"/>
          </p:cNvSpPr>
          <p:nvPr>
            <p:ph idx="1"/>
          </p:nvPr>
        </p:nvSpPr>
        <p:spPr>
          <a:xfrm>
            <a:off x="427220" y="299801"/>
            <a:ext cx="2720715" cy="4512041"/>
          </a:xfrm>
        </p:spPr>
        <p:txBody>
          <a:bodyPr>
            <a:normAutofit/>
          </a:bodyPr>
          <a:lstStyle/>
          <a:p>
            <a:r>
              <a:rPr lang="es-ES_tradnl" sz="2400" dirty="0"/>
              <a:t>Es así como finalmente, teniendo en cuenta las consideraciones anteriores, se tiene al siguiente autómata:</a:t>
            </a:r>
          </a:p>
        </p:txBody>
      </p:sp>
      <p:pic>
        <p:nvPicPr>
          <p:cNvPr id="4" name="Imagen 3">
            <a:extLst>
              <a:ext uri="{FF2B5EF4-FFF2-40B4-BE49-F238E27FC236}">
                <a16:creationId xmlns:a16="http://schemas.microsoft.com/office/drawing/2014/main" id="{2FA01B7C-15BB-C34F-A5F9-EA8A434C5995}"/>
              </a:ext>
            </a:extLst>
          </p:cNvPr>
          <p:cNvPicPr>
            <a:picLocks noChangeAspect="1"/>
          </p:cNvPicPr>
          <p:nvPr/>
        </p:nvPicPr>
        <p:blipFill rotWithShape="1">
          <a:blip r:embed="rId2"/>
          <a:srcRect t="8889" r="16136" b="28395"/>
          <a:stretch/>
        </p:blipFill>
        <p:spPr>
          <a:xfrm>
            <a:off x="3298918" y="0"/>
            <a:ext cx="8893082" cy="6858000"/>
          </a:xfrm>
          <a:prstGeom prst="rect">
            <a:avLst/>
          </a:prstGeom>
        </p:spPr>
      </p:pic>
    </p:spTree>
    <p:extLst>
      <p:ext uri="{BB962C8B-B14F-4D97-AF65-F5344CB8AC3E}">
        <p14:creationId xmlns:p14="http://schemas.microsoft.com/office/powerpoint/2010/main" val="417078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18F04-EC72-A444-9334-78964D05A1FC}"/>
              </a:ext>
            </a:extLst>
          </p:cNvPr>
          <p:cNvSpPr>
            <a:spLocks noGrp="1"/>
          </p:cNvSpPr>
          <p:nvPr>
            <p:ph type="title"/>
          </p:nvPr>
        </p:nvSpPr>
        <p:spPr>
          <a:xfrm>
            <a:off x="815714" y="4331222"/>
            <a:ext cx="9601200" cy="742950"/>
          </a:xfrm>
        </p:spPr>
        <p:txBody>
          <a:bodyPr/>
          <a:lstStyle/>
          <a:p>
            <a:r>
              <a:rPr lang="es-ES_tradnl" dirty="0"/>
              <a:t>Imágenes</a:t>
            </a:r>
          </a:p>
        </p:txBody>
      </p:sp>
      <p:sp>
        <p:nvSpPr>
          <p:cNvPr id="3" name="Marcador de contenido 2">
            <a:extLst>
              <a:ext uri="{FF2B5EF4-FFF2-40B4-BE49-F238E27FC236}">
                <a16:creationId xmlns:a16="http://schemas.microsoft.com/office/drawing/2014/main" id="{84721E6B-5DC0-2A44-815D-2A6B0E60C21E}"/>
              </a:ext>
            </a:extLst>
          </p:cNvPr>
          <p:cNvSpPr>
            <a:spLocks noGrp="1"/>
          </p:cNvSpPr>
          <p:nvPr>
            <p:ph idx="1"/>
          </p:nvPr>
        </p:nvSpPr>
        <p:spPr>
          <a:xfrm>
            <a:off x="815714" y="5001359"/>
            <a:ext cx="11376286" cy="1856641"/>
          </a:xfrm>
        </p:spPr>
        <p:txBody>
          <a:bodyPr>
            <a:normAutofit lnSpcReduction="10000"/>
          </a:bodyPr>
          <a:lstStyle/>
          <a:p>
            <a:r>
              <a:rPr lang="es-ES_tradnl" sz="2400" dirty="0">
                <a:hlinkClick r:id="rId2"/>
              </a:rPr>
              <a:t>https://www.todocoleccion.net/monedas-antiguas-america/mexico-5-10-20-50-cent-1-2-5-10-pesos-serie-8-ebc-sc-au-unc-km-set~x80099153</a:t>
            </a:r>
            <a:r>
              <a:rPr lang="es-ES_tradnl" sz="2400" dirty="0"/>
              <a:t> el 18/Octubre/2020 a las 13:03.</a:t>
            </a:r>
          </a:p>
          <a:p>
            <a:r>
              <a:rPr lang="es-ES_tradnl" sz="2400" dirty="0">
                <a:hlinkClick r:id="rId3"/>
              </a:rPr>
              <a:t>https://www.youtube.com/watch?v=nQNN8IXrxUA</a:t>
            </a:r>
            <a:r>
              <a:rPr lang="es-ES_tradnl" sz="2400" dirty="0"/>
              <a:t> el 18/Octubre/2020 a las 14:29.</a:t>
            </a:r>
          </a:p>
          <a:p>
            <a:endParaRPr lang="es-ES_tradnl" sz="2400" dirty="0"/>
          </a:p>
        </p:txBody>
      </p:sp>
      <p:sp>
        <p:nvSpPr>
          <p:cNvPr id="4" name="Rectángulo 3">
            <a:extLst>
              <a:ext uri="{FF2B5EF4-FFF2-40B4-BE49-F238E27FC236}">
                <a16:creationId xmlns:a16="http://schemas.microsoft.com/office/drawing/2014/main" id="{4063470F-87D7-5744-BF61-81B2B4A73F6E}"/>
              </a:ext>
            </a:extLst>
          </p:cNvPr>
          <p:cNvSpPr/>
          <p:nvPr/>
        </p:nvSpPr>
        <p:spPr>
          <a:xfrm>
            <a:off x="629587" y="1032182"/>
            <a:ext cx="11562413" cy="2646878"/>
          </a:xfrm>
          <a:prstGeom prst="rect">
            <a:avLst/>
          </a:prstGeom>
          <a:noFill/>
        </p:spPr>
        <p:txBody>
          <a:bodyPr wrap="square" lIns="91440" tIns="45720" rIns="91440" bIns="45720">
            <a:spAutoFit/>
          </a:bodyPr>
          <a:lstStyle/>
          <a:p>
            <a:pPr algn="ctr"/>
            <a:r>
              <a:rPr lang="es-MX" sz="1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¡Gracias!</a:t>
            </a:r>
            <a:endParaRPr lang="es-MX"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28047046"/>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{BB7FA753-DBEF-044F-88EA-426110930B34}tf10001072</Template>
  <TotalTime>98</TotalTime>
  <Words>581</Words>
  <Application>Microsoft Macintosh PowerPoint</Application>
  <PresentationFormat>Panorámica</PresentationFormat>
  <Paragraphs>58</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Calibri</vt:lpstr>
      <vt:lpstr>Cambria Math</vt:lpstr>
      <vt:lpstr>Franklin Gothic Book</vt:lpstr>
      <vt:lpstr>Wingdings</vt:lpstr>
      <vt:lpstr>Recorte</vt:lpstr>
      <vt:lpstr>Lenguajes formales y autómatas</vt:lpstr>
      <vt:lpstr>Construyendo el autómata</vt:lpstr>
      <vt:lpstr>Simplificaciones que se utilizaron</vt:lpstr>
      <vt:lpstr>Presentación de PowerPoint</vt:lpstr>
      <vt:lpstr>Presentación de PowerPoint</vt:lpstr>
      <vt:lpstr>Presentación de PowerPoint</vt:lpstr>
      <vt:lpstr>Imágenes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formales y autómatas</dc:title>
  <dc:creator>Alejandro Gomez L.</dc:creator>
  <cp:lastModifiedBy>Alejandro Gomez L.</cp:lastModifiedBy>
  <cp:revision>42</cp:revision>
  <dcterms:created xsi:type="dcterms:W3CDTF">2020-10-18T17:46:33Z</dcterms:created>
  <dcterms:modified xsi:type="dcterms:W3CDTF">2020-10-19T00:23:33Z</dcterms:modified>
</cp:coreProperties>
</file>