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5"/>
    <p:sldMasterId id="2147483660" r:id="rId6"/>
  </p:sldMasterIdLst>
  <p:notesMasterIdLst>
    <p:notesMasterId r:id="rId54"/>
  </p:notesMasterIdLst>
  <p:sldIdLst>
    <p:sldId id="307" r:id="rId7"/>
    <p:sldId id="275" r:id="rId8"/>
    <p:sldId id="279" r:id="rId9"/>
    <p:sldId id="278" r:id="rId10"/>
    <p:sldId id="295" r:id="rId11"/>
    <p:sldId id="283" r:id="rId12"/>
    <p:sldId id="281" r:id="rId13"/>
    <p:sldId id="285" r:id="rId14"/>
    <p:sldId id="333" r:id="rId15"/>
    <p:sldId id="267" r:id="rId16"/>
    <p:sldId id="320" r:id="rId17"/>
    <p:sldId id="321" r:id="rId18"/>
    <p:sldId id="322" r:id="rId19"/>
    <p:sldId id="305" r:id="rId20"/>
    <p:sldId id="276" r:id="rId21"/>
    <p:sldId id="300" r:id="rId22"/>
    <p:sldId id="299" r:id="rId23"/>
    <p:sldId id="301" r:id="rId24"/>
    <p:sldId id="302" r:id="rId25"/>
    <p:sldId id="327" r:id="rId26"/>
    <p:sldId id="319" r:id="rId27"/>
    <p:sldId id="309" r:id="rId28"/>
    <p:sldId id="349" r:id="rId29"/>
    <p:sldId id="350" r:id="rId30"/>
    <p:sldId id="351" r:id="rId31"/>
    <p:sldId id="387" r:id="rId32"/>
    <p:sldId id="388" r:id="rId33"/>
    <p:sldId id="354" r:id="rId34"/>
    <p:sldId id="389" r:id="rId35"/>
    <p:sldId id="356" r:id="rId36"/>
    <p:sldId id="357" r:id="rId37"/>
    <p:sldId id="358" r:id="rId38"/>
    <p:sldId id="359" r:id="rId39"/>
    <p:sldId id="360" r:id="rId40"/>
    <p:sldId id="361" r:id="rId41"/>
    <p:sldId id="378" r:id="rId42"/>
    <p:sldId id="382" r:id="rId43"/>
    <p:sldId id="379" r:id="rId44"/>
    <p:sldId id="376" r:id="rId45"/>
    <p:sldId id="390" r:id="rId46"/>
    <p:sldId id="292" r:id="rId47"/>
    <p:sldId id="282" r:id="rId48"/>
    <p:sldId id="284" r:id="rId49"/>
    <p:sldId id="383" r:id="rId50"/>
    <p:sldId id="384" r:id="rId51"/>
    <p:sldId id="289" r:id="rId52"/>
    <p:sldId id="291" r:id="rId5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ANTONIO VILLAREJO MANGADO" initials="JAVM" lastIdx="101" clrIdx="0">
    <p:extLst>
      <p:ext uri="{19B8F6BF-5375-455C-9EA6-DF929625EA0E}">
        <p15:presenceInfo xmlns:p15="http://schemas.microsoft.com/office/powerpoint/2012/main" userId="S::juanantonio.villarejomangado@telefonica.com::fbd0f0ec-69ec-4566-9dba-0c0d1e940baa" providerId="AD"/>
      </p:ext>
    </p:extLst>
  </p:cmAuthor>
  <p:cmAuthor id="2" name="MARTA RUIZ MARTIN" initials="MRM" lastIdx="22" clrIdx="1">
    <p:extLst>
      <p:ext uri="{19B8F6BF-5375-455C-9EA6-DF929625EA0E}">
        <p15:presenceInfo xmlns:p15="http://schemas.microsoft.com/office/powerpoint/2012/main" userId="S::marta.ruizmartin@telefonica.com::1d9f5c3d-0863-487e-a93d-ace318e8de6e" providerId="AD"/>
      </p:ext>
    </p:extLst>
  </p:cmAuthor>
  <p:cmAuthor id="3" name="MARTA LOPEZ ROMAN" initials="MLR" lastIdx="16" clrIdx="2">
    <p:extLst>
      <p:ext uri="{19B8F6BF-5375-455C-9EA6-DF929625EA0E}">
        <p15:presenceInfo xmlns:p15="http://schemas.microsoft.com/office/powerpoint/2012/main" userId="S::marta.lopezroman@telefonica.com::e87b78c7-2da2-4b86-8c5d-9397f0520c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68" d="100"/>
          <a:sy n="68" d="100"/>
        </p:scale>
        <p:origin x="11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E825E-5C17-4BD8-8CCC-E2558F50A14B}" type="datetimeFigureOut">
              <a:rPr lang="es-ES" smtClean="0"/>
              <a:t>25/04/2022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FDC17-CFE5-426B-A6C4-52085A106AC9}" type="slidenum">
              <a:rPr lang="es-ES" smtClean="0"/>
              <a:t>‹Nº›</a:t>
            </a:fld>
            <a:endParaRPr lang="es-ES"/>
          </a:p>
        </p:txBody>
      </p:sp>
    </p:spTree>
    <p:extLst>
      <p:ext uri="{BB962C8B-B14F-4D97-AF65-F5344CB8AC3E}">
        <p14:creationId xmlns:p14="http://schemas.microsoft.com/office/powerpoint/2010/main" val="427733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2</a:t>
            </a:fld>
            <a:endParaRPr lang="es-ES"/>
          </a:p>
        </p:txBody>
      </p:sp>
    </p:spTree>
    <p:extLst>
      <p:ext uri="{BB962C8B-B14F-4D97-AF65-F5344CB8AC3E}">
        <p14:creationId xmlns:p14="http://schemas.microsoft.com/office/powerpoint/2010/main" val="1517155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41</a:t>
            </a:fld>
            <a:endParaRPr lang="es-ES"/>
          </a:p>
        </p:txBody>
      </p:sp>
    </p:spTree>
    <p:extLst>
      <p:ext uri="{BB962C8B-B14F-4D97-AF65-F5344CB8AC3E}">
        <p14:creationId xmlns:p14="http://schemas.microsoft.com/office/powerpoint/2010/main" val="274068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6FDC17-CFE5-426B-A6C4-52085A106AC9}"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05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21</a:t>
            </a:fld>
            <a:endParaRPr lang="es-ES"/>
          </a:p>
        </p:txBody>
      </p:sp>
    </p:spTree>
    <p:extLst>
      <p:ext uri="{BB962C8B-B14F-4D97-AF65-F5344CB8AC3E}">
        <p14:creationId xmlns:p14="http://schemas.microsoft.com/office/powerpoint/2010/main" val="141908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30</a:t>
            </a:fld>
            <a:endParaRPr lang="es-ES"/>
          </a:p>
        </p:txBody>
      </p:sp>
    </p:spTree>
    <p:extLst>
      <p:ext uri="{BB962C8B-B14F-4D97-AF65-F5344CB8AC3E}">
        <p14:creationId xmlns:p14="http://schemas.microsoft.com/office/powerpoint/2010/main" val="3748380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31</a:t>
            </a:fld>
            <a:endParaRPr lang="es-ES"/>
          </a:p>
        </p:txBody>
      </p:sp>
    </p:spTree>
    <p:extLst>
      <p:ext uri="{BB962C8B-B14F-4D97-AF65-F5344CB8AC3E}">
        <p14:creationId xmlns:p14="http://schemas.microsoft.com/office/powerpoint/2010/main" val="1479095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32</a:t>
            </a:fld>
            <a:endParaRPr lang="es-ES"/>
          </a:p>
        </p:txBody>
      </p:sp>
    </p:spTree>
    <p:extLst>
      <p:ext uri="{BB962C8B-B14F-4D97-AF65-F5344CB8AC3E}">
        <p14:creationId xmlns:p14="http://schemas.microsoft.com/office/powerpoint/2010/main" val="3749900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33</a:t>
            </a:fld>
            <a:endParaRPr lang="es-ES"/>
          </a:p>
        </p:txBody>
      </p:sp>
    </p:spTree>
    <p:extLst>
      <p:ext uri="{BB962C8B-B14F-4D97-AF65-F5344CB8AC3E}">
        <p14:creationId xmlns:p14="http://schemas.microsoft.com/office/powerpoint/2010/main" val="50980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34</a:t>
            </a:fld>
            <a:endParaRPr lang="es-ES"/>
          </a:p>
        </p:txBody>
      </p:sp>
    </p:spTree>
    <p:extLst>
      <p:ext uri="{BB962C8B-B14F-4D97-AF65-F5344CB8AC3E}">
        <p14:creationId xmlns:p14="http://schemas.microsoft.com/office/powerpoint/2010/main" val="254471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86FDC17-CFE5-426B-A6C4-52085A106AC9}" type="slidenum">
              <a:rPr lang="es-ES" smtClean="0"/>
              <a:t>35</a:t>
            </a:fld>
            <a:endParaRPr lang="es-ES"/>
          </a:p>
        </p:txBody>
      </p:sp>
    </p:spTree>
    <p:extLst>
      <p:ext uri="{BB962C8B-B14F-4D97-AF65-F5344CB8AC3E}">
        <p14:creationId xmlns:p14="http://schemas.microsoft.com/office/powerpoint/2010/main" val="370479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040ED-FE2B-4447-B313-CCD67657EB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93C71993-9183-4D16-9244-851CC6838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1BE1FB6-96A7-423E-A456-A94D275D9CE9}"/>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5CC4B128-FF26-459A-82BF-7744B665FC1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7C750E-E51B-4453-AA51-FCD7DA091F50}"/>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673617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A6571-DBB6-4DAE-BEEE-9E280B7EDE0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1BA23FB-2F4A-410C-8527-0ABE4F05C1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79668A-8AFC-44D6-B03F-107005C0FB8B}"/>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11D994AF-1605-446B-87FA-ABA15D0B98B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205EFBB-E0EB-4600-A087-998A357FC56B}"/>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345278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A32ADF-2CD3-4E50-AD15-ED2DC49F5C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3C1D975-24B0-4ECD-9E6A-B6928C3D471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30E79CC-C7EC-4450-92CA-7FDBED4E10D0}"/>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5340A7FD-79E4-4234-BD03-2E50C6E545A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9F77CAE-1A98-4D48-97FA-43CE3D93CD0A}"/>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2269779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5D7E7-9739-474A-9877-5824A6CF22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9650D32-C59B-4F9C-93E0-118D19A0C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AFC9156-72B2-4AD5-9E6A-537C2C9ABBF3}"/>
              </a:ext>
            </a:extLst>
          </p:cNvPr>
          <p:cNvSpPr>
            <a:spLocks noGrp="1"/>
          </p:cNvSpPr>
          <p:nvPr>
            <p:ph type="dt" sz="half" idx="10"/>
          </p:nvPr>
        </p:nvSpPr>
        <p:spPr/>
        <p:txBody>
          <a:bodyPr/>
          <a:lstStyle/>
          <a:p>
            <a:fld id="{90C4F2AA-2ED0-4668-8318-5C08D0D61CF1}" type="datetime1">
              <a:rPr lang="es-ES" smtClean="0"/>
              <a:t>25/04/2022</a:t>
            </a:fld>
            <a:endParaRPr lang="es-ES"/>
          </a:p>
        </p:txBody>
      </p:sp>
      <p:sp>
        <p:nvSpPr>
          <p:cNvPr id="5" name="Marcador de pie de página 4">
            <a:extLst>
              <a:ext uri="{FF2B5EF4-FFF2-40B4-BE49-F238E27FC236}">
                <a16:creationId xmlns:a16="http://schemas.microsoft.com/office/drawing/2014/main" id="{56252C5F-25AE-48CB-8D03-E81DFAB5086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413537C-1D01-4AF4-8065-5CF8ED07A324}"/>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1459522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7444D-E761-4B9D-9B38-9626E5AF763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D7F2D5C-BCC3-4524-A9F7-85A0C89F90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2AEE04E-ADD1-40EA-A2D3-937AA140A1EB}"/>
              </a:ext>
            </a:extLst>
          </p:cNvPr>
          <p:cNvSpPr>
            <a:spLocks noGrp="1"/>
          </p:cNvSpPr>
          <p:nvPr>
            <p:ph type="dt" sz="half" idx="10"/>
          </p:nvPr>
        </p:nvSpPr>
        <p:spPr/>
        <p:txBody>
          <a:bodyPr/>
          <a:lstStyle/>
          <a:p>
            <a:fld id="{D7564EA4-5F99-4383-BD57-9B5B46FD7A7E}" type="datetime1">
              <a:rPr lang="es-ES" smtClean="0"/>
              <a:t>25/04/2022</a:t>
            </a:fld>
            <a:endParaRPr lang="es-ES"/>
          </a:p>
        </p:txBody>
      </p:sp>
      <p:sp>
        <p:nvSpPr>
          <p:cNvPr id="5" name="Marcador de pie de página 4">
            <a:extLst>
              <a:ext uri="{FF2B5EF4-FFF2-40B4-BE49-F238E27FC236}">
                <a16:creationId xmlns:a16="http://schemas.microsoft.com/office/drawing/2014/main" id="{732DB2C4-062E-47F4-9420-F9A9954552F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1F2C58F-008B-4F19-A5EE-0FF136E183ED}"/>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2697613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AACD15-4773-4D97-B2FB-AF5A16DFB90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21CD7B3-7E7A-43AD-A7C4-EE27F149D3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9AB5CB1-C1F8-46E0-819C-60C40FA4EFDF}"/>
              </a:ext>
            </a:extLst>
          </p:cNvPr>
          <p:cNvSpPr>
            <a:spLocks noGrp="1"/>
          </p:cNvSpPr>
          <p:nvPr>
            <p:ph type="dt" sz="half" idx="10"/>
          </p:nvPr>
        </p:nvSpPr>
        <p:spPr/>
        <p:txBody>
          <a:bodyPr/>
          <a:lstStyle/>
          <a:p>
            <a:fld id="{0CF04A13-0D76-4D99-ABF7-B932F5B590C0}" type="datetime1">
              <a:rPr lang="es-ES" smtClean="0"/>
              <a:t>25/04/2022</a:t>
            </a:fld>
            <a:endParaRPr lang="es-ES"/>
          </a:p>
        </p:txBody>
      </p:sp>
      <p:sp>
        <p:nvSpPr>
          <p:cNvPr id="5" name="Marcador de pie de página 4">
            <a:extLst>
              <a:ext uri="{FF2B5EF4-FFF2-40B4-BE49-F238E27FC236}">
                <a16:creationId xmlns:a16="http://schemas.microsoft.com/office/drawing/2014/main" id="{38CB9ED8-CB0F-4EC3-8A10-9D937B2D75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5574C96-FF0D-43AC-8003-A61431D3F528}"/>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2509694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362B1-459E-4C7C-AE81-65C7AC29180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7A3105-7C1C-4A8B-AA6D-7246101F4D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D32DA05-FE38-4AC9-BAFF-FD366E9B39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24A170-6132-4C73-B6DE-5810727DDE86}"/>
              </a:ext>
            </a:extLst>
          </p:cNvPr>
          <p:cNvSpPr>
            <a:spLocks noGrp="1"/>
          </p:cNvSpPr>
          <p:nvPr>
            <p:ph type="dt" sz="half" idx="10"/>
          </p:nvPr>
        </p:nvSpPr>
        <p:spPr/>
        <p:txBody>
          <a:bodyPr/>
          <a:lstStyle/>
          <a:p>
            <a:fld id="{F721E773-3CD8-41B8-B721-5087D9AAEC53}" type="datetime1">
              <a:rPr lang="es-ES" smtClean="0"/>
              <a:t>25/04/2022</a:t>
            </a:fld>
            <a:endParaRPr lang="es-ES"/>
          </a:p>
        </p:txBody>
      </p:sp>
      <p:sp>
        <p:nvSpPr>
          <p:cNvPr id="6" name="Marcador de pie de página 5">
            <a:extLst>
              <a:ext uri="{FF2B5EF4-FFF2-40B4-BE49-F238E27FC236}">
                <a16:creationId xmlns:a16="http://schemas.microsoft.com/office/drawing/2014/main" id="{20AA5D9C-A1D6-4679-A0F7-F54B1E6C94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3BF0E98-7066-49AF-9FD1-1BD3B5AED3A1}"/>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208084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7A88F-E552-46AC-99F9-81355D04AF7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4D4DC51-42CD-4A03-8A47-8916B3545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66D6638-25D3-4C41-AE66-B761FE63E85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2C0A1A0-DA06-4828-A439-29400445A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0804446-8576-48FD-9975-60515052D4C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A626A02-08EF-47F7-AAED-360DF6C795A8}"/>
              </a:ext>
            </a:extLst>
          </p:cNvPr>
          <p:cNvSpPr>
            <a:spLocks noGrp="1"/>
          </p:cNvSpPr>
          <p:nvPr>
            <p:ph type="dt" sz="half" idx="10"/>
          </p:nvPr>
        </p:nvSpPr>
        <p:spPr/>
        <p:txBody>
          <a:bodyPr/>
          <a:lstStyle/>
          <a:p>
            <a:fld id="{D41329C7-98EB-45EB-9C97-FA1CBD530EA5}" type="datetime1">
              <a:rPr lang="es-ES" smtClean="0"/>
              <a:t>25/04/2022</a:t>
            </a:fld>
            <a:endParaRPr lang="es-ES"/>
          </a:p>
        </p:txBody>
      </p:sp>
      <p:sp>
        <p:nvSpPr>
          <p:cNvPr id="8" name="Marcador de pie de página 7">
            <a:extLst>
              <a:ext uri="{FF2B5EF4-FFF2-40B4-BE49-F238E27FC236}">
                <a16:creationId xmlns:a16="http://schemas.microsoft.com/office/drawing/2014/main" id="{45FEF696-9F5F-4F7D-8B7F-1E60BDC1345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90A57C3-0DA7-4B8E-9C15-DFDCA73EE65E}"/>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1877050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9206A-47F7-43E8-8D70-D876C00985A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4876EE5-D4CF-441D-957F-91D691B5769C}"/>
              </a:ext>
            </a:extLst>
          </p:cNvPr>
          <p:cNvSpPr>
            <a:spLocks noGrp="1"/>
          </p:cNvSpPr>
          <p:nvPr>
            <p:ph type="dt" sz="half" idx="10"/>
          </p:nvPr>
        </p:nvSpPr>
        <p:spPr/>
        <p:txBody>
          <a:bodyPr/>
          <a:lstStyle/>
          <a:p>
            <a:fld id="{62FAED9E-BBEC-448A-934B-05139AFF430E}" type="datetime1">
              <a:rPr lang="es-ES" smtClean="0"/>
              <a:t>25/04/2022</a:t>
            </a:fld>
            <a:endParaRPr lang="es-ES"/>
          </a:p>
        </p:txBody>
      </p:sp>
      <p:sp>
        <p:nvSpPr>
          <p:cNvPr id="4" name="Marcador de pie de página 3">
            <a:extLst>
              <a:ext uri="{FF2B5EF4-FFF2-40B4-BE49-F238E27FC236}">
                <a16:creationId xmlns:a16="http://schemas.microsoft.com/office/drawing/2014/main" id="{CE891CA6-3ABB-4C70-A6E3-D5410F22BFC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A2DCEC0-C112-4365-A05F-32EC94670F33}"/>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1476973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78B6B1D-AD78-4319-8B4F-6E0BE92249BC}"/>
              </a:ext>
            </a:extLst>
          </p:cNvPr>
          <p:cNvSpPr>
            <a:spLocks noGrp="1"/>
          </p:cNvSpPr>
          <p:nvPr>
            <p:ph type="dt" sz="half" idx="10"/>
          </p:nvPr>
        </p:nvSpPr>
        <p:spPr/>
        <p:txBody>
          <a:bodyPr/>
          <a:lstStyle/>
          <a:p>
            <a:fld id="{4AFAC415-88B1-48F1-81C3-373E9FC93DCD}" type="datetime1">
              <a:rPr lang="es-ES" smtClean="0"/>
              <a:t>25/04/2022</a:t>
            </a:fld>
            <a:endParaRPr lang="es-ES"/>
          </a:p>
        </p:txBody>
      </p:sp>
      <p:sp>
        <p:nvSpPr>
          <p:cNvPr id="3" name="Marcador de pie de página 2">
            <a:extLst>
              <a:ext uri="{FF2B5EF4-FFF2-40B4-BE49-F238E27FC236}">
                <a16:creationId xmlns:a16="http://schemas.microsoft.com/office/drawing/2014/main" id="{989DFFAF-5FEF-4F02-9BE4-BD0CF2AD882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4FC6686-B9B1-444B-A21B-7872BCB3FB4D}"/>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1207312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5021D-1442-4E61-BE76-641803EBE2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C013DD-4275-481D-931F-E0B8E74DD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265681D-5F2B-4206-A934-4DF23AD9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D26D70-935A-4697-8701-45EE8AA954AA}"/>
              </a:ext>
            </a:extLst>
          </p:cNvPr>
          <p:cNvSpPr>
            <a:spLocks noGrp="1"/>
          </p:cNvSpPr>
          <p:nvPr>
            <p:ph type="dt" sz="half" idx="10"/>
          </p:nvPr>
        </p:nvSpPr>
        <p:spPr/>
        <p:txBody>
          <a:bodyPr/>
          <a:lstStyle/>
          <a:p>
            <a:fld id="{05E2CDB3-87F1-4AA4-B0DC-77F7375A43D9}" type="datetime1">
              <a:rPr lang="es-ES" smtClean="0"/>
              <a:t>25/04/2022</a:t>
            </a:fld>
            <a:endParaRPr lang="es-ES"/>
          </a:p>
        </p:txBody>
      </p:sp>
      <p:sp>
        <p:nvSpPr>
          <p:cNvPr id="6" name="Marcador de pie de página 5">
            <a:extLst>
              <a:ext uri="{FF2B5EF4-FFF2-40B4-BE49-F238E27FC236}">
                <a16:creationId xmlns:a16="http://schemas.microsoft.com/office/drawing/2014/main" id="{B7A4475B-5846-45C8-BD4D-64F5F9BD420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3FCEC1B-120A-4577-8E1C-DFA00A5FB306}"/>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239876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B8A39-8E4C-42D0-930A-465639F5DA8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BCC05C8-9854-4205-B3EA-AFBAF5121B0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6A062D-CFA3-451D-9FF2-0976235C49DB}"/>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B9CDBC42-89F3-4DE5-9080-E2649EF624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4357E4-EB0F-4A2B-A557-161C23D5AEF8}"/>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2250373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433CC-3B83-4ADA-8C44-FF5215F563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435ACD5-26D2-4A6D-BB62-B468C935D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7ED5AC0-E863-41C9-9F61-BD65A0BD7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4DCCE8-1ED4-4FFD-B8F4-886CBE76D499}"/>
              </a:ext>
            </a:extLst>
          </p:cNvPr>
          <p:cNvSpPr>
            <a:spLocks noGrp="1"/>
          </p:cNvSpPr>
          <p:nvPr>
            <p:ph type="dt" sz="half" idx="10"/>
          </p:nvPr>
        </p:nvSpPr>
        <p:spPr/>
        <p:txBody>
          <a:bodyPr/>
          <a:lstStyle/>
          <a:p>
            <a:fld id="{73D0DA28-CF80-433C-A80C-169663F0DF50}" type="datetime1">
              <a:rPr lang="es-ES" smtClean="0"/>
              <a:t>25/04/2022</a:t>
            </a:fld>
            <a:endParaRPr lang="es-ES"/>
          </a:p>
        </p:txBody>
      </p:sp>
      <p:sp>
        <p:nvSpPr>
          <p:cNvPr id="6" name="Marcador de pie de página 5">
            <a:extLst>
              <a:ext uri="{FF2B5EF4-FFF2-40B4-BE49-F238E27FC236}">
                <a16:creationId xmlns:a16="http://schemas.microsoft.com/office/drawing/2014/main" id="{3A8D4C7F-DF2D-4466-A773-B719FAC7F40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2E32781-1844-4C72-93DE-B44F47B539DF}"/>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4059896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4E1B0-684D-4D35-8B19-AF3AB375401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19FE6A8-24EB-479F-8A2D-AFF77B1E9C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042148-210A-469B-A846-453B13240EBF}"/>
              </a:ext>
            </a:extLst>
          </p:cNvPr>
          <p:cNvSpPr>
            <a:spLocks noGrp="1"/>
          </p:cNvSpPr>
          <p:nvPr>
            <p:ph type="dt" sz="half" idx="10"/>
          </p:nvPr>
        </p:nvSpPr>
        <p:spPr/>
        <p:txBody>
          <a:bodyPr/>
          <a:lstStyle/>
          <a:p>
            <a:fld id="{C24F94B3-85A9-4C5D-A965-060A2CB9A0BC}" type="datetime1">
              <a:rPr lang="es-ES" smtClean="0"/>
              <a:t>25/04/2022</a:t>
            </a:fld>
            <a:endParaRPr lang="es-ES"/>
          </a:p>
        </p:txBody>
      </p:sp>
      <p:sp>
        <p:nvSpPr>
          <p:cNvPr id="5" name="Marcador de pie de página 4">
            <a:extLst>
              <a:ext uri="{FF2B5EF4-FFF2-40B4-BE49-F238E27FC236}">
                <a16:creationId xmlns:a16="http://schemas.microsoft.com/office/drawing/2014/main" id="{5BAC8431-25F3-4DCC-988A-592A33E4E6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B259583-18DB-411D-A3BB-8505ABA4DE7D}"/>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3035295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BD97F58-20F9-45C4-848F-810D0C8A7FA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22C4C3-F64E-4E18-B14E-740B2F62672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7E4B784-0AEA-40BA-B8F5-A1E79A6B0F2C}"/>
              </a:ext>
            </a:extLst>
          </p:cNvPr>
          <p:cNvSpPr>
            <a:spLocks noGrp="1"/>
          </p:cNvSpPr>
          <p:nvPr>
            <p:ph type="dt" sz="half" idx="10"/>
          </p:nvPr>
        </p:nvSpPr>
        <p:spPr/>
        <p:txBody>
          <a:bodyPr/>
          <a:lstStyle/>
          <a:p>
            <a:fld id="{02D598D8-66A5-45C6-8C90-D5F9247A239E}" type="datetime1">
              <a:rPr lang="es-ES" smtClean="0"/>
              <a:t>25/04/2022</a:t>
            </a:fld>
            <a:endParaRPr lang="es-ES"/>
          </a:p>
        </p:txBody>
      </p:sp>
      <p:sp>
        <p:nvSpPr>
          <p:cNvPr id="5" name="Marcador de pie de página 4">
            <a:extLst>
              <a:ext uri="{FF2B5EF4-FFF2-40B4-BE49-F238E27FC236}">
                <a16:creationId xmlns:a16="http://schemas.microsoft.com/office/drawing/2014/main" id="{8896E69A-AD4C-4C7C-887D-365967BD48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AB7F9D-2951-4D0D-BC54-63BD82498F0A}"/>
              </a:ext>
            </a:extLst>
          </p:cNvPr>
          <p:cNvSpPr>
            <a:spLocks noGrp="1"/>
          </p:cNvSpPr>
          <p:nvPr>
            <p:ph type="sldNum" sz="quarter" idx="12"/>
          </p:nvPr>
        </p:nvSpPr>
        <p:spPr/>
        <p:txBody>
          <a:bodyPr/>
          <a:lstStyle/>
          <a:p>
            <a:fld id="{C403DBF3-ACBC-42EB-B890-648F70A723C9}" type="slidenum">
              <a:rPr lang="es-ES" smtClean="0"/>
              <a:t>‹Nº›</a:t>
            </a:fld>
            <a:endParaRPr lang="es-ES"/>
          </a:p>
        </p:txBody>
      </p:sp>
    </p:spTree>
    <p:extLst>
      <p:ext uri="{BB962C8B-B14F-4D97-AF65-F5344CB8AC3E}">
        <p14:creationId xmlns:p14="http://schemas.microsoft.com/office/powerpoint/2010/main" val="332393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DDD88-9BE4-4FD9-912B-6191AC0F15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DAF9163-9ADF-46E3-B4A4-CF983B47F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2880DD-8B32-4F28-897D-42F1AA6E512D}"/>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3FB4DB9F-5FD2-4698-A8F7-53FA71F022C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EF56D91-255C-474C-8506-D1ACFF8E79E6}"/>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335172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2ADB5-1CE7-49CD-A4DB-81475F83C2E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C905CC3-F81B-4648-9B00-A42DEECEE44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CBAF8B-36B8-420D-AF3F-DE088ED02EF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CABB791-A00B-4540-8563-9A216BBC260E}"/>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6" name="Marcador de pie de página 5">
            <a:extLst>
              <a:ext uri="{FF2B5EF4-FFF2-40B4-BE49-F238E27FC236}">
                <a16:creationId xmlns:a16="http://schemas.microsoft.com/office/drawing/2014/main" id="{FFEC559B-6CD3-4AC1-B404-84905CFD5BE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EFD55E4-72D3-48F7-B5CF-445C80306118}"/>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6675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98922-0582-419B-91C9-FE0B305C9CC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1F4ABE3-173A-4AC6-9855-F66EF5F74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72A6899-E3D7-4869-B79D-1105083C372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E4D32BF-8B05-442B-A390-21B6A7E50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3A2DFF-599C-4038-84B7-4C1A29BD9E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24105744-CE37-48C9-87A0-42A9129E6780}"/>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8" name="Marcador de pie de página 7">
            <a:extLst>
              <a:ext uri="{FF2B5EF4-FFF2-40B4-BE49-F238E27FC236}">
                <a16:creationId xmlns:a16="http://schemas.microsoft.com/office/drawing/2014/main" id="{73A6C9FE-1F5B-43B0-8516-D373E546273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BB27DE4-E6D6-4EE2-A107-17812B2BF137}"/>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310031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A9BE2A-8AAD-41FB-8410-74236191202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E003751-A3E2-46D6-BCAD-3E7C9640A62A}"/>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4" name="Marcador de pie de página 3">
            <a:extLst>
              <a:ext uri="{FF2B5EF4-FFF2-40B4-BE49-F238E27FC236}">
                <a16:creationId xmlns:a16="http://schemas.microsoft.com/office/drawing/2014/main" id="{19D6B427-300D-447F-80FF-3DC27FE67BD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AFBE972-8D56-4BA2-A188-4036F46A0EC4}"/>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39991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5DF7613-8E9F-4B92-B792-0AA7205C2D55}"/>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3" name="Marcador de pie de página 2">
            <a:extLst>
              <a:ext uri="{FF2B5EF4-FFF2-40B4-BE49-F238E27FC236}">
                <a16:creationId xmlns:a16="http://schemas.microsoft.com/office/drawing/2014/main" id="{76AE4BE2-E7DF-4627-879D-09B808D1A23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EDC54B7-1A8B-41CF-8839-68899E9A382E}"/>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119112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E87DC4-EE7C-4A77-AD7A-78DD45E232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D45AC6D-75BA-404A-ACF5-7D17E2B3A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B0533B5-8A56-41C7-AADA-93CE641FA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02916B-79A1-4F67-A7CF-C197F6CF2BD6}"/>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6" name="Marcador de pie de página 5">
            <a:extLst>
              <a:ext uri="{FF2B5EF4-FFF2-40B4-BE49-F238E27FC236}">
                <a16:creationId xmlns:a16="http://schemas.microsoft.com/office/drawing/2014/main" id="{3C1B3ECF-2565-485B-8F25-CC6199B2061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F0742B1-F4E5-4239-A9F5-F7E135C4060E}"/>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106627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98AC7-E049-42BD-ADAC-B2C4F30698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8FE2CA3-3C4E-4E26-9886-9AFA1079A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CAA7176-2FC3-449A-A63A-9790BAA8B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63139F-E598-4FA7-9E22-DEF8FB514A8B}"/>
              </a:ext>
            </a:extLst>
          </p:cNvPr>
          <p:cNvSpPr>
            <a:spLocks noGrp="1"/>
          </p:cNvSpPr>
          <p:nvPr>
            <p:ph type="dt" sz="half" idx="10"/>
          </p:nvPr>
        </p:nvSpPr>
        <p:spPr/>
        <p:txBody>
          <a:bodyPr/>
          <a:lstStyle/>
          <a:p>
            <a:fld id="{EBFA7F33-9814-4CBE-BCE9-9C7CD3A52A81}" type="datetimeFigureOut">
              <a:rPr lang="es-ES" smtClean="0"/>
              <a:t>25/04/2022</a:t>
            </a:fld>
            <a:endParaRPr lang="es-ES"/>
          </a:p>
        </p:txBody>
      </p:sp>
      <p:sp>
        <p:nvSpPr>
          <p:cNvPr id="6" name="Marcador de pie de página 5">
            <a:extLst>
              <a:ext uri="{FF2B5EF4-FFF2-40B4-BE49-F238E27FC236}">
                <a16:creationId xmlns:a16="http://schemas.microsoft.com/office/drawing/2014/main" id="{53BF8460-176D-4B1E-B5DD-830E2F6C7B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2BEE6B2-3FB3-4199-B3A8-AE29B76B13BD}"/>
              </a:ext>
            </a:extLst>
          </p:cNvPr>
          <p:cNvSpPr>
            <a:spLocks noGrp="1"/>
          </p:cNvSpPr>
          <p:nvPr>
            <p:ph type="sldNum" sz="quarter" idx="12"/>
          </p:nvPr>
        </p:nvSpPr>
        <p:spPr/>
        <p:txBody>
          <a:bodyPr/>
          <a:lstStyle/>
          <a:p>
            <a:fld id="{110A6BF2-03CD-4F5D-957F-6EE7F9D7263E}" type="slidenum">
              <a:rPr lang="es-ES" smtClean="0"/>
              <a:t>‹Nº›</a:t>
            </a:fld>
            <a:endParaRPr lang="es-ES"/>
          </a:p>
        </p:txBody>
      </p:sp>
    </p:spTree>
    <p:extLst>
      <p:ext uri="{BB962C8B-B14F-4D97-AF65-F5344CB8AC3E}">
        <p14:creationId xmlns:p14="http://schemas.microsoft.com/office/powerpoint/2010/main" val="64330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0C68204-85ED-413A-A471-486F4087A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E49B327-A727-49EB-BC3E-48C7233D6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BC9E8D0-3038-4EC2-BB79-367AE4E317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A7F33-9814-4CBE-BCE9-9C7CD3A52A81}" type="datetimeFigureOut">
              <a:rPr lang="es-ES" smtClean="0"/>
              <a:t>25/04/2022</a:t>
            </a:fld>
            <a:endParaRPr lang="es-ES"/>
          </a:p>
        </p:txBody>
      </p:sp>
      <p:sp>
        <p:nvSpPr>
          <p:cNvPr id="5" name="Marcador de pie de página 4">
            <a:extLst>
              <a:ext uri="{FF2B5EF4-FFF2-40B4-BE49-F238E27FC236}">
                <a16:creationId xmlns:a16="http://schemas.microsoft.com/office/drawing/2014/main" id="{C79906B9-12B5-4AA0-89D4-F3B3B486C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140BC69-F8B0-4D0D-B9DA-4898E545D6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A6BF2-03CD-4F5D-957F-6EE7F9D7263E}" type="slidenum">
              <a:rPr lang="es-ES" smtClean="0"/>
              <a:t>‹Nº›</a:t>
            </a:fld>
            <a:endParaRPr lang="es-ES"/>
          </a:p>
        </p:txBody>
      </p:sp>
    </p:spTree>
    <p:extLst>
      <p:ext uri="{BB962C8B-B14F-4D97-AF65-F5344CB8AC3E}">
        <p14:creationId xmlns:p14="http://schemas.microsoft.com/office/powerpoint/2010/main" val="3780691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C9DDF2E-DCA7-4B69-9FF6-D7514E04D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D558D2F-5539-43CB-A160-5FA02A7F0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5B1BAC7-05E3-435C-B3EC-784F0E0310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45836-6AEF-4C41-BA8C-B02F19F4FA4D}" type="datetime1">
              <a:rPr lang="es-ES" smtClean="0"/>
              <a:t>25/04/2022</a:t>
            </a:fld>
            <a:endParaRPr lang="es-ES"/>
          </a:p>
        </p:txBody>
      </p:sp>
      <p:sp>
        <p:nvSpPr>
          <p:cNvPr id="5" name="Marcador de pie de página 4">
            <a:extLst>
              <a:ext uri="{FF2B5EF4-FFF2-40B4-BE49-F238E27FC236}">
                <a16:creationId xmlns:a16="http://schemas.microsoft.com/office/drawing/2014/main" id="{45A880F3-3FEA-45FF-A49F-BF26EC898C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1362764-2004-4C8C-A2C5-18A2507327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3DBF3-ACBC-42EB-B890-648F70A723C9}" type="slidenum">
              <a:rPr lang="es-ES" smtClean="0"/>
              <a:t>‹Nº›</a:t>
            </a:fld>
            <a:endParaRPr lang="es-ES"/>
          </a:p>
        </p:txBody>
      </p:sp>
    </p:spTree>
    <p:extLst>
      <p:ext uri="{BB962C8B-B14F-4D97-AF65-F5344CB8AC3E}">
        <p14:creationId xmlns:p14="http://schemas.microsoft.com/office/powerpoint/2010/main" val="2566264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47.xml"/><Relationship Id="rId18" Type="http://schemas.openxmlformats.org/officeDocument/2006/relationships/slide" Target="slide14.xml"/><Relationship Id="rId3" Type="http://schemas.openxmlformats.org/officeDocument/2006/relationships/image" Target="../media/image1.png"/><Relationship Id="rId21" Type="http://schemas.openxmlformats.org/officeDocument/2006/relationships/slide" Target="slide11.xml"/><Relationship Id="rId7" Type="http://schemas.openxmlformats.org/officeDocument/2006/relationships/slide" Target="slide3.xml"/><Relationship Id="rId12" Type="http://schemas.openxmlformats.org/officeDocument/2006/relationships/slide" Target="slide45.xml"/><Relationship Id="rId17" Type="http://schemas.openxmlformats.org/officeDocument/2006/relationships/slide" Target="slide23.xml"/><Relationship Id="rId25" Type="http://schemas.openxmlformats.org/officeDocument/2006/relationships/slide" Target="slide38.xml"/><Relationship Id="rId2" Type="http://schemas.openxmlformats.org/officeDocument/2006/relationships/slide" Target="slide5.xml"/><Relationship Id="rId16" Type="http://schemas.openxmlformats.org/officeDocument/2006/relationships/image" Target="../media/image2.png"/><Relationship Id="rId20"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42.xml"/><Relationship Id="rId11" Type="http://schemas.openxmlformats.org/officeDocument/2006/relationships/slide" Target="slide44.xml"/><Relationship Id="rId24" Type="http://schemas.openxmlformats.org/officeDocument/2006/relationships/slide" Target="slide37.xml"/><Relationship Id="rId5" Type="http://schemas.openxmlformats.org/officeDocument/2006/relationships/slide" Target="slide4.xml"/><Relationship Id="rId15" Type="http://schemas.openxmlformats.org/officeDocument/2006/relationships/slide" Target="slide41.xml"/><Relationship Id="rId23" Type="http://schemas.openxmlformats.org/officeDocument/2006/relationships/slide" Target="slide36.xml"/><Relationship Id="rId10" Type="http://schemas.openxmlformats.org/officeDocument/2006/relationships/slide" Target="slide40.xml"/><Relationship Id="rId19" Type="http://schemas.openxmlformats.org/officeDocument/2006/relationships/slide" Target="slide8.xml"/><Relationship Id="rId4" Type="http://schemas.openxmlformats.org/officeDocument/2006/relationships/slide" Target="slide2.xml"/><Relationship Id="rId9" Type="http://schemas.openxmlformats.org/officeDocument/2006/relationships/slide" Target="slide21.xml"/><Relationship Id="rId14" Type="http://schemas.openxmlformats.org/officeDocument/2006/relationships/slide" Target="slide46.xml"/><Relationship Id="rId22" Type="http://schemas.openxmlformats.org/officeDocument/2006/relationships/slide" Target="slide6.xml"/></Relationships>
</file>

<file path=ppt/slides/_rels/slide1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 Target="slide20.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18.xml"/><Relationship Id="rId7" Type="http://schemas.openxmlformats.org/officeDocument/2006/relationships/image" Target="../media/image2.png"/><Relationship Id="rId12" Type="http://schemas.openxmlformats.org/officeDocument/2006/relationships/slide" Target="slide24.xml"/><Relationship Id="rId2" Type="http://schemas.openxmlformats.org/officeDocument/2006/relationships/slide" Target="slide16.xml"/><Relationship Id="rId1" Type="http://schemas.openxmlformats.org/officeDocument/2006/relationships/slideLayout" Target="../slideLayouts/slideLayout13.xml"/><Relationship Id="rId6" Type="http://schemas.openxmlformats.org/officeDocument/2006/relationships/slide" Target="slide15.xml"/><Relationship Id="rId11" Type="http://schemas.openxmlformats.org/officeDocument/2006/relationships/image" Target="../media/image4.jpeg"/><Relationship Id="rId5" Type="http://schemas.openxmlformats.org/officeDocument/2006/relationships/slide" Target="slide23.xml"/><Relationship Id="rId10" Type="http://schemas.openxmlformats.org/officeDocument/2006/relationships/slide" Target="slide1.xml"/><Relationship Id="rId4" Type="http://schemas.openxmlformats.org/officeDocument/2006/relationships/slide" Target="slide19.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4.jpeg"/><Relationship Id="rId5" Type="http://schemas.openxmlformats.org/officeDocument/2006/relationships/slide" Target="slide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slide" Target="slide1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slide" Target="slide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slide" Target="slide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slide" Target="slide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0.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slide" Target="slide1.xml"/><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14.xml"/><Relationship Id="rId5" Type="http://schemas.openxmlformats.org/officeDocument/2006/relationships/image" Target="../media/image4.jpeg"/><Relationship Id="rId4"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slide" Target="slide14.xml"/><Relationship Id="rId5" Type="http://schemas.openxmlformats.org/officeDocument/2006/relationships/image" Target="../media/image4.jpe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slide" Target="slide14.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slide" Target="slide35.xml"/><Relationship Id="rId3" Type="http://schemas.openxmlformats.org/officeDocument/2006/relationships/slide" Target="slide22.xml"/><Relationship Id="rId7" Type="http://schemas.openxmlformats.org/officeDocument/2006/relationships/slide" Target="slide21.xml"/><Relationship Id="rId12"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 Target="slide28.xml"/><Relationship Id="rId11" Type="http://schemas.openxmlformats.org/officeDocument/2006/relationships/slide" Target="slide1.xml"/><Relationship Id="rId5" Type="http://schemas.openxmlformats.org/officeDocument/2006/relationships/slide" Target="slide26.xml"/><Relationship Id="rId10" Type="http://schemas.openxmlformats.org/officeDocument/2006/relationships/image" Target="../media/image5.png"/><Relationship Id="rId4" Type="http://schemas.openxmlformats.org/officeDocument/2006/relationships/slide" Target="slide24.xml"/><Relationship Id="rId9"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 Target="slide1.xml"/><Relationship Id="rId5" Type="http://schemas.openxmlformats.org/officeDocument/2006/relationships/image" Target="../media/image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10.xml"/><Relationship Id="rId7"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slide" Target="slide20.xml"/><Relationship Id="rId5" Type="http://schemas.openxmlformats.org/officeDocument/2006/relationships/image" Target="../media/image1.png"/><Relationship Id="rId10" Type="http://schemas.openxmlformats.org/officeDocument/2006/relationships/image" Target="../media/image4.jpeg"/><Relationship Id="rId4" Type="http://schemas.openxmlformats.org/officeDocument/2006/relationships/image" Target="../media/image15.png"/><Relationship Id="rId9" Type="http://schemas.openxmlformats.org/officeDocument/2006/relationships/slide" Target="slide1.xml"/></Relationships>
</file>

<file path=ppt/slides/_rels/slide2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slide" Target="slide1.xml"/><Relationship Id="rId2" Type="http://schemas.openxmlformats.org/officeDocument/2006/relationships/slide" Target="slide10.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xml"/><Relationship Id="rId5" Type="http://schemas.openxmlformats.org/officeDocument/2006/relationships/image" Target="../media/image5.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 Target="slide20.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jpeg"/><Relationship Id="rId4" Type="http://schemas.openxmlformats.org/officeDocument/2006/relationships/slide" Target="slide20.xml"/><Relationship Id="rId9" Type="http://schemas.openxmlformats.org/officeDocument/2006/relationships/slide" Target="slide1.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slide" Target="slide1.xml"/><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5.xml"/><Relationship Id="rId16"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23.png"/><Relationship Id="rId5" Type="http://schemas.openxmlformats.org/officeDocument/2006/relationships/image" Target="../media/image3.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4.jpeg"/><Relationship Id="rId4" Type="http://schemas.openxmlformats.org/officeDocument/2006/relationships/slide" Target="slide20.xml"/><Relationship Id="rId9" Type="http://schemas.openxmlformats.org/officeDocument/2006/relationships/image" Target="../media/image21.png"/><Relationship Id="rId14"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s>
</file>

<file path=ppt/slides/_rels/slide3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png"/><Relationship Id="rId7"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s>
</file>

<file path=ppt/slides/_rels/slide3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 Id="rId9" Type="http://schemas.openxmlformats.org/officeDocument/2006/relationships/image" Target="../media/image4.jpeg"/></Relationships>
</file>

<file path=ppt/slides/_rels/slide35.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 Id="rId9"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4.jpeg"/><Relationship Id="rId4"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hyperlink" Target="https://www.telefonicaseguros.es/area-cliente/" TargetMode="Externa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slide" Target="slide1.xml"/><Relationship Id="rId5" Type="http://schemas.openxmlformats.org/officeDocument/2006/relationships/hyperlink" Target="mailto:privacidad.telefonicaseguros@telefonica.com" TargetMode="External"/><Relationship Id="rId4" Type="http://schemas.openxmlformats.org/officeDocument/2006/relationships/hyperlink" Target="mailto:arcolopd@santalucia.es" TargetMode="Externa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hyperlink" Target="mailto:segurohogar@movistar.es" TargetMode="External"/><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4.jpeg"/><Relationship Id="rId4" Type="http://schemas.openxmlformats.org/officeDocument/2006/relationships/slide" Target="slide1.xml"/></Relationships>
</file>

<file path=ppt/slides/_rels/slide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hyperlink" Target="https://www.telefonicaseguros.es/area-cliente/" TargetMode="External"/><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slide" Target="slide1.xml"/><Relationship Id="rId5" Type="http://schemas.openxmlformats.org/officeDocument/2006/relationships/image" Target="../media/image35.emf"/><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36.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1.xml"/><Relationship Id="rId7" Type="http://schemas.openxmlformats.org/officeDocument/2006/relationships/slide" Target="slide15.xml"/><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slide" Target="slide20.xml"/><Relationship Id="rId9"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1.xm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 Target="slide20.xml"/><Relationship Id="rId7" Type="http://schemas.openxmlformats.org/officeDocument/2006/relationships/slide" Target="slide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5.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esquinas redondeadas 38">
            <a:hlinkClick r:id="rId2" action="ppaction://hlinksldjump"/>
            <a:extLst>
              <a:ext uri="{FF2B5EF4-FFF2-40B4-BE49-F238E27FC236}">
                <a16:creationId xmlns:a16="http://schemas.microsoft.com/office/drawing/2014/main" id="{0669B817-1CD5-411E-BC7E-2F885A906D15}"/>
              </a:ext>
            </a:extLst>
          </p:cNvPr>
          <p:cNvSpPr/>
          <p:nvPr/>
        </p:nvSpPr>
        <p:spPr>
          <a:xfrm>
            <a:off x="7125669" y="6119981"/>
            <a:ext cx="4930057" cy="665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bIns="0" rtlCol="0" anchor="ctr" anchorCtr="0"/>
          <a:lstStyle/>
          <a:p>
            <a:r>
              <a:rPr lang="es-ES" sz="1200" b="1">
                <a:solidFill>
                  <a:schemeClr val="tx1"/>
                </a:solidFill>
              </a:rPr>
              <a:t>INCIDENCIAS </a:t>
            </a:r>
          </a:p>
          <a:p>
            <a:r>
              <a:rPr lang="es-ES" sz="1200" b="1">
                <a:solidFill>
                  <a:schemeClr val="tx1"/>
                </a:solidFill>
              </a:rPr>
              <a:t>HERRAMIENTAS</a:t>
            </a:r>
          </a:p>
        </p:txBody>
      </p:sp>
      <p:sp>
        <p:nvSpPr>
          <p:cNvPr id="18" name="Rectángulo: esquinas redondeadas 17">
            <a:hlinkClick r:id="rId2" action="ppaction://hlinksldjump"/>
            <a:extLst>
              <a:ext uri="{FF2B5EF4-FFF2-40B4-BE49-F238E27FC236}">
                <a16:creationId xmlns:a16="http://schemas.microsoft.com/office/drawing/2014/main" id="{3E354300-AEB6-4210-B811-CE9ECAEF4FB5}"/>
              </a:ext>
            </a:extLst>
          </p:cNvPr>
          <p:cNvSpPr/>
          <p:nvPr/>
        </p:nvSpPr>
        <p:spPr>
          <a:xfrm>
            <a:off x="10383123" y="1679882"/>
            <a:ext cx="1584216" cy="3720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CLIENTE</a:t>
            </a:r>
          </a:p>
        </p:txBody>
      </p:sp>
      <p:sp>
        <p:nvSpPr>
          <p:cNvPr id="5" name="Rectángulo: esquinas redondeadas 4">
            <a:extLst>
              <a:ext uri="{FF2B5EF4-FFF2-40B4-BE49-F238E27FC236}">
                <a16:creationId xmlns:a16="http://schemas.microsoft.com/office/drawing/2014/main" id="{92FAC812-1630-425A-8225-3F49B5A39508}"/>
              </a:ext>
            </a:extLst>
          </p:cNvPr>
          <p:cNvSpPr/>
          <p:nvPr/>
        </p:nvSpPr>
        <p:spPr>
          <a:xfrm>
            <a:off x="136269" y="735958"/>
            <a:ext cx="11919461" cy="418614"/>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FICHA PRODUCTO SEGURO DE HOGAR</a:t>
            </a:r>
          </a:p>
        </p:txBody>
      </p:sp>
      <p:pic>
        <p:nvPicPr>
          <p:cNvPr id="27" name="Imagen 26">
            <a:extLst>
              <a:ext uri="{FF2B5EF4-FFF2-40B4-BE49-F238E27FC236}">
                <a16:creationId xmlns:a16="http://schemas.microsoft.com/office/drawing/2014/main" id="{E6D711E3-7351-46BC-B476-B63F76B1B0C0}"/>
              </a:ext>
            </a:extLst>
          </p:cNvPr>
          <p:cNvPicPr>
            <a:picLocks noChangeAspect="1"/>
          </p:cNvPicPr>
          <p:nvPr/>
        </p:nvPicPr>
        <p:blipFill>
          <a:blip r:embed="rId3"/>
          <a:stretch>
            <a:fillRect/>
          </a:stretch>
        </p:blipFill>
        <p:spPr>
          <a:xfrm>
            <a:off x="163566" y="0"/>
            <a:ext cx="1647539" cy="597408"/>
          </a:xfrm>
          <a:prstGeom prst="rect">
            <a:avLst/>
          </a:prstGeom>
        </p:spPr>
      </p:pic>
      <p:sp>
        <p:nvSpPr>
          <p:cNvPr id="28" name="Rectángulo: esquinas redondeadas 27">
            <a:hlinkClick r:id="rId4" action="ppaction://hlinksldjump"/>
            <a:extLst>
              <a:ext uri="{FF2B5EF4-FFF2-40B4-BE49-F238E27FC236}">
                <a16:creationId xmlns:a16="http://schemas.microsoft.com/office/drawing/2014/main" id="{C851DC52-E34C-469A-AA8E-B5C040454C7F}"/>
              </a:ext>
            </a:extLst>
          </p:cNvPr>
          <p:cNvSpPr/>
          <p:nvPr/>
        </p:nvSpPr>
        <p:spPr>
          <a:xfrm>
            <a:off x="163566" y="1774795"/>
            <a:ext cx="2135983" cy="333614"/>
          </a:xfrm>
          <a:prstGeom prst="roundRect">
            <a:avLst/>
          </a:prstGeom>
          <a:solidFill>
            <a:schemeClr val="accent2">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DE UN VISTAZO</a:t>
            </a:r>
          </a:p>
        </p:txBody>
      </p:sp>
      <p:sp>
        <p:nvSpPr>
          <p:cNvPr id="30" name="Rectángulo: esquinas redondeadas 29">
            <a:hlinkClick r:id="rId5" action="ppaction://hlinksldjump"/>
            <a:extLst>
              <a:ext uri="{FF2B5EF4-FFF2-40B4-BE49-F238E27FC236}">
                <a16:creationId xmlns:a16="http://schemas.microsoft.com/office/drawing/2014/main" id="{AB8AF85E-22B8-46AC-BF86-755D2D94735E}"/>
              </a:ext>
            </a:extLst>
          </p:cNvPr>
          <p:cNvSpPr/>
          <p:nvPr/>
        </p:nvSpPr>
        <p:spPr>
          <a:xfrm>
            <a:off x="156337" y="3142596"/>
            <a:ext cx="2135982" cy="168684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DESCRIPCIÓN</a:t>
            </a:r>
          </a:p>
          <a:p>
            <a:endParaRPr lang="es-ES" sz="1200">
              <a:solidFill>
                <a:schemeClr val="tx1"/>
              </a:solidFill>
            </a:endParaRPr>
          </a:p>
          <a:p>
            <a:pPr marL="171450" indent="-171450">
              <a:buFont typeface="Arial" panose="020B0604020202020204" pitchFamily="34" charset="0"/>
              <a:buChar char="•"/>
            </a:pPr>
            <a:r>
              <a:rPr lang="es-ES" sz="1200">
                <a:solidFill>
                  <a:schemeClr val="tx1"/>
                </a:solidFill>
              </a:rPr>
              <a:t>Estado comercial del servicio</a:t>
            </a:r>
          </a:p>
          <a:p>
            <a:pPr marL="171450" indent="-171450">
              <a:buFont typeface="Arial" panose="020B0604020202020204" pitchFamily="34" charset="0"/>
              <a:buChar char="•"/>
            </a:pPr>
            <a:r>
              <a:rPr lang="es-ES" sz="1200">
                <a:solidFill>
                  <a:schemeClr val="tx1"/>
                </a:solidFill>
              </a:rPr>
              <a:t>¿Qué es?</a:t>
            </a:r>
          </a:p>
          <a:p>
            <a:pPr marL="171450" indent="-171450">
              <a:buFont typeface="Arial" panose="020B0604020202020204" pitchFamily="34" charset="0"/>
              <a:buChar char="•"/>
            </a:pPr>
            <a:r>
              <a:rPr lang="es-ES" sz="1200">
                <a:solidFill>
                  <a:schemeClr val="tx1"/>
                </a:solidFill>
              </a:rPr>
              <a:t>¿A quién va dirigido?</a:t>
            </a:r>
          </a:p>
          <a:p>
            <a:pPr marL="171450" indent="-171450">
              <a:buFont typeface="Arial" panose="020B0604020202020204" pitchFamily="34" charset="0"/>
              <a:buChar char="•"/>
            </a:pPr>
            <a:r>
              <a:rPr lang="es-ES" sz="1200">
                <a:solidFill>
                  <a:schemeClr val="tx1"/>
                </a:solidFill>
              </a:rPr>
              <a:t>Canales de Venta/Contratación</a:t>
            </a:r>
          </a:p>
        </p:txBody>
      </p:sp>
      <p:sp>
        <p:nvSpPr>
          <p:cNvPr id="33" name="Rectángulo: esquinas redondeadas 32">
            <a:hlinkClick r:id="rId6" action="ppaction://hlinksldjump"/>
            <a:extLst>
              <a:ext uri="{FF2B5EF4-FFF2-40B4-BE49-F238E27FC236}">
                <a16:creationId xmlns:a16="http://schemas.microsoft.com/office/drawing/2014/main" id="{749DCC11-964B-450C-9117-2C23946BF53D}"/>
              </a:ext>
            </a:extLst>
          </p:cNvPr>
          <p:cNvSpPr/>
          <p:nvPr/>
        </p:nvSpPr>
        <p:spPr>
          <a:xfrm>
            <a:off x="10383122" y="3091024"/>
            <a:ext cx="1584217" cy="4500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a:solidFill>
                  <a:schemeClr val="tx1"/>
                </a:solidFill>
              </a:rPr>
              <a:t>Facturación  y Pagos</a:t>
            </a:r>
          </a:p>
        </p:txBody>
      </p:sp>
      <p:sp>
        <p:nvSpPr>
          <p:cNvPr id="17" name="Rectángulo: esquinas redondeadas 16">
            <a:hlinkClick r:id="rId7" action="ppaction://hlinksldjump"/>
            <a:extLst>
              <a:ext uri="{FF2B5EF4-FFF2-40B4-BE49-F238E27FC236}">
                <a16:creationId xmlns:a16="http://schemas.microsoft.com/office/drawing/2014/main" id="{39E26E59-9C5C-44CA-89E6-A37180F0FAB9}"/>
              </a:ext>
            </a:extLst>
          </p:cNvPr>
          <p:cNvSpPr/>
          <p:nvPr/>
        </p:nvSpPr>
        <p:spPr>
          <a:xfrm>
            <a:off x="163566" y="2344273"/>
            <a:ext cx="2135983" cy="54227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Histórico de cambios del producto</a:t>
            </a:r>
          </a:p>
        </p:txBody>
      </p:sp>
      <p:sp>
        <p:nvSpPr>
          <p:cNvPr id="20" name="Rectángulo: esquinas redondeadas 19">
            <a:hlinkClick r:id="rId8" action="ppaction://hlinksldjump"/>
            <a:extLst>
              <a:ext uri="{FF2B5EF4-FFF2-40B4-BE49-F238E27FC236}">
                <a16:creationId xmlns:a16="http://schemas.microsoft.com/office/drawing/2014/main" id="{4C8D8BEF-A481-4529-8231-BC973B35777D}"/>
              </a:ext>
            </a:extLst>
          </p:cNvPr>
          <p:cNvSpPr/>
          <p:nvPr/>
        </p:nvSpPr>
        <p:spPr>
          <a:xfrm>
            <a:off x="10383122" y="2299289"/>
            <a:ext cx="1584217" cy="69827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a:solidFill>
                  <a:schemeClr val="tx1"/>
                </a:solidFill>
              </a:rPr>
              <a:t>Qué documentación recibe o tiene a disposición el cliente</a:t>
            </a:r>
          </a:p>
        </p:txBody>
      </p:sp>
      <p:sp>
        <p:nvSpPr>
          <p:cNvPr id="19" name="Rectángulo: esquinas redondeadas 18">
            <a:hlinkClick r:id="rId9" action="ppaction://hlinksldjump"/>
            <a:extLst>
              <a:ext uri="{FF2B5EF4-FFF2-40B4-BE49-F238E27FC236}">
                <a16:creationId xmlns:a16="http://schemas.microsoft.com/office/drawing/2014/main" id="{B762A993-42EC-4BB7-9612-05F0239A001D}"/>
              </a:ext>
            </a:extLst>
          </p:cNvPr>
          <p:cNvSpPr/>
          <p:nvPr/>
        </p:nvSpPr>
        <p:spPr>
          <a:xfrm>
            <a:off x="8204722" y="1679882"/>
            <a:ext cx="1908002" cy="4789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b="1" dirty="0">
                <a:solidFill>
                  <a:schemeClr val="tx1"/>
                </a:solidFill>
              </a:rPr>
              <a:t>MODELO DE ATENCIÓN CANAL PRESENCIAL</a:t>
            </a:r>
          </a:p>
          <a:p>
            <a:pPr algn="ctr"/>
            <a:endParaRPr lang="es-ES" sz="1200" b="1" dirty="0">
              <a:solidFill>
                <a:schemeClr val="tx1"/>
              </a:solidFill>
            </a:endParaRPr>
          </a:p>
        </p:txBody>
      </p:sp>
      <p:sp>
        <p:nvSpPr>
          <p:cNvPr id="22" name="Rectángulo: esquinas redondeadas 21">
            <a:hlinkClick r:id="rId10" action="ppaction://hlinksldjump"/>
            <a:extLst>
              <a:ext uri="{FF2B5EF4-FFF2-40B4-BE49-F238E27FC236}">
                <a16:creationId xmlns:a16="http://schemas.microsoft.com/office/drawing/2014/main" id="{D4C52E5F-20A8-489A-9966-26E21EF63B44}"/>
              </a:ext>
            </a:extLst>
          </p:cNvPr>
          <p:cNvSpPr/>
          <p:nvPr/>
        </p:nvSpPr>
        <p:spPr>
          <a:xfrm>
            <a:off x="8346879" y="3036997"/>
            <a:ext cx="1820175" cy="5098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Reclamaciones oficiales</a:t>
            </a:r>
          </a:p>
        </p:txBody>
      </p:sp>
      <p:sp>
        <p:nvSpPr>
          <p:cNvPr id="23" name="Rectángulo: esquinas redondeadas 22">
            <a:hlinkClick r:id="rId6" action="ppaction://hlinksldjump"/>
            <a:extLst>
              <a:ext uri="{FF2B5EF4-FFF2-40B4-BE49-F238E27FC236}">
                <a16:creationId xmlns:a16="http://schemas.microsoft.com/office/drawing/2014/main" id="{6334A38D-7F9A-40D0-BE9C-B5BBB9235B8B}"/>
              </a:ext>
            </a:extLst>
          </p:cNvPr>
          <p:cNvSpPr/>
          <p:nvPr/>
        </p:nvSpPr>
        <p:spPr>
          <a:xfrm>
            <a:off x="8329264" y="2286080"/>
            <a:ext cx="1837788" cy="6555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Dudas proceso de facturación</a:t>
            </a:r>
          </a:p>
        </p:txBody>
      </p:sp>
      <p:sp>
        <p:nvSpPr>
          <p:cNvPr id="34" name="Rectángulo: esquinas redondeadas 33">
            <a:hlinkClick r:id="rId11" action="ppaction://hlinksldjump"/>
            <a:extLst>
              <a:ext uri="{FF2B5EF4-FFF2-40B4-BE49-F238E27FC236}">
                <a16:creationId xmlns:a16="http://schemas.microsoft.com/office/drawing/2014/main" id="{FDE4DBAB-DAAE-4124-932B-D93F4CDA89DE}"/>
              </a:ext>
            </a:extLst>
          </p:cNvPr>
          <p:cNvSpPr/>
          <p:nvPr/>
        </p:nvSpPr>
        <p:spPr>
          <a:xfrm>
            <a:off x="10383122" y="3669608"/>
            <a:ext cx="1584217" cy="4500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a:solidFill>
                  <a:schemeClr val="tx1"/>
                </a:solidFill>
              </a:rPr>
              <a:t>Preguntas generales (</a:t>
            </a:r>
            <a:r>
              <a:rPr lang="es-ES" sz="1200" err="1">
                <a:solidFill>
                  <a:schemeClr val="tx1"/>
                </a:solidFill>
              </a:rPr>
              <a:t>Faq’s</a:t>
            </a:r>
            <a:r>
              <a:rPr lang="es-ES" sz="1200">
                <a:solidFill>
                  <a:schemeClr val="tx1"/>
                </a:solidFill>
              </a:rPr>
              <a:t>)</a:t>
            </a:r>
          </a:p>
        </p:txBody>
      </p:sp>
      <p:sp>
        <p:nvSpPr>
          <p:cNvPr id="36" name="Rectángulo: esquinas redondeadas 35">
            <a:hlinkClick r:id="rId12" action="ppaction://hlinksldjump"/>
            <a:extLst>
              <a:ext uri="{FF2B5EF4-FFF2-40B4-BE49-F238E27FC236}">
                <a16:creationId xmlns:a16="http://schemas.microsoft.com/office/drawing/2014/main" id="{9B8B0675-4CEE-40EC-B3F6-592E78AE6DE8}"/>
              </a:ext>
            </a:extLst>
          </p:cNvPr>
          <p:cNvSpPr/>
          <p:nvPr/>
        </p:nvSpPr>
        <p:spPr>
          <a:xfrm>
            <a:off x="10383122" y="4205195"/>
            <a:ext cx="1584217" cy="4500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a:solidFill>
                  <a:schemeClr val="tx1"/>
                </a:solidFill>
              </a:rPr>
              <a:t>Área cliente</a:t>
            </a:r>
          </a:p>
        </p:txBody>
      </p:sp>
      <p:sp>
        <p:nvSpPr>
          <p:cNvPr id="37" name="Rectángulo: esquinas redondeadas 36">
            <a:hlinkClick r:id="rId13" action="ppaction://hlinksldjump"/>
            <a:extLst>
              <a:ext uri="{FF2B5EF4-FFF2-40B4-BE49-F238E27FC236}">
                <a16:creationId xmlns:a16="http://schemas.microsoft.com/office/drawing/2014/main" id="{5D9EF513-0F1B-4F96-9753-CB0B17A9D068}"/>
              </a:ext>
            </a:extLst>
          </p:cNvPr>
          <p:cNvSpPr/>
          <p:nvPr/>
        </p:nvSpPr>
        <p:spPr>
          <a:xfrm>
            <a:off x="10213929" y="6178904"/>
            <a:ext cx="1584217" cy="4500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dirty="0">
                <a:solidFill>
                  <a:schemeClr val="tx1"/>
                </a:solidFill>
                <a:hlinkClick r:id="rId13" action="ppaction://hlinksldjump"/>
              </a:rPr>
              <a:t>Incidencias Portal Gestor</a:t>
            </a:r>
            <a:endParaRPr lang="es-ES" sz="1200" dirty="0">
              <a:solidFill>
                <a:schemeClr val="tx1"/>
              </a:solidFill>
            </a:endParaRPr>
          </a:p>
        </p:txBody>
      </p:sp>
      <p:sp>
        <p:nvSpPr>
          <p:cNvPr id="38" name="Rectángulo: esquinas redondeadas 37">
            <a:hlinkClick r:id="rId14" action="ppaction://hlinksldjump"/>
            <a:extLst>
              <a:ext uri="{FF2B5EF4-FFF2-40B4-BE49-F238E27FC236}">
                <a16:creationId xmlns:a16="http://schemas.microsoft.com/office/drawing/2014/main" id="{0179DC2D-79A0-4ABD-BDE9-3A72CBBFC09D}"/>
              </a:ext>
            </a:extLst>
          </p:cNvPr>
          <p:cNvSpPr/>
          <p:nvPr/>
        </p:nvSpPr>
        <p:spPr>
          <a:xfrm>
            <a:off x="8363249" y="6191703"/>
            <a:ext cx="1584217" cy="4500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a:solidFill>
                  <a:schemeClr val="tx1"/>
                </a:solidFill>
              </a:rPr>
              <a:t>Incidencias en Call Center</a:t>
            </a:r>
          </a:p>
        </p:txBody>
      </p:sp>
      <p:sp>
        <p:nvSpPr>
          <p:cNvPr id="45" name="Rectángulo: esquinas redondeadas 44">
            <a:hlinkClick r:id="rId15" action="ppaction://hlinksldjump"/>
            <a:extLst>
              <a:ext uri="{FF2B5EF4-FFF2-40B4-BE49-F238E27FC236}">
                <a16:creationId xmlns:a16="http://schemas.microsoft.com/office/drawing/2014/main" id="{07D53C04-21E2-49B5-A5F5-AE9252961BC8}"/>
              </a:ext>
            </a:extLst>
          </p:cNvPr>
          <p:cNvSpPr/>
          <p:nvPr/>
        </p:nvSpPr>
        <p:spPr>
          <a:xfrm>
            <a:off x="8329263" y="3652001"/>
            <a:ext cx="1837789" cy="50985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Gestión de protección de datos</a:t>
            </a:r>
          </a:p>
        </p:txBody>
      </p:sp>
      <p:cxnSp>
        <p:nvCxnSpPr>
          <p:cNvPr id="4" name="Conector recto 3">
            <a:extLst>
              <a:ext uri="{FF2B5EF4-FFF2-40B4-BE49-F238E27FC236}">
                <a16:creationId xmlns:a16="http://schemas.microsoft.com/office/drawing/2014/main" id="{5A469089-3DD6-439A-83D8-BE348D8FE067}"/>
              </a:ext>
            </a:extLst>
          </p:cNvPr>
          <p:cNvCxnSpPr/>
          <p:nvPr/>
        </p:nvCxnSpPr>
        <p:spPr>
          <a:xfrm>
            <a:off x="8069504" y="1880640"/>
            <a:ext cx="0" cy="4140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CB36C99D-0824-470A-A0A2-43B3F701B45F}"/>
              </a:ext>
            </a:extLst>
          </p:cNvPr>
          <p:cNvCxnSpPr/>
          <p:nvPr/>
        </p:nvCxnSpPr>
        <p:spPr>
          <a:xfrm>
            <a:off x="10223514" y="1752600"/>
            <a:ext cx="0" cy="4140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CB4D70B2-F049-465D-A028-2A19BB821731}"/>
              </a:ext>
            </a:extLst>
          </p:cNvPr>
          <p:cNvGrpSpPr/>
          <p:nvPr/>
        </p:nvGrpSpPr>
        <p:grpSpPr>
          <a:xfrm>
            <a:off x="136265" y="1192669"/>
            <a:ext cx="11919461" cy="418614"/>
            <a:chOff x="136265" y="1192669"/>
            <a:chExt cx="11919461" cy="418614"/>
          </a:xfrm>
        </p:grpSpPr>
        <p:sp>
          <p:nvSpPr>
            <p:cNvPr id="8" name="Rectángulo: esquinas redondeadas 7">
              <a:extLst>
                <a:ext uri="{FF2B5EF4-FFF2-40B4-BE49-F238E27FC236}">
                  <a16:creationId xmlns:a16="http://schemas.microsoft.com/office/drawing/2014/main" id="{882699B0-9CB7-4C30-A543-F4CCC75E3F5E}"/>
                </a:ext>
              </a:extLst>
            </p:cNvPr>
            <p:cNvSpPr/>
            <p:nvPr/>
          </p:nvSpPr>
          <p:spPr>
            <a:xfrm>
              <a:off x="136265" y="1192669"/>
              <a:ext cx="11919461" cy="41861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es-ES" b="1">
                  <a:solidFill>
                    <a:schemeClr val="bg1"/>
                  </a:solidFill>
                </a:rPr>
                <a:t>Contenido General</a:t>
              </a:r>
            </a:p>
          </p:txBody>
        </p:sp>
        <p:pic>
          <p:nvPicPr>
            <p:cNvPr id="35" name="Picture 2" descr="Ver las imágenes de origen">
              <a:extLst>
                <a:ext uri="{FF2B5EF4-FFF2-40B4-BE49-F238E27FC236}">
                  <a16:creationId xmlns:a16="http://schemas.microsoft.com/office/drawing/2014/main" id="{2ED21580-C9B3-401F-8108-5B67DC067B0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1217" y="1285474"/>
              <a:ext cx="229208" cy="229208"/>
            </a:xfrm>
            <a:prstGeom prst="rect">
              <a:avLst/>
            </a:prstGeom>
            <a:noFill/>
            <a:extLst>
              <a:ext uri="{909E8E84-426E-40DD-AFC4-6F175D3DCCD1}">
                <a14:hiddenFill xmlns:a14="http://schemas.microsoft.com/office/drawing/2010/main">
                  <a:solidFill>
                    <a:srgbClr val="FFFFFF"/>
                  </a:solidFill>
                </a14:hiddenFill>
              </a:ext>
            </a:extLst>
          </p:spPr>
        </p:pic>
      </p:grpSp>
      <p:sp>
        <p:nvSpPr>
          <p:cNvPr id="52" name="Rectángulo 51">
            <a:extLst>
              <a:ext uri="{FF2B5EF4-FFF2-40B4-BE49-F238E27FC236}">
                <a16:creationId xmlns:a16="http://schemas.microsoft.com/office/drawing/2014/main" id="{E8A49C13-4F9E-4EB5-985C-43703341640A}"/>
              </a:ext>
            </a:extLst>
          </p:cNvPr>
          <p:cNvSpPr/>
          <p:nvPr/>
        </p:nvSpPr>
        <p:spPr>
          <a:xfrm>
            <a:off x="10112724" y="102970"/>
            <a:ext cx="1917351" cy="407035"/>
          </a:xfrm>
          <a:prstGeom prst="rect">
            <a:avLst/>
          </a:prstGeom>
        </p:spPr>
        <p:txBody>
          <a:bodyPr wrap="square">
            <a:spAutoFit/>
          </a:bodyPr>
          <a:lstStyle/>
          <a:p>
            <a:pPr>
              <a:lnSpc>
                <a:spcPct val="107000"/>
              </a:lnSpc>
              <a:spcAft>
                <a:spcPts val="800"/>
              </a:spcAft>
            </a:pPr>
            <a:r>
              <a:rPr lang="es-ES" sz="2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3" name="Rectángulo: esquinas redondeadas 42">
            <a:hlinkClick r:id="rId2" action="ppaction://hlinksldjump"/>
            <a:extLst>
              <a:ext uri="{FF2B5EF4-FFF2-40B4-BE49-F238E27FC236}">
                <a16:creationId xmlns:a16="http://schemas.microsoft.com/office/drawing/2014/main" id="{BD99AF5F-5B23-4D7A-BD8F-3DDB3F4CA733}"/>
              </a:ext>
            </a:extLst>
          </p:cNvPr>
          <p:cNvSpPr/>
          <p:nvPr/>
        </p:nvSpPr>
        <p:spPr>
          <a:xfrm>
            <a:off x="3449027" y="1679882"/>
            <a:ext cx="2414864" cy="4789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b="1" dirty="0">
                <a:solidFill>
                  <a:schemeClr val="tx1"/>
                </a:solidFill>
              </a:rPr>
              <a:t>MODELO DE VENTA CANAL PRESENCIAL</a:t>
            </a:r>
          </a:p>
        </p:txBody>
      </p:sp>
      <p:sp>
        <p:nvSpPr>
          <p:cNvPr id="54" name="Rectángulo: esquinas redondeadas 53">
            <a:hlinkClick r:id="rId17" action="ppaction://hlinksldjump"/>
            <a:extLst>
              <a:ext uri="{FF2B5EF4-FFF2-40B4-BE49-F238E27FC236}">
                <a16:creationId xmlns:a16="http://schemas.microsoft.com/office/drawing/2014/main" id="{AB3DF63D-4EEB-4C17-8D9E-4B98E47190F7}"/>
              </a:ext>
            </a:extLst>
          </p:cNvPr>
          <p:cNvSpPr/>
          <p:nvPr/>
        </p:nvSpPr>
        <p:spPr>
          <a:xfrm>
            <a:off x="2848625" y="3786300"/>
            <a:ext cx="1687457" cy="7050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Modalidades cubiertas conjuntamente por Telefónica Seguros y Santalucía</a:t>
            </a:r>
          </a:p>
        </p:txBody>
      </p:sp>
      <p:sp>
        <p:nvSpPr>
          <p:cNvPr id="55" name="Rectángulo: esquinas redondeadas 54">
            <a:hlinkClick r:id="rId18" action="ppaction://hlinksldjump"/>
            <a:extLst>
              <a:ext uri="{FF2B5EF4-FFF2-40B4-BE49-F238E27FC236}">
                <a16:creationId xmlns:a16="http://schemas.microsoft.com/office/drawing/2014/main" id="{7A2635F0-1C64-4BC0-8653-DE80B9B82830}"/>
              </a:ext>
            </a:extLst>
          </p:cNvPr>
          <p:cNvSpPr/>
          <p:nvPr/>
        </p:nvSpPr>
        <p:spPr>
          <a:xfrm>
            <a:off x="4829923" y="3290541"/>
            <a:ext cx="1687457" cy="7050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Modalidades cubiertas únicamente por Telefónica Seguros</a:t>
            </a:r>
          </a:p>
        </p:txBody>
      </p:sp>
      <p:sp>
        <p:nvSpPr>
          <p:cNvPr id="56" name="Rectángulo: esquinas redondeadas 55">
            <a:hlinkClick r:id="rId19" action="ppaction://hlinksldjump"/>
            <a:extLst>
              <a:ext uri="{FF2B5EF4-FFF2-40B4-BE49-F238E27FC236}">
                <a16:creationId xmlns:a16="http://schemas.microsoft.com/office/drawing/2014/main" id="{D8CEA8C7-2B9F-423D-B036-3E62DE17F885}"/>
              </a:ext>
            </a:extLst>
          </p:cNvPr>
          <p:cNvSpPr/>
          <p:nvPr/>
        </p:nvSpPr>
        <p:spPr>
          <a:xfrm>
            <a:off x="2848625" y="2770676"/>
            <a:ext cx="1687457" cy="3943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Argumentario </a:t>
            </a:r>
          </a:p>
        </p:txBody>
      </p:sp>
      <p:sp>
        <p:nvSpPr>
          <p:cNvPr id="57" name="Rectángulo: esquinas redondeadas 56">
            <a:hlinkClick r:id="rId20" action="ppaction://hlinksldjump"/>
            <a:extLst>
              <a:ext uri="{FF2B5EF4-FFF2-40B4-BE49-F238E27FC236}">
                <a16:creationId xmlns:a16="http://schemas.microsoft.com/office/drawing/2014/main" id="{83210572-4612-42AB-BC07-B5A370EBA5F6}"/>
              </a:ext>
            </a:extLst>
          </p:cNvPr>
          <p:cNvSpPr/>
          <p:nvPr/>
        </p:nvSpPr>
        <p:spPr>
          <a:xfrm>
            <a:off x="4824057" y="2270209"/>
            <a:ext cx="1687457" cy="3943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a:solidFill>
                  <a:schemeClr val="tx1"/>
                </a:solidFill>
              </a:rPr>
              <a:t>Sondeo inicial</a:t>
            </a:r>
          </a:p>
        </p:txBody>
      </p:sp>
      <p:cxnSp>
        <p:nvCxnSpPr>
          <p:cNvPr id="58" name="Conector recto 57">
            <a:extLst>
              <a:ext uri="{FF2B5EF4-FFF2-40B4-BE49-F238E27FC236}">
                <a16:creationId xmlns:a16="http://schemas.microsoft.com/office/drawing/2014/main" id="{0A4CB36F-D394-4386-9C84-752C447FEBEC}"/>
              </a:ext>
            </a:extLst>
          </p:cNvPr>
          <p:cNvCxnSpPr/>
          <p:nvPr/>
        </p:nvCxnSpPr>
        <p:spPr>
          <a:xfrm>
            <a:off x="2510055" y="1679882"/>
            <a:ext cx="0" cy="4140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ángulo: esquinas redondeadas 59">
            <a:hlinkClick r:id="rId21" action="ppaction://hlinksldjump"/>
            <a:extLst>
              <a:ext uri="{FF2B5EF4-FFF2-40B4-BE49-F238E27FC236}">
                <a16:creationId xmlns:a16="http://schemas.microsoft.com/office/drawing/2014/main" id="{453A6B93-F085-4C37-AFE7-6841074A9274}"/>
              </a:ext>
            </a:extLst>
          </p:cNvPr>
          <p:cNvSpPr/>
          <p:nvPr/>
        </p:nvSpPr>
        <p:spPr>
          <a:xfrm>
            <a:off x="2851177" y="3267353"/>
            <a:ext cx="1687457" cy="3943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Objeciones Generales</a:t>
            </a:r>
          </a:p>
        </p:txBody>
      </p:sp>
      <p:sp>
        <p:nvSpPr>
          <p:cNvPr id="47" name="Rectángulo: esquinas redondeadas 46">
            <a:hlinkClick r:id="rId22" action="ppaction://hlinksldjump"/>
            <a:extLst>
              <a:ext uri="{FF2B5EF4-FFF2-40B4-BE49-F238E27FC236}">
                <a16:creationId xmlns:a16="http://schemas.microsoft.com/office/drawing/2014/main" id="{0740BE67-669B-42C4-A9EF-B6F9159A03A1}"/>
              </a:ext>
            </a:extLst>
          </p:cNvPr>
          <p:cNvSpPr/>
          <p:nvPr/>
        </p:nvSpPr>
        <p:spPr>
          <a:xfrm>
            <a:off x="2849028" y="2270209"/>
            <a:ext cx="1687457" cy="39438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Identificación de cliente</a:t>
            </a:r>
          </a:p>
        </p:txBody>
      </p:sp>
      <p:sp>
        <p:nvSpPr>
          <p:cNvPr id="61" name="Rectángulo: esquinas redondeadas 60">
            <a:hlinkClick r:id="rId23" action="ppaction://hlinksldjump"/>
            <a:extLst>
              <a:ext uri="{FF2B5EF4-FFF2-40B4-BE49-F238E27FC236}">
                <a16:creationId xmlns:a16="http://schemas.microsoft.com/office/drawing/2014/main" id="{D2EDE5DD-7A3E-433E-9276-DC2F532C7FCB}"/>
              </a:ext>
            </a:extLst>
          </p:cNvPr>
          <p:cNvSpPr/>
          <p:nvPr/>
        </p:nvSpPr>
        <p:spPr>
          <a:xfrm>
            <a:off x="2839617" y="4614075"/>
            <a:ext cx="1687455"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Tramitación y firma desde Portal Gestor</a:t>
            </a:r>
          </a:p>
        </p:txBody>
      </p:sp>
      <p:sp>
        <p:nvSpPr>
          <p:cNvPr id="62" name="Rectángulo: esquinas redondeadas 61">
            <a:hlinkClick r:id="rId24" action="ppaction://hlinksldjump"/>
            <a:extLst>
              <a:ext uri="{FF2B5EF4-FFF2-40B4-BE49-F238E27FC236}">
                <a16:creationId xmlns:a16="http://schemas.microsoft.com/office/drawing/2014/main" id="{D513664B-6D0F-4009-B417-09EBFDD5D419}"/>
              </a:ext>
            </a:extLst>
          </p:cNvPr>
          <p:cNvSpPr/>
          <p:nvPr/>
        </p:nvSpPr>
        <p:spPr>
          <a:xfrm>
            <a:off x="4832961" y="4119274"/>
            <a:ext cx="1684419" cy="4176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Registro de actividad en SIAC</a:t>
            </a:r>
          </a:p>
        </p:txBody>
      </p:sp>
      <p:sp>
        <p:nvSpPr>
          <p:cNvPr id="63" name="Rectángulo: esquinas redondeadas 62">
            <a:hlinkClick r:id="rId25" action="ppaction://hlinksldjump"/>
            <a:extLst>
              <a:ext uri="{FF2B5EF4-FFF2-40B4-BE49-F238E27FC236}">
                <a16:creationId xmlns:a16="http://schemas.microsoft.com/office/drawing/2014/main" id="{87DB6614-C44E-40AD-8095-09B79680623C}"/>
              </a:ext>
            </a:extLst>
          </p:cNvPr>
          <p:cNvSpPr/>
          <p:nvPr/>
        </p:nvSpPr>
        <p:spPr>
          <a:xfrm>
            <a:off x="4824057" y="2765880"/>
            <a:ext cx="1685724" cy="3943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Gestión de las señalizaciones</a:t>
            </a:r>
          </a:p>
        </p:txBody>
      </p:sp>
      <p:sp>
        <p:nvSpPr>
          <p:cNvPr id="64" name="Rectángulo: esquinas redondeadas 63">
            <a:extLst>
              <a:ext uri="{FF2B5EF4-FFF2-40B4-BE49-F238E27FC236}">
                <a16:creationId xmlns:a16="http://schemas.microsoft.com/office/drawing/2014/main" id="{20391A88-C810-47F9-A8BA-58B2A715C749}"/>
              </a:ext>
            </a:extLst>
          </p:cNvPr>
          <p:cNvSpPr/>
          <p:nvPr/>
        </p:nvSpPr>
        <p:spPr>
          <a:xfrm>
            <a:off x="4816998" y="4651269"/>
            <a:ext cx="1700380" cy="51830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sz="1200" dirty="0">
                <a:solidFill>
                  <a:schemeClr val="tx1"/>
                </a:solidFill>
              </a:rPr>
              <a:t>Dudas proceso contratación  y coberturas</a:t>
            </a:r>
          </a:p>
        </p:txBody>
      </p:sp>
      <p:sp>
        <p:nvSpPr>
          <p:cNvPr id="42" name="Rectángulo: esquinas redondeadas 41">
            <a:hlinkClick r:id="rId2" action="ppaction://hlinksldjump"/>
            <a:extLst>
              <a:ext uri="{FF2B5EF4-FFF2-40B4-BE49-F238E27FC236}">
                <a16:creationId xmlns:a16="http://schemas.microsoft.com/office/drawing/2014/main" id="{B6F29537-95A9-446A-BEC1-C18B31EEC464}"/>
              </a:ext>
            </a:extLst>
          </p:cNvPr>
          <p:cNvSpPr/>
          <p:nvPr/>
        </p:nvSpPr>
        <p:spPr>
          <a:xfrm>
            <a:off x="6671121" y="2255470"/>
            <a:ext cx="1291023"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Protocolo de venta </a:t>
            </a:r>
          </a:p>
        </p:txBody>
      </p:sp>
      <p:sp>
        <p:nvSpPr>
          <p:cNvPr id="44" name="Rectángulo: esquinas redondeadas 43">
            <a:extLst>
              <a:ext uri="{FF2B5EF4-FFF2-40B4-BE49-F238E27FC236}">
                <a16:creationId xmlns:a16="http://schemas.microsoft.com/office/drawing/2014/main" id="{8D73033A-F39E-44B0-B852-7AC4515DCACC}"/>
              </a:ext>
            </a:extLst>
          </p:cNvPr>
          <p:cNvSpPr/>
          <p:nvPr/>
        </p:nvSpPr>
        <p:spPr>
          <a:xfrm>
            <a:off x="6628153" y="3318270"/>
            <a:ext cx="1333991" cy="1822407"/>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Cierre de la Venta</a:t>
            </a:r>
          </a:p>
          <a:p>
            <a:pPr algn="ctr"/>
            <a:r>
              <a:rPr lang="es-ES" sz="1200" dirty="0">
                <a:solidFill>
                  <a:schemeClr val="tx1"/>
                </a:solidFill>
              </a:rPr>
              <a:t> (ver documentos en repositorio dependiendo de compañía)</a:t>
            </a:r>
          </a:p>
        </p:txBody>
      </p:sp>
      <p:sp>
        <p:nvSpPr>
          <p:cNvPr id="46" name="Rectángulo: esquinas redondeadas 45">
            <a:extLst>
              <a:ext uri="{FF2B5EF4-FFF2-40B4-BE49-F238E27FC236}">
                <a16:creationId xmlns:a16="http://schemas.microsoft.com/office/drawing/2014/main" id="{DC4580A5-85E7-4638-84CC-60603C9ABFEB}"/>
              </a:ext>
            </a:extLst>
          </p:cNvPr>
          <p:cNvSpPr/>
          <p:nvPr/>
        </p:nvSpPr>
        <p:spPr>
          <a:xfrm>
            <a:off x="6643264" y="2763936"/>
            <a:ext cx="1291023" cy="418615"/>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200" dirty="0">
                <a:solidFill>
                  <a:schemeClr val="tx1"/>
                </a:solidFill>
              </a:rPr>
              <a:t>Mensajes legales</a:t>
            </a:r>
          </a:p>
        </p:txBody>
      </p:sp>
    </p:spTree>
    <p:extLst>
      <p:ext uri="{BB962C8B-B14F-4D97-AF65-F5344CB8AC3E}">
        <p14:creationId xmlns:p14="http://schemas.microsoft.com/office/powerpoint/2010/main" val="218015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ángulo: esquinas redondeadas 52">
            <a:extLst>
              <a:ext uri="{FF2B5EF4-FFF2-40B4-BE49-F238E27FC236}">
                <a16:creationId xmlns:a16="http://schemas.microsoft.com/office/drawing/2014/main" id="{62DE1426-38ED-4F39-9D92-F6A8433BBDE2}"/>
              </a:ext>
            </a:extLst>
          </p:cNvPr>
          <p:cNvSpPr/>
          <p:nvPr/>
        </p:nvSpPr>
        <p:spPr>
          <a:xfrm>
            <a:off x="136265" y="1245826"/>
            <a:ext cx="1801177" cy="141662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_tradnl" sz="1200" b="1">
                <a:solidFill>
                  <a:srgbClr val="000000"/>
                </a:solidFill>
                <a:ea typeface="Arial Unicode MS" panose="020B0604020202020204" pitchFamily="34" charset="-128"/>
                <a:cs typeface="Arial Unicode MS" panose="020B0604020202020204" pitchFamily="34" charset="-128"/>
              </a:rPr>
              <a:t>POSICIONAMIENTO </a:t>
            </a:r>
            <a:endParaRPr lang="es-ES" sz="1200" b="1">
              <a:ea typeface="Arial Unicode MS" panose="020B0604020202020204" pitchFamily="34" charset="-128"/>
            </a:endParaRPr>
          </a:p>
        </p:txBody>
      </p:sp>
      <p:sp>
        <p:nvSpPr>
          <p:cNvPr id="54" name="Rectángulo: esquinas redondeadas 53">
            <a:extLst>
              <a:ext uri="{FF2B5EF4-FFF2-40B4-BE49-F238E27FC236}">
                <a16:creationId xmlns:a16="http://schemas.microsoft.com/office/drawing/2014/main" id="{FFA49E9E-B151-4927-A365-5E1ACAB32AC0}"/>
              </a:ext>
            </a:extLst>
          </p:cNvPr>
          <p:cNvSpPr/>
          <p:nvPr/>
        </p:nvSpPr>
        <p:spPr>
          <a:xfrm>
            <a:off x="1937442" y="1245825"/>
            <a:ext cx="10116778" cy="14166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_tradnl" sz="1000" dirty="0">
                <a:solidFill>
                  <a:srgbClr val="000000"/>
                </a:solidFill>
                <a:ea typeface="Arial Unicode MS" panose="020B0604020202020204" pitchFamily="34" charset="-128"/>
              </a:rPr>
              <a:t>La tecnología avanza para hacerte la vida más fácil, </a:t>
            </a:r>
            <a:r>
              <a:rPr lang="es-ES_tradnl" sz="1000" b="1" dirty="0">
                <a:solidFill>
                  <a:srgbClr val="000000"/>
                </a:solidFill>
                <a:ea typeface="Arial Unicode MS" panose="020B0604020202020204" pitchFamily="34" charset="-128"/>
              </a:rPr>
              <a:t>Movistar</a:t>
            </a:r>
            <a:r>
              <a:rPr lang="es-ES_tradnl" sz="1000" dirty="0">
                <a:solidFill>
                  <a:srgbClr val="000000"/>
                </a:solidFill>
                <a:ea typeface="Arial Unicode MS" panose="020B0604020202020204" pitchFamily="34" charset="-128"/>
              </a:rPr>
              <a:t> es una </a:t>
            </a:r>
            <a:r>
              <a:rPr lang="es-ES_tradnl" sz="1000" b="1" dirty="0">
                <a:solidFill>
                  <a:srgbClr val="000000"/>
                </a:solidFill>
                <a:ea typeface="Arial Unicode MS" panose="020B0604020202020204" pitchFamily="34" charset="-128"/>
              </a:rPr>
              <a:t>marca preocupada de sus clientes </a:t>
            </a:r>
            <a:r>
              <a:rPr lang="es-ES_tradnl" sz="1000" dirty="0">
                <a:solidFill>
                  <a:srgbClr val="000000"/>
                </a:solidFill>
                <a:ea typeface="Arial Unicode MS" panose="020B0604020202020204" pitchFamily="34" charset="-128"/>
              </a:rPr>
              <a:t>que innova constantemente con sus productos y servicios para </a:t>
            </a:r>
            <a:r>
              <a:rPr lang="es-ES_tradnl" sz="1000" b="1" dirty="0">
                <a:solidFill>
                  <a:srgbClr val="000000"/>
                </a:solidFill>
                <a:ea typeface="Arial Unicode MS" panose="020B0604020202020204" pitchFamily="34" charset="-128"/>
              </a:rPr>
              <a:t>adaptarse a sus nuevas necesidades</a:t>
            </a:r>
            <a:r>
              <a:rPr lang="es-ES_tradnl" sz="1000" dirty="0">
                <a:solidFill>
                  <a:srgbClr val="000000"/>
                </a:solidFill>
                <a:ea typeface="Arial Unicode MS" panose="020B0604020202020204" pitchFamily="34" charset="-128"/>
              </a:rPr>
              <a:t>.</a:t>
            </a: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_tradnl" sz="1000" dirty="0">
              <a:solidFill>
                <a:srgbClr val="000000"/>
              </a:solidFill>
              <a:ea typeface="Arial Unicode MS" panose="020B0604020202020204" pitchFamily="34" charset="-128"/>
            </a:endParaRP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_tradnl" sz="1000" dirty="0">
                <a:solidFill>
                  <a:srgbClr val="000000"/>
                </a:solidFill>
                <a:ea typeface="Arial Unicode MS" panose="020B0604020202020204" pitchFamily="34" charset="-128"/>
              </a:rPr>
              <a:t>Una marca con experiencia que desde siempre ha protegido a personas, ahora también se preocupa por su entorno más importante: su hogar.</a:t>
            </a: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_tradnl" sz="1000" dirty="0">
              <a:solidFill>
                <a:srgbClr val="000000"/>
              </a:solidFill>
              <a:ea typeface="Arial Unicode MS" panose="020B0604020202020204" pitchFamily="34" charset="-128"/>
            </a:endParaRP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_tradnl" sz="1000" dirty="0">
                <a:solidFill>
                  <a:srgbClr val="000000"/>
                </a:solidFill>
                <a:ea typeface="Arial Unicode MS" panose="020B0604020202020204" pitchFamily="34" charset="-128"/>
              </a:rPr>
              <a:t>Queremos protegerte con un seguro con amplias coberturas y con el respaldo de aseguradoras de referencia en el l mercado.</a:t>
            </a:r>
          </a:p>
        </p:txBody>
      </p:sp>
      <p:sp>
        <p:nvSpPr>
          <p:cNvPr id="62" name="Rectángulo: esquinas redondeadas 61">
            <a:extLst>
              <a:ext uri="{FF2B5EF4-FFF2-40B4-BE49-F238E27FC236}">
                <a16:creationId xmlns:a16="http://schemas.microsoft.com/office/drawing/2014/main" id="{F0F96861-256E-4C8F-99D3-9AD1F3617D7A}"/>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ARGUMENTARIO GENERAL: El seguro de hogar se puede definir en tres palabras: PREVISION – TRANQUILIDAD – SEGURIDAD</a:t>
            </a:r>
          </a:p>
        </p:txBody>
      </p:sp>
      <p:pic>
        <p:nvPicPr>
          <p:cNvPr id="64" name="Imagen 63">
            <a:extLst>
              <a:ext uri="{FF2B5EF4-FFF2-40B4-BE49-F238E27FC236}">
                <a16:creationId xmlns:a16="http://schemas.microsoft.com/office/drawing/2014/main" id="{63D4373A-433B-45D1-8841-3266F4952889}"/>
              </a:ext>
            </a:extLst>
          </p:cNvPr>
          <p:cNvPicPr>
            <a:picLocks noChangeAspect="1"/>
          </p:cNvPicPr>
          <p:nvPr/>
        </p:nvPicPr>
        <p:blipFill>
          <a:blip r:embed="rId2"/>
          <a:stretch>
            <a:fillRect/>
          </a:stretch>
        </p:blipFill>
        <p:spPr>
          <a:xfrm>
            <a:off x="136407" y="18106"/>
            <a:ext cx="1054469" cy="382357"/>
          </a:xfrm>
          <a:prstGeom prst="rect">
            <a:avLst/>
          </a:prstGeom>
        </p:spPr>
      </p:pic>
      <p:sp>
        <p:nvSpPr>
          <p:cNvPr id="67" name="Rectángulo: esquinas redondeadas 66">
            <a:extLst>
              <a:ext uri="{FF2B5EF4-FFF2-40B4-BE49-F238E27FC236}">
                <a16:creationId xmlns:a16="http://schemas.microsoft.com/office/drawing/2014/main" id="{45DF42EB-A533-486A-A290-DF40290C3B1E}"/>
              </a:ext>
            </a:extLst>
          </p:cNvPr>
          <p:cNvSpPr/>
          <p:nvPr/>
        </p:nvSpPr>
        <p:spPr>
          <a:xfrm>
            <a:off x="136269" y="759509"/>
            <a:ext cx="11919461" cy="41861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pPr lvl="0"/>
            <a:r>
              <a:rPr lang="es-ES" b="1" dirty="0">
                <a:solidFill>
                  <a:schemeClr val="bg1"/>
                </a:solidFill>
              </a:rPr>
              <a:t>Por qué un Seguro de Hogar con Movistar Seguros</a:t>
            </a:r>
          </a:p>
        </p:txBody>
      </p:sp>
      <p:grpSp>
        <p:nvGrpSpPr>
          <p:cNvPr id="69" name="Grupo 68">
            <a:extLst>
              <a:ext uri="{FF2B5EF4-FFF2-40B4-BE49-F238E27FC236}">
                <a16:creationId xmlns:a16="http://schemas.microsoft.com/office/drawing/2014/main" id="{8B5CE4B8-8B96-459E-9C82-AD940EF1E991}"/>
              </a:ext>
            </a:extLst>
          </p:cNvPr>
          <p:cNvGrpSpPr/>
          <p:nvPr/>
        </p:nvGrpSpPr>
        <p:grpSpPr>
          <a:xfrm>
            <a:off x="136407" y="6349133"/>
            <a:ext cx="3707593" cy="495342"/>
            <a:chOff x="136407" y="6312921"/>
            <a:chExt cx="3707593" cy="495342"/>
          </a:xfrm>
          <a:solidFill>
            <a:schemeClr val="accent1">
              <a:lumMod val="60000"/>
              <a:lumOff val="40000"/>
            </a:schemeClr>
          </a:solidFill>
        </p:grpSpPr>
        <p:sp>
          <p:nvSpPr>
            <p:cNvPr id="70" name="Rectángulo: esquinas redondeadas 69">
              <a:extLst>
                <a:ext uri="{FF2B5EF4-FFF2-40B4-BE49-F238E27FC236}">
                  <a16:creationId xmlns:a16="http://schemas.microsoft.com/office/drawing/2014/main" id="{C85F0358-797A-4215-BC8F-0447ACF7AEF7}"/>
                </a:ext>
              </a:extLst>
            </p:cNvPr>
            <p:cNvSpPr/>
            <p:nvPr/>
          </p:nvSpPr>
          <p:spPr>
            <a:xfrm>
              <a:off x="136407" y="6312921"/>
              <a:ext cx="3707593"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Modalidades</a:t>
              </a:r>
            </a:p>
          </p:txBody>
        </p:sp>
        <p:pic>
          <p:nvPicPr>
            <p:cNvPr id="71" name="0 Imagen">
              <a:hlinkClick r:id="rId3" action="ppaction://hlinksldjump"/>
              <a:extLst>
                <a:ext uri="{FF2B5EF4-FFF2-40B4-BE49-F238E27FC236}">
                  <a16:creationId xmlns:a16="http://schemas.microsoft.com/office/drawing/2014/main" id="{C8069944-CFFF-4E47-9EF9-CAA53F580CE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69594" y="6420717"/>
              <a:ext cx="827873" cy="252328"/>
            </a:xfrm>
            <a:prstGeom prst="rect">
              <a:avLst/>
            </a:prstGeom>
            <a:grpFill/>
          </p:spPr>
        </p:pic>
      </p:grpSp>
      <p:sp>
        <p:nvSpPr>
          <p:cNvPr id="74" name="Rectángulo: esquinas redondeadas 73">
            <a:extLst>
              <a:ext uri="{FF2B5EF4-FFF2-40B4-BE49-F238E27FC236}">
                <a16:creationId xmlns:a16="http://schemas.microsoft.com/office/drawing/2014/main" id="{8795A762-4EF7-481E-A071-44248657EDB2}"/>
              </a:ext>
            </a:extLst>
          </p:cNvPr>
          <p:cNvSpPr/>
          <p:nvPr/>
        </p:nvSpPr>
        <p:spPr>
          <a:xfrm>
            <a:off x="8655113" y="6344475"/>
            <a:ext cx="3299306"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Modalidades</a:t>
            </a:r>
          </a:p>
        </p:txBody>
      </p:sp>
      <p:pic>
        <p:nvPicPr>
          <p:cNvPr id="24" name="Imagen 23" descr="Imagen que contiene Texto&#10;&#10;Descripción generada automáticamente">
            <a:extLst>
              <a:ext uri="{FF2B5EF4-FFF2-40B4-BE49-F238E27FC236}">
                <a16:creationId xmlns:a16="http://schemas.microsoft.com/office/drawing/2014/main" id="{F2E27B49-AD3A-4FA2-989E-62807AA8BE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9415" y="6395082"/>
            <a:ext cx="1093646" cy="352365"/>
          </a:xfrm>
          <a:prstGeom prst="rect">
            <a:avLst/>
          </a:prstGeom>
          <a:solidFill>
            <a:schemeClr val="bg1"/>
          </a:solidFill>
        </p:spPr>
      </p:pic>
      <p:pic>
        <p:nvPicPr>
          <p:cNvPr id="25" name="Imagen 24" descr="Imagen que contiene Texto&#10;&#10;Descripción generada automáticamente">
            <a:hlinkClick r:id="rId6" action="ppaction://hlinksldjump"/>
            <a:extLst>
              <a:ext uri="{FF2B5EF4-FFF2-40B4-BE49-F238E27FC236}">
                <a16:creationId xmlns:a16="http://schemas.microsoft.com/office/drawing/2014/main" id="{9E5158F0-09C3-45B6-9F9D-5C02B519AA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2585" y="6370697"/>
            <a:ext cx="1093646" cy="352365"/>
          </a:xfrm>
          <a:prstGeom prst="rect">
            <a:avLst/>
          </a:prstGeom>
          <a:solidFill>
            <a:schemeClr val="bg1"/>
          </a:solidFill>
        </p:spPr>
      </p:pic>
      <p:pic>
        <p:nvPicPr>
          <p:cNvPr id="26" name="Picture 6" descr="Resultado de imagen de ir a inicio">
            <a:hlinkClick r:id="rId7" action="ppaction://hlinksldjump"/>
            <a:extLst>
              <a:ext uri="{FF2B5EF4-FFF2-40B4-BE49-F238E27FC236}">
                <a16:creationId xmlns:a16="http://schemas.microsoft.com/office/drawing/2014/main" id="{5DF2017A-BAB2-4D03-8A1C-2ED432D1F9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a:extLst>
              <a:ext uri="{FF2B5EF4-FFF2-40B4-BE49-F238E27FC236}">
                <a16:creationId xmlns:a16="http://schemas.microsoft.com/office/drawing/2014/main" id="{55C1EC50-9DFF-4EC4-AB3D-E0F3FD21007C}"/>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ángulo: esquinas redondeadas 17">
            <a:extLst>
              <a:ext uri="{FF2B5EF4-FFF2-40B4-BE49-F238E27FC236}">
                <a16:creationId xmlns:a16="http://schemas.microsoft.com/office/drawing/2014/main" id="{C521BA53-D352-4866-8DF3-19E385196DAD}"/>
              </a:ext>
            </a:extLst>
          </p:cNvPr>
          <p:cNvSpPr/>
          <p:nvPr/>
        </p:nvSpPr>
        <p:spPr>
          <a:xfrm>
            <a:off x="1937440" y="3871129"/>
            <a:ext cx="10116778" cy="24210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Porque nos gusta cuidar de ti y tu familia, protegemos tu casa con nuestro nuevo seguro de hogar. Un Seguro de Hogar con una amplia gama de coberturas y ventajas:</a:t>
            </a:r>
          </a:p>
          <a:p>
            <a:pPr marL="171450" indent="-171450">
              <a:buFont typeface="Arial" panose="020B0604020202020204" pitchFamily="34" charset="0"/>
              <a:buChar char="•"/>
            </a:pPr>
            <a:r>
              <a:rPr lang="es-ES" sz="1000" b="1" dirty="0">
                <a:solidFill>
                  <a:prstClr val="black"/>
                </a:solidFill>
              </a:rPr>
              <a:t>Confianza</a:t>
            </a:r>
            <a:r>
              <a:rPr lang="es-ES" sz="1000" dirty="0">
                <a:solidFill>
                  <a:prstClr val="black"/>
                </a:solidFill>
              </a:rPr>
              <a:t>. Tu hogar en las mejores manos, trabajamos con una gran aseguradora </a:t>
            </a:r>
          </a:p>
          <a:p>
            <a:pPr marL="171450" indent="-171450">
              <a:buFont typeface="Arial" panose="020B0604020202020204" pitchFamily="34" charset="0"/>
              <a:buChar char="•"/>
            </a:pPr>
            <a:r>
              <a:rPr lang="es-ES" sz="1000" b="1" dirty="0">
                <a:solidFill>
                  <a:prstClr val="black"/>
                </a:solidFill>
              </a:rPr>
              <a:t>Tranquilidad</a:t>
            </a:r>
            <a:r>
              <a:rPr lang="es-ES" sz="1000" dirty="0">
                <a:solidFill>
                  <a:prstClr val="black"/>
                </a:solidFill>
              </a:rPr>
              <a:t>. Y rapidez. Rápida atención ante imprevistos y útiles servicios que te hacen la vida más fácil. Atención personalizada ante siniestros, reclamaciones… </a:t>
            </a:r>
          </a:p>
          <a:p>
            <a:pPr marL="171450" indent="-171450">
              <a:buFont typeface="Arial" panose="020B0604020202020204" pitchFamily="34" charset="0"/>
              <a:buChar char="•"/>
            </a:pPr>
            <a:r>
              <a:rPr lang="es-ES" sz="1000" b="1" dirty="0">
                <a:solidFill>
                  <a:prstClr val="black"/>
                </a:solidFill>
              </a:rPr>
              <a:t>Profesionalidad</a:t>
            </a:r>
            <a:r>
              <a:rPr lang="es-ES" sz="1000" dirty="0">
                <a:solidFill>
                  <a:prstClr val="black"/>
                </a:solidFill>
              </a:rPr>
              <a:t>. Amplia red de profesionales para reparación y asistencia ante cualquier imprevisto.</a:t>
            </a:r>
          </a:p>
          <a:p>
            <a:pPr lvl="0">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 sz="1000" dirty="0">
              <a:solidFill>
                <a:srgbClr val="000000"/>
              </a:solidFill>
              <a:ea typeface="Arial Unicode MS" panose="020B0604020202020204" pitchFamily="34" charset="-128"/>
            </a:endParaRPr>
          </a:p>
          <a:p>
            <a:pPr lvl="0">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Un seguro que se adapta a tus necesidades y te ofrece una amplia cobertura para que te olvides de preocupaciones. La manera más fácil y fiable de cuidar lo que más te importa. </a:t>
            </a:r>
            <a:r>
              <a:rPr lang="es-ES" sz="1000" b="1" dirty="0">
                <a:solidFill>
                  <a:srgbClr val="000000"/>
                </a:solidFill>
                <a:ea typeface="Arial Unicode MS" panose="020B0604020202020204" pitchFamily="34" charset="-128"/>
              </a:rPr>
              <a:t>Mensajes de calidad y confianza</a:t>
            </a:r>
            <a:r>
              <a:rPr lang="es-ES" sz="1000" dirty="0">
                <a:solidFill>
                  <a:srgbClr val="000000"/>
                </a:solidFill>
                <a:ea typeface="Arial Unicode MS" panose="020B0604020202020204" pitchFamily="34" charset="-128"/>
              </a:rPr>
              <a:t>. </a:t>
            </a:r>
            <a:r>
              <a:rPr lang="es-ES" sz="1000" strike="sngStrike" dirty="0">
                <a:solidFill>
                  <a:srgbClr val="000000"/>
                </a:solidFill>
                <a:ea typeface="Arial Unicode MS" panose="020B0604020202020204" pitchFamily="34" charset="-128"/>
              </a:rPr>
              <a:t> </a:t>
            </a:r>
          </a:p>
          <a:p>
            <a:pPr lvl="0">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 sz="1000" strike="sngStrike" dirty="0">
              <a:solidFill>
                <a:srgbClr val="000000"/>
              </a:solidFill>
              <a:ea typeface="Arial Unicode MS" panose="020B0604020202020204" pitchFamily="34" charset="-128"/>
            </a:endParaRPr>
          </a:p>
          <a:p>
            <a:pPr marL="171450" lvl="0" indent="-171450">
              <a:buFont typeface="Arial" panose="020B0604020202020204" pitchFamily="34" charset="0"/>
              <a:buChar cha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Siempre cerca de ti, siempre seguros</a:t>
            </a:r>
          </a:p>
          <a:p>
            <a:pPr marL="171450" lvl="0" indent="-171450">
              <a:buFont typeface="Arial" panose="020B0604020202020204" pitchFamily="34" charset="0"/>
              <a:buChar cha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Un seguro adaptado a tus necesidades Siempre contigo</a:t>
            </a:r>
          </a:p>
          <a:p>
            <a:pPr marL="171450" lvl="0" indent="-171450">
              <a:buFont typeface="Arial" panose="020B0604020202020204" pitchFamily="34" charset="0"/>
              <a:buChar cha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Ahora en un hogar mas seguro</a:t>
            </a:r>
          </a:p>
          <a:p>
            <a:pPr marL="171450" lvl="0" indent="-171450">
              <a:buFont typeface="Arial" panose="020B0604020202020204" pitchFamily="34" charset="0"/>
              <a:buChar cha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dirty="0">
                <a:solidFill>
                  <a:srgbClr val="000000"/>
                </a:solidFill>
                <a:ea typeface="Arial Unicode MS" panose="020B0604020202020204" pitchFamily="34" charset="-128"/>
              </a:rPr>
              <a:t>Disfruta de la tranquilidad de nuestro seguro de hogar </a:t>
            </a:r>
            <a:endParaRPr lang="es-ES_tradnl" sz="1000" dirty="0">
              <a:solidFill>
                <a:srgbClr val="000000"/>
              </a:solidFill>
              <a:ea typeface="Arial Unicode MS" panose="020B0604020202020204" pitchFamily="34" charset="-128"/>
            </a:endParaRPr>
          </a:p>
        </p:txBody>
      </p:sp>
      <p:sp>
        <p:nvSpPr>
          <p:cNvPr id="19" name="Rectángulo: esquinas redondeadas 18">
            <a:extLst>
              <a:ext uri="{FF2B5EF4-FFF2-40B4-BE49-F238E27FC236}">
                <a16:creationId xmlns:a16="http://schemas.microsoft.com/office/drawing/2014/main" id="{84CBE7FD-BF03-4892-80B0-F7C4B4168C80}"/>
              </a:ext>
            </a:extLst>
          </p:cNvPr>
          <p:cNvSpPr/>
          <p:nvPr/>
        </p:nvSpPr>
        <p:spPr>
          <a:xfrm>
            <a:off x="136265" y="2740159"/>
            <a:ext cx="1801177" cy="105326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_tradnl" sz="1200" b="1">
                <a:solidFill>
                  <a:srgbClr val="000000"/>
                </a:solidFill>
                <a:ea typeface="Arial Unicode MS" panose="020B0604020202020204" pitchFamily="34" charset="-128"/>
                <a:cs typeface="Arial Unicode MS" panose="020B0604020202020204" pitchFamily="34" charset="-128"/>
              </a:rPr>
              <a:t>PROPUESTA DE VALOR</a:t>
            </a:r>
          </a:p>
        </p:txBody>
      </p:sp>
      <p:sp>
        <p:nvSpPr>
          <p:cNvPr id="21" name="Rectángulo: esquinas redondeadas 20">
            <a:extLst>
              <a:ext uri="{FF2B5EF4-FFF2-40B4-BE49-F238E27FC236}">
                <a16:creationId xmlns:a16="http://schemas.microsoft.com/office/drawing/2014/main" id="{388B77B2-55C1-4B83-85CF-1BA849DCC6F0}"/>
              </a:ext>
            </a:extLst>
          </p:cNvPr>
          <p:cNvSpPr/>
          <p:nvPr/>
        </p:nvSpPr>
        <p:spPr>
          <a:xfrm>
            <a:off x="1937440" y="2740160"/>
            <a:ext cx="10116779" cy="10532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 sz="1000" b="1" dirty="0">
              <a:solidFill>
                <a:srgbClr val="000000"/>
              </a:solidFill>
              <a:ea typeface="Arial Unicode MS" panose="020B0604020202020204" pitchFamily="34" charset="-128"/>
            </a:endParaRP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b="1" dirty="0">
                <a:solidFill>
                  <a:srgbClr val="000000"/>
                </a:solidFill>
                <a:ea typeface="Arial Unicode MS" panose="020B0604020202020204" pitchFamily="34" charset="-128"/>
              </a:rPr>
              <a:t>Confianza</a:t>
            </a:r>
            <a:r>
              <a:rPr lang="es-ES" sz="1000" dirty="0">
                <a:solidFill>
                  <a:srgbClr val="000000"/>
                </a:solidFill>
                <a:ea typeface="Arial Unicode MS" panose="020B0604020202020204" pitchFamily="34" charset="-128"/>
              </a:rPr>
              <a:t>: Servicio lanzado por un marca con gran experiencia y reputación.</a:t>
            </a: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 sz="1000" b="1" dirty="0">
              <a:solidFill>
                <a:srgbClr val="000000"/>
              </a:solidFill>
              <a:ea typeface="Arial Unicode MS" panose="020B0604020202020204" pitchFamily="34" charset="-128"/>
            </a:endParaRP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b="1" dirty="0">
                <a:solidFill>
                  <a:srgbClr val="000000"/>
                </a:solidFill>
                <a:ea typeface="Arial Unicode MS" panose="020B0604020202020204" pitchFamily="34" charset="-128"/>
              </a:rPr>
              <a:t>Calidad</a:t>
            </a:r>
            <a:r>
              <a:rPr lang="es-ES" sz="1000" dirty="0">
                <a:solidFill>
                  <a:srgbClr val="000000"/>
                </a:solidFill>
                <a:ea typeface="Arial Unicode MS" panose="020B0604020202020204" pitchFamily="34" charset="-128"/>
              </a:rPr>
              <a:t>: tu hogar en las mejoras manos, trabajamos con una gran aseguradora que garantiza  la excelencia en toda la cadena </a:t>
            </a:r>
            <a:r>
              <a:rPr lang="es-ES" sz="1000">
                <a:solidFill>
                  <a:srgbClr val="000000"/>
                </a:solidFill>
                <a:ea typeface="Arial Unicode MS" panose="020B0604020202020204" pitchFamily="34" charset="-128"/>
              </a:rPr>
              <a:t>del servicio.</a:t>
            </a:r>
            <a:endParaRPr lang="es-ES" sz="1000" dirty="0">
              <a:solidFill>
                <a:srgbClr val="000000"/>
              </a:solidFill>
              <a:ea typeface="Arial Unicode MS" panose="020B0604020202020204" pitchFamily="34" charset="-128"/>
            </a:endParaRPr>
          </a:p>
          <a:p>
            <a:pP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 sz="1000" b="1" dirty="0">
              <a:solidFill>
                <a:srgbClr val="003245"/>
              </a:solidFill>
            </a:endParaRPr>
          </a:p>
          <a:p>
            <a:pPr>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r>
              <a:rPr lang="es-ES" sz="1000" b="1" dirty="0">
                <a:solidFill>
                  <a:srgbClr val="000000"/>
                </a:solidFill>
                <a:ea typeface="Arial Unicode MS" panose="020B0604020202020204" pitchFamily="34" charset="-128"/>
              </a:rPr>
              <a:t>Competitivo y diferenciador</a:t>
            </a:r>
            <a:r>
              <a:rPr lang="es-ES" sz="1000" b="1" dirty="0">
                <a:solidFill>
                  <a:srgbClr val="003245"/>
                </a:solidFill>
              </a:rPr>
              <a:t>: </a:t>
            </a:r>
            <a:r>
              <a:rPr lang="es-ES" sz="1000" dirty="0">
                <a:solidFill>
                  <a:srgbClr val="000000"/>
                </a:solidFill>
                <a:ea typeface="Arial Unicode MS" panose="020B0604020202020204" pitchFamily="34" charset="-128"/>
              </a:rPr>
              <a:t>Amplia gama de coberturas. Precio personalizado basado en los datos del domicilio del cliente. Gracias al conocimiento del cliente se ofrecerá un producto adaptado a sus necesidades. </a:t>
            </a:r>
          </a:p>
          <a:p>
            <a:pPr>
              <a:spcAft>
                <a:spcPts val="0"/>
              </a:spcAft>
              <a:tabLst>
                <a:tab pos="449580" algn="l"/>
                <a:tab pos="899160" algn="l"/>
                <a:tab pos="1348740" algn="l"/>
                <a:tab pos="1798320" algn="l"/>
                <a:tab pos="2247900" algn="l"/>
                <a:tab pos="2697480" algn="l"/>
                <a:tab pos="3147060" algn="l"/>
                <a:tab pos="3596640" algn="l"/>
                <a:tab pos="4046220" algn="l"/>
                <a:tab pos="4495800" algn="l"/>
                <a:tab pos="4945380" algn="l"/>
                <a:tab pos="5394960" algn="l"/>
                <a:tab pos="5844540" algn="l"/>
              </a:tabLst>
            </a:pPr>
            <a:endParaRPr lang="es-ES_tradnl" sz="1000" dirty="0">
              <a:solidFill>
                <a:srgbClr val="000000"/>
              </a:solidFill>
              <a:ea typeface="Arial Unicode MS" panose="020B0604020202020204" pitchFamily="34" charset="-128"/>
            </a:endParaRPr>
          </a:p>
        </p:txBody>
      </p:sp>
      <p:sp>
        <p:nvSpPr>
          <p:cNvPr id="22" name="Rectángulo: esquinas redondeadas 21">
            <a:extLst>
              <a:ext uri="{FF2B5EF4-FFF2-40B4-BE49-F238E27FC236}">
                <a16:creationId xmlns:a16="http://schemas.microsoft.com/office/drawing/2014/main" id="{600F1C5E-30AE-44A5-B7C7-76C90C101C3C}"/>
              </a:ext>
            </a:extLst>
          </p:cNvPr>
          <p:cNvSpPr/>
          <p:nvPr/>
        </p:nvSpPr>
        <p:spPr>
          <a:xfrm>
            <a:off x="136265" y="3871129"/>
            <a:ext cx="1801175" cy="24210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 sz="1200" b="1">
                <a:solidFill>
                  <a:srgbClr val="000000"/>
                </a:solidFill>
                <a:ea typeface="Arial Unicode MS" panose="020B0604020202020204" pitchFamily="34" charset="-128"/>
                <a:cs typeface="Arial Unicode MS" panose="020B0604020202020204" pitchFamily="34" charset="-128"/>
              </a:rPr>
              <a:t>VERBALIZACIÓN EN COMUNICACIÓN A CLIENTE</a:t>
            </a:r>
          </a:p>
        </p:txBody>
      </p:sp>
    </p:spTree>
    <p:extLst>
      <p:ext uri="{BB962C8B-B14F-4D97-AF65-F5344CB8AC3E}">
        <p14:creationId xmlns:p14="http://schemas.microsoft.com/office/powerpoint/2010/main" val="356018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F0F96861-256E-4C8F-99D3-9AD1F3617D7A}"/>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OBJECIONES GENERALES</a:t>
            </a:r>
          </a:p>
        </p:txBody>
      </p:sp>
      <p:pic>
        <p:nvPicPr>
          <p:cNvPr id="64" name="Imagen 63">
            <a:extLst>
              <a:ext uri="{FF2B5EF4-FFF2-40B4-BE49-F238E27FC236}">
                <a16:creationId xmlns:a16="http://schemas.microsoft.com/office/drawing/2014/main" id="{63D4373A-433B-45D1-8841-3266F4952889}"/>
              </a:ext>
            </a:extLst>
          </p:cNvPr>
          <p:cNvPicPr>
            <a:picLocks noChangeAspect="1"/>
          </p:cNvPicPr>
          <p:nvPr/>
        </p:nvPicPr>
        <p:blipFill>
          <a:blip r:embed="rId2"/>
          <a:stretch>
            <a:fillRect/>
          </a:stretch>
        </p:blipFill>
        <p:spPr>
          <a:xfrm>
            <a:off x="136407" y="18106"/>
            <a:ext cx="1054469" cy="382357"/>
          </a:xfrm>
          <a:prstGeom prst="rect">
            <a:avLst/>
          </a:prstGeom>
        </p:spPr>
      </p:pic>
      <p:sp>
        <p:nvSpPr>
          <p:cNvPr id="67" name="Rectángulo: esquinas redondeadas 66">
            <a:extLst>
              <a:ext uri="{FF2B5EF4-FFF2-40B4-BE49-F238E27FC236}">
                <a16:creationId xmlns:a16="http://schemas.microsoft.com/office/drawing/2014/main" id="{45DF42EB-A533-486A-A290-DF40290C3B1E}"/>
              </a:ext>
            </a:extLst>
          </p:cNvPr>
          <p:cNvSpPr/>
          <p:nvPr/>
        </p:nvSpPr>
        <p:spPr>
          <a:xfrm>
            <a:off x="136269" y="759509"/>
            <a:ext cx="2134983" cy="27871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pPr lvl="0"/>
            <a:r>
              <a:rPr lang="es-ES" sz="1400" b="1" dirty="0">
                <a:solidFill>
                  <a:schemeClr val="tx1"/>
                </a:solidFill>
              </a:rPr>
              <a:t>No me interesa</a:t>
            </a:r>
          </a:p>
        </p:txBody>
      </p:sp>
      <p:pic>
        <p:nvPicPr>
          <p:cNvPr id="26" name="Picture 6" descr="Resultado de imagen de ir a inicio">
            <a:hlinkClick r:id="rId3" action="ppaction://hlinksldjump"/>
            <a:extLst>
              <a:ext uri="{FF2B5EF4-FFF2-40B4-BE49-F238E27FC236}">
                <a16:creationId xmlns:a16="http://schemas.microsoft.com/office/drawing/2014/main" id="{5DF2017A-BAB2-4D03-8A1C-2ED432D1F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1" name="CuadroTexto 30">
            <a:extLst>
              <a:ext uri="{FF2B5EF4-FFF2-40B4-BE49-F238E27FC236}">
                <a16:creationId xmlns:a16="http://schemas.microsoft.com/office/drawing/2014/main" id="{BE77638A-AAF2-480D-9A8C-68F83FBF2374}"/>
              </a:ext>
            </a:extLst>
          </p:cNvPr>
          <p:cNvSpPr txBox="1"/>
          <p:nvPr/>
        </p:nvSpPr>
        <p:spPr>
          <a:xfrm>
            <a:off x="136269" y="1038225"/>
            <a:ext cx="11785010" cy="3631763"/>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NO ME INTERESA EL SEGURO/ME LO TENGO QUE PENSAR</a:t>
            </a:r>
          </a:p>
          <a:p>
            <a:pPr marL="171450" indent="-171450">
              <a:buFont typeface="Arial" panose="020B0604020202020204" pitchFamily="34" charset="0"/>
              <a:buChar char="•"/>
            </a:pPr>
            <a:r>
              <a:rPr lang="es-ES" sz="1000" dirty="0"/>
              <a:t>Queremos que conozcas las coberturas que te incluyen los seguros de Movistar Seguros, y nos gustaría hacerte una oferta personalizada para mejorar tu seguro actual. Así puedes conocer lo que te ofrecemos, y estoy seguro de que te va a interesar</a:t>
            </a:r>
            <a:r>
              <a:rPr lang="es-ES" sz="1000" b="1" dirty="0"/>
              <a:t>.</a:t>
            </a:r>
          </a:p>
          <a:p>
            <a:r>
              <a:rPr lang="es-ES" sz="1000" b="1" dirty="0"/>
              <a:t>NO ME INTERESA. YA TENGO EL SEGURO EN …. Y ESTOY CONTENTO</a:t>
            </a:r>
          </a:p>
          <a:p>
            <a:pPr marL="171450" indent="-171450">
              <a:buFont typeface="Arial" panose="020B0604020202020204" pitchFamily="34" charset="0"/>
              <a:buChar char="•"/>
            </a:pPr>
            <a:r>
              <a:rPr lang="es-ES" sz="1000" dirty="0"/>
              <a:t>Sin duda es una gran compañía, y nuestro compromiso contigo es siempre darte toda la información posible. Por eso estamos convencidos que facilitándome muy pocos datos, puedas disponer de las opciones de seguro de hogar que le permitan obtener la mejor oferta adaptada a sus necesidades.</a:t>
            </a:r>
          </a:p>
          <a:p>
            <a:r>
              <a:rPr lang="es-ES" sz="1000" b="1" dirty="0"/>
              <a:t>NO ME VOY A CAMBIAR DE SEGURO</a:t>
            </a:r>
          </a:p>
          <a:p>
            <a:pPr marL="171450" indent="-171450">
              <a:buFont typeface="Arial" panose="020B0604020202020204" pitchFamily="34" charset="0"/>
              <a:buChar char="•"/>
            </a:pPr>
            <a:r>
              <a:rPr lang="es-ES" sz="1000" dirty="0"/>
              <a:t>Ten en cuenta las coberturas que te ofrecemos. Es un seguro de mayor calidad, respaldado por una gran marca como Movistar Seguros por solo X € más al día/mes. Estarás de acuerdo en que nosotros cuidamos a nuestros clientes  y que te ofreceremos un seguro de hogar que se adapte a tus necesidades.</a:t>
            </a:r>
          </a:p>
          <a:p>
            <a:pPr marL="171450" indent="-171450">
              <a:buFont typeface="Arial" panose="020B0604020202020204" pitchFamily="34" charset="0"/>
              <a:buChar char="•"/>
            </a:pPr>
            <a:r>
              <a:rPr lang="es-ES" sz="1000" dirty="0"/>
              <a:t>Haz comparativa y resalta las coberturas diferenciales del seguro de Movistar Seguros</a:t>
            </a:r>
          </a:p>
          <a:p>
            <a:r>
              <a:rPr lang="es-ES" sz="1000" b="1" dirty="0"/>
              <a:t>NO LO LLEVO YO/ LO TENGO QUE CONSULTAR</a:t>
            </a:r>
          </a:p>
          <a:p>
            <a:pPr marL="171450" indent="-171450">
              <a:buFont typeface="Arial" panose="020B0604020202020204" pitchFamily="34" charset="0"/>
              <a:buChar char="•"/>
            </a:pPr>
            <a:r>
              <a:rPr lang="es-ES" sz="1000" dirty="0"/>
              <a:t>Piensa en la importancia de estar protegido ante cualquier eventualidad, estoy seguro/a de que a tu [pareja/hijo/etc.] le va a parecer una buena idea. Lo vamos tramitando en esta llamada y así puedes empezar a disfrutar de estas coberturas cuanto antes.</a:t>
            </a:r>
          </a:p>
          <a:p>
            <a:r>
              <a:rPr lang="es-ES" sz="1000" b="1" dirty="0"/>
              <a:t>YA HE RENOVADO LA CUOTA ANUAL DEL SEGURO</a:t>
            </a:r>
          </a:p>
          <a:p>
            <a:pPr marL="171450" indent="-171450">
              <a:buFont typeface="Arial" panose="020B0604020202020204" pitchFamily="34" charset="0"/>
              <a:buChar char="•"/>
            </a:pPr>
            <a:r>
              <a:rPr lang="es-ES" sz="1000" dirty="0"/>
              <a:t>¿Y cuándo te vence? Así, antes de volver a renovarlo podemos hacerte una simulación y que conozcas las ventajas de nuestro seguro. Puedes contactar con nosotros en el 900 22 22 66 antes de X meses del fin de tu seguro y te haremos una propuesta.</a:t>
            </a:r>
          </a:p>
          <a:p>
            <a:pPr marL="171450" indent="-171450">
              <a:buFont typeface="Arial" panose="020B0604020202020204" pitchFamily="34" charset="0"/>
              <a:buChar char="•"/>
            </a:pPr>
            <a:r>
              <a:rPr lang="es-ES" sz="1000" dirty="0"/>
              <a:t>Si hace poco que has renovado el seguro, perfecto porque tendrás presente lo que has pagado y al hacer la simulación podremos comparar con datos muy actualizados. Además siempre es bueno saber cómo está el mercado para poder valorar otras opciones.</a:t>
            </a:r>
          </a:p>
          <a:p>
            <a:r>
              <a:rPr lang="es-ES" sz="1000" b="1" dirty="0"/>
              <a:t>NO QUIERO CONTRATAR UN SEGURO POR TELÉFONO </a:t>
            </a:r>
          </a:p>
          <a:p>
            <a:pPr marL="285750" indent="-285750">
              <a:buFont typeface="Arial" panose="020B0604020202020204" pitchFamily="34" charset="0"/>
              <a:buChar char="•"/>
            </a:pPr>
            <a:r>
              <a:rPr lang="es-ES" sz="1000" dirty="0"/>
              <a:t>Puedes tener la certeza de que contratar por teléfono es un proceso totalmente seguro. En Movistar Seguros no nos arriesgamos a poner en tela de juicio la confianza de toda la marca.</a:t>
            </a:r>
          </a:p>
          <a:p>
            <a:r>
              <a:rPr lang="es-ES" sz="1000" b="1" dirty="0"/>
              <a:t>AHORA NO TENGO TIEMPO …</a:t>
            </a:r>
            <a:r>
              <a:rPr lang="es-ES" sz="1000" dirty="0"/>
              <a:t> </a:t>
            </a:r>
          </a:p>
          <a:p>
            <a:pPr marL="171450" indent="-171450">
              <a:buFont typeface="Arial" panose="020B0604020202020204" pitchFamily="34" charset="0"/>
              <a:buChar char="•"/>
            </a:pPr>
            <a:r>
              <a:rPr lang="es-ES" sz="1000" dirty="0"/>
              <a:t>No te preocupes, en cualquier momento puedes llamarnos al 900 22 22 66 para ofrecerte el seguro de Hogar que mejor se adapte a tus necesidades.</a:t>
            </a:r>
            <a:endParaRPr lang="es-ES" sz="1000" strike="sngStrike" dirty="0"/>
          </a:p>
          <a:p>
            <a:endParaRPr lang="es-ES" sz="1000" dirty="0">
              <a:solidFill>
                <a:srgbClr val="FF0000"/>
              </a:solidFill>
            </a:endParaRPr>
          </a:p>
        </p:txBody>
      </p:sp>
      <p:sp>
        <p:nvSpPr>
          <p:cNvPr id="32" name="CuadroTexto 31">
            <a:extLst>
              <a:ext uri="{FF2B5EF4-FFF2-40B4-BE49-F238E27FC236}">
                <a16:creationId xmlns:a16="http://schemas.microsoft.com/office/drawing/2014/main" id="{37EC712F-28BA-4BB4-9F70-AE2E068AC764}"/>
              </a:ext>
            </a:extLst>
          </p:cNvPr>
          <p:cNvSpPr txBox="1"/>
          <p:nvPr/>
        </p:nvSpPr>
        <p:spPr>
          <a:xfrm>
            <a:off x="109781" y="5042662"/>
            <a:ext cx="11785010" cy="1631216"/>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LOS SEGUROS NO RESPONDEN COMO ME GUSTARÍA</a:t>
            </a:r>
          </a:p>
          <a:p>
            <a:pPr marL="171450" indent="-171450">
              <a:buFont typeface="Arial" panose="020B0604020202020204" pitchFamily="34" charset="0"/>
              <a:buChar char="•"/>
            </a:pPr>
            <a:r>
              <a:rPr lang="es-ES" sz="1000" dirty="0"/>
              <a:t>Si valoramos todo correctamente, cuando tengas que hacer uso de él, seguro que estarás contento</a:t>
            </a:r>
          </a:p>
          <a:p>
            <a:pPr marL="171450" indent="-171450">
              <a:buFont typeface="Arial" panose="020B0604020202020204" pitchFamily="34" charset="0"/>
              <a:buChar char="•"/>
            </a:pPr>
            <a:endParaRPr lang="es-ES" sz="1000" dirty="0"/>
          </a:p>
          <a:p>
            <a:r>
              <a:rPr lang="es-ES" sz="1000" b="1" dirty="0"/>
              <a:t>LO VEO MUY COMPLICADO … ¿CÓMO DOY DE BAJA MI SEGURO ACTUAL?</a:t>
            </a:r>
          </a:p>
          <a:p>
            <a:pPr marL="171450" indent="-171450">
              <a:buFont typeface="Arial" panose="020B0604020202020204" pitchFamily="34" charset="0"/>
              <a:buChar char="•"/>
            </a:pPr>
            <a:r>
              <a:rPr lang="es-ES" sz="1000" dirty="0"/>
              <a:t>Es fácil, te puedo enviar por email modelo carta para que solo tengas que cumplimentar los datos, firmarla, y enviarla a la compañía actual. Si en tiendas entrega en mano. Debe preavisar a su aseguradora con al menos 30 días de antelación y siempre por escrito. </a:t>
            </a:r>
            <a:endParaRPr lang="es-ES" sz="1000" strike="sngStrike" dirty="0">
              <a:solidFill>
                <a:srgbClr val="FF0000"/>
              </a:solidFill>
            </a:endParaRPr>
          </a:p>
          <a:p>
            <a:pPr marL="171450" indent="-171450">
              <a:buFont typeface="Arial" panose="020B0604020202020204" pitchFamily="34" charset="0"/>
              <a:buChar char="•"/>
            </a:pPr>
            <a:endParaRPr lang="es-ES" sz="1000" dirty="0"/>
          </a:p>
          <a:p>
            <a:r>
              <a:rPr lang="es-ES" sz="1000" b="1" dirty="0"/>
              <a:t>NO ME INTERESA</a:t>
            </a:r>
          </a:p>
          <a:p>
            <a:pPr marL="171450" indent="-171450">
              <a:buFont typeface="Arial" panose="020B0604020202020204" pitchFamily="34" charset="0"/>
              <a:buChar char="•"/>
            </a:pPr>
            <a:r>
              <a:rPr lang="es-ES" sz="1000" dirty="0"/>
              <a:t>¿Es una cuestión de precio o de coberturas que no le convencen?</a:t>
            </a:r>
          </a:p>
          <a:p>
            <a:pPr marL="285750" indent="-285750">
              <a:buFont typeface="Arial" panose="020B0604020202020204" pitchFamily="34" charset="0"/>
              <a:buChar char="•"/>
            </a:pPr>
            <a:endParaRPr lang="es-ES" sz="1000" dirty="0"/>
          </a:p>
        </p:txBody>
      </p:sp>
      <p:sp>
        <p:nvSpPr>
          <p:cNvPr id="34" name="Rectángulo: esquinas redondeadas 33">
            <a:extLst>
              <a:ext uri="{FF2B5EF4-FFF2-40B4-BE49-F238E27FC236}">
                <a16:creationId xmlns:a16="http://schemas.microsoft.com/office/drawing/2014/main" id="{E2F373B4-B407-44A6-AD8B-A799C8D80325}"/>
              </a:ext>
            </a:extLst>
          </p:cNvPr>
          <p:cNvSpPr/>
          <p:nvPr/>
        </p:nvSpPr>
        <p:spPr>
          <a:xfrm>
            <a:off x="109781" y="4763946"/>
            <a:ext cx="2864106" cy="27871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72000" rtlCol="0" anchor="t" anchorCtr="0"/>
          <a:lstStyle/>
          <a:p>
            <a:pPr lvl="0"/>
            <a:r>
              <a:rPr lang="es-ES" sz="1400" b="1" dirty="0">
                <a:solidFill>
                  <a:schemeClr val="tx1"/>
                </a:solidFill>
              </a:rPr>
              <a:t>Contra objeciones generales</a:t>
            </a:r>
          </a:p>
        </p:txBody>
      </p:sp>
      <p:sp>
        <p:nvSpPr>
          <p:cNvPr id="35" name="Rectángulo 34">
            <a:extLst>
              <a:ext uri="{FF2B5EF4-FFF2-40B4-BE49-F238E27FC236}">
                <a16:creationId xmlns:a16="http://schemas.microsoft.com/office/drawing/2014/main" id="{0661C368-30D9-48BB-A400-FDAD6486B891}"/>
              </a:ext>
            </a:extLst>
          </p:cNvPr>
          <p:cNvSpPr/>
          <p:nvPr/>
        </p:nvSpPr>
        <p:spPr>
          <a:xfrm>
            <a:off x="9824426" y="409722"/>
            <a:ext cx="450764" cy="246221"/>
          </a:xfrm>
          <a:prstGeom prst="rect">
            <a:avLst/>
          </a:prstGeom>
        </p:spPr>
        <p:txBody>
          <a:bodyPr wrap="none">
            <a:spAutoFit/>
          </a:bodyPr>
          <a:lstStyle/>
          <a:p>
            <a:r>
              <a:rPr lang="es-ES" sz="1000" b="1" dirty="0">
                <a:solidFill>
                  <a:schemeClr val="bg1"/>
                </a:solidFill>
              </a:rPr>
              <a:t>(1/3)</a:t>
            </a:r>
            <a:endParaRPr lang="es-ES" sz="1000" dirty="0"/>
          </a:p>
        </p:txBody>
      </p:sp>
      <p:sp>
        <p:nvSpPr>
          <p:cNvPr id="36" name="Botón de acción: ir hacia atrás o anterior 35">
            <a:hlinkClick r:id="" action="ppaction://hlinkshowjump?jump=previousslide" highlightClick="1"/>
            <a:extLst>
              <a:ext uri="{FF2B5EF4-FFF2-40B4-BE49-F238E27FC236}">
                <a16:creationId xmlns:a16="http://schemas.microsoft.com/office/drawing/2014/main" id="{D37D0EE6-05C1-4D17-A7DA-02CE9D84B172}"/>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37" name="Botón de acción: ir hacia delante o siguiente 36">
            <a:hlinkClick r:id="" action="ppaction://hlinkshowjump?jump=nextslide" highlightClick="1"/>
            <a:extLst>
              <a:ext uri="{FF2B5EF4-FFF2-40B4-BE49-F238E27FC236}">
                <a16:creationId xmlns:a16="http://schemas.microsoft.com/office/drawing/2014/main" id="{6FD591C0-0513-41E1-929C-A4A0801BE3A6}"/>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13" name="Rectángulo 12">
            <a:extLst>
              <a:ext uri="{FF2B5EF4-FFF2-40B4-BE49-F238E27FC236}">
                <a16:creationId xmlns:a16="http://schemas.microsoft.com/office/drawing/2014/main" id="{29FB99AF-8F77-42BA-9A80-AC819F76EC33}"/>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6474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F0F96861-256E-4C8F-99D3-9AD1F3617D7A}"/>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OBJECIONES GENERALES</a:t>
            </a:r>
          </a:p>
        </p:txBody>
      </p:sp>
      <p:pic>
        <p:nvPicPr>
          <p:cNvPr id="64" name="Imagen 63">
            <a:extLst>
              <a:ext uri="{FF2B5EF4-FFF2-40B4-BE49-F238E27FC236}">
                <a16:creationId xmlns:a16="http://schemas.microsoft.com/office/drawing/2014/main" id="{63D4373A-433B-45D1-8841-3266F4952889}"/>
              </a:ext>
            </a:extLst>
          </p:cNvPr>
          <p:cNvPicPr>
            <a:picLocks noChangeAspect="1"/>
          </p:cNvPicPr>
          <p:nvPr/>
        </p:nvPicPr>
        <p:blipFill>
          <a:blip r:embed="rId2"/>
          <a:stretch>
            <a:fillRect/>
          </a:stretch>
        </p:blipFill>
        <p:spPr>
          <a:xfrm>
            <a:off x="136407" y="18106"/>
            <a:ext cx="1054469" cy="382357"/>
          </a:xfrm>
          <a:prstGeom prst="rect">
            <a:avLst/>
          </a:prstGeom>
        </p:spPr>
      </p:pic>
      <p:pic>
        <p:nvPicPr>
          <p:cNvPr id="26" name="Picture 6" descr="Resultado de imagen de ir a inicio">
            <a:hlinkClick r:id="rId3" action="ppaction://hlinksldjump"/>
            <a:extLst>
              <a:ext uri="{FF2B5EF4-FFF2-40B4-BE49-F238E27FC236}">
                <a16:creationId xmlns:a16="http://schemas.microsoft.com/office/drawing/2014/main" id="{5DF2017A-BAB2-4D03-8A1C-2ED432D1F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5" name="Rectángulo 34">
            <a:extLst>
              <a:ext uri="{FF2B5EF4-FFF2-40B4-BE49-F238E27FC236}">
                <a16:creationId xmlns:a16="http://schemas.microsoft.com/office/drawing/2014/main" id="{0661C368-30D9-48BB-A400-FDAD6486B891}"/>
              </a:ext>
            </a:extLst>
          </p:cNvPr>
          <p:cNvSpPr/>
          <p:nvPr/>
        </p:nvSpPr>
        <p:spPr>
          <a:xfrm>
            <a:off x="9824426" y="409722"/>
            <a:ext cx="450764" cy="246221"/>
          </a:xfrm>
          <a:prstGeom prst="rect">
            <a:avLst/>
          </a:prstGeom>
        </p:spPr>
        <p:txBody>
          <a:bodyPr wrap="none">
            <a:spAutoFit/>
          </a:bodyPr>
          <a:lstStyle/>
          <a:p>
            <a:r>
              <a:rPr lang="es-ES" sz="1000" b="1" dirty="0">
                <a:solidFill>
                  <a:schemeClr val="bg1"/>
                </a:solidFill>
              </a:rPr>
              <a:t>(3/3)</a:t>
            </a:r>
            <a:endParaRPr lang="es-ES" sz="1000" dirty="0"/>
          </a:p>
        </p:txBody>
      </p:sp>
      <p:sp>
        <p:nvSpPr>
          <p:cNvPr id="36" name="Botón de acción: ir hacia atrás o anterior 35">
            <a:hlinkClick r:id="" action="ppaction://hlinkshowjump?jump=previousslide" highlightClick="1"/>
            <a:extLst>
              <a:ext uri="{FF2B5EF4-FFF2-40B4-BE49-F238E27FC236}">
                <a16:creationId xmlns:a16="http://schemas.microsoft.com/office/drawing/2014/main" id="{D37D0EE6-05C1-4D17-A7DA-02CE9D84B172}"/>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37" name="Botón de acción: ir hacia delante o siguiente 36">
            <a:hlinkClick r:id="" action="ppaction://hlinkshowjump?jump=nextslide" highlightClick="1"/>
            <a:extLst>
              <a:ext uri="{FF2B5EF4-FFF2-40B4-BE49-F238E27FC236}">
                <a16:creationId xmlns:a16="http://schemas.microsoft.com/office/drawing/2014/main" id="{6FD591C0-0513-41E1-929C-A4A0801BE3A6}"/>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13" name="Rectángulo: esquinas redondeadas 12">
            <a:extLst>
              <a:ext uri="{FF2B5EF4-FFF2-40B4-BE49-F238E27FC236}">
                <a16:creationId xmlns:a16="http://schemas.microsoft.com/office/drawing/2014/main" id="{DC14D070-27D9-4750-8AE6-B42DD63F393E}"/>
              </a:ext>
            </a:extLst>
          </p:cNvPr>
          <p:cNvSpPr/>
          <p:nvPr/>
        </p:nvSpPr>
        <p:spPr>
          <a:xfrm>
            <a:off x="137022" y="3047135"/>
            <a:ext cx="3275371"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Datos personales</a:t>
            </a:r>
          </a:p>
        </p:txBody>
      </p:sp>
      <p:sp>
        <p:nvSpPr>
          <p:cNvPr id="14" name="CuadroTexto 13">
            <a:extLst>
              <a:ext uri="{FF2B5EF4-FFF2-40B4-BE49-F238E27FC236}">
                <a16:creationId xmlns:a16="http://schemas.microsoft.com/office/drawing/2014/main" id="{22D977F6-1217-46A5-A6EC-6D907BE9B438}"/>
              </a:ext>
            </a:extLst>
          </p:cNvPr>
          <p:cNvSpPr txBox="1"/>
          <p:nvPr/>
        </p:nvSpPr>
        <p:spPr>
          <a:xfrm>
            <a:off x="137022" y="3476531"/>
            <a:ext cx="11785010" cy="553998"/>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a:t>NO TE QUIERO DAR MIS DATOS PERSONALES</a:t>
            </a:r>
          </a:p>
          <a:p>
            <a:pPr marL="171450" indent="-171450">
              <a:buFont typeface="Arial" panose="020B0604020202020204" pitchFamily="34" charset="0"/>
              <a:buChar char="•"/>
            </a:pPr>
            <a:r>
              <a:rPr lang="es-ES" sz="1000"/>
              <a:t>Solo necesito esta información para continuar con la oferta que te quiero hacer, nada más, piensa que no todos los seguros se ajustan a los mismos perfiles.</a:t>
            </a:r>
          </a:p>
          <a:p>
            <a:pPr marL="171450" indent="-171450">
              <a:buFont typeface="Arial" panose="020B0604020202020204" pitchFamily="34" charset="0"/>
              <a:buChar char="•"/>
            </a:pPr>
            <a:r>
              <a:rPr lang="es-ES" sz="1000"/>
              <a:t>Si me proporcionas esta información podré ofrecerte el seguro que mejor se adapta a tus necesidades. Estos datos no quedan registrados en ningún sitio.</a:t>
            </a:r>
          </a:p>
        </p:txBody>
      </p:sp>
      <p:sp>
        <p:nvSpPr>
          <p:cNvPr id="15" name="Rectángulo: esquinas redondeadas 14">
            <a:extLst>
              <a:ext uri="{FF2B5EF4-FFF2-40B4-BE49-F238E27FC236}">
                <a16:creationId xmlns:a16="http://schemas.microsoft.com/office/drawing/2014/main" id="{71E1234B-9C3F-47D4-94EE-3FD7AC523781}"/>
              </a:ext>
            </a:extLst>
          </p:cNvPr>
          <p:cNvSpPr/>
          <p:nvPr/>
        </p:nvSpPr>
        <p:spPr>
          <a:xfrm>
            <a:off x="137022" y="656964"/>
            <a:ext cx="3275371"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Precio</a:t>
            </a:r>
          </a:p>
        </p:txBody>
      </p:sp>
      <p:sp>
        <p:nvSpPr>
          <p:cNvPr id="16" name="CuadroTexto 15">
            <a:extLst>
              <a:ext uri="{FF2B5EF4-FFF2-40B4-BE49-F238E27FC236}">
                <a16:creationId xmlns:a16="http://schemas.microsoft.com/office/drawing/2014/main" id="{B4FA6FDC-22E3-4CD4-BFDF-9CFC36AD35AA}"/>
              </a:ext>
            </a:extLst>
          </p:cNvPr>
          <p:cNvSpPr txBox="1"/>
          <p:nvPr/>
        </p:nvSpPr>
        <p:spPr>
          <a:xfrm>
            <a:off x="137022" y="1056315"/>
            <a:ext cx="11785010" cy="1785104"/>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ME PARECE CARO/ NO ME LO PUEDO PERMITIR</a:t>
            </a:r>
          </a:p>
          <a:p>
            <a:pPr marL="171450" indent="-171450">
              <a:buFont typeface="Arial" panose="020B0604020202020204" pitchFamily="34" charset="0"/>
              <a:buChar char="•"/>
            </a:pPr>
            <a:r>
              <a:rPr lang="es-ES" sz="1000" dirty="0"/>
              <a:t>Piensa que el seguro supone al final X€ al mes, que son X€ al día. No lo pienses como un gasto sino como una inversión, ya que nuestro seguro te ofrece unas coberturas muy completas.</a:t>
            </a:r>
          </a:p>
          <a:p>
            <a:pPr marL="171450" indent="-171450">
              <a:buFont typeface="Arial" panose="020B0604020202020204" pitchFamily="34" charset="0"/>
              <a:buChar char="•"/>
            </a:pPr>
            <a:r>
              <a:rPr lang="es-ES" sz="1000" dirty="0"/>
              <a:t>Pon ejemplos concretos para ilustrar las ventajas del producto y desglosa coberturas diferenciales. </a:t>
            </a:r>
          </a:p>
          <a:p>
            <a:pPr marL="171450" indent="-171450">
              <a:buFont typeface="Arial" panose="020B0604020202020204" pitchFamily="34" charset="0"/>
              <a:buChar char="•"/>
            </a:pPr>
            <a:endParaRPr lang="es-ES" sz="1000" dirty="0"/>
          </a:p>
          <a:p>
            <a:r>
              <a:rPr lang="es-ES" sz="1000" b="1" dirty="0"/>
              <a:t>POR QUÉ SE INCREMENTA EL IMPORTE SI ELIJO EL PAGO SEMESTRAL Y TRIMESTRAL</a:t>
            </a:r>
          </a:p>
          <a:p>
            <a:pPr marL="171450" indent="-171450">
              <a:buFont typeface="Arial" panose="020B0604020202020204" pitchFamily="34" charset="0"/>
              <a:buChar char="•"/>
            </a:pPr>
            <a:r>
              <a:rPr lang="es-ES" sz="1000" dirty="0"/>
              <a:t>Pagar el importe de la póliza de forma semestral o trimestral lleva implícitos una serie de gastos bancarios que hacen que el importe total a pagar aumente. </a:t>
            </a:r>
          </a:p>
          <a:p>
            <a:pPr marL="171450" indent="-171450">
              <a:buFont typeface="Arial" panose="020B0604020202020204" pitchFamily="34" charset="0"/>
              <a:buChar char="•"/>
            </a:pPr>
            <a:endParaRPr lang="es-ES" sz="1000" dirty="0"/>
          </a:p>
          <a:p>
            <a:r>
              <a:rPr lang="es-ES" sz="1000" b="1" dirty="0"/>
              <a:t>POR QUÉ NO PUEDO CONTRATAR EL SEGURO EN LA FECHA INDICADA</a:t>
            </a:r>
          </a:p>
          <a:p>
            <a:pPr marL="171450" indent="-171450">
              <a:buFont typeface="Arial" panose="020B0604020202020204" pitchFamily="34" charset="0"/>
              <a:buChar char="•"/>
            </a:pPr>
            <a:r>
              <a:rPr lang="es-ES" sz="1000" dirty="0"/>
              <a:t>El inicio del seguro puede coincidir con la fecha de la solicitud (la del día que llama) pero nunca anterior. </a:t>
            </a:r>
          </a:p>
          <a:p>
            <a:pPr marL="171450" indent="-171450">
              <a:buFont typeface="Arial" panose="020B0604020202020204" pitchFamily="34" charset="0"/>
              <a:buChar char="•"/>
            </a:pPr>
            <a:r>
              <a:rPr lang="es-ES" sz="1000" dirty="0"/>
              <a:t>Solo se permite contratar un seguro de hogar si la fecha de efecto o inicio del seguro no supera  XX días desde la fecha de la solicitud, definidos por la aseguradora.. </a:t>
            </a:r>
          </a:p>
          <a:p>
            <a:pPr marL="171450" indent="-171450">
              <a:buFont typeface="Arial" panose="020B0604020202020204" pitchFamily="34" charset="0"/>
              <a:buChar char="•"/>
            </a:pPr>
            <a:r>
              <a:rPr lang="es-ES" sz="1000" dirty="0"/>
              <a:t>La validez de un presupuesto es de 30 días de la fecha de su emisión. </a:t>
            </a:r>
          </a:p>
        </p:txBody>
      </p:sp>
      <p:sp>
        <p:nvSpPr>
          <p:cNvPr id="17" name="Rectángulo: esquinas redondeadas 16">
            <a:extLst>
              <a:ext uri="{FF2B5EF4-FFF2-40B4-BE49-F238E27FC236}">
                <a16:creationId xmlns:a16="http://schemas.microsoft.com/office/drawing/2014/main" id="{F6AB0EF2-1487-4D78-BB7B-D1B609302DCE}"/>
              </a:ext>
            </a:extLst>
          </p:cNvPr>
          <p:cNvSpPr/>
          <p:nvPr/>
        </p:nvSpPr>
        <p:spPr>
          <a:xfrm>
            <a:off x="109783" y="4143861"/>
            <a:ext cx="3275371"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Datos de la Vivienda</a:t>
            </a:r>
          </a:p>
        </p:txBody>
      </p:sp>
      <p:sp>
        <p:nvSpPr>
          <p:cNvPr id="18" name="CuadroTexto 17">
            <a:extLst>
              <a:ext uri="{FF2B5EF4-FFF2-40B4-BE49-F238E27FC236}">
                <a16:creationId xmlns:a16="http://schemas.microsoft.com/office/drawing/2014/main" id="{E3562A7F-D659-4244-829A-5C3F44ED15AF}"/>
              </a:ext>
            </a:extLst>
          </p:cNvPr>
          <p:cNvSpPr txBox="1"/>
          <p:nvPr/>
        </p:nvSpPr>
        <p:spPr>
          <a:xfrm>
            <a:off x="109781" y="4575274"/>
            <a:ext cx="11812251" cy="1938992"/>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POR QUÉ SE CONTRASTAN LOS DATOS CON EL CATASTRO</a:t>
            </a:r>
          </a:p>
          <a:p>
            <a:pPr marL="171450" indent="-171450">
              <a:buFont typeface="Arial" panose="020B0604020202020204" pitchFamily="34" charset="0"/>
              <a:buChar char="•"/>
            </a:pPr>
            <a:r>
              <a:rPr lang="es-ES" sz="1000" dirty="0"/>
              <a:t>El catastro es un organismo público en el que se registran todos los datos de la vivienda (metros cuadrados, fecha construcción.) lo que nos a permitir proponerte un importe para continente y contenido y poder ajustar más el importe del seguro. Pero por supuesto, eres tú quien decides si son correctos o no. </a:t>
            </a:r>
            <a:r>
              <a:rPr lang="es-ES" sz="1000" b="1" dirty="0"/>
              <a:t>IMPORTANTE: </a:t>
            </a:r>
            <a:r>
              <a:rPr lang="es-ES" sz="1000" dirty="0"/>
              <a:t>en las localidades de País Vasco y Navarra no hay conexión con el catastro, hay que cumplimentar los datos manualmente.</a:t>
            </a:r>
          </a:p>
          <a:p>
            <a:pPr marL="171450" indent="-171450">
              <a:buFont typeface="Arial" panose="020B0604020202020204" pitchFamily="34" charset="0"/>
              <a:buChar char="•"/>
            </a:pPr>
            <a:endParaRPr lang="es-ES" sz="1000" b="1" dirty="0"/>
          </a:p>
          <a:p>
            <a:r>
              <a:rPr lang="es-ES" sz="1000" b="1" dirty="0"/>
              <a:t>QUÉ OCURRE SI LOS DATOS FACILITADOS NO SON CORRECTOS</a:t>
            </a:r>
          </a:p>
          <a:p>
            <a:pPr marL="171450" indent="-171450">
              <a:buFont typeface="Arial" panose="020B0604020202020204" pitchFamily="34" charset="0"/>
              <a:buChar char="•"/>
            </a:pPr>
            <a:r>
              <a:rPr lang="es-ES" sz="1000" dirty="0"/>
              <a:t>Si una vez contratado el seguro se comprueba que los datos no son correctos (en especial la información relacionada con viviendas asegurables) el seguro se cancelará y no se tendrá derecho a indemnización alguna en caso de comunicar algún tipo de siniestro.</a:t>
            </a:r>
          </a:p>
          <a:p>
            <a:pPr marL="171450" indent="-171450">
              <a:buFont typeface="Arial" panose="020B0604020202020204" pitchFamily="34" charset="0"/>
              <a:buChar char="•"/>
            </a:pPr>
            <a:r>
              <a:rPr lang="es-ES" sz="1000" dirty="0"/>
              <a:t>Pero por supuesto, eres tú quien puede proporcionar la información correcta en caso de que observes alguna imprecisión</a:t>
            </a:r>
          </a:p>
          <a:p>
            <a:pPr marL="171450" indent="-171450">
              <a:buFont typeface="Arial" panose="020B0604020202020204" pitchFamily="34" charset="0"/>
              <a:buChar char="•"/>
            </a:pPr>
            <a:endParaRPr lang="es-ES" sz="1000" dirty="0"/>
          </a:p>
          <a:p>
            <a:r>
              <a:rPr lang="es-ES" sz="1000" b="1" dirty="0"/>
              <a:t>POR QUÉ TENGO QUE CONFIRMAR QUE LA VIVIENDA ES ASEGURABLE </a:t>
            </a:r>
          </a:p>
          <a:p>
            <a:pPr marL="285750" indent="-285750">
              <a:buFont typeface="Arial" panose="020B0604020202020204" pitchFamily="34" charset="0"/>
              <a:buChar char="•"/>
            </a:pPr>
            <a:r>
              <a:rPr lang="es-ES" sz="1000" dirty="0"/>
              <a:t>Hay tipologías de viviendas que por sus características o uso no pueden asegurarse, al ser alto riesgo.</a:t>
            </a:r>
          </a:p>
        </p:txBody>
      </p:sp>
      <p:sp>
        <p:nvSpPr>
          <p:cNvPr id="19" name="Rectángulo 18">
            <a:extLst>
              <a:ext uri="{FF2B5EF4-FFF2-40B4-BE49-F238E27FC236}">
                <a16:creationId xmlns:a16="http://schemas.microsoft.com/office/drawing/2014/main" id="{E15D7A5D-FD03-4541-B7A5-DC38F09D8C2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719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F0F96861-256E-4C8F-99D3-9AD1F3617D7A}"/>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OBJECIONES GENERALES</a:t>
            </a:r>
          </a:p>
        </p:txBody>
      </p:sp>
      <p:pic>
        <p:nvPicPr>
          <p:cNvPr id="64" name="Imagen 63">
            <a:extLst>
              <a:ext uri="{FF2B5EF4-FFF2-40B4-BE49-F238E27FC236}">
                <a16:creationId xmlns:a16="http://schemas.microsoft.com/office/drawing/2014/main" id="{63D4373A-433B-45D1-8841-3266F4952889}"/>
              </a:ext>
            </a:extLst>
          </p:cNvPr>
          <p:cNvPicPr>
            <a:picLocks noChangeAspect="1"/>
          </p:cNvPicPr>
          <p:nvPr/>
        </p:nvPicPr>
        <p:blipFill>
          <a:blip r:embed="rId2"/>
          <a:stretch>
            <a:fillRect/>
          </a:stretch>
        </p:blipFill>
        <p:spPr>
          <a:xfrm>
            <a:off x="136407" y="18106"/>
            <a:ext cx="1054469" cy="382357"/>
          </a:xfrm>
          <a:prstGeom prst="rect">
            <a:avLst/>
          </a:prstGeom>
        </p:spPr>
      </p:pic>
      <p:pic>
        <p:nvPicPr>
          <p:cNvPr id="26" name="Picture 6" descr="Resultado de imagen de ir a inicio">
            <a:hlinkClick r:id="rId3" action="ppaction://hlinksldjump"/>
            <a:extLst>
              <a:ext uri="{FF2B5EF4-FFF2-40B4-BE49-F238E27FC236}">
                <a16:creationId xmlns:a16="http://schemas.microsoft.com/office/drawing/2014/main" id="{5DF2017A-BAB2-4D03-8A1C-2ED432D1F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5" name="Rectángulo 34">
            <a:extLst>
              <a:ext uri="{FF2B5EF4-FFF2-40B4-BE49-F238E27FC236}">
                <a16:creationId xmlns:a16="http://schemas.microsoft.com/office/drawing/2014/main" id="{0661C368-30D9-48BB-A400-FDAD6486B891}"/>
              </a:ext>
            </a:extLst>
          </p:cNvPr>
          <p:cNvSpPr/>
          <p:nvPr/>
        </p:nvSpPr>
        <p:spPr>
          <a:xfrm>
            <a:off x="9824426" y="409722"/>
            <a:ext cx="450764" cy="246221"/>
          </a:xfrm>
          <a:prstGeom prst="rect">
            <a:avLst/>
          </a:prstGeom>
        </p:spPr>
        <p:txBody>
          <a:bodyPr wrap="none">
            <a:spAutoFit/>
          </a:bodyPr>
          <a:lstStyle/>
          <a:p>
            <a:r>
              <a:rPr lang="es-ES" sz="1000" b="1" dirty="0">
                <a:solidFill>
                  <a:schemeClr val="bg1"/>
                </a:solidFill>
              </a:rPr>
              <a:t>(3/3)</a:t>
            </a:r>
            <a:endParaRPr lang="es-ES" sz="1000" dirty="0"/>
          </a:p>
        </p:txBody>
      </p:sp>
      <p:sp>
        <p:nvSpPr>
          <p:cNvPr id="36" name="Botón de acción: ir hacia atrás o anterior 35">
            <a:hlinkClick r:id="" action="ppaction://hlinkshowjump?jump=previousslide" highlightClick="1"/>
            <a:extLst>
              <a:ext uri="{FF2B5EF4-FFF2-40B4-BE49-F238E27FC236}">
                <a16:creationId xmlns:a16="http://schemas.microsoft.com/office/drawing/2014/main" id="{D37D0EE6-05C1-4D17-A7DA-02CE9D84B172}"/>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37" name="Botón de acción: ir hacia delante o siguiente 36">
            <a:hlinkClick r:id="" action="ppaction://hlinkshowjump?jump=nextslide" highlightClick="1"/>
            <a:extLst>
              <a:ext uri="{FF2B5EF4-FFF2-40B4-BE49-F238E27FC236}">
                <a16:creationId xmlns:a16="http://schemas.microsoft.com/office/drawing/2014/main" id="{6FD591C0-0513-41E1-929C-A4A0801BE3A6}"/>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19" name="Rectángulo: esquinas redondeadas 18">
            <a:extLst>
              <a:ext uri="{FF2B5EF4-FFF2-40B4-BE49-F238E27FC236}">
                <a16:creationId xmlns:a16="http://schemas.microsoft.com/office/drawing/2014/main" id="{756FAE03-4413-4E6A-82A1-CF79BC70E51D}"/>
              </a:ext>
            </a:extLst>
          </p:cNvPr>
          <p:cNvSpPr/>
          <p:nvPr/>
        </p:nvSpPr>
        <p:spPr>
          <a:xfrm>
            <a:off x="136717" y="813663"/>
            <a:ext cx="3270947" cy="43807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Vivienda Hipotecada</a:t>
            </a:r>
          </a:p>
        </p:txBody>
      </p:sp>
      <p:sp>
        <p:nvSpPr>
          <p:cNvPr id="20" name="CuadroTexto 19">
            <a:extLst>
              <a:ext uri="{FF2B5EF4-FFF2-40B4-BE49-F238E27FC236}">
                <a16:creationId xmlns:a16="http://schemas.microsoft.com/office/drawing/2014/main" id="{3D033CB7-3742-4A35-B5A1-331C8A1E633B}"/>
              </a:ext>
            </a:extLst>
          </p:cNvPr>
          <p:cNvSpPr txBox="1"/>
          <p:nvPr/>
        </p:nvSpPr>
        <p:spPr>
          <a:xfrm>
            <a:off x="137022" y="1260440"/>
            <a:ext cx="11981087" cy="2862322"/>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TENGO MI SEGURO VINCULADO A LA HIPOTECA</a:t>
            </a:r>
          </a:p>
          <a:p>
            <a:pPr marL="171450" indent="-171450">
              <a:buFont typeface="Arial" panose="020B0604020202020204" pitchFamily="34" charset="0"/>
              <a:buChar char="•"/>
            </a:pPr>
            <a:r>
              <a:rPr lang="es-ES" sz="1000" dirty="0"/>
              <a:t>Mucha gente tiene miedo a quitarse del seguro que está vinculado a su hipoteca por la subida del diferencial, pero si haces el cálculo, a veces incluso es más barato y además tienes un seguro con coberturas muy completas.</a:t>
            </a:r>
          </a:p>
          <a:p>
            <a:pPr marL="171450" indent="-171450">
              <a:buFont typeface="Arial" panose="020B0604020202020204" pitchFamily="34" charset="0"/>
              <a:buChar char="•"/>
            </a:pPr>
            <a:endParaRPr lang="es-ES" sz="1000" dirty="0"/>
          </a:p>
          <a:p>
            <a:r>
              <a:rPr lang="es-ES" sz="1000" b="1" dirty="0"/>
              <a:t>TENGO MI VIVIENDA HIPOTECADA, ¿TENGO QUE HACER ALGO?</a:t>
            </a:r>
          </a:p>
          <a:p>
            <a:pPr marL="171450" indent="-171450">
              <a:buFont typeface="Arial" panose="020B0604020202020204" pitchFamily="34" charset="0"/>
              <a:buChar char="•"/>
            </a:pPr>
            <a:r>
              <a:rPr lang="es-ES" sz="1000" dirty="0"/>
              <a:t>Si lo desea puede realizar Cesión derechos a la entidad con la que tienen la hipoteca (lo obligatorio es tener asegurada la vivienda pare el caso de incendio).</a:t>
            </a:r>
          </a:p>
          <a:p>
            <a:pPr marL="171450" indent="-171450">
              <a:buFont typeface="Arial" panose="020B0604020202020204" pitchFamily="34" charset="0"/>
              <a:buChar char="•"/>
            </a:pPr>
            <a:endParaRPr lang="es-ES" sz="1000" dirty="0"/>
          </a:p>
          <a:p>
            <a:r>
              <a:rPr lang="es-ES" sz="1000" b="1" dirty="0"/>
              <a:t>POR QUÉ TENGO QUE REALIZAR CESIÓN DE DERECHOS A LA ENTIDAD ASEGURADORA </a:t>
            </a:r>
          </a:p>
          <a:p>
            <a:pPr marL="285750" indent="-285750">
              <a:buFont typeface="Arial" panose="020B0604020202020204" pitchFamily="34" charset="0"/>
              <a:buChar char="•"/>
            </a:pPr>
            <a:r>
              <a:rPr lang="es-ES" sz="1000" dirty="0"/>
              <a:t>La vivienda con hipoteca deberá contar con una garantía específica. En este caso, se emitirá una cláusula a favor de la entidad de crédito que regule sus derechos sobre la indemnización conforme a la normativa, </a:t>
            </a:r>
            <a:r>
              <a:rPr lang="es-ES" sz="1000" b="1" dirty="0"/>
              <a:t>siendo necesario la siguiente información</a:t>
            </a:r>
            <a:r>
              <a:rPr lang="es-ES" sz="1000" dirty="0"/>
              <a:t>: datos de la entidad bancaria y número de préstamo para realizar la cesión derecho por vivienda hipotecada. Por regla general el importe de la hipoteca es mayor que el importe del Continente, y la entidad aseguradora puede exigir la cesión de derechos para el caso de que se produzca un incendio y sea necesario reconstruir todo el edificio. Con la contratación de esta cobertura (cesión de derechos a la entidad aseguradora) no solo se protege el bien asegurado, sino que también estará protegido ante los desembolsos económicos derivados de la reconstrucción en caso de producirse este siniestro. </a:t>
            </a:r>
            <a:r>
              <a:rPr lang="es-ES" sz="1000" b="1" dirty="0"/>
              <a:t>Importante a nivel aclaratorio: </a:t>
            </a:r>
            <a:r>
              <a:rPr lang="es-ES" sz="1000" dirty="0"/>
              <a:t>Las entidades prestamistas (bancarias) indican un capital de continente mínimo que debe asegurarse. Cuando la entidad bancaria reciba la copia de la póliza, deberá sumar las cantidades de "Continente" y de "Ampliación de Continente por Hipoteca"</a:t>
            </a:r>
          </a:p>
          <a:p>
            <a:pPr marL="285750" indent="-285750">
              <a:buFont typeface="Arial" panose="020B0604020202020204" pitchFamily="34" charset="0"/>
              <a:buChar char="•"/>
            </a:pPr>
            <a:endParaRPr lang="es-ES" sz="1000" dirty="0"/>
          </a:p>
          <a:p>
            <a:r>
              <a:rPr lang="es-ES" sz="1000" b="1" dirty="0"/>
              <a:t>TENGO HIPOTECA Y QUIERO HACER CESIÓN DERECHOS, PERO NO TENGO LOS DATOS AHORA O EL CLIENTE NO QUIERE FACILITAR LA INFORMACIÓN</a:t>
            </a:r>
            <a:endParaRPr lang="es-ES" sz="1000" dirty="0"/>
          </a:p>
          <a:p>
            <a:pPr marL="171450" indent="-171450">
              <a:buFont typeface="Arial" panose="020B0604020202020204" pitchFamily="34" charset="0"/>
              <a:buChar char="•"/>
            </a:pPr>
            <a:r>
              <a:rPr lang="es-ES" sz="1000" dirty="0"/>
              <a:t>Informar al cliente dónde puede localizar los datos, en especial el número de préstamo (en el recibo cuota mensual hipoteca y si tiene instalada la app de su banco en el móvil también puede localizar dicho número en el correspondiente apunte). Si es posible hacerlo en el momento de la pregunta sobre vivienda hipotecada, hacedlo. Si no es posible porque el cliente no tiene los datos que se necesitan, o no quiere facilitar el dato, se le informará que seguimos con el proceso y si finalmente realiza la contratación del seguro de hogar Movistar debe llamarnos al 900 22 22 66 para proceder a la contratación de esta cobertura.</a:t>
            </a:r>
          </a:p>
        </p:txBody>
      </p:sp>
      <p:sp>
        <p:nvSpPr>
          <p:cNvPr id="21" name="Rectángulo: esquinas redondeadas 20">
            <a:extLst>
              <a:ext uri="{FF2B5EF4-FFF2-40B4-BE49-F238E27FC236}">
                <a16:creationId xmlns:a16="http://schemas.microsoft.com/office/drawing/2014/main" id="{983831EA-2A66-488D-8EC7-444E23A95A06}"/>
              </a:ext>
            </a:extLst>
          </p:cNvPr>
          <p:cNvSpPr/>
          <p:nvPr/>
        </p:nvSpPr>
        <p:spPr>
          <a:xfrm>
            <a:off x="137021" y="4328896"/>
            <a:ext cx="3275371" cy="41861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Varios</a:t>
            </a:r>
          </a:p>
        </p:txBody>
      </p:sp>
      <p:sp>
        <p:nvSpPr>
          <p:cNvPr id="22" name="CuadroTexto 21">
            <a:extLst>
              <a:ext uri="{FF2B5EF4-FFF2-40B4-BE49-F238E27FC236}">
                <a16:creationId xmlns:a16="http://schemas.microsoft.com/office/drawing/2014/main" id="{655D4E2C-8B05-4182-8F16-81D8BAA2502D}"/>
              </a:ext>
            </a:extLst>
          </p:cNvPr>
          <p:cNvSpPr txBox="1"/>
          <p:nvPr/>
        </p:nvSpPr>
        <p:spPr>
          <a:xfrm>
            <a:off x="137021" y="4758292"/>
            <a:ext cx="11981088" cy="1169551"/>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QUIERE HACER ALGÚN TIPO DE GESTIÓN FUERA DEL ÁMBITO COMERCIAL</a:t>
            </a:r>
          </a:p>
          <a:p>
            <a:pPr marL="171450" indent="-171450">
              <a:buFont typeface="Arial" panose="020B0604020202020204" pitchFamily="34" charset="0"/>
              <a:buChar char="•"/>
            </a:pPr>
            <a:r>
              <a:rPr lang="es-ES" sz="1000" dirty="0"/>
              <a:t>Cada vez que el cliente nos saque de las consultas fuera de nuestro ámbito comercial utilizad este argumento. Por ejemplo:  Subidas de precios, insatisfacción con el servicio, etc. Un momento por favor te vamos a transferir con el área correspondiente, donde te darán la respuesta adecuada.</a:t>
            </a:r>
          </a:p>
          <a:p>
            <a:pPr marL="171450" indent="-171450">
              <a:buFont typeface="Arial" panose="020B0604020202020204" pitchFamily="34" charset="0"/>
              <a:buChar char="•"/>
            </a:pPr>
            <a:endParaRPr lang="es-ES" sz="1000" dirty="0"/>
          </a:p>
          <a:p>
            <a:r>
              <a:rPr lang="es-ES" sz="1000" b="1" dirty="0"/>
              <a:t>MÁNDAME LA POLIZA POR CORREO PARA QUE LO PUEDA VER EN CASA</a:t>
            </a:r>
          </a:p>
          <a:p>
            <a:pPr marL="171450" indent="-171450">
              <a:buFont typeface="Arial" panose="020B0604020202020204" pitchFamily="34" charset="0"/>
              <a:buChar char="•"/>
            </a:pPr>
            <a:r>
              <a:rPr lang="es-ES" sz="1000" dirty="0"/>
              <a:t>El envío de la póliza solo es por correo electrónico. Movistar Seguros quiere garantizar tu seguridad y no podemos arriesgar la confianza que tienes en nosotros. Cuando recibas la póliza en tu correo podrás comprobar que todo lo que hemos hablado por teléfono lo tienes por escrito y sin letra pequeña. Además una vez contratado el seguro de hogar Movistar, la documentación la tendrá disponible en la zona cliente. </a:t>
            </a:r>
          </a:p>
        </p:txBody>
      </p:sp>
      <p:sp>
        <p:nvSpPr>
          <p:cNvPr id="14" name="Rectángulo 13">
            <a:extLst>
              <a:ext uri="{FF2B5EF4-FFF2-40B4-BE49-F238E27FC236}">
                <a16:creationId xmlns:a16="http://schemas.microsoft.com/office/drawing/2014/main" id="{93250AA0-8D20-4C0C-974A-9CF137BBC8B5}"/>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629C2AE7-154D-4AF4-B889-585D5136FC03}"/>
              </a:ext>
            </a:extLst>
          </p:cNvPr>
          <p:cNvSpPr txBox="1"/>
          <p:nvPr/>
        </p:nvSpPr>
        <p:spPr>
          <a:xfrm>
            <a:off x="1597519" y="6097411"/>
            <a:ext cx="8996961" cy="738664"/>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400" b="1" dirty="0"/>
              <a:t>SI LA PERSONA MANIFIESTA QUE PREFIERE NO HACER PRESUPUETO O CONTRATACION SOLICITARLE NOS FACILITE FECHA VENCIMIENTO DE SU SEGURO HOGAR PARA PODER CONTRACTAR CON EL Y PODER OFRECERLE LA MODALIDAD QUE MEJOR SE ADAPTE A SUS NECESIDADES – ver apartado fechas vencimiento</a:t>
            </a:r>
          </a:p>
        </p:txBody>
      </p:sp>
    </p:spTree>
    <p:extLst>
      <p:ext uri="{BB962C8B-B14F-4D97-AF65-F5344CB8AC3E}">
        <p14:creationId xmlns:p14="http://schemas.microsoft.com/office/powerpoint/2010/main" val="1510818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B9DB29F-E0CF-43B6-A6BC-A3C555680536}"/>
              </a:ext>
            </a:extLst>
          </p:cNvPr>
          <p:cNvSpPr/>
          <p:nvPr/>
        </p:nvSpPr>
        <p:spPr>
          <a:xfrm>
            <a:off x="2452419" y="1896573"/>
            <a:ext cx="5899099" cy="410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ARGUMENTARIO VENTA</a:t>
            </a:r>
          </a:p>
        </p:txBody>
      </p:sp>
      <p:sp>
        <p:nvSpPr>
          <p:cNvPr id="5" name="Rectángulo: esquinas redondeadas 4">
            <a:extLst>
              <a:ext uri="{FF2B5EF4-FFF2-40B4-BE49-F238E27FC236}">
                <a16:creationId xmlns:a16="http://schemas.microsoft.com/office/drawing/2014/main" id="{E4E0330A-4482-433E-BB1C-41A67BAD660B}"/>
              </a:ext>
            </a:extLst>
          </p:cNvPr>
          <p:cNvSpPr/>
          <p:nvPr/>
        </p:nvSpPr>
        <p:spPr>
          <a:xfrm>
            <a:off x="2484118" y="151452"/>
            <a:ext cx="6660000" cy="4186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MODALIDADES CUBIERTAS POR</a:t>
            </a:r>
          </a:p>
        </p:txBody>
      </p:sp>
      <p:sp>
        <p:nvSpPr>
          <p:cNvPr id="9" name="Rectángulo: esquinas redondeadas 8">
            <a:hlinkClick r:id="rId2" action="ppaction://hlinksldjump"/>
            <a:extLst>
              <a:ext uri="{FF2B5EF4-FFF2-40B4-BE49-F238E27FC236}">
                <a16:creationId xmlns:a16="http://schemas.microsoft.com/office/drawing/2014/main" id="{A14A9B6B-02BC-492B-8955-B752C92F6D93}"/>
              </a:ext>
            </a:extLst>
          </p:cNvPr>
          <p:cNvSpPr/>
          <p:nvPr/>
        </p:nvSpPr>
        <p:spPr>
          <a:xfrm>
            <a:off x="2427796" y="2500075"/>
            <a:ext cx="2201797" cy="219385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Presta especial atención</a:t>
            </a:r>
          </a:p>
          <a:p>
            <a:pPr marL="171450" indent="-171450">
              <a:buFont typeface="Arial" panose="020B0604020202020204" pitchFamily="34" charset="0"/>
              <a:buChar char="•"/>
            </a:pPr>
            <a:r>
              <a:rPr lang="es-ES" sz="1200" dirty="0">
                <a:solidFill>
                  <a:prstClr val="black"/>
                </a:solidFill>
              </a:rPr>
              <a:t>Uso catastro</a:t>
            </a:r>
          </a:p>
          <a:p>
            <a:pPr marL="171450" indent="-171450">
              <a:buFont typeface="Arial" panose="020B0604020202020204" pitchFamily="34" charset="0"/>
              <a:buChar char="•"/>
            </a:pPr>
            <a:r>
              <a:rPr lang="es-ES" sz="1200" dirty="0">
                <a:solidFill>
                  <a:prstClr val="black"/>
                </a:solidFill>
              </a:rPr>
              <a:t>Antigüedad vivienda</a:t>
            </a:r>
          </a:p>
          <a:p>
            <a:pPr marL="171450" indent="-171450">
              <a:buFont typeface="Arial" panose="020B0604020202020204" pitchFamily="34" charset="0"/>
              <a:buChar char="•"/>
            </a:pPr>
            <a:r>
              <a:rPr lang="es-ES" sz="1200" dirty="0">
                <a:solidFill>
                  <a:prstClr val="black"/>
                </a:solidFill>
              </a:rPr>
              <a:t>Vivienda Hipotecada</a:t>
            </a:r>
          </a:p>
          <a:p>
            <a:pPr marL="171450" indent="-171450">
              <a:buFont typeface="Arial" panose="020B0604020202020204" pitchFamily="34" charset="0"/>
              <a:buChar char="•"/>
            </a:pPr>
            <a:r>
              <a:rPr lang="es-ES" sz="1200" dirty="0">
                <a:solidFill>
                  <a:schemeClr val="tx1"/>
                </a:solidFill>
              </a:rPr>
              <a:t>Vivienda Asegurable</a:t>
            </a:r>
          </a:p>
          <a:p>
            <a:pPr marL="171450" indent="-171450">
              <a:buFont typeface="Arial" panose="020B0604020202020204" pitchFamily="34" charset="0"/>
              <a:buChar char="•"/>
            </a:pPr>
            <a:r>
              <a:rPr lang="es-ES" sz="1200" dirty="0">
                <a:solidFill>
                  <a:schemeClr val="tx1"/>
                </a:solidFill>
              </a:rPr>
              <a:t>Quien contrata</a:t>
            </a:r>
          </a:p>
          <a:p>
            <a:pPr marL="171450" indent="-171450">
              <a:buFont typeface="Arial" panose="020B0604020202020204" pitchFamily="34" charset="0"/>
              <a:buChar char="•"/>
            </a:pPr>
            <a:r>
              <a:rPr lang="es-ES" sz="1200" dirty="0">
                <a:solidFill>
                  <a:schemeClr val="tx1"/>
                </a:solidFill>
              </a:rPr>
              <a:t>Fecha inicio del Seguro</a:t>
            </a:r>
          </a:p>
          <a:p>
            <a:pPr marL="171450" indent="-171450">
              <a:buFont typeface="Arial" panose="020B0604020202020204" pitchFamily="34" charset="0"/>
              <a:buChar char="•"/>
            </a:pPr>
            <a:r>
              <a:rPr lang="es-ES" sz="1200" dirty="0">
                <a:solidFill>
                  <a:schemeClr val="tx1"/>
                </a:solidFill>
              </a:rPr>
              <a:t>Teléfono contacto</a:t>
            </a:r>
          </a:p>
          <a:p>
            <a:pPr marL="171450" indent="-171450">
              <a:buFont typeface="Arial" panose="020B0604020202020204" pitchFamily="34" charset="0"/>
              <a:buChar char="•"/>
            </a:pPr>
            <a:r>
              <a:rPr lang="es-ES" sz="1200" dirty="0">
                <a:solidFill>
                  <a:schemeClr val="tx1"/>
                </a:solidFill>
              </a:rPr>
              <a:t>Límite sumas aseguradas</a:t>
            </a:r>
          </a:p>
          <a:p>
            <a:pPr marL="171450" indent="-171450">
              <a:buFont typeface="Arial" panose="020B0604020202020204" pitchFamily="34" charset="0"/>
              <a:buChar char="•"/>
            </a:pPr>
            <a:r>
              <a:rPr lang="es-ES" sz="1200" dirty="0">
                <a:solidFill>
                  <a:schemeClr val="tx1"/>
                </a:solidFill>
              </a:rPr>
              <a:t>URL información precontractual</a:t>
            </a:r>
            <a:endParaRPr lang="es-ES" sz="1200" dirty="0">
              <a:solidFill>
                <a:schemeClr val="bg1"/>
              </a:solidFill>
            </a:endParaRPr>
          </a:p>
        </p:txBody>
      </p:sp>
      <p:sp>
        <p:nvSpPr>
          <p:cNvPr id="10" name="Rectángulo: esquinas redondeadas 9">
            <a:hlinkClick r:id="rId3" action="ppaction://hlinksldjump"/>
            <a:extLst>
              <a:ext uri="{FF2B5EF4-FFF2-40B4-BE49-F238E27FC236}">
                <a16:creationId xmlns:a16="http://schemas.microsoft.com/office/drawing/2014/main" id="{795E049B-C616-4643-86F3-0BBE4835E6BB}"/>
              </a:ext>
            </a:extLst>
          </p:cNvPr>
          <p:cNvSpPr/>
          <p:nvPr/>
        </p:nvSpPr>
        <p:spPr>
          <a:xfrm>
            <a:off x="5020906" y="2571809"/>
            <a:ext cx="2201797" cy="3369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Qué ofrecer</a:t>
            </a:r>
          </a:p>
        </p:txBody>
      </p:sp>
      <p:sp>
        <p:nvSpPr>
          <p:cNvPr id="11" name="Rectángulo: esquinas redondeadas 10">
            <a:hlinkClick r:id="rId4" action="ppaction://hlinksldjump"/>
            <a:extLst>
              <a:ext uri="{FF2B5EF4-FFF2-40B4-BE49-F238E27FC236}">
                <a16:creationId xmlns:a16="http://schemas.microsoft.com/office/drawing/2014/main" id="{B4C46A66-BD98-4508-8D06-267E0B836799}"/>
              </a:ext>
            </a:extLst>
          </p:cNvPr>
          <p:cNvSpPr/>
          <p:nvPr/>
        </p:nvSpPr>
        <p:spPr>
          <a:xfrm>
            <a:off x="5020908" y="3037184"/>
            <a:ext cx="2201797" cy="45001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Apoyos – Argumentos – Puntos Fuertes</a:t>
            </a:r>
          </a:p>
        </p:txBody>
      </p:sp>
      <p:sp>
        <p:nvSpPr>
          <p:cNvPr id="12" name="Rectángulo: esquinas redondeadas 11">
            <a:hlinkClick r:id="rId5" action="ppaction://hlinksldjump"/>
            <a:extLst>
              <a:ext uri="{FF2B5EF4-FFF2-40B4-BE49-F238E27FC236}">
                <a16:creationId xmlns:a16="http://schemas.microsoft.com/office/drawing/2014/main" id="{86E900C1-F0D6-4C47-83D2-6E7AD582FDA6}"/>
              </a:ext>
            </a:extLst>
          </p:cNvPr>
          <p:cNvSpPr/>
          <p:nvPr/>
        </p:nvSpPr>
        <p:spPr>
          <a:xfrm>
            <a:off x="5020908" y="3615605"/>
            <a:ext cx="2201797" cy="45001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Presupuesto</a:t>
            </a:r>
          </a:p>
          <a:p>
            <a:r>
              <a:rPr lang="es-ES" sz="1200" b="1" dirty="0">
                <a:solidFill>
                  <a:schemeClr val="tx1"/>
                </a:solidFill>
              </a:rPr>
              <a:t>NO contratación</a:t>
            </a:r>
          </a:p>
        </p:txBody>
      </p:sp>
      <p:sp>
        <p:nvSpPr>
          <p:cNvPr id="13" name="Rectángulo: esquinas redondeadas 12">
            <a:hlinkClick r:id="rId6" action="ppaction://hlinksldjump"/>
            <a:extLst>
              <a:ext uri="{FF2B5EF4-FFF2-40B4-BE49-F238E27FC236}">
                <a16:creationId xmlns:a16="http://schemas.microsoft.com/office/drawing/2014/main" id="{EE08BA48-FE29-4CE1-91DE-E6CC420C7035}"/>
              </a:ext>
            </a:extLst>
          </p:cNvPr>
          <p:cNvSpPr/>
          <p:nvPr/>
        </p:nvSpPr>
        <p:spPr>
          <a:xfrm>
            <a:off x="605463" y="1881661"/>
            <a:ext cx="1348766" cy="33361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DE UN VISTAZO</a:t>
            </a:r>
          </a:p>
        </p:txBody>
      </p:sp>
      <p:cxnSp>
        <p:nvCxnSpPr>
          <p:cNvPr id="18" name="Conector recto 17">
            <a:extLst>
              <a:ext uri="{FF2B5EF4-FFF2-40B4-BE49-F238E27FC236}">
                <a16:creationId xmlns:a16="http://schemas.microsoft.com/office/drawing/2014/main" id="{34719CEA-6521-4DF4-A6CE-8D3033587A6B}"/>
              </a:ext>
            </a:extLst>
          </p:cNvPr>
          <p:cNvCxnSpPr/>
          <p:nvPr/>
        </p:nvCxnSpPr>
        <p:spPr>
          <a:xfrm>
            <a:off x="2165224" y="1771232"/>
            <a:ext cx="0" cy="3816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6BB39662-40DE-49D1-A9E1-E04A41A502AB}"/>
              </a:ext>
            </a:extLst>
          </p:cNvPr>
          <p:cNvCxnSpPr/>
          <p:nvPr/>
        </p:nvCxnSpPr>
        <p:spPr>
          <a:xfrm>
            <a:off x="8737171" y="1771232"/>
            <a:ext cx="0" cy="3816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a:extLst>
              <a:ext uri="{FF2B5EF4-FFF2-40B4-BE49-F238E27FC236}">
                <a16:creationId xmlns:a16="http://schemas.microsoft.com/office/drawing/2014/main" id="{AE62CECC-02D2-4817-8FE7-B0C6C7474D85}"/>
              </a:ext>
            </a:extLst>
          </p:cNvPr>
          <p:cNvGrpSpPr/>
          <p:nvPr/>
        </p:nvGrpSpPr>
        <p:grpSpPr>
          <a:xfrm>
            <a:off x="149711" y="1192667"/>
            <a:ext cx="11919457" cy="471600"/>
            <a:chOff x="149711" y="1192667"/>
            <a:chExt cx="11919457" cy="471600"/>
          </a:xfrm>
        </p:grpSpPr>
        <p:sp>
          <p:nvSpPr>
            <p:cNvPr id="8" name="Rectángulo: esquinas redondeadas 7">
              <a:extLst>
                <a:ext uri="{FF2B5EF4-FFF2-40B4-BE49-F238E27FC236}">
                  <a16:creationId xmlns:a16="http://schemas.microsoft.com/office/drawing/2014/main" id="{A7E02178-772D-4AA2-84D7-5E3F6611565C}"/>
                </a:ext>
              </a:extLst>
            </p:cNvPr>
            <p:cNvSpPr/>
            <p:nvPr/>
          </p:nvSpPr>
          <p:spPr>
            <a:xfrm>
              <a:off x="149711" y="1192667"/>
              <a:ext cx="11919457" cy="4716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es-ES" sz="2000" b="1">
                  <a:solidFill>
                    <a:schemeClr val="bg1"/>
                  </a:solidFill>
                </a:rPr>
                <a:t>Contenido</a:t>
              </a:r>
            </a:p>
          </p:txBody>
        </p:sp>
        <p:pic>
          <p:nvPicPr>
            <p:cNvPr id="25" name="Picture 2" descr="Ver las imágenes de origen">
              <a:extLst>
                <a:ext uri="{FF2B5EF4-FFF2-40B4-BE49-F238E27FC236}">
                  <a16:creationId xmlns:a16="http://schemas.microsoft.com/office/drawing/2014/main" id="{DC6024FB-5BE2-48DC-B281-8C7057975D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217" y="1314049"/>
              <a:ext cx="229208" cy="229208"/>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Imagen 26">
            <a:extLst>
              <a:ext uri="{FF2B5EF4-FFF2-40B4-BE49-F238E27FC236}">
                <a16:creationId xmlns:a16="http://schemas.microsoft.com/office/drawing/2014/main" id="{2046D227-E330-4861-A22B-8F9D559607D3}"/>
              </a:ext>
            </a:extLst>
          </p:cNvPr>
          <p:cNvPicPr>
            <a:picLocks noChangeAspect="1"/>
          </p:cNvPicPr>
          <p:nvPr/>
        </p:nvPicPr>
        <p:blipFill>
          <a:blip r:embed="rId8"/>
          <a:stretch>
            <a:fillRect/>
          </a:stretch>
        </p:blipFill>
        <p:spPr>
          <a:xfrm>
            <a:off x="136407" y="18106"/>
            <a:ext cx="1054469" cy="382357"/>
          </a:xfrm>
          <a:prstGeom prst="rect">
            <a:avLst/>
          </a:prstGeom>
        </p:spPr>
      </p:pic>
      <p:pic>
        <p:nvPicPr>
          <p:cNvPr id="29" name="Imagen 28" descr="Imagen que contiene Texto&#10;&#10;Descripción generada automáticamente">
            <a:extLst>
              <a:ext uri="{FF2B5EF4-FFF2-40B4-BE49-F238E27FC236}">
                <a16:creationId xmlns:a16="http://schemas.microsoft.com/office/drawing/2014/main" id="{0C54DD6A-D4A7-4BDC-9D2C-B0AE793FBB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17621" y="588717"/>
            <a:ext cx="1708505" cy="550468"/>
          </a:xfrm>
          <a:prstGeom prst="rect">
            <a:avLst/>
          </a:prstGeom>
          <a:solidFill>
            <a:schemeClr val="bg1"/>
          </a:solidFill>
        </p:spPr>
      </p:pic>
      <p:pic>
        <p:nvPicPr>
          <p:cNvPr id="31" name="Picture 6" descr="Resultado de imagen de ir a inicio">
            <a:hlinkClick r:id="rId10" action="ppaction://hlinksldjump"/>
            <a:extLst>
              <a:ext uri="{FF2B5EF4-FFF2-40B4-BE49-F238E27FC236}">
                <a16:creationId xmlns:a16="http://schemas.microsoft.com/office/drawing/2014/main" id="{71CF9823-9063-4974-A984-BB52356357B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8" name="Rectángulo: esquinas redondeadas 27">
            <a:hlinkClick r:id="rId12" action="ppaction://hlinksldjump"/>
            <a:extLst>
              <a:ext uri="{FF2B5EF4-FFF2-40B4-BE49-F238E27FC236}">
                <a16:creationId xmlns:a16="http://schemas.microsoft.com/office/drawing/2014/main" id="{D3B69642-F9EB-4D15-993F-50A5B7326EB4}"/>
              </a:ext>
            </a:extLst>
          </p:cNvPr>
          <p:cNvSpPr/>
          <p:nvPr/>
        </p:nvSpPr>
        <p:spPr>
          <a:xfrm>
            <a:off x="5020907" y="4213712"/>
            <a:ext cx="2201797" cy="33697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Contratación</a:t>
            </a:r>
          </a:p>
        </p:txBody>
      </p:sp>
      <p:sp>
        <p:nvSpPr>
          <p:cNvPr id="30" name="Rectángulo 29">
            <a:extLst>
              <a:ext uri="{FF2B5EF4-FFF2-40B4-BE49-F238E27FC236}">
                <a16:creationId xmlns:a16="http://schemas.microsoft.com/office/drawing/2014/main" id="{2BD0FCEE-9D83-4FC6-AA25-0C5A9253D35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4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7">
            <a:extLst>
              <a:ext uri="{FF2B5EF4-FFF2-40B4-BE49-F238E27FC236}">
                <a16:creationId xmlns:a16="http://schemas.microsoft.com/office/drawing/2014/main" id="{8E6A213C-4B3C-4840-BFE6-27C01B79F80F}"/>
              </a:ext>
            </a:extLst>
          </p:cNvPr>
          <p:cNvGrpSpPr/>
          <p:nvPr/>
        </p:nvGrpSpPr>
        <p:grpSpPr>
          <a:xfrm rot="19954090">
            <a:off x="7340746" y="2708656"/>
            <a:ext cx="3569604" cy="3168524"/>
            <a:chOff x="2538409" y="562364"/>
            <a:chExt cx="6384707" cy="5200475"/>
          </a:xfrm>
        </p:grpSpPr>
        <p:sp>
          <p:nvSpPr>
            <p:cNvPr id="6" name="Freeform 43">
              <a:extLst>
                <a:ext uri="{FF2B5EF4-FFF2-40B4-BE49-F238E27FC236}">
                  <a16:creationId xmlns:a16="http://schemas.microsoft.com/office/drawing/2014/main" id="{E0F8F52D-2923-45D8-A7CF-EC9947E54F1F}"/>
                </a:ext>
              </a:extLst>
            </p:cNvPr>
            <p:cNvSpPr>
              <a:spLocks noEditPoints="1"/>
            </p:cNvSpPr>
            <p:nvPr/>
          </p:nvSpPr>
          <p:spPr bwMode="gray">
            <a:xfrm rot="20933429">
              <a:off x="5839098" y="3388594"/>
              <a:ext cx="618039" cy="924110"/>
            </a:xfrm>
            <a:custGeom>
              <a:avLst/>
              <a:gdLst>
                <a:gd name="T0" fmla="*/ 60 w 799"/>
                <a:gd name="T1" fmla="*/ 201 h 1190"/>
                <a:gd name="T2" fmla="*/ 56 w 799"/>
                <a:gd name="T3" fmla="*/ 196 h 1190"/>
                <a:gd name="T4" fmla="*/ 98 w 799"/>
                <a:gd name="T5" fmla="*/ 267 h 1190"/>
                <a:gd name="T6" fmla="*/ 94 w 799"/>
                <a:gd name="T7" fmla="*/ 259 h 1190"/>
                <a:gd name="T8" fmla="*/ 81 w 799"/>
                <a:gd name="T9" fmla="*/ 249 h 1190"/>
                <a:gd name="T10" fmla="*/ 77 w 799"/>
                <a:gd name="T11" fmla="*/ 241 h 1190"/>
                <a:gd name="T12" fmla="*/ 72 w 799"/>
                <a:gd name="T13" fmla="*/ 223 h 1190"/>
                <a:gd name="T14" fmla="*/ 72 w 799"/>
                <a:gd name="T15" fmla="*/ 206 h 1190"/>
                <a:gd name="T16" fmla="*/ 72 w 799"/>
                <a:gd name="T17" fmla="*/ 196 h 1190"/>
                <a:gd name="T18" fmla="*/ 64 w 799"/>
                <a:gd name="T19" fmla="*/ 179 h 1190"/>
                <a:gd name="T20" fmla="*/ 56 w 799"/>
                <a:gd name="T21" fmla="*/ 192 h 1190"/>
                <a:gd name="T22" fmla="*/ 51 w 799"/>
                <a:gd name="T23" fmla="*/ 188 h 1190"/>
                <a:gd name="T24" fmla="*/ 26 w 799"/>
                <a:gd name="T25" fmla="*/ 192 h 1190"/>
                <a:gd name="T26" fmla="*/ 13 w 799"/>
                <a:gd name="T27" fmla="*/ 192 h 1190"/>
                <a:gd name="T28" fmla="*/ 13 w 799"/>
                <a:gd name="T29" fmla="*/ 175 h 1190"/>
                <a:gd name="T30" fmla="*/ 22 w 799"/>
                <a:gd name="T31" fmla="*/ 175 h 1190"/>
                <a:gd name="T32" fmla="*/ 22 w 799"/>
                <a:gd name="T33" fmla="*/ 162 h 1190"/>
                <a:gd name="T34" fmla="*/ 13 w 799"/>
                <a:gd name="T35" fmla="*/ 141 h 1190"/>
                <a:gd name="T36" fmla="*/ 9 w 799"/>
                <a:gd name="T37" fmla="*/ 118 h 1190"/>
                <a:gd name="T38" fmla="*/ 0 w 799"/>
                <a:gd name="T39" fmla="*/ 92 h 1190"/>
                <a:gd name="T40" fmla="*/ 13 w 799"/>
                <a:gd name="T41" fmla="*/ 70 h 1190"/>
                <a:gd name="T42" fmla="*/ 13 w 799"/>
                <a:gd name="T43" fmla="*/ 48 h 1190"/>
                <a:gd name="T44" fmla="*/ 26 w 799"/>
                <a:gd name="T45" fmla="*/ 35 h 1190"/>
                <a:gd name="T46" fmla="*/ 43 w 799"/>
                <a:gd name="T47" fmla="*/ 26 h 1190"/>
                <a:gd name="T48" fmla="*/ 56 w 799"/>
                <a:gd name="T49" fmla="*/ 18 h 1190"/>
                <a:gd name="T50" fmla="*/ 72 w 799"/>
                <a:gd name="T51" fmla="*/ 9 h 1190"/>
                <a:gd name="T52" fmla="*/ 81 w 799"/>
                <a:gd name="T53" fmla="*/ 5 h 1190"/>
                <a:gd name="T54" fmla="*/ 94 w 799"/>
                <a:gd name="T55" fmla="*/ 0 h 1190"/>
                <a:gd name="T56" fmla="*/ 111 w 799"/>
                <a:gd name="T57" fmla="*/ 9 h 1190"/>
                <a:gd name="T58" fmla="*/ 120 w 799"/>
                <a:gd name="T59" fmla="*/ 26 h 1190"/>
                <a:gd name="T60" fmla="*/ 136 w 799"/>
                <a:gd name="T61" fmla="*/ 35 h 1190"/>
                <a:gd name="T62" fmla="*/ 149 w 799"/>
                <a:gd name="T63" fmla="*/ 48 h 1190"/>
                <a:gd name="T64" fmla="*/ 162 w 799"/>
                <a:gd name="T65" fmla="*/ 61 h 1190"/>
                <a:gd name="T66" fmla="*/ 170 w 799"/>
                <a:gd name="T67" fmla="*/ 78 h 1190"/>
                <a:gd name="T68" fmla="*/ 192 w 799"/>
                <a:gd name="T69" fmla="*/ 87 h 1190"/>
                <a:gd name="T70" fmla="*/ 200 w 799"/>
                <a:gd name="T71" fmla="*/ 96 h 1190"/>
                <a:gd name="T72" fmla="*/ 196 w 799"/>
                <a:gd name="T73" fmla="*/ 118 h 1190"/>
                <a:gd name="T74" fmla="*/ 192 w 799"/>
                <a:gd name="T75" fmla="*/ 132 h 1190"/>
                <a:gd name="T76" fmla="*/ 183 w 799"/>
                <a:gd name="T77" fmla="*/ 145 h 1190"/>
                <a:gd name="T78" fmla="*/ 179 w 799"/>
                <a:gd name="T79" fmla="*/ 157 h 1190"/>
                <a:gd name="T80" fmla="*/ 175 w 799"/>
                <a:gd name="T81" fmla="*/ 175 h 1190"/>
                <a:gd name="T82" fmla="*/ 179 w 799"/>
                <a:gd name="T83" fmla="*/ 192 h 1190"/>
                <a:gd name="T84" fmla="*/ 179 w 799"/>
                <a:gd name="T85" fmla="*/ 210 h 1190"/>
                <a:gd name="T86" fmla="*/ 175 w 799"/>
                <a:gd name="T87" fmla="*/ 223 h 1190"/>
                <a:gd name="T88" fmla="*/ 183 w 799"/>
                <a:gd name="T89" fmla="*/ 236 h 1190"/>
                <a:gd name="T90" fmla="*/ 187 w 799"/>
                <a:gd name="T91" fmla="*/ 245 h 1190"/>
                <a:gd name="T92" fmla="*/ 192 w 799"/>
                <a:gd name="T93" fmla="*/ 259 h 1190"/>
                <a:gd name="T94" fmla="*/ 183 w 799"/>
                <a:gd name="T95" fmla="*/ 267 h 1190"/>
                <a:gd name="T96" fmla="*/ 166 w 799"/>
                <a:gd name="T97" fmla="*/ 272 h 1190"/>
                <a:gd name="T98" fmla="*/ 157 w 799"/>
                <a:gd name="T99" fmla="*/ 285 h 1190"/>
                <a:gd name="T100" fmla="*/ 145 w 799"/>
                <a:gd name="T101" fmla="*/ 298 h 1190"/>
                <a:gd name="T102" fmla="*/ 136 w 799"/>
                <a:gd name="T103" fmla="*/ 289 h 1190"/>
                <a:gd name="T104" fmla="*/ 132 w 799"/>
                <a:gd name="T105" fmla="*/ 281 h 1190"/>
                <a:gd name="T106" fmla="*/ 124 w 799"/>
                <a:gd name="T107" fmla="*/ 285 h 1190"/>
                <a:gd name="T108" fmla="*/ 102 w 799"/>
                <a:gd name="T109" fmla="*/ 285 h 1190"/>
                <a:gd name="T110" fmla="*/ 98 w 799"/>
                <a:gd name="T111" fmla="*/ 276 h 11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99"/>
                <a:gd name="T169" fmla="*/ 0 h 1190"/>
                <a:gd name="T170" fmla="*/ 799 w 799"/>
                <a:gd name="T171" fmla="*/ 1190 h 11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99" h="1190">
                  <a:moveTo>
                    <a:pt x="204" y="770"/>
                  </a:moveTo>
                  <a:lnTo>
                    <a:pt x="221" y="770"/>
                  </a:lnTo>
                  <a:lnTo>
                    <a:pt x="221" y="787"/>
                  </a:lnTo>
                  <a:lnTo>
                    <a:pt x="239" y="787"/>
                  </a:lnTo>
                  <a:lnTo>
                    <a:pt x="239" y="806"/>
                  </a:lnTo>
                  <a:lnTo>
                    <a:pt x="239" y="824"/>
                  </a:lnTo>
                  <a:lnTo>
                    <a:pt x="239" y="806"/>
                  </a:lnTo>
                  <a:lnTo>
                    <a:pt x="221" y="806"/>
                  </a:lnTo>
                  <a:lnTo>
                    <a:pt x="239" y="787"/>
                  </a:lnTo>
                  <a:lnTo>
                    <a:pt x="221" y="787"/>
                  </a:lnTo>
                  <a:lnTo>
                    <a:pt x="221" y="770"/>
                  </a:lnTo>
                  <a:lnTo>
                    <a:pt x="204" y="770"/>
                  </a:lnTo>
                  <a:close/>
                  <a:moveTo>
                    <a:pt x="392" y="1104"/>
                  </a:moveTo>
                  <a:lnTo>
                    <a:pt x="392" y="1085"/>
                  </a:lnTo>
                  <a:lnTo>
                    <a:pt x="392" y="1067"/>
                  </a:lnTo>
                  <a:lnTo>
                    <a:pt x="392" y="1050"/>
                  </a:lnTo>
                  <a:lnTo>
                    <a:pt x="392" y="1033"/>
                  </a:lnTo>
                  <a:lnTo>
                    <a:pt x="375" y="1033"/>
                  </a:lnTo>
                  <a:lnTo>
                    <a:pt x="375" y="1015"/>
                  </a:lnTo>
                  <a:lnTo>
                    <a:pt x="375" y="1033"/>
                  </a:lnTo>
                  <a:lnTo>
                    <a:pt x="358" y="1033"/>
                  </a:lnTo>
                  <a:lnTo>
                    <a:pt x="340" y="1033"/>
                  </a:lnTo>
                  <a:lnTo>
                    <a:pt x="323" y="1033"/>
                  </a:lnTo>
                  <a:lnTo>
                    <a:pt x="323" y="1015"/>
                  </a:lnTo>
                  <a:lnTo>
                    <a:pt x="323" y="998"/>
                  </a:lnTo>
                  <a:lnTo>
                    <a:pt x="306" y="998"/>
                  </a:lnTo>
                  <a:lnTo>
                    <a:pt x="306" y="981"/>
                  </a:lnTo>
                  <a:lnTo>
                    <a:pt x="306" y="964"/>
                  </a:lnTo>
                  <a:lnTo>
                    <a:pt x="323" y="964"/>
                  </a:lnTo>
                  <a:lnTo>
                    <a:pt x="306" y="964"/>
                  </a:lnTo>
                  <a:lnTo>
                    <a:pt x="306" y="944"/>
                  </a:lnTo>
                  <a:lnTo>
                    <a:pt x="288" y="944"/>
                  </a:lnTo>
                  <a:lnTo>
                    <a:pt x="288" y="927"/>
                  </a:lnTo>
                  <a:lnTo>
                    <a:pt x="288" y="910"/>
                  </a:lnTo>
                  <a:lnTo>
                    <a:pt x="288" y="893"/>
                  </a:lnTo>
                  <a:lnTo>
                    <a:pt x="273" y="893"/>
                  </a:lnTo>
                  <a:lnTo>
                    <a:pt x="273" y="875"/>
                  </a:lnTo>
                  <a:lnTo>
                    <a:pt x="288" y="858"/>
                  </a:lnTo>
                  <a:lnTo>
                    <a:pt x="288" y="841"/>
                  </a:lnTo>
                  <a:lnTo>
                    <a:pt x="288" y="824"/>
                  </a:lnTo>
                  <a:lnTo>
                    <a:pt x="288" y="806"/>
                  </a:lnTo>
                  <a:lnTo>
                    <a:pt x="273" y="806"/>
                  </a:lnTo>
                  <a:lnTo>
                    <a:pt x="273" y="824"/>
                  </a:lnTo>
                  <a:lnTo>
                    <a:pt x="273" y="806"/>
                  </a:lnTo>
                  <a:lnTo>
                    <a:pt x="288" y="787"/>
                  </a:lnTo>
                  <a:lnTo>
                    <a:pt x="273" y="770"/>
                  </a:lnTo>
                  <a:lnTo>
                    <a:pt x="273" y="753"/>
                  </a:lnTo>
                  <a:lnTo>
                    <a:pt x="273" y="735"/>
                  </a:lnTo>
                  <a:lnTo>
                    <a:pt x="256" y="735"/>
                  </a:lnTo>
                  <a:lnTo>
                    <a:pt x="256" y="718"/>
                  </a:lnTo>
                  <a:lnTo>
                    <a:pt x="239" y="718"/>
                  </a:lnTo>
                  <a:lnTo>
                    <a:pt x="239" y="735"/>
                  </a:lnTo>
                  <a:lnTo>
                    <a:pt x="221" y="735"/>
                  </a:lnTo>
                  <a:lnTo>
                    <a:pt x="221" y="753"/>
                  </a:lnTo>
                  <a:lnTo>
                    <a:pt x="221" y="770"/>
                  </a:lnTo>
                  <a:lnTo>
                    <a:pt x="204" y="753"/>
                  </a:lnTo>
                  <a:lnTo>
                    <a:pt x="204" y="735"/>
                  </a:lnTo>
                  <a:lnTo>
                    <a:pt x="187" y="735"/>
                  </a:lnTo>
                  <a:lnTo>
                    <a:pt x="204" y="735"/>
                  </a:lnTo>
                  <a:lnTo>
                    <a:pt x="204" y="753"/>
                  </a:lnTo>
                  <a:lnTo>
                    <a:pt x="187" y="753"/>
                  </a:lnTo>
                  <a:lnTo>
                    <a:pt x="171" y="753"/>
                  </a:lnTo>
                  <a:lnTo>
                    <a:pt x="171" y="735"/>
                  </a:lnTo>
                  <a:lnTo>
                    <a:pt x="120" y="753"/>
                  </a:lnTo>
                  <a:lnTo>
                    <a:pt x="102" y="770"/>
                  </a:lnTo>
                  <a:lnTo>
                    <a:pt x="85" y="770"/>
                  </a:lnTo>
                  <a:lnTo>
                    <a:pt x="70" y="770"/>
                  </a:lnTo>
                  <a:lnTo>
                    <a:pt x="70" y="787"/>
                  </a:lnTo>
                  <a:lnTo>
                    <a:pt x="52" y="787"/>
                  </a:lnTo>
                  <a:lnTo>
                    <a:pt x="52" y="770"/>
                  </a:lnTo>
                  <a:lnTo>
                    <a:pt x="35" y="753"/>
                  </a:lnTo>
                  <a:lnTo>
                    <a:pt x="35" y="735"/>
                  </a:lnTo>
                  <a:lnTo>
                    <a:pt x="35" y="718"/>
                  </a:lnTo>
                  <a:lnTo>
                    <a:pt x="35" y="701"/>
                  </a:lnTo>
                  <a:lnTo>
                    <a:pt x="52" y="701"/>
                  </a:lnTo>
                  <a:lnTo>
                    <a:pt x="52" y="718"/>
                  </a:lnTo>
                  <a:lnTo>
                    <a:pt x="70" y="701"/>
                  </a:lnTo>
                  <a:lnTo>
                    <a:pt x="85" y="701"/>
                  </a:lnTo>
                  <a:lnTo>
                    <a:pt x="85" y="718"/>
                  </a:lnTo>
                  <a:lnTo>
                    <a:pt x="85" y="701"/>
                  </a:lnTo>
                  <a:lnTo>
                    <a:pt x="102" y="701"/>
                  </a:lnTo>
                  <a:lnTo>
                    <a:pt x="102" y="683"/>
                  </a:lnTo>
                  <a:lnTo>
                    <a:pt x="102" y="666"/>
                  </a:lnTo>
                  <a:lnTo>
                    <a:pt x="102" y="649"/>
                  </a:lnTo>
                  <a:lnTo>
                    <a:pt x="85" y="649"/>
                  </a:lnTo>
                  <a:lnTo>
                    <a:pt x="85" y="630"/>
                  </a:lnTo>
                  <a:lnTo>
                    <a:pt x="85" y="612"/>
                  </a:lnTo>
                  <a:lnTo>
                    <a:pt x="85" y="595"/>
                  </a:lnTo>
                  <a:lnTo>
                    <a:pt x="70" y="578"/>
                  </a:lnTo>
                  <a:lnTo>
                    <a:pt x="52" y="561"/>
                  </a:lnTo>
                  <a:lnTo>
                    <a:pt x="70" y="543"/>
                  </a:lnTo>
                  <a:lnTo>
                    <a:pt x="70" y="526"/>
                  </a:lnTo>
                  <a:lnTo>
                    <a:pt x="70" y="509"/>
                  </a:lnTo>
                  <a:lnTo>
                    <a:pt x="52" y="490"/>
                  </a:lnTo>
                  <a:lnTo>
                    <a:pt x="35" y="472"/>
                  </a:lnTo>
                  <a:lnTo>
                    <a:pt x="35" y="438"/>
                  </a:lnTo>
                  <a:lnTo>
                    <a:pt x="35" y="420"/>
                  </a:lnTo>
                  <a:lnTo>
                    <a:pt x="18" y="403"/>
                  </a:lnTo>
                  <a:lnTo>
                    <a:pt x="18" y="386"/>
                  </a:lnTo>
                  <a:lnTo>
                    <a:pt x="0" y="369"/>
                  </a:lnTo>
                  <a:lnTo>
                    <a:pt x="18" y="351"/>
                  </a:lnTo>
                  <a:lnTo>
                    <a:pt x="35" y="351"/>
                  </a:lnTo>
                  <a:lnTo>
                    <a:pt x="35" y="332"/>
                  </a:lnTo>
                  <a:lnTo>
                    <a:pt x="52" y="315"/>
                  </a:lnTo>
                  <a:lnTo>
                    <a:pt x="52" y="280"/>
                  </a:lnTo>
                  <a:lnTo>
                    <a:pt x="52" y="263"/>
                  </a:lnTo>
                  <a:lnTo>
                    <a:pt x="52" y="246"/>
                  </a:lnTo>
                  <a:lnTo>
                    <a:pt x="52" y="228"/>
                  </a:lnTo>
                  <a:lnTo>
                    <a:pt x="52" y="211"/>
                  </a:lnTo>
                  <a:lnTo>
                    <a:pt x="52" y="194"/>
                  </a:lnTo>
                  <a:lnTo>
                    <a:pt x="52" y="175"/>
                  </a:lnTo>
                  <a:lnTo>
                    <a:pt x="52" y="157"/>
                  </a:lnTo>
                  <a:lnTo>
                    <a:pt x="70" y="140"/>
                  </a:lnTo>
                  <a:lnTo>
                    <a:pt x="85" y="140"/>
                  </a:lnTo>
                  <a:lnTo>
                    <a:pt x="102" y="140"/>
                  </a:lnTo>
                  <a:lnTo>
                    <a:pt x="120" y="140"/>
                  </a:lnTo>
                  <a:lnTo>
                    <a:pt x="120" y="123"/>
                  </a:lnTo>
                  <a:lnTo>
                    <a:pt x="137" y="123"/>
                  </a:lnTo>
                  <a:lnTo>
                    <a:pt x="154" y="106"/>
                  </a:lnTo>
                  <a:lnTo>
                    <a:pt x="171" y="106"/>
                  </a:lnTo>
                  <a:lnTo>
                    <a:pt x="171" y="88"/>
                  </a:lnTo>
                  <a:lnTo>
                    <a:pt x="187" y="88"/>
                  </a:lnTo>
                  <a:lnTo>
                    <a:pt x="187" y="71"/>
                  </a:lnTo>
                  <a:lnTo>
                    <a:pt x="204" y="71"/>
                  </a:lnTo>
                  <a:lnTo>
                    <a:pt x="221" y="71"/>
                  </a:lnTo>
                  <a:lnTo>
                    <a:pt x="239" y="71"/>
                  </a:lnTo>
                  <a:lnTo>
                    <a:pt x="239" y="54"/>
                  </a:lnTo>
                  <a:lnTo>
                    <a:pt x="256" y="54"/>
                  </a:lnTo>
                  <a:lnTo>
                    <a:pt x="273" y="54"/>
                  </a:lnTo>
                  <a:lnTo>
                    <a:pt x="288" y="37"/>
                  </a:lnTo>
                  <a:lnTo>
                    <a:pt x="288" y="17"/>
                  </a:lnTo>
                  <a:lnTo>
                    <a:pt x="306" y="17"/>
                  </a:lnTo>
                  <a:lnTo>
                    <a:pt x="306" y="37"/>
                  </a:lnTo>
                  <a:lnTo>
                    <a:pt x="306" y="17"/>
                  </a:lnTo>
                  <a:lnTo>
                    <a:pt x="323" y="17"/>
                  </a:lnTo>
                  <a:lnTo>
                    <a:pt x="323" y="0"/>
                  </a:lnTo>
                  <a:lnTo>
                    <a:pt x="340" y="0"/>
                  </a:lnTo>
                  <a:lnTo>
                    <a:pt x="358" y="0"/>
                  </a:lnTo>
                  <a:lnTo>
                    <a:pt x="375" y="17"/>
                  </a:lnTo>
                  <a:lnTo>
                    <a:pt x="375" y="0"/>
                  </a:lnTo>
                  <a:lnTo>
                    <a:pt x="392" y="0"/>
                  </a:lnTo>
                  <a:lnTo>
                    <a:pt x="407" y="0"/>
                  </a:lnTo>
                  <a:lnTo>
                    <a:pt x="407" y="17"/>
                  </a:lnTo>
                  <a:lnTo>
                    <a:pt x="425" y="37"/>
                  </a:lnTo>
                  <a:lnTo>
                    <a:pt x="442" y="37"/>
                  </a:lnTo>
                  <a:lnTo>
                    <a:pt x="459" y="54"/>
                  </a:lnTo>
                  <a:lnTo>
                    <a:pt x="477" y="54"/>
                  </a:lnTo>
                  <a:lnTo>
                    <a:pt x="477" y="71"/>
                  </a:lnTo>
                  <a:lnTo>
                    <a:pt x="477" y="88"/>
                  </a:lnTo>
                  <a:lnTo>
                    <a:pt x="477" y="106"/>
                  </a:lnTo>
                  <a:lnTo>
                    <a:pt x="494" y="106"/>
                  </a:lnTo>
                  <a:lnTo>
                    <a:pt x="494" y="123"/>
                  </a:lnTo>
                  <a:lnTo>
                    <a:pt x="509" y="123"/>
                  </a:lnTo>
                  <a:lnTo>
                    <a:pt x="527" y="123"/>
                  </a:lnTo>
                  <a:lnTo>
                    <a:pt x="544" y="140"/>
                  </a:lnTo>
                  <a:lnTo>
                    <a:pt x="561" y="157"/>
                  </a:lnTo>
                  <a:lnTo>
                    <a:pt x="561" y="175"/>
                  </a:lnTo>
                  <a:lnTo>
                    <a:pt x="578" y="175"/>
                  </a:lnTo>
                  <a:lnTo>
                    <a:pt x="578" y="194"/>
                  </a:lnTo>
                  <a:lnTo>
                    <a:pt x="596" y="194"/>
                  </a:lnTo>
                  <a:lnTo>
                    <a:pt x="596" y="211"/>
                  </a:lnTo>
                  <a:lnTo>
                    <a:pt x="596" y="228"/>
                  </a:lnTo>
                  <a:lnTo>
                    <a:pt x="613" y="228"/>
                  </a:lnTo>
                  <a:lnTo>
                    <a:pt x="628" y="228"/>
                  </a:lnTo>
                  <a:lnTo>
                    <a:pt x="646" y="246"/>
                  </a:lnTo>
                  <a:lnTo>
                    <a:pt x="646" y="263"/>
                  </a:lnTo>
                  <a:lnTo>
                    <a:pt x="663" y="280"/>
                  </a:lnTo>
                  <a:lnTo>
                    <a:pt x="663" y="298"/>
                  </a:lnTo>
                  <a:lnTo>
                    <a:pt x="680" y="298"/>
                  </a:lnTo>
                  <a:lnTo>
                    <a:pt x="680" y="315"/>
                  </a:lnTo>
                  <a:lnTo>
                    <a:pt x="697" y="315"/>
                  </a:lnTo>
                  <a:lnTo>
                    <a:pt x="715" y="332"/>
                  </a:lnTo>
                  <a:lnTo>
                    <a:pt x="730" y="351"/>
                  </a:lnTo>
                  <a:lnTo>
                    <a:pt x="747" y="351"/>
                  </a:lnTo>
                  <a:lnTo>
                    <a:pt x="765" y="351"/>
                  </a:lnTo>
                  <a:lnTo>
                    <a:pt x="765" y="369"/>
                  </a:lnTo>
                  <a:lnTo>
                    <a:pt x="782" y="369"/>
                  </a:lnTo>
                  <a:lnTo>
                    <a:pt x="782" y="386"/>
                  </a:lnTo>
                  <a:lnTo>
                    <a:pt x="782" y="403"/>
                  </a:lnTo>
                  <a:lnTo>
                    <a:pt x="799" y="386"/>
                  </a:lnTo>
                  <a:lnTo>
                    <a:pt x="799" y="403"/>
                  </a:lnTo>
                  <a:lnTo>
                    <a:pt x="782" y="420"/>
                  </a:lnTo>
                  <a:lnTo>
                    <a:pt x="782" y="438"/>
                  </a:lnTo>
                  <a:lnTo>
                    <a:pt x="782" y="455"/>
                  </a:lnTo>
                  <a:lnTo>
                    <a:pt x="782" y="472"/>
                  </a:lnTo>
                  <a:lnTo>
                    <a:pt x="799" y="490"/>
                  </a:lnTo>
                  <a:lnTo>
                    <a:pt x="799" y="509"/>
                  </a:lnTo>
                  <a:lnTo>
                    <a:pt x="799" y="526"/>
                  </a:lnTo>
                  <a:lnTo>
                    <a:pt x="782" y="526"/>
                  </a:lnTo>
                  <a:lnTo>
                    <a:pt x="765" y="526"/>
                  </a:lnTo>
                  <a:lnTo>
                    <a:pt x="765" y="543"/>
                  </a:lnTo>
                  <a:lnTo>
                    <a:pt x="747" y="543"/>
                  </a:lnTo>
                  <a:lnTo>
                    <a:pt x="747" y="561"/>
                  </a:lnTo>
                  <a:lnTo>
                    <a:pt x="730" y="561"/>
                  </a:lnTo>
                  <a:lnTo>
                    <a:pt x="730" y="578"/>
                  </a:lnTo>
                  <a:lnTo>
                    <a:pt x="715" y="578"/>
                  </a:lnTo>
                  <a:lnTo>
                    <a:pt x="730" y="595"/>
                  </a:lnTo>
                  <a:lnTo>
                    <a:pt x="715" y="595"/>
                  </a:lnTo>
                  <a:lnTo>
                    <a:pt x="715" y="612"/>
                  </a:lnTo>
                  <a:lnTo>
                    <a:pt x="715" y="630"/>
                  </a:lnTo>
                  <a:lnTo>
                    <a:pt x="715" y="649"/>
                  </a:lnTo>
                  <a:lnTo>
                    <a:pt x="715" y="666"/>
                  </a:lnTo>
                  <a:lnTo>
                    <a:pt x="697" y="666"/>
                  </a:lnTo>
                  <a:lnTo>
                    <a:pt x="697" y="683"/>
                  </a:lnTo>
                  <a:lnTo>
                    <a:pt x="697" y="701"/>
                  </a:lnTo>
                  <a:lnTo>
                    <a:pt x="680" y="718"/>
                  </a:lnTo>
                  <a:lnTo>
                    <a:pt x="680" y="735"/>
                  </a:lnTo>
                  <a:lnTo>
                    <a:pt x="680" y="753"/>
                  </a:lnTo>
                  <a:lnTo>
                    <a:pt x="697" y="770"/>
                  </a:lnTo>
                  <a:lnTo>
                    <a:pt x="715" y="770"/>
                  </a:lnTo>
                  <a:lnTo>
                    <a:pt x="715" y="787"/>
                  </a:lnTo>
                  <a:lnTo>
                    <a:pt x="697" y="787"/>
                  </a:lnTo>
                  <a:lnTo>
                    <a:pt x="697" y="806"/>
                  </a:lnTo>
                  <a:lnTo>
                    <a:pt x="697" y="824"/>
                  </a:lnTo>
                  <a:lnTo>
                    <a:pt x="715" y="841"/>
                  </a:lnTo>
                  <a:lnTo>
                    <a:pt x="730" y="858"/>
                  </a:lnTo>
                  <a:lnTo>
                    <a:pt x="697" y="858"/>
                  </a:lnTo>
                  <a:lnTo>
                    <a:pt x="697" y="875"/>
                  </a:lnTo>
                  <a:lnTo>
                    <a:pt x="680" y="875"/>
                  </a:lnTo>
                  <a:lnTo>
                    <a:pt x="697" y="893"/>
                  </a:lnTo>
                  <a:lnTo>
                    <a:pt x="715" y="893"/>
                  </a:lnTo>
                  <a:lnTo>
                    <a:pt x="715" y="910"/>
                  </a:lnTo>
                  <a:lnTo>
                    <a:pt x="715" y="927"/>
                  </a:lnTo>
                  <a:lnTo>
                    <a:pt x="730" y="927"/>
                  </a:lnTo>
                  <a:lnTo>
                    <a:pt x="730" y="944"/>
                  </a:lnTo>
                  <a:lnTo>
                    <a:pt x="730" y="964"/>
                  </a:lnTo>
                  <a:lnTo>
                    <a:pt x="747" y="964"/>
                  </a:lnTo>
                  <a:lnTo>
                    <a:pt x="730" y="964"/>
                  </a:lnTo>
                  <a:lnTo>
                    <a:pt x="747" y="964"/>
                  </a:lnTo>
                  <a:lnTo>
                    <a:pt x="747" y="981"/>
                  </a:lnTo>
                  <a:lnTo>
                    <a:pt x="765" y="998"/>
                  </a:lnTo>
                  <a:lnTo>
                    <a:pt x="747" y="998"/>
                  </a:lnTo>
                  <a:lnTo>
                    <a:pt x="747" y="1015"/>
                  </a:lnTo>
                  <a:lnTo>
                    <a:pt x="765" y="1015"/>
                  </a:lnTo>
                  <a:lnTo>
                    <a:pt x="765" y="1033"/>
                  </a:lnTo>
                  <a:lnTo>
                    <a:pt x="765" y="1050"/>
                  </a:lnTo>
                  <a:lnTo>
                    <a:pt x="782" y="1067"/>
                  </a:lnTo>
                  <a:lnTo>
                    <a:pt x="765" y="1067"/>
                  </a:lnTo>
                  <a:lnTo>
                    <a:pt x="747" y="1067"/>
                  </a:lnTo>
                  <a:lnTo>
                    <a:pt x="730" y="1067"/>
                  </a:lnTo>
                  <a:lnTo>
                    <a:pt x="715" y="1067"/>
                  </a:lnTo>
                  <a:lnTo>
                    <a:pt x="715" y="1085"/>
                  </a:lnTo>
                  <a:lnTo>
                    <a:pt x="697" y="1085"/>
                  </a:lnTo>
                  <a:lnTo>
                    <a:pt x="680" y="1104"/>
                  </a:lnTo>
                  <a:lnTo>
                    <a:pt x="663" y="1085"/>
                  </a:lnTo>
                  <a:lnTo>
                    <a:pt x="646" y="1085"/>
                  </a:lnTo>
                  <a:lnTo>
                    <a:pt x="646" y="1104"/>
                  </a:lnTo>
                  <a:lnTo>
                    <a:pt x="628" y="1104"/>
                  </a:lnTo>
                  <a:lnTo>
                    <a:pt x="628" y="1121"/>
                  </a:lnTo>
                  <a:lnTo>
                    <a:pt x="628" y="1138"/>
                  </a:lnTo>
                  <a:lnTo>
                    <a:pt x="613" y="1138"/>
                  </a:lnTo>
                  <a:lnTo>
                    <a:pt x="613" y="1156"/>
                  </a:lnTo>
                  <a:lnTo>
                    <a:pt x="613" y="1173"/>
                  </a:lnTo>
                  <a:lnTo>
                    <a:pt x="596" y="1190"/>
                  </a:lnTo>
                  <a:lnTo>
                    <a:pt x="578" y="1190"/>
                  </a:lnTo>
                  <a:lnTo>
                    <a:pt x="561" y="1190"/>
                  </a:lnTo>
                  <a:lnTo>
                    <a:pt x="578" y="1173"/>
                  </a:lnTo>
                  <a:lnTo>
                    <a:pt x="561" y="1173"/>
                  </a:lnTo>
                  <a:lnTo>
                    <a:pt x="544" y="1173"/>
                  </a:lnTo>
                  <a:lnTo>
                    <a:pt x="544" y="1156"/>
                  </a:lnTo>
                  <a:lnTo>
                    <a:pt x="544" y="1138"/>
                  </a:lnTo>
                  <a:lnTo>
                    <a:pt x="544" y="1121"/>
                  </a:lnTo>
                  <a:lnTo>
                    <a:pt x="527" y="1121"/>
                  </a:lnTo>
                  <a:lnTo>
                    <a:pt x="527" y="1104"/>
                  </a:lnTo>
                  <a:lnTo>
                    <a:pt x="527" y="1121"/>
                  </a:lnTo>
                  <a:lnTo>
                    <a:pt x="509" y="1121"/>
                  </a:lnTo>
                  <a:lnTo>
                    <a:pt x="494" y="1121"/>
                  </a:lnTo>
                  <a:lnTo>
                    <a:pt x="494" y="1138"/>
                  </a:lnTo>
                  <a:lnTo>
                    <a:pt x="494" y="1121"/>
                  </a:lnTo>
                  <a:lnTo>
                    <a:pt x="494" y="1138"/>
                  </a:lnTo>
                  <a:lnTo>
                    <a:pt x="477" y="1138"/>
                  </a:lnTo>
                  <a:lnTo>
                    <a:pt x="459" y="1156"/>
                  </a:lnTo>
                  <a:lnTo>
                    <a:pt x="442" y="1138"/>
                  </a:lnTo>
                  <a:lnTo>
                    <a:pt x="425" y="1138"/>
                  </a:lnTo>
                  <a:lnTo>
                    <a:pt x="407" y="1138"/>
                  </a:lnTo>
                  <a:lnTo>
                    <a:pt x="425" y="1138"/>
                  </a:lnTo>
                  <a:lnTo>
                    <a:pt x="425" y="1121"/>
                  </a:lnTo>
                  <a:lnTo>
                    <a:pt x="407" y="1121"/>
                  </a:lnTo>
                  <a:lnTo>
                    <a:pt x="407" y="1104"/>
                  </a:lnTo>
                  <a:lnTo>
                    <a:pt x="392" y="1104"/>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7" name="Freeform 44">
              <a:extLst>
                <a:ext uri="{FF2B5EF4-FFF2-40B4-BE49-F238E27FC236}">
                  <a16:creationId xmlns:a16="http://schemas.microsoft.com/office/drawing/2014/main" id="{1C1054D5-FEF9-4697-9A61-7D5146E0C9CB}"/>
                </a:ext>
              </a:extLst>
            </p:cNvPr>
            <p:cNvSpPr>
              <a:spLocks/>
            </p:cNvSpPr>
            <p:nvPr/>
          </p:nvSpPr>
          <p:spPr bwMode="gray">
            <a:xfrm rot="20933429">
              <a:off x="4978751" y="3665284"/>
              <a:ext cx="641215" cy="843347"/>
            </a:xfrm>
            <a:custGeom>
              <a:avLst/>
              <a:gdLst>
                <a:gd name="T0" fmla="*/ 132 w 829"/>
                <a:gd name="T1" fmla="*/ 263 h 1087"/>
                <a:gd name="T2" fmla="*/ 127 w 829"/>
                <a:gd name="T3" fmla="*/ 263 h 1087"/>
                <a:gd name="T4" fmla="*/ 119 w 829"/>
                <a:gd name="T5" fmla="*/ 241 h 1087"/>
                <a:gd name="T6" fmla="*/ 111 w 829"/>
                <a:gd name="T7" fmla="*/ 223 h 1087"/>
                <a:gd name="T8" fmla="*/ 89 w 829"/>
                <a:gd name="T9" fmla="*/ 206 h 1087"/>
                <a:gd name="T10" fmla="*/ 72 w 829"/>
                <a:gd name="T11" fmla="*/ 183 h 1087"/>
                <a:gd name="T12" fmla="*/ 72 w 829"/>
                <a:gd name="T13" fmla="*/ 171 h 1087"/>
                <a:gd name="T14" fmla="*/ 72 w 829"/>
                <a:gd name="T15" fmla="*/ 175 h 1087"/>
                <a:gd name="T16" fmla="*/ 64 w 829"/>
                <a:gd name="T17" fmla="*/ 166 h 1087"/>
                <a:gd name="T18" fmla="*/ 68 w 829"/>
                <a:gd name="T19" fmla="*/ 183 h 1087"/>
                <a:gd name="T20" fmla="*/ 60 w 829"/>
                <a:gd name="T21" fmla="*/ 179 h 1087"/>
                <a:gd name="T22" fmla="*/ 47 w 829"/>
                <a:gd name="T23" fmla="*/ 171 h 1087"/>
                <a:gd name="T24" fmla="*/ 43 w 829"/>
                <a:gd name="T25" fmla="*/ 171 h 1087"/>
                <a:gd name="T26" fmla="*/ 21 w 829"/>
                <a:gd name="T27" fmla="*/ 166 h 1087"/>
                <a:gd name="T28" fmla="*/ 9 w 829"/>
                <a:gd name="T29" fmla="*/ 162 h 1087"/>
                <a:gd name="T30" fmla="*/ 9 w 829"/>
                <a:gd name="T31" fmla="*/ 166 h 1087"/>
                <a:gd name="T32" fmla="*/ 0 w 829"/>
                <a:gd name="T33" fmla="*/ 162 h 1087"/>
                <a:gd name="T34" fmla="*/ 5 w 829"/>
                <a:gd name="T35" fmla="*/ 148 h 1087"/>
                <a:gd name="T36" fmla="*/ 5 w 829"/>
                <a:gd name="T37" fmla="*/ 135 h 1087"/>
                <a:gd name="T38" fmla="*/ 5 w 829"/>
                <a:gd name="T39" fmla="*/ 118 h 1087"/>
                <a:gd name="T40" fmla="*/ 5 w 829"/>
                <a:gd name="T41" fmla="*/ 100 h 1087"/>
                <a:gd name="T42" fmla="*/ 5 w 829"/>
                <a:gd name="T43" fmla="*/ 92 h 1087"/>
                <a:gd name="T44" fmla="*/ 13 w 829"/>
                <a:gd name="T45" fmla="*/ 83 h 1087"/>
                <a:gd name="T46" fmla="*/ 17 w 829"/>
                <a:gd name="T47" fmla="*/ 70 h 1087"/>
                <a:gd name="T48" fmla="*/ 26 w 829"/>
                <a:gd name="T49" fmla="*/ 61 h 1087"/>
                <a:gd name="T50" fmla="*/ 43 w 829"/>
                <a:gd name="T51" fmla="*/ 52 h 1087"/>
                <a:gd name="T52" fmla="*/ 55 w 829"/>
                <a:gd name="T53" fmla="*/ 35 h 1087"/>
                <a:gd name="T54" fmla="*/ 64 w 829"/>
                <a:gd name="T55" fmla="*/ 26 h 1087"/>
                <a:gd name="T56" fmla="*/ 72 w 829"/>
                <a:gd name="T57" fmla="*/ 30 h 1087"/>
                <a:gd name="T58" fmla="*/ 81 w 829"/>
                <a:gd name="T59" fmla="*/ 26 h 1087"/>
                <a:gd name="T60" fmla="*/ 89 w 829"/>
                <a:gd name="T61" fmla="*/ 30 h 1087"/>
                <a:gd name="T62" fmla="*/ 98 w 829"/>
                <a:gd name="T63" fmla="*/ 17 h 1087"/>
                <a:gd name="T64" fmla="*/ 102 w 829"/>
                <a:gd name="T65" fmla="*/ 4 h 1087"/>
                <a:gd name="T66" fmla="*/ 106 w 829"/>
                <a:gd name="T67" fmla="*/ 0 h 1087"/>
                <a:gd name="T68" fmla="*/ 119 w 829"/>
                <a:gd name="T69" fmla="*/ 4 h 1087"/>
                <a:gd name="T70" fmla="*/ 123 w 829"/>
                <a:gd name="T71" fmla="*/ 17 h 1087"/>
                <a:gd name="T72" fmla="*/ 140 w 829"/>
                <a:gd name="T73" fmla="*/ 26 h 1087"/>
                <a:gd name="T74" fmla="*/ 153 w 829"/>
                <a:gd name="T75" fmla="*/ 39 h 1087"/>
                <a:gd name="T76" fmla="*/ 157 w 829"/>
                <a:gd name="T77" fmla="*/ 43 h 1087"/>
                <a:gd name="T78" fmla="*/ 170 w 829"/>
                <a:gd name="T79" fmla="*/ 43 h 1087"/>
                <a:gd name="T80" fmla="*/ 183 w 829"/>
                <a:gd name="T81" fmla="*/ 43 h 1087"/>
                <a:gd name="T82" fmla="*/ 186 w 829"/>
                <a:gd name="T83" fmla="*/ 57 h 1087"/>
                <a:gd name="T84" fmla="*/ 195 w 829"/>
                <a:gd name="T85" fmla="*/ 65 h 1087"/>
                <a:gd name="T86" fmla="*/ 208 w 829"/>
                <a:gd name="T87" fmla="*/ 78 h 1087"/>
                <a:gd name="T88" fmla="*/ 204 w 829"/>
                <a:gd name="T89" fmla="*/ 87 h 1087"/>
                <a:gd name="T90" fmla="*/ 191 w 829"/>
                <a:gd name="T91" fmla="*/ 92 h 1087"/>
                <a:gd name="T92" fmla="*/ 183 w 829"/>
                <a:gd name="T93" fmla="*/ 105 h 1087"/>
                <a:gd name="T94" fmla="*/ 174 w 829"/>
                <a:gd name="T95" fmla="*/ 96 h 1087"/>
                <a:gd name="T96" fmla="*/ 157 w 829"/>
                <a:gd name="T97" fmla="*/ 100 h 1087"/>
                <a:gd name="T98" fmla="*/ 153 w 829"/>
                <a:gd name="T99" fmla="*/ 105 h 1087"/>
                <a:gd name="T100" fmla="*/ 140 w 829"/>
                <a:gd name="T101" fmla="*/ 109 h 1087"/>
                <a:gd name="T102" fmla="*/ 149 w 829"/>
                <a:gd name="T103" fmla="*/ 118 h 1087"/>
                <a:gd name="T104" fmla="*/ 157 w 829"/>
                <a:gd name="T105" fmla="*/ 123 h 1087"/>
                <a:gd name="T106" fmla="*/ 161 w 829"/>
                <a:gd name="T107" fmla="*/ 140 h 1087"/>
                <a:gd name="T108" fmla="*/ 165 w 829"/>
                <a:gd name="T109" fmla="*/ 153 h 1087"/>
                <a:gd name="T110" fmla="*/ 157 w 829"/>
                <a:gd name="T111" fmla="*/ 162 h 1087"/>
                <a:gd name="T112" fmla="*/ 153 w 829"/>
                <a:gd name="T113" fmla="*/ 175 h 1087"/>
                <a:gd name="T114" fmla="*/ 149 w 829"/>
                <a:gd name="T115" fmla="*/ 188 h 1087"/>
                <a:gd name="T116" fmla="*/ 149 w 829"/>
                <a:gd name="T117" fmla="*/ 206 h 1087"/>
                <a:gd name="T118" fmla="*/ 144 w 829"/>
                <a:gd name="T119" fmla="*/ 214 h 1087"/>
                <a:gd name="T120" fmla="*/ 140 w 829"/>
                <a:gd name="T121" fmla="*/ 228 h 1087"/>
                <a:gd name="T122" fmla="*/ 136 w 829"/>
                <a:gd name="T123" fmla="*/ 241 h 10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9"/>
                <a:gd name="T187" fmla="*/ 0 h 1087"/>
                <a:gd name="T188" fmla="*/ 829 w 829"/>
                <a:gd name="T189" fmla="*/ 1087 h 10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9" h="1087">
                  <a:moveTo>
                    <a:pt x="558" y="998"/>
                  </a:moveTo>
                  <a:lnTo>
                    <a:pt x="541" y="1016"/>
                  </a:lnTo>
                  <a:lnTo>
                    <a:pt x="541" y="1033"/>
                  </a:lnTo>
                  <a:lnTo>
                    <a:pt x="526" y="1052"/>
                  </a:lnTo>
                  <a:lnTo>
                    <a:pt x="526" y="1069"/>
                  </a:lnTo>
                  <a:lnTo>
                    <a:pt x="526" y="1087"/>
                  </a:lnTo>
                  <a:lnTo>
                    <a:pt x="508" y="1069"/>
                  </a:lnTo>
                  <a:lnTo>
                    <a:pt x="508" y="1052"/>
                  </a:lnTo>
                  <a:lnTo>
                    <a:pt x="508" y="1033"/>
                  </a:lnTo>
                  <a:lnTo>
                    <a:pt x="491" y="1016"/>
                  </a:lnTo>
                  <a:lnTo>
                    <a:pt x="491" y="981"/>
                  </a:lnTo>
                  <a:lnTo>
                    <a:pt x="474" y="964"/>
                  </a:lnTo>
                  <a:lnTo>
                    <a:pt x="474" y="947"/>
                  </a:lnTo>
                  <a:lnTo>
                    <a:pt x="457" y="929"/>
                  </a:lnTo>
                  <a:lnTo>
                    <a:pt x="457" y="912"/>
                  </a:lnTo>
                  <a:lnTo>
                    <a:pt x="441" y="893"/>
                  </a:lnTo>
                  <a:lnTo>
                    <a:pt x="424" y="875"/>
                  </a:lnTo>
                  <a:lnTo>
                    <a:pt x="407" y="858"/>
                  </a:lnTo>
                  <a:lnTo>
                    <a:pt x="372" y="841"/>
                  </a:lnTo>
                  <a:lnTo>
                    <a:pt x="355" y="824"/>
                  </a:lnTo>
                  <a:lnTo>
                    <a:pt x="355" y="806"/>
                  </a:lnTo>
                  <a:lnTo>
                    <a:pt x="339" y="789"/>
                  </a:lnTo>
                  <a:lnTo>
                    <a:pt x="288" y="753"/>
                  </a:lnTo>
                  <a:lnTo>
                    <a:pt x="288" y="735"/>
                  </a:lnTo>
                  <a:lnTo>
                    <a:pt x="270" y="718"/>
                  </a:lnTo>
                  <a:lnTo>
                    <a:pt x="270" y="701"/>
                  </a:lnTo>
                  <a:lnTo>
                    <a:pt x="288" y="701"/>
                  </a:lnTo>
                  <a:lnTo>
                    <a:pt x="288" y="684"/>
                  </a:lnTo>
                  <a:lnTo>
                    <a:pt x="305" y="684"/>
                  </a:lnTo>
                  <a:lnTo>
                    <a:pt x="322" y="666"/>
                  </a:lnTo>
                  <a:lnTo>
                    <a:pt x="305" y="666"/>
                  </a:lnTo>
                  <a:lnTo>
                    <a:pt x="288" y="701"/>
                  </a:lnTo>
                  <a:lnTo>
                    <a:pt x="270" y="701"/>
                  </a:lnTo>
                  <a:lnTo>
                    <a:pt x="253" y="701"/>
                  </a:lnTo>
                  <a:lnTo>
                    <a:pt x="253" y="684"/>
                  </a:lnTo>
                  <a:lnTo>
                    <a:pt x="253" y="666"/>
                  </a:lnTo>
                  <a:lnTo>
                    <a:pt x="253" y="701"/>
                  </a:lnTo>
                  <a:lnTo>
                    <a:pt x="270" y="701"/>
                  </a:lnTo>
                  <a:lnTo>
                    <a:pt x="270" y="718"/>
                  </a:lnTo>
                  <a:lnTo>
                    <a:pt x="270" y="735"/>
                  </a:lnTo>
                  <a:lnTo>
                    <a:pt x="270" y="753"/>
                  </a:lnTo>
                  <a:lnTo>
                    <a:pt x="270" y="735"/>
                  </a:lnTo>
                  <a:lnTo>
                    <a:pt x="253" y="735"/>
                  </a:lnTo>
                  <a:lnTo>
                    <a:pt x="238" y="718"/>
                  </a:lnTo>
                  <a:lnTo>
                    <a:pt x="220" y="701"/>
                  </a:lnTo>
                  <a:lnTo>
                    <a:pt x="203" y="701"/>
                  </a:lnTo>
                  <a:lnTo>
                    <a:pt x="203" y="684"/>
                  </a:lnTo>
                  <a:lnTo>
                    <a:pt x="186" y="684"/>
                  </a:lnTo>
                  <a:lnTo>
                    <a:pt x="169" y="684"/>
                  </a:lnTo>
                  <a:lnTo>
                    <a:pt x="136" y="666"/>
                  </a:lnTo>
                  <a:lnTo>
                    <a:pt x="153" y="684"/>
                  </a:lnTo>
                  <a:lnTo>
                    <a:pt x="169" y="684"/>
                  </a:lnTo>
                  <a:lnTo>
                    <a:pt x="186" y="684"/>
                  </a:lnTo>
                  <a:lnTo>
                    <a:pt x="119" y="684"/>
                  </a:lnTo>
                  <a:lnTo>
                    <a:pt x="101" y="666"/>
                  </a:lnTo>
                  <a:lnTo>
                    <a:pt x="84" y="666"/>
                  </a:lnTo>
                  <a:lnTo>
                    <a:pt x="67" y="666"/>
                  </a:lnTo>
                  <a:lnTo>
                    <a:pt x="51" y="666"/>
                  </a:lnTo>
                  <a:lnTo>
                    <a:pt x="51" y="649"/>
                  </a:lnTo>
                  <a:lnTo>
                    <a:pt x="34" y="649"/>
                  </a:lnTo>
                  <a:lnTo>
                    <a:pt x="51" y="666"/>
                  </a:lnTo>
                  <a:lnTo>
                    <a:pt x="34" y="666"/>
                  </a:lnTo>
                  <a:lnTo>
                    <a:pt x="51" y="666"/>
                  </a:lnTo>
                  <a:lnTo>
                    <a:pt x="34" y="666"/>
                  </a:lnTo>
                  <a:lnTo>
                    <a:pt x="17" y="684"/>
                  </a:lnTo>
                  <a:lnTo>
                    <a:pt x="17" y="666"/>
                  </a:lnTo>
                  <a:lnTo>
                    <a:pt x="0" y="666"/>
                  </a:lnTo>
                  <a:lnTo>
                    <a:pt x="0" y="649"/>
                  </a:lnTo>
                  <a:lnTo>
                    <a:pt x="0" y="632"/>
                  </a:lnTo>
                  <a:lnTo>
                    <a:pt x="0" y="614"/>
                  </a:lnTo>
                  <a:lnTo>
                    <a:pt x="0" y="595"/>
                  </a:lnTo>
                  <a:lnTo>
                    <a:pt x="17" y="595"/>
                  </a:lnTo>
                  <a:lnTo>
                    <a:pt x="0" y="578"/>
                  </a:lnTo>
                  <a:lnTo>
                    <a:pt x="0" y="561"/>
                  </a:lnTo>
                  <a:lnTo>
                    <a:pt x="17" y="561"/>
                  </a:lnTo>
                  <a:lnTo>
                    <a:pt x="17" y="543"/>
                  </a:lnTo>
                  <a:lnTo>
                    <a:pt x="17" y="526"/>
                  </a:lnTo>
                  <a:lnTo>
                    <a:pt x="17" y="509"/>
                  </a:lnTo>
                  <a:lnTo>
                    <a:pt x="17" y="492"/>
                  </a:lnTo>
                  <a:lnTo>
                    <a:pt x="17" y="474"/>
                  </a:lnTo>
                  <a:lnTo>
                    <a:pt x="17" y="455"/>
                  </a:lnTo>
                  <a:lnTo>
                    <a:pt x="17" y="438"/>
                  </a:lnTo>
                  <a:lnTo>
                    <a:pt x="17" y="421"/>
                  </a:lnTo>
                  <a:lnTo>
                    <a:pt x="17" y="403"/>
                  </a:lnTo>
                  <a:lnTo>
                    <a:pt x="0" y="403"/>
                  </a:lnTo>
                  <a:lnTo>
                    <a:pt x="0" y="386"/>
                  </a:lnTo>
                  <a:lnTo>
                    <a:pt x="17" y="386"/>
                  </a:lnTo>
                  <a:lnTo>
                    <a:pt x="17" y="369"/>
                  </a:lnTo>
                  <a:lnTo>
                    <a:pt x="17" y="351"/>
                  </a:lnTo>
                  <a:lnTo>
                    <a:pt x="34" y="351"/>
                  </a:lnTo>
                  <a:lnTo>
                    <a:pt x="34" y="334"/>
                  </a:lnTo>
                  <a:lnTo>
                    <a:pt x="51" y="334"/>
                  </a:lnTo>
                  <a:lnTo>
                    <a:pt x="51" y="315"/>
                  </a:lnTo>
                  <a:lnTo>
                    <a:pt x="67" y="315"/>
                  </a:lnTo>
                  <a:lnTo>
                    <a:pt x="67" y="298"/>
                  </a:lnTo>
                  <a:lnTo>
                    <a:pt x="67" y="280"/>
                  </a:lnTo>
                  <a:lnTo>
                    <a:pt x="84" y="280"/>
                  </a:lnTo>
                  <a:lnTo>
                    <a:pt x="84" y="263"/>
                  </a:lnTo>
                  <a:lnTo>
                    <a:pt x="84" y="246"/>
                  </a:lnTo>
                  <a:lnTo>
                    <a:pt x="101" y="246"/>
                  </a:lnTo>
                  <a:lnTo>
                    <a:pt x="119" y="229"/>
                  </a:lnTo>
                  <a:lnTo>
                    <a:pt x="136" y="229"/>
                  </a:lnTo>
                  <a:lnTo>
                    <a:pt x="153" y="229"/>
                  </a:lnTo>
                  <a:lnTo>
                    <a:pt x="169" y="211"/>
                  </a:lnTo>
                  <a:lnTo>
                    <a:pt x="186" y="194"/>
                  </a:lnTo>
                  <a:lnTo>
                    <a:pt x="186" y="175"/>
                  </a:lnTo>
                  <a:lnTo>
                    <a:pt x="203" y="158"/>
                  </a:lnTo>
                  <a:lnTo>
                    <a:pt x="220" y="140"/>
                  </a:lnTo>
                  <a:lnTo>
                    <a:pt x="220" y="123"/>
                  </a:lnTo>
                  <a:lnTo>
                    <a:pt x="220" y="106"/>
                  </a:lnTo>
                  <a:lnTo>
                    <a:pt x="238" y="106"/>
                  </a:lnTo>
                  <a:lnTo>
                    <a:pt x="253" y="106"/>
                  </a:lnTo>
                  <a:lnTo>
                    <a:pt x="270" y="106"/>
                  </a:lnTo>
                  <a:lnTo>
                    <a:pt x="270" y="123"/>
                  </a:lnTo>
                  <a:lnTo>
                    <a:pt x="288" y="106"/>
                  </a:lnTo>
                  <a:lnTo>
                    <a:pt x="288" y="123"/>
                  </a:lnTo>
                  <a:lnTo>
                    <a:pt x="305" y="106"/>
                  </a:lnTo>
                  <a:lnTo>
                    <a:pt x="305" y="88"/>
                  </a:lnTo>
                  <a:lnTo>
                    <a:pt x="322" y="88"/>
                  </a:lnTo>
                  <a:lnTo>
                    <a:pt x="322" y="106"/>
                  </a:lnTo>
                  <a:lnTo>
                    <a:pt x="339" y="106"/>
                  </a:lnTo>
                  <a:lnTo>
                    <a:pt x="339" y="123"/>
                  </a:lnTo>
                  <a:lnTo>
                    <a:pt x="355" y="106"/>
                  </a:lnTo>
                  <a:lnTo>
                    <a:pt x="355" y="123"/>
                  </a:lnTo>
                  <a:lnTo>
                    <a:pt x="372" y="123"/>
                  </a:lnTo>
                  <a:lnTo>
                    <a:pt x="372" y="106"/>
                  </a:lnTo>
                  <a:lnTo>
                    <a:pt x="372" y="88"/>
                  </a:lnTo>
                  <a:lnTo>
                    <a:pt x="389" y="71"/>
                  </a:lnTo>
                  <a:lnTo>
                    <a:pt x="389" y="54"/>
                  </a:lnTo>
                  <a:lnTo>
                    <a:pt x="407" y="54"/>
                  </a:lnTo>
                  <a:lnTo>
                    <a:pt x="407" y="35"/>
                  </a:lnTo>
                  <a:lnTo>
                    <a:pt x="407" y="17"/>
                  </a:lnTo>
                  <a:lnTo>
                    <a:pt x="407" y="35"/>
                  </a:lnTo>
                  <a:lnTo>
                    <a:pt x="407" y="17"/>
                  </a:lnTo>
                  <a:lnTo>
                    <a:pt x="424" y="17"/>
                  </a:lnTo>
                  <a:lnTo>
                    <a:pt x="424" y="0"/>
                  </a:lnTo>
                  <a:lnTo>
                    <a:pt x="441" y="0"/>
                  </a:lnTo>
                  <a:lnTo>
                    <a:pt x="457" y="0"/>
                  </a:lnTo>
                  <a:lnTo>
                    <a:pt x="457" y="17"/>
                  </a:lnTo>
                  <a:lnTo>
                    <a:pt x="474" y="17"/>
                  </a:lnTo>
                  <a:lnTo>
                    <a:pt x="491" y="35"/>
                  </a:lnTo>
                  <a:lnTo>
                    <a:pt x="508" y="35"/>
                  </a:lnTo>
                  <a:lnTo>
                    <a:pt x="508" y="54"/>
                  </a:lnTo>
                  <a:lnTo>
                    <a:pt x="491" y="71"/>
                  </a:lnTo>
                  <a:lnTo>
                    <a:pt x="508" y="88"/>
                  </a:lnTo>
                  <a:lnTo>
                    <a:pt x="526" y="106"/>
                  </a:lnTo>
                  <a:lnTo>
                    <a:pt x="541" y="106"/>
                  </a:lnTo>
                  <a:lnTo>
                    <a:pt x="558" y="106"/>
                  </a:lnTo>
                  <a:lnTo>
                    <a:pt x="576" y="106"/>
                  </a:lnTo>
                  <a:lnTo>
                    <a:pt x="593" y="106"/>
                  </a:lnTo>
                  <a:lnTo>
                    <a:pt x="610" y="140"/>
                  </a:lnTo>
                  <a:lnTo>
                    <a:pt x="610" y="158"/>
                  </a:lnTo>
                  <a:lnTo>
                    <a:pt x="593" y="158"/>
                  </a:lnTo>
                  <a:lnTo>
                    <a:pt x="593" y="175"/>
                  </a:lnTo>
                  <a:lnTo>
                    <a:pt x="610" y="175"/>
                  </a:lnTo>
                  <a:lnTo>
                    <a:pt x="627" y="175"/>
                  </a:lnTo>
                  <a:lnTo>
                    <a:pt x="643" y="194"/>
                  </a:lnTo>
                  <a:lnTo>
                    <a:pt x="660" y="194"/>
                  </a:lnTo>
                  <a:lnTo>
                    <a:pt x="660" y="175"/>
                  </a:lnTo>
                  <a:lnTo>
                    <a:pt x="677" y="175"/>
                  </a:lnTo>
                  <a:lnTo>
                    <a:pt x="677" y="158"/>
                  </a:lnTo>
                  <a:lnTo>
                    <a:pt x="695" y="158"/>
                  </a:lnTo>
                  <a:lnTo>
                    <a:pt x="712" y="175"/>
                  </a:lnTo>
                  <a:lnTo>
                    <a:pt x="729" y="175"/>
                  </a:lnTo>
                  <a:lnTo>
                    <a:pt x="729" y="194"/>
                  </a:lnTo>
                  <a:lnTo>
                    <a:pt x="729" y="211"/>
                  </a:lnTo>
                  <a:lnTo>
                    <a:pt x="729" y="229"/>
                  </a:lnTo>
                  <a:lnTo>
                    <a:pt x="744" y="229"/>
                  </a:lnTo>
                  <a:lnTo>
                    <a:pt x="744" y="246"/>
                  </a:lnTo>
                  <a:lnTo>
                    <a:pt x="762" y="246"/>
                  </a:lnTo>
                  <a:lnTo>
                    <a:pt x="779" y="246"/>
                  </a:lnTo>
                  <a:lnTo>
                    <a:pt x="779" y="263"/>
                  </a:lnTo>
                  <a:lnTo>
                    <a:pt x="796" y="263"/>
                  </a:lnTo>
                  <a:lnTo>
                    <a:pt x="796" y="280"/>
                  </a:lnTo>
                  <a:lnTo>
                    <a:pt x="814" y="298"/>
                  </a:lnTo>
                  <a:lnTo>
                    <a:pt x="829" y="315"/>
                  </a:lnTo>
                  <a:lnTo>
                    <a:pt x="814" y="315"/>
                  </a:lnTo>
                  <a:lnTo>
                    <a:pt x="814" y="334"/>
                  </a:lnTo>
                  <a:lnTo>
                    <a:pt x="796" y="351"/>
                  </a:lnTo>
                  <a:lnTo>
                    <a:pt x="814" y="351"/>
                  </a:lnTo>
                  <a:lnTo>
                    <a:pt x="814" y="369"/>
                  </a:lnTo>
                  <a:lnTo>
                    <a:pt x="796" y="369"/>
                  </a:lnTo>
                  <a:lnTo>
                    <a:pt x="779" y="369"/>
                  </a:lnTo>
                  <a:lnTo>
                    <a:pt x="762" y="369"/>
                  </a:lnTo>
                  <a:lnTo>
                    <a:pt x="762" y="386"/>
                  </a:lnTo>
                  <a:lnTo>
                    <a:pt x="762" y="403"/>
                  </a:lnTo>
                  <a:lnTo>
                    <a:pt x="744" y="421"/>
                  </a:lnTo>
                  <a:lnTo>
                    <a:pt x="729" y="421"/>
                  </a:lnTo>
                  <a:lnTo>
                    <a:pt x="744" y="403"/>
                  </a:lnTo>
                  <a:lnTo>
                    <a:pt x="729" y="403"/>
                  </a:lnTo>
                  <a:lnTo>
                    <a:pt x="712" y="386"/>
                  </a:lnTo>
                  <a:lnTo>
                    <a:pt x="695" y="386"/>
                  </a:lnTo>
                  <a:lnTo>
                    <a:pt x="677" y="386"/>
                  </a:lnTo>
                  <a:lnTo>
                    <a:pt x="660" y="386"/>
                  </a:lnTo>
                  <a:lnTo>
                    <a:pt x="643" y="386"/>
                  </a:lnTo>
                  <a:lnTo>
                    <a:pt x="627" y="403"/>
                  </a:lnTo>
                  <a:lnTo>
                    <a:pt x="610" y="403"/>
                  </a:lnTo>
                  <a:lnTo>
                    <a:pt x="610" y="386"/>
                  </a:lnTo>
                  <a:lnTo>
                    <a:pt x="610" y="403"/>
                  </a:lnTo>
                  <a:lnTo>
                    <a:pt x="610" y="421"/>
                  </a:lnTo>
                  <a:lnTo>
                    <a:pt x="593" y="421"/>
                  </a:lnTo>
                  <a:lnTo>
                    <a:pt x="593" y="438"/>
                  </a:lnTo>
                  <a:lnTo>
                    <a:pt x="576" y="438"/>
                  </a:lnTo>
                  <a:lnTo>
                    <a:pt x="558" y="438"/>
                  </a:lnTo>
                  <a:lnTo>
                    <a:pt x="558" y="455"/>
                  </a:lnTo>
                  <a:lnTo>
                    <a:pt x="558" y="474"/>
                  </a:lnTo>
                  <a:lnTo>
                    <a:pt x="576" y="474"/>
                  </a:lnTo>
                  <a:lnTo>
                    <a:pt x="593" y="474"/>
                  </a:lnTo>
                  <a:lnTo>
                    <a:pt x="610" y="474"/>
                  </a:lnTo>
                  <a:lnTo>
                    <a:pt x="627" y="474"/>
                  </a:lnTo>
                  <a:lnTo>
                    <a:pt x="643" y="492"/>
                  </a:lnTo>
                  <a:lnTo>
                    <a:pt x="627" y="492"/>
                  </a:lnTo>
                  <a:lnTo>
                    <a:pt x="627" y="509"/>
                  </a:lnTo>
                  <a:lnTo>
                    <a:pt x="627" y="526"/>
                  </a:lnTo>
                  <a:lnTo>
                    <a:pt x="643" y="543"/>
                  </a:lnTo>
                  <a:lnTo>
                    <a:pt x="643" y="561"/>
                  </a:lnTo>
                  <a:lnTo>
                    <a:pt x="643" y="578"/>
                  </a:lnTo>
                  <a:lnTo>
                    <a:pt x="643" y="595"/>
                  </a:lnTo>
                  <a:lnTo>
                    <a:pt x="643" y="614"/>
                  </a:lnTo>
                  <a:lnTo>
                    <a:pt x="660" y="614"/>
                  </a:lnTo>
                  <a:lnTo>
                    <a:pt x="660" y="632"/>
                  </a:lnTo>
                  <a:lnTo>
                    <a:pt x="643" y="632"/>
                  </a:lnTo>
                  <a:lnTo>
                    <a:pt x="627" y="632"/>
                  </a:lnTo>
                  <a:lnTo>
                    <a:pt x="627" y="649"/>
                  </a:lnTo>
                  <a:lnTo>
                    <a:pt x="627" y="666"/>
                  </a:lnTo>
                  <a:lnTo>
                    <a:pt x="610" y="684"/>
                  </a:lnTo>
                  <a:lnTo>
                    <a:pt x="593" y="684"/>
                  </a:lnTo>
                  <a:lnTo>
                    <a:pt x="610" y="701"/>
                  </a:lnTo>
                  <a:lnTo>
                    <a:pt x="610" y="718"/>
                  </a:lnTo>
                  <a:lnTo>
                    <a:pt x="610" y="735"/>
                  </a:lnTo>
                  <a:lnTo>
                    <a:pt x="610" y="753"/>
                  </a:lnTo>
                  <a:lnTo>
                    <a:pt x="593" y="753"/>
                  </a:lnTo>
                  <a:lnTo>
                    <a:pt x="593" y="772"/>
                  </a:lnTo>
                  <a:lnTo>
                    <a:pt x="593" y="789"/>
                  </a:lnTo>
                  <a:lnTo>
                    <a:pt x="593" y="806"/>
                  </a:lnTo>
                  <a:lnTo>
                    <a:pt x="593" y="824"/>
                  </a:lnTo>
                  <a:lnTo>
                    <a:pt x="576" y="841"/>
                  </a:lnTo>
                  <a:lnTo>
                    <a:pt x="593" y="841"/>
                  </a:lnTo>
                  <a:lnTo>
                    <a:pt x="576" y="841"/>
                  </a:lnTo>
                  <a:lnTo>
                    <a:pt x="576" y="858"/>
                  </a:lnTo>
                  <a:lnTo>
                    <a:pt x="558" y="858"/>
                  </a:lnTo>
                  <a:lnTo>
                    <a:pt x="558" y="875"/>
                  </a:lnTo>
                  <a:lnTo>
                    <a:pt x="558" y="893"/>
                  </a:lnTo>
                  <a:lnTo>
                    <a:pt x="558" y="912"/>
                  </a:lnTo>
                  <a:lnTo>
                    <a:pt x="558" y="929"/>
                  </a:lnTo>
                  <a:lnTo>
                    <a:pt x="558" y="947"/>
                  </a:lnTo>
                  <a:lnTo>
                    <a:pt x="558" y="964"/>
                  </a:lnTo>
                  <a:lnTo>
                    <a:pt x="541" y="964"/>
                  </a:lnTo>
                  <a:lnTo>
                    <a:pt x="541" y="981"/>
                  </a:lnTo>
                  <a:lnTo>
                    <a:pt x="558" y="998"/>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8" name="Freeform 47">
              <a:extLst>
                <a:ext uri="{FF2B5EF4-FFF2-40B4-BE49-F238E27FC236}">
                  <a16:creationId xmlns:a16="http://schemas.microsoft.com/office/drawing/2014/main" id="{158E0422-CB3B-4B5E-ADC6-FB9C526AB588}"/>
                </a:ext>
              </a:extLst>
            </p:cNvPr>
            <p:cNvSpPr>
              <a:spLocks noEditPoints="1"/>
            </p:cNvSpPr>
            <p:nvPr/>
          </p:nvSpPr>
          <p:spPr bwMode="gray">
            <a:xfrm rot="20933429">
              <a:off x="5402610" y="3691711"/>
              <a:ext cx="772548" cy="748607"/>
            </a:xfrm>
            <a:custGeom>
              <a:avLst/>
              <a:gdLst>
                <a:gd name="T0" fmla="*/ 5 w 1000"/>
                <a:gd name="T1" fmla="*/ 193 h 963"/>
                <a:gd name="T2" fmla="*/ 9 w 1000"/>
                <a:gd name="T3" fmla="*/ 171 h 963"/>
                <a:gd name="T4" fmla="*/ 13 w 1000"/>
                <a:gd name="T5" fmla="*/ 153 h 963"/>
                <a:gd name="T6" fmla="*/ 13 w 1000"/>
                <a:gd name="T7" fmla="*/ 132 h 963"/>
                <a:gd name="T8" fmla="*/ 30 w 1000"/>
                <a:gd name="T9" fmla="*/ 118 h 963"/>
                <a:gd name="T10" fmla="*/ 26 w 1000"/>
                <a:gd name="T11" fmla="*/ 97 h 963"/>
                <a:gd name="T12" fmla="*/ 18 w 1000"/>
                <a:gd name="T13" fmla="*/ 79 h 963"/>
                <a:gd name="T14" fmla="*/ 9 w 1000"/>
                <a:gd name="T15" fmla="*/ 70 h 963"/>
                <a:gd name="T16" fmla="*/ 18 w 1000"/>
                <a:gd name="T17" fmla="*/ 62 h 963"/>
                <a:gd name="T18" fmla="*/ 43 w 1000"/>
                <a:gd name="T19" fmla="*/ 57 h 963"/>
                <a:gd name="T20" fmla="*/ 56 w 1000"/>
                <a:gd name="T21" fmla="*/ 57 h 963"/>
                <a:gd name="T22" fmla="*/ 63 w 1000"/>
                <a:gd name="T23" fmla="*/ 49 h 963"/>
                <a:gd name="T24" fmla="*/ 69 w 1000"/>
                <a:gd name="T25" fmla="*/ 31 h 963"/>
                <a:gd name="T26" fmla="*/ 94 w 1000"/>
                <a:gd name="T27" fmla="*/ 27 h 963"/>
                <a:gd name="T28" fmla="*/ 111 w 1000"/>
                <a:gd name="T29" fmla="*/ 5 h 963"/>
                <a:gd name="T30" fmla="*/ 136 w 1000"/>
                <a:gd name="T31" fmla="*/ 0 h 963"/>
                <a:gd name="T32" fmla="*/ 141 w 1000"/>
                <a:gd name="T33" fmla="*/ 9 h 963"/>
                <a:gd name="T34" fmla="*/ 141 w 1000"/>
                <a:gd name="T35" fmla="*/ 22 h 963"/>
                <a:gd name="T36" fmla="*/ 157 w 1000"/>
                <a:gd name="T37" fmla="*/ 22 h 963"/>
                <a:gd name="T38" fmla="*/ 170 w 1000"/>
                <a:gd name="T39" fmla="*/ 53 h 963"/>
                <a:gd name="T40" fmla="*/ 174 w 1000"/>
                <a:gd name="T41" fmla="*/ 79 h 963"/>
                <a:gd name="T42" fmla="*/ 178 w 1000"/>
                <a:gd name="T43" fmla="*/ 101 h 963"/>
                <a:gd name="T44" fmla="*/ 166 w 1000"/>
                <a:gd name="T45" fmla="*/ 101 h 963"/>
                <a:gd name="T46" fmla="*/ 166 w 1000"/>
                <a:gd name="T47" fmla="*/ 123 h 963"/>
                <a:gd name="T48" fmla="*/ 196 w 1000"/>
                <a:gd name="T49" fmla="*/ 110 h 963"/>
                <a:gd name="T50" fmla="*/ 204 w 1000"/>
                <a:gd name="T51" fmla="*/ 110 h 963"/>
                <a:gd name="T52" fmla="*/ 213 w 1000"/>
                <a:gd name="T53" fmla="*/ 105 h 963"/>
                <a:gd name="T54" fmla="*/ 225 w 1000"/>
                <a:gd name="T55" fmla="*/ 123 h 963"/>
                <a:gd name="T56" fmla="*/ 225 w 1000"/>
                <a:gd name="T57" fmla="*/ 136 h 963"/>
                <a:gd name="T58" fmla="*/ 225 w 1000"/>
                <a:gd name="T59" fmla="*/ 158 h 963"/>
                <a:gd name="T60" fmla="*/ 229 w 1000"/>
                <a:gd name="T61" fmla="*/ 171 h 963"/>
                <a:gd name="T62" fmla="*/ 242 w 1000"/>
                <a:gd name="T63" fmla="*/ 184 h 963"/>
                <a:gd name="T64" fmla="*/ 250 w 1000"/>
                <a:gd name="T65" fmla="*/ 193 h 963"/>
                <a:gd name="T66" fmla="*/ 242 w 1000"/>
                <a:gd name="T67" fmla="*/ 202 h 963"/>
                <a:gd name="T68" fmla="*/ 234 w 1000"/>
                <a:gd name="T69" fmla="*/ 215 h 963"/>
                <a:gd name="T70" fmla="*/ 221 w 1000"/>
                <a:gd name="T71" fmla="*/ 206 h 963"/>
                <a:gd name="T72" fmla="*/ 213 w 1000"/>
                <a:gd name="T73" fmla="*/ 210 h 963"/>
                <a:gd name="T74" fmla="*/ 204 w 1000"/>
                <a:gd name="T75" fmla="*/ 223 h 963"/>
                <a:gd name="T76" fmla="*/ 178 w 1000"/>
                <a:gd name="T77" fmla="*/ 232 h 963"/>
                <a:gd name="T78" fmla="*/ 157 w 1000"/>
                <a:gd name="T79" fmla="*/ 241 h 963"/>
                <a:gd name="T80" fmla="*/ 145 w 1000"/>
                <a:gd name="T81" fmla="*/ 228 h 963"/>
                <a:gd name="T82" fmla="*/ 127 w 1000"/>
                <a:gd name="T83" fmla="*/ 228 h 963"/>
                <a:gd name="T84" fmla="*/ 127 w 1000"/>
                <a:gd name="T85" fmla="*/ 215 h 963"/>
                <a:gd name="T86" fmla="*/ 119 w 1000"/>
                <a:gd name="T87" fmla="*/ 232 h 963"/>
                <a:gd name="T88" fmla="*/ 111 w 1000"/>
                <a:gd name="T89" fmla="*/ 232 h 963"/>
                <a:gd name="T90" fmla="*/ 98 w 1000"/>
                <a:gd name="T91" fmla="*/ 223 h 963"/>
                <a:gd name="T92" fmla="*/ 81 w 1000"/>
                <a:gd name="T93" fmla="*/ 228 h 963"/>
                <a:gd name="T94" fmla="*/ 60 w 1000"/>
                <a:gd name="T95" fmla="*/ 236 h 963"/>
                <a:gd name="T96" fmla="*/ 34 w 1000"/>
                <a:gd name="T97" fmla="*/ 228 h 963"/>
                <a:gd name="T98" fmla="*/ 22 w 1000"/>
                <a:gd name="T99" fmla="*/ 215 h 963"/>
                <a:gd name="T100" fmla="*/ 34 w 1000"/>
                <a:gd name="T101" fmla="*/ 197 h 963"/>
                <a:gd name="T102" fmla="*/ 43 w 1000"/>
                <a:gd name="T103" fmla="*/ 193 h 963"/>
                <a:gd name="T104" fmla="*/ 26 w 1000"/>
                <a:gd name="T105" fmla="*/ 210 h 963"/>
                <a:gd name="T106" fmla="*/ 9 w 1000"/>
                <a:gd name="T107" fmla="*/ 215 h 963"/>
                <a:gd name="T108" fmla="*/ 213 w 1000"/>
                <a:gd name="T109" fmla="*/ 123 h 963"/>
                <a:gd name="T110" fmla="*/ 208 w 1000"/>
                <a:gd name="T111" fmla="*/ 123 h 9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0"/>
                <a:gd name="T169" fmla="*/ 0 h 963"/>
                <a:gd name="T170" fmla="*/ 1000 w 1000"/>
                <a:gd name="T171" fmla="*/ 963 h 9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0" h="963">
                  <a:moveTo>
                    <a:pt x="17" y="840"/>
                  </a:moveTo>
                  <a:lnTo>
                    <a:pt x="0" y="823"/>
                  </a:lnTo>
                  <a:lnTo>
                    <a:pt x="0" y="806"/>
                  </a:lnTo>
                  <a:lnTo>
                    <a:pt x="17" y="806"/>
                  </a:lnTo>
                  <a:lnTo>
                    <a:pt x="17" y="787"/>
                  </a:lnTo>
                  <a:lnTo>
                    <a:pt x="17" y="769"/>
                  </a:lnTo>
                  <a:lnTo>
                    <a:pt x="17" y="752"/>
                  </a:lnTo>
                  <a:lnTo>
                    <a:pt x="17" y="735"/>
                  </a:lnTo>
                  <a:lnTo>
                    <a:pt x="17" y="717"/>
                  </a:lnTo>
                  <a:lnTo>
                    <a:pt x="17" y="700"/>
                  </a:lnTo>
                  <a:lnTo>
                    <a:pt x="35" y="700"/>
                  </a:lnTo>
                  <a:lnTo>
                    <a:pt x="35" y="683"/>
                  </a:lnTo>
                  <a:lnTo>
                    <a:pt x="52" y="683"/>
                  </a:lnTo>
                  <a:lnTo>
                    <a:pt x="35" y="683"/>
                  </a:lnTo>
                  <a:lnTo>
                    <a:pt x="52" y="666"/>
                  </a:lnTo>
                  <a:lnTo>
                    <a:pt x="52" y="648"/>
                  </a:lnTo>
                  <a:lnTo>
                    <a:pt x="52" y="629"/>
                  </a:lnTo>
                  <a:lnTo>
                    <a:pt x="52" y="612"/>
                  </a:lnTo>
                  <a:lnTo>
                    <a:pt x="52" y="595"/>
                  </a:lnTo>
                  <a:lnTo>
                    <a:pt x="69" y="595"/>
                  </a:lnTo>
                  <a:lnTo>
                    <a:pt x="69" y="577"/>
                  </a:lnTo>
                  <a:lnTo>
                    <a:pt x="69" y="560"/>
                  </a:lnTo>
                  <a:lnTo>
                    <a:pt x="69" y="543"/>
                  </a:lnTo>
                  <a:lnTo>
                    <a:pt x="52" y="526"/>
                  </a:lnTo>
                  <a:lnTo>
                    <a:pt x="69" y="526"/>
                  </a:lnTo>
                  <a:lnTo>
                    <a:pt x="86" y="508"/>
                  </a:lnTo>
                  <a:lnTo>
                    <a:pt x="86" y="491"/>
                  </a:lnTo>
                  <a:lnTo>
                    <a:pt x="86" y="472"/>
                  </a:lnTo>
                  <a:lnTo>
                    <a:pt x="102" y="472"/>
                  </a:lnTo>
                  <a:lnTo>
                    <a:pt x="119" y="472"/>
                  </a:lnTo>
                  <a:lnTo>
                    <a:pt x="119" y="455"/>
                  </a:lnTo>
                  <a:lnTo>
                    <a:pt x="102" y="455"/>
                  </a:lnTo>
                  <a:lnTo>
                    <a:pt x="102" y="437"/>
                  </a:lnTo>
                  <a:lnTo>
                    <a:pt x="102" y="420"/>
                  </a:lnTo>
                  <a:lnTo>
                    <a:pt x="102" y="403"/>
                  </a:lnTo>
                  <a:lnTo>
                    <a:pt x="102" y="385"/>
                  </a:lnTo>
                  <a:lnTo>
                    <a:pt x="86" y="368"/>
                  </a:lnTo>
                  <a:lnTo>
                    <a:pt x="86" y="351"/>
                  </a:lnTo>
                  <a:lnTo>
                    <a:pt x="86" y="334"/>
                  </a:lnTo>
                  <a:lnTo>
                    <a:pt x="102" y="334"/>
                  </a:lnTo>
                  <a:lnTo>
                    <a:pt x="86" y="314"/>
                  </a:lnTo>
                  <a:lnTo>
                    <a:pt x="69" y="314"/>
                  </a:lnTo>
                  <a:lnTo>
                    <a:pt x="52" y="314"/>
                  </a:lnTo>
                  <a:lnTo>
                    <a:pt x="35" y="314"/>
                  </a:lnTo>
                  <a:lnTo>
                    <a:pt x="17" y="314"/>
                  </a:lnTo>
                  <a:lnTo>
                    <a:pt x="17" y="297"/>
                  </a:lnTo>
                  <a:lnTo>
                    <a:pt x="17" y="280"/>
                  </a:lnTo>
                  <a:lnTo>
                    <a:pt x="35" y="280"/>
                  </a:lnTo>
                  <a:lnTo>
                    <a:pt x="52" y="280"/>
                  </a:lnTo>
                  <a:lnTo>
                    <a:pt x="52" y="263"/>
                  </a:lnTo>
                  <a:lnTo>
                    <a:pt x="69" y="263"/>
                  </a:lnTo>
                  <a:lnTo>
                    <a:pt x="69" y="245"/>
                  </a:lnTo>
                  <a:lnTo>
                    <a:pt x="69" y="228"/>
                  </a:lnTo>
                  <a:lnTo>
                    <a:pt x="69" y="245"/>
                  </a:lnTo>
                  <a:lnTo>
                    <a:pt x="86" y="245"/>
                  </a:lnTo>
                  <a:lnTo>
                    <a:pt x="102" y="228"/>
                  </a:lnTo>
                  <a:lnTo>
                    <a:pt x="119" y="228"/>
                  </a:lnTo>
                  <a:lnTo>
                    <a:pt x="136" y="228"/>
                  </a:lnTo>
                  <a:lnTo>
                    <a:pt x="154" y="228"/>
                  </a:lnTo>
                  <a:lnTo>
                    <a:pt x="171" y="228"/>
                  </a:lnTo>
                  <a:lnTo>
                    <a:pt x="188" y="245"/>
                  </a:lnTo>
                  <a:lnTo>
                    <a:pt x="203" y="245"/>
                  </a:lnTo>
                  <a:lnTo>
                    <a:pt x="188" y="263"/>
                  </a:lnTo>
                  <a:lnTo>
                    <a:pt x="203" y="263"/>
                  </a:lnTo>
                  <a:lnTo>
                    <a:pt x="221" y="245"/>
                  </a:lnTo>
                  <a:lnTo>
                    <a:pt x="221" y="228"/>
                  </a:lnTo>
                  <a:lnTo>
                    <a:pt x="221" y="211"/>
                  </a:lnTo>
                  <a:lnTo>
                    <a:pt x="238" y="211"/>
                  </a:lnTo>
                  <a:lnTo>
                    <a:pt x="255" y="211"/>
                  </a:lnTo>
                  <a:lnTo>
                    <a:pt x="273" y="211"/>
                  </a:lnTo>
                  <a:lnTo>
                    <a:pt x="273" y="193"/>
                  </a:lnTo>
                  <a:lnTo>
                    <a:pt x="255" y="193"/>
                  </a:lnTo>
                  <a:lnTo>
                    <a:pt x="273" y="176"/>
                  </a:lnTo>
                  <a:lnTo>
                    <a:pt x="273" y="157"/>
                  </a:lnTo>
                  <a:lnTo>
                    <a:pt x="290" y="157"/>
                  </a:lnTo>
                  <a:lnTo>
                    <a:pt x="273" y="140"/>
                  </a:lnTo>
                  <a:lnTo>
                    <a:pt x="255" y="122"/>
                  </a:lnTo>
                  <a:lnTo>
                    <a:pt x="273" y="122"/>
                  </a:lnTo>
                  <a:lnTo>
                    <a:pt x="290" y="105"/>
                  </a:lnTo>
                  <a:lnTo>
                    <a:pt x="305" y="105"/>
                  </a:lnTo>
                  <a:lnTo>
                    <a:pt x="323" y="105"/>
                  </a:lnTo>
                  <a:lnTo>
                    <a:pt x="340" y="105"/>
                  </a:lnTo>
                  <a:lnTo>
                    <a:pt x="357" y="105"/>
                  </a:lnTo>
                  <a:lnTo>
                    <a:pt x="374" y="105"/>
                  </a:lnTo>
                  <a:lnTo>
                    <a:pt x="390" y="105"/>
                  </a:lnTo>
                  <a:lnTo>
                    <a:pt x="407" y="88"/>
                  </a:lnTo>
                  <a:lnTo>
                    <a:pt x="424" y="71"/>
                  </a:lnTo>
                  <a:lnTo>
                    <a:pt x="424" y="53"/>
                  </a:lnTo>
                  <a:lnTo>
                    <a:pt x="424" y="36"/>
                  </a:lnTo>
                  <a:lnTo>
                    <a:pt x="442" y="19"/>
                  </a:lnTo>
                  <a:lnTo>
                    <a:pt x="459" y="19"/>
                  </a:lnTo>
                  <a:lnTo>
                    <a:pt x="476" y="0"/>
                  </a:lnTo>
                  <a:lnTo>
                    <a:pt x="491" y="0"/>
                  </a:lnTo>
                  <a:lnTo>
                    <a:pt x="509" y="0"/>
                  </a:lnTo>
                  <a:lnTo>
                    <a:pt x="526" y="0"/>
                  </a:lnTo>
                  <a:lnTo>
                    <a:pt x="543" y="0"/>
                  </a:lnTo>
                  <a:lnTo>
                    <a:pt x="561" y="0"/>
                  </a:lnTo>
                  <a:lnTo>
                    <a:pt x="561" y="19"/>
                  </a:lnTo>
                  <a:lnTo>
                    <a:pt x="578" y="19"/>
                  </a:lnTo>
                  <a:lnTo>
                    <a:pt x="578" y="36"/>
                  </a:lnTo>
                  <a:lnTo>
                    <a:pt x="561" y="19"/>
                  </a:lnTo>
                  <a:lnTo>
                    <a:pt x="561" y="36"/>
                  </a:lnTo>
                  <a:lnTo>
                    <a:pt x="543" y="36"/>
                  </a:lnTo>
                  <a:lnTo>
                    <a:pt x="526" y="53"/>
                  </a:lnTo>
                  <a:lnTo>
                    <a:pt x="526" y="71"/>
                  </a:lnTo>
                  <a:lnTo>
                    <a:pt x="543" y="71"/>
                  </a:lnTo>
                  <a:lnTo>
                    <a:pt x="543" y="88"/>
                  </a:lnTo>
                  <a:lnTo>
                    <a:pt x="561" y="88"/>
                  </a:lnTo>
                  <a:lnTo>
                    <a:pt x="561" y="71"/>
                  </a:lnTo>
                  <a:lnTo>
                    <a:pt x="578" y="53"/>
                  </a:lnTo>
                  <a:lnTo>
                    <a:pt x="593" y="53"/>
                  </a:lnTo>
                  <a:lnTo>
                    <a:pt x="610" y="53"/>
                  </a:lnTo>
                  <a:lnTo>
                    <a:pt x="610" y="71"/>
                  </a:lnTo>
                  <a:lnTo>
                    <a:pt x="628" y="88"/>
                  </a:lnTo>
                  <a:lnTo>
                    <a:pt x="628" y="105"/>
                  </a:lnTo>
                  <a:lnTo>
                    <a:pt x="645" y="122"/>
                  </a:lnTo>
                  <a:lnTo>
                    <a:pt x="645" y="140"/>
                  </a:lnTo>
                  <a:lnTo>
                    <a:pt x="645" y="176"/>
                  </a:lnTo>
                  <a:lnTo>
                    <a:pt x="662" y="193"/>
                  </a:lnTo>
                  <a:lnTo>
                    <a:pt x="680" y="211"/>
                  </a:lnTo>
                  <a:lnTo>
                    <a:pt x="680" y="228"/>
                  </a:lnTo>
                  <a:lnTo>
                    <a:pt x="680" y="245"/>
                  </a:lnTo>
                  <a:lnTo>
                    <a:pt x="662" y="263"/>
                  </a:lnTo>
                  <a:lnTo>
                    <a:pt x="680" y="280"/>
                  </a:lnTo>
                  <a:lnTo>
                    <a:pt x="695" y="297"/>
                  </a:lnTo>
                  <a:lnTo>
                    <a:pt x="695" y="314"/>
                  </a:lnTo>
                  <a:lnTo>
                    <a:pt x="695" y="334"/>
                  </a:lnTo>
                  <a:lnTo>
                    <a:pt x="695" y="351"/>
                  </a:lnTo>
                  <a:lnTo>
                    <a:pt x="712" y="351"/>
                  </a:lnTo>
                  <a:lnTo>
                    <a:pt x="712" y="368"/>
                  </a:lnTo>
                  <a:lnTo>
                    <a:pt x="712" y="385"/>
                  </a:lnTo>
                  <a:lnTo>
                    <a:pt x="712" y="403"/>
                  </a:lnTo>
                  <a:lnTo>
                    <a:pt x="695" y="403"/>
                  </a:lnTo>
                  <a:lnTo>
                    <a:pt x="695" y="420"/>
                  </a:lnTo>
                  <a:lnTo>
                    <a:pt x="695" y="403"/>
                  </a:lnTo>
                  <a:lnTo>
                    <a:pt x="680" y="403"/>
                  </a:lnTo>
                  <a:lnTo>
                    <a:pt x="662" y="420"/>
                  </a:lnTo>
                  <a:lnTo>
                    <a:pt x="662" y="403"/>
                  </a:lnTo>
                  <a:lnTo>
                    <a:pt x="645" y="403"/>
                  </a:lnTo>
                  <a:lnTo>
                    <a:pt x="645" y="420"/>
                  </a:lnTo>
                  <a:lnTo>
                    <a:pt x="645" y="437"/>
                  </a:lnTo>
                  <a:lnTo>
                    <a:pt x="645" y="455"/>
                  </a:lnTo>
                  <a:lnTo>
                    <a:pt x="662" y="472"/>
                  </a:lnTo>
                  <a:lnTo>
                    <a:pt x="662" y="491"/>
                  </a:lnTo>
                  <a:lnTo>
                    <a:pt x="680" y="491"/>
                  </a:lnTo>
                  <a:lnTo>
                    <a:pt x="680" y="472"/>
                  </a:lnTo>
                  <a:lnTo>
                    <a:pt x="695" y="472"/>
                  </a:lnTo>
                  <a:lnTo>
                    <a:pt x="712" y="472"/>
                  </a:lnTo>
                  <a:lnTo>
                    <a:pt x="730" y="455"/>
                  </a:lnTo>
                  <a:lnTo>
                    <a:pt x="781" y="437"/>
                  </a:lnTo>
                  <a:lnTo>
                    <a:pt x="781" y="455"/>
                  </a:lnTo>
                  <a:lnTo>
                    <a:pt x="797" y="455"/>
                  </a:lnTo>
                  <a:lnTo>
                    <a:pt x="814" y="455"/>
                  </a:lnTo>
                  <a:lnTo>
                    <a:pt x="814" y="437"/>
                  </a:lnTo>
                  <a:lnTo>
                    <a:pt x="797" y="437"/>
                  </a:lnTo>
                  <a:lnTo>
                    <a:pt x="814" y="437"/>
                  </a:lnTo>
                  <a:lnTo>
                    <a:pt x="814" y="455"/>
                  </a:lnTo>
                  <a:lnTo>
                    <a:pt x="831" y="472"/>
                  </a:lnTo>
                  <a:lnTo>
                    <a:pt x="831" y="455"/>
                  </a:lnTo>
                  <a:lnTo>
                    <a:pt x="831" y="437"/>
                  </a:lnTo>
                  <a:lnTo>
                    <a:pt x="849" y="437"/>
                  </a:lnTo>
                  <a:lnTo>
                    <a:pt x="849" y="420"/>
                  </a:lnTo>
                  <a:lnTo>
                    <a:pt x="866" y="420"/>
                  </a:lnTo>
                  <a:lnTo>
                    <a:pt x="866" y="437"/>
                  </a:lnTo>
                  <a:lnTo>
                    <a:pt x="881" y="437"/>
                  </a:lnTo>
                  <a:lnTo>
                    <a:pt x="881" y="455"/>
                  </a:lnTo>
                  <a:lnTo>
                    <a:pt x="881" y="472"/>
                  </a:lnTo>
                  <a:lnTo>
                    <a:pt x="898" y="491"/>
                  </a:lnTo>
                  <a:lnTo>
                    <a:pt x="881" y="508"/>
                  </a:lnTo>
                  <a:lnTo>
                    <a:pt x="881" y="526"/>
                  </a:lnTo>
                  <a:lnTo>
                    <a:pt x="881" y="508"/>
                  </a:lnTo>
                  <a:lnTo>
                    <a:pt x="898" y="508"/>
                  </a:lnTo>
                  <a:lnTo>
                    <a:pt x="898" y="526"/>
                  </a:lnTo>
                  <a:lnTo>
                    <a:pt x="898" y="543"/>
                  </a:lnTo>
                  <a:lnTo>
                    <a:pt x="898" y="560"/>
                  </a:lnTo>
                  <a:lnTo>
                    <a:pt x="881" y="577"/>
                  </a:lnTo>
                  <a:lnTo>
                    <a:pt x="881" y="595"/>
                  </a:lnTo>
                  <a:lnTo>
                    <a:pt x="898" y="595"/>
                  </a:lnTo>
                  <a:lnTo>
                    <a:pt x="898" y="612"/>
                  </a:lnTo>
                  <a:lnTo>
                    <a:pt x="898" y="629"/>
                  </a:lnTo>
                  <a:lnTo>
                    <a:pt x="898" y="648"/>
                  </a:lnTo>
                  <a:lnTo>
                    <a:pt x="916" y="648"/>
                  </a:lnTo>
                  <a:lnTo>
                    <a:pt x="916" y="666"/>
                  </a:lnTo>
                  <a:lnTo>
                    <a:pt x="933" y="666"/>
                  </a:lnTo>
                  <a:lnTo>
                    <a:pt x="916" y="666"/>
                  </a:lnTo>
                  <a:lnTo>
                    <a:pt x="916" y="683"/>
                  </a:lnTo>
                  <a:lnTo>
                    <a:pt x="916" y="700"/>
                  </a:lnTo>
                  <a:lnTo>
                    <a:pt x="933" y="700"/>
                  </a:lnTo>
                  <a:lnTo>
                    <a:pt x="933" y="717"/>
                  </a:lnTo>
                  <a:lnTo>
                    <a:pt x="933" y="735"/>
                  </a:lnTo>
                  <a:lnTo>
                    <a:pt x="950" y="735"/>
                  </a:lnTo>
                  <a:lnTo>
                    <a:pt x="968" y="735"/>
                  </a:lnTo>
                  <a:lnTo>
                    <a:pt x="983" y="735"/>
                  </a:lnTo>
                  <a:lnTo>
                    <a:pt x="983" y="717"/>
                  </a:lnTo>
                  <a:lnTo>
                    <a:pt x="983" y="735"/>
                  </a:lnTo>
                  <a:lnTo>
                    <a:pt x="1000" y="735"/>
                  </a:lnTo>
                  <a:lnTo>
                    <a:pt x="1000" y="752"/>
                  </a:lnTo>
                  <a:lnTo>
                    <a:pt x="1000" y="769"/>
                  </a:lnTo>
                  <a:lnTo>
                    <a:pt x="1000" y="787"/>
                  </a:lnTo>
                  <a:lnTo>
                    <a:pt x="1000" y="806"/>
                  </a:lnTo>
                  <a:lnTo>
                    <a:pt x="983" y="806"/>
                  </a:lnTo>
                  <a:lnTo>
                    <a:pt x="968" y="806"/>
                  </a:lnTo>
                  <a:lnTo>
                    <a:pt x="950" y="806"/>
                  </a:lnTo>
                  <a:lnTo>
                    <a:pt x="968" y="806"/>
                  </a:lnTo>
                  <a:lnTo>
                    <a:pt x="950" y="823"/>
                  </a:lnTo>
                  <a:lnTo>
                    <a:pt x="950" y="840"/>
                  </a:lnTo>
                  <a:lnTo>
                    <a:pt x="968" y="840"/>
                  </a:lnTo>
                  <a:lnTo>
                    <a:pt x="950" y="840"/>
                  </a:lnTo>
                  <a:lnTo>
                    <a:pt x="950" y="858"/>
                  </a:lnTo>
                  <a:lnTo>
                    <a:pt x="933" y="858"/>
                  </a:lnTo>
                  <a:lnTo>
                    <a:pt x="916" y="858"/>
                  </a:lnTo>
                  <a:lnTo>
                    <a:pt x="898" y="858"/>
                  </a:lnTo>
                  <a:lnTo>
                    <a:pt x="916" y="858"/>
                  </a:lnTo>
                  <a:lnTo>
                    <a:pt x="898" y="840"/>
                  </a:lnTo>
                  <a:lnTo>
                    <a:pt x="898" y="823"/>
                  </a:lnTo>
                  <a:lnTo>
                    <a:pt x="881" y="823"/>
                  </a:lnTo>
                  <a:lnTo>
                    <a:pt x="881" y="840"/>
                  </a:lnTo>
                  <a:lnTo>
                    <a:pt x="866" y="858"/>
                  </a:lnTo>
                  <a:lnTo>
                    <a:pt x="849" y="858"/>
                  </a:lnTo>
                  <a:lnTo>
                    <a:pt x="849" y="840"/>
                  </a:lnTo>
                  <a:lnTo>
                    <a:pt x="849" y="823"/>
                  </a:lnTo>
                  <a:lnTo>
                    <a:pt x="849" y="840"/>
                  </a:lnTo>
                  <a:lnTo>
                    <a:pt x="831" y="840"/>
                  </a:lnTo>
                  <a:lnTo>
                    <a:pt x="849" y="858"/>
                  </a:lnTo>
                  <a:lnTo>
                    <a:pt x="849" y="875"/>
                  </a:lnTo>
                  <a:lnTo>
                    <a:pt x="831" y="875"/>
                  </a:lnTo>
                  <a:lnTo>
                    <a:pt x="831" y="892"/>
                  </a:lnTo>
                  <a:lnTo>
                    <a:pt x="814" y="892"/>
                  </a:lnTo>
                  <a:lnTo>
                    <a:pt x="797" y="892"/>
                  </a:lnTo>
                  <a:lnTo>
                    <a:pt x="797" y="909"/>
                  </a:lnTo>
                  <a:lnTo>
                    <a:pt x="764" y="909"/>
                  </a:lnTo>
                  <a:lnTo>
                    <a:pt x="747" y="927"/>
                  </a:lnTo>
                  <a:lnTo>
                    <a:pt x="730" y="927"/>
                  </a:lnTo>
                  <a:lnTo>
                    <a:pt x="712" y="927"/>
                  </a:lnTo>
                  <a:lnTo>
                    <a:pt x="695" y="927"/>
                  </a:lnTo>
                  <a:lnTo>
                    <a:pt x="680" y="944"/>
                  </a:lnTo>
                  <a:lnTo>
                    <a:pt x="662" y="944"/>
                  </a:lnTo>
                  <a:lnTo>
                    <a:pt x="662" y="963"/>
                  </a:lnTo>
                  <a:lnTo>
                    <a:pt x="645" y="963"/>
                  </a:lnTo>
                  <a:lnTo>
                    <a:pt x="628" y="963"/>
                  </a:lnTo>
                  <a:lnTo>
                    <a:pt x="628" y="944"/>
                  </a:lnTo>
                  <a:lnTo>
                    <a:pt x="628" y="927"/>
                  </a:lnTo>
                  <a:lnTo>
                    <a:pt x="610" y="909"/>
                  </a:lnTo>
                  <a:lnTo>
                    <a:pt x="610" y="892"/>
                  </a:lnTo>
                  <a:lnTo>
                    <a:pt x="593" y="909"/>
                  </a:lnTo>
                  <a:lnTo>
                    <a:pt x="578" y="909"/>
                  </a:lnTo>
                  <a:lnTo>
                    <a:pt x="561" y="927"/>
                  </a:lnTo>
                  <a:lnTo>
                    <a:pt x="543" y="927"/>
                  </a:lnTo>
                  <a:lnTo>
                    <a:pt x="543" y="944"/>
                  </a:lnTo>
                  <a:lnTo>
                    <a:pt x="526" y="944"/>
                  </a:lnTo>
                  <a:lnTo>
                    <a:pt x="509" y="927"/>
                  </a:lnTo>
                  <a:lnTo>
                    <a:pt x="509" y="909"/>
                  </a:lnTo>
                  <a:lnTo>
                    <a:pt x="526" y="909"/>
                  </a:lnTo>
                  <a:lnTo>
                    <a:pt x="543" y="892"/>
                  </a:lnTo>
                  <a:lnTo>
                    <a:pt x="543" y="875"/>
                  </a:lnTo>
                  <a:lnTo>
                    <a:pt x="543" y="858"/>
                  </a:lnTo>
                  <a:lnTo>
                    <a:pt x="526" y="875"/>
                  </a:lnTo>
                  <a:lnTo>
                    <a:pt x="509" y="858"/>
                  </a:lnTo>
                  <a:lnTo>
                    <a:pt x="491" y="858"/>
                  </a:lnTo>
                  <a:lnTo>
                    <a:pt x="491" y="875"/>
                  </a:lnTo>
                  <a:lnTo>
                    <a:pt x="509" y="892"/>
                  </a:lnTo>
                  <a:lnTo>
                    <a:pt x="509" y="909"/>
                  </a:lnTo>
                  <a:lnTo>
                    <a:pt x="491" y="909"/>
                  </a:lnTo>
                  <a:lnTo>
                    <a:pt x="476" y="927"/>
                  </a:lnTo>
                  <a:lnTo>
                    <a:pt x="476" y="944"/>
                  </a:lnTo>
                  <a:lnTo>
                    <a:pt x="459" y="944"/>
                  </a:lnTo>
                  <a:lnTo>
                    <a:pt x="459" y="963"/>
                  </a:lnTo>
                  <a:lnTo>
                    <a:pt x="442" y="944"/>
                  </a:lnTo>
                  <a:lnTo>
                    <a:pt x="424" y="944"/>
                  </a:lnTo>
                  <a:lnTo>
                    <a:pt x="442" y="927"/>
                  </a:lnTo>
                  <a:lnTo>
                    <a:pt x="424" y="927"/>
                  </a:lnTo>
                  <a:lnTo>
                    <a:pt x="424" y="909"/>
                  </a:lnTo>
                  <a:lnTo>
                    <a:pt x="424" y="927"/>
                  </a:lnTo>
                  <a:lnTo>
                    <a:pt x="424" y="909"/>
                  </a:lnTo>
                  <a:lnTo>
                    <a:pt x="407" y="909"/>
                  </a:lnTo>
                  <a:lnTo>
                    <a:pt x="390" y="892"/>
                  </a:lnTo>
                  <a:lnTo>
                    <a:pt x="374" y="892"/>
                  </a:lnTo>
                  <a:lnTo>
                    <a:pt x="374" y="909"/>
                  </a:lnTo>
                  <a:lnTo>
                    <a:pt x="374" y="927"/>
                  </a:lnTo>
                  <a:lnTo>
                    <a:pt x="357" y="927"/>
                  </a:lnTo>
                  <a:lnTo>
                    <a:pt x="340" y="909"/>
                  </a:lnTo>
                  <a:lnTo>
                    <a:pt x="323" y="909"/>
                  </a:lnTo>
                  <a:lnTo>
                    <a:pt x="305" y="909"/>
                  </a:lnTo>
                  <a:lnTo>
                    <a:pt x="290" y="909"/>
                  </a:lnTo>
                  <a:lnTo>
                    <a:pt x="273" y="909"/>
                  </a:lnTo>
                  <a:lnTo>
                    <a:pt x="273" y="927"/>
                  </a:lnTo>
                  <a:lnTo>
                    <a:pt x="255" y="944"/>
                  </a:lnTo>
                  <a:lnTo>
                    <a:pt x="238" y="944"/>
                  </a:lnTo>
                  <a:lnTo>
                    <a:pt x="221" y="944"/>
                  </a:lnTo>
                  <a:lnTo>
                    <a:pt x="203" y="944"/>
                  </a:lnTo>
                  <a:lnTo>
                    <a:pt x="188" y="944"/>
                  </a:lnTo>
                  <a:lnTo>
                    <a:pt x="171" y="927"/>
                  </a:lnTo>
                  <a:lnTo>
                    <a:pt x="154" y="927"/>
                  </a:lnTo>
                  <a:lnTo>
                    <a:pt x="136" y="909"/>
                  </a:lnTo>
                  <a:lnTo>
                    <a:pt x="119" y="909"/>
                  </a:lnTo>
                  <a:lnTo>
                    <a:pt x="119" y="892"/>
                  </a:lnTo>
                  <a:lnTo>
                    <a:pt x="102" y="892"/>
                  </a:lnTo>
                  <a:lnTo>
                    <a:pt x="69" y="875"/>
                  </a:lnTo>
                  <a:lnTo>
                    <a:pt x="86" y="875"/>
                  </a:lnTo>
                  <a:lnTo>
                    <a:pt x="86" y="858"/>
                  </a:lnTo>
                  <a:lnTo>
                    <a:pt x="102" y="858"/>
                  </a:lnTo>
                  <a:lnTo>
                    <a:pt x="102" y="840"/>
                  </a:lnTo>
                  <a:lnTo>
                    <a:pt x="119" y="823"/>
                  </a:lnTo>
                  <a:lnTo>
                    <a:pt x="119" y="806"/>
                  </a:lnTo>
                  <a:lnTo>
                    <a:pt x="136" y="806"/>
                  </a:lnTo>
                  <a:lnTo>
                    <a:pt x="136" y="787"/>
                  </a:lnTo>
                  <a:lnTo>
                    <a:pt x="154" y="787"/>
                  </a:lnTo>
                  <a:lnTo>
                    <a:pt x="171" y="787"/>
                  </a:lnTo>
                  <a:lnTo>
                    <a:pt x="171" y="769"/>
                  </a:lnTo>
                  <a:lnTo>
                    <a:pt x="188" y="752"/>
                  </a:lnTo>
                  <a:lnTo>
                    <a:pt x="171" y="752"/>
                  </a:lnTo>
                  <a:lnTo>
                    <a:pt x="171" y="769"/>
                  </a:lnTo>
                  <a:lnTo>
                    <a:pt x="154" y="769"/>
                  </a:lnTo>
                  <a:lnTo>
                    <a:pt x="154" y="787"/>
                  </a:lnTo>
                  <a:lnTo>
                    <a:pt x="136" y="787"/>
                  </a:lnTo>
                  <a:lnTo>
                    <a:pt x="119" y="806"/>
                  </a:lnTo>
                  <a:lnTo>
                    <a:pt x="102" y="823"/>
                  </a:lnTo>
                  <a:lnTo>
                    <a:pt x="102" y="840"/>
                  </a:lnTo>
                  <a:lnTo>
                    <a:pt x="86" y="858"/>
                  </a:lnTo>
                  <a:lnTo>
                    <a:pt x="69" y="858"/>
                  </a:lnTo>
                  <a:lnTo>
                    <a:pt x="52" y="858"/>
                  </a:lnTo>
                  <a:lnTo>
                    <a:pt x="52" y="840"/>
                  </a:lnTo>
                  <a:lnTo>
                    <a:pt x="52" y="858"/>
                  </a:lnTo>
                  <a:lnTo>
                    <a:pt x="35" y="858"/>
                  </a:lnTo>
                  <a:lnTo>
                    <a:pt x="17" y="858"/>
                  </a:lnTo>
                  <a:lnTo>
                    <a:pt x="17" y="840"/>
                  </a:lnTo>
                  <a:close/>
                  <a:moveTo>
                    <a:pt x="814" y="472"/>
                  </a:moveTo>
                  <a:lnTo>
                    <a:pt x="831" y="472"/>
                  </a:lnTo>
                  <a:lnTo>
                    <a:pt x="831" y="491"/>
                  </a:lnTo>
                  <a:lnTo>
                    <a:pt x="849" y="491"/>
                  </a:lnTo>
                  <a:lnTo>
                    <a:pt x="849" y="508"/>
                  </a:lnTo>
                  <a:lnTo>
                    <a:pt x="849" y="526"/>
                  </a:lnTo>
                  <a:lnTo>
                    <a:pt x="849" y="508"/>
                  </a:lnTo>
                  <a:lnTo>
                    <a:pt x="831" y="508"/>
                  </a:lnTo>
                  <a:lnTo>
                    <a:pt x="849" y="491"/>
                  </a:lnTo>
                  <a:lnTo>
                    <a:pt x="831" y="491"/>
                  </a:lnTo>
                  <a:lnTo>
                    <a:pt x="831" y="472"/>
                  </a:lnTo>
                  <a:lnTo>
                    <a:pt x="814" y="472"/>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0" name="Freeform 48">
              <a:extLst>
                <a:ext uri="{FF2B5EF4-FFF2-40B4-BE49-F238E27FC236}">
                  <a16:creationId xmlns:a16="http://schemas.microsoft.com/office/drawing/2014/main" id="{00B0D43D-75BE-4C93-89C0-7FDA8483EFD6}"/>
                </a:ext>
              </a:extLst>
            </p:cNvPr>
            <p:cNvSpPr>
              <a:spLocks/>
            </p:cNvSpPr>
            <p:nvPr/>
          </p:nvSpPr>
          <p:spPr bwMode="gray">
            <a:xfrm>
              <a:off x="2538409" y="4542051"/>
              <a:ext cx="2365099" cy="1220788"/>
            </a:xfrm>
            <a:custGeom>
              <a:avLst/>
              <a:gdLst>
                <a:gd name="T0" fmla="*/ 0 w 1537"/>
                <a:gd name="T1" fmla="*/ 206 h 769"/>
                <a:gd name="T2" fmla="*/ 0 w 1537"/>
                <a:gd name="T3" fmla="*/ 206 h 769"/>
                <a:gd name="T4" fmla="*/ 207 w 1537"/>
                <a:gd name="T5" fmla="*/ 0 h 769"/>
                <a:gd name="T6" fmla="*/ 1536 w 1537"/>
                <a:gd name="T7" fmla="*/ 0 h 769"/>
                <a:gd name="T8" fmla="*/ 1536 w 1537"/>
                <a:gd name="T9" fmla="*/ 768 h 769"/>
                <a:gd name="T10" fmla="*/ 0 w 1537"/>
                <a:gd name="T11" fmla="*/ 768 h 769"/>
                <a:gd name="T12" fmla="*/ 0 w 1537"/>
                <a:gd name="T13" fmla="*/ 206 h 769"/>
                <a:gd name="T14" fmla="*/ 0 60000 65536"/>
                <a:gd name="T15" fmla="*/ 0 60000 65536"/>
                <a:gd name="T16" fmla="*/ 0 60000 65536"/>
                <a:gd name="T17" fmla="*/ 0 60000 65536"/>
                <a:gd name="T18" fmla="*/ 0 60000 65536"/>
                <a:gd name="T19" fmla="*/ 0 60000 65536"/>
                <a:gd name="T20" fmla="*/ 0 60000 65536"/>
                <a:gd name="T21" fmla="*/ 0 w 1537"/>
                <a:gd name="T22" fmla="*/ 0 h 769"/>
                <a:gd name="T23" fmla="*/ 1537 w 1537"/>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7" h="769">
                  <a:moveTo>
                    <a:pt x="0" y="206"/>
                  </a:moveTo>
                  <a:lnTo>
                    <a:pt x="0" y="206"/>
                  </a:lnTo>
                  <a:lnTo>
                    <a:pt x="207" y="0"/>
                  </a:lnTo>
                  <a:lnTo>
                    <a:pt x="1536" y="0"/>
                  </a:lnTo>
                  <a:lnTo>
                    <a:pt x="1536" y="768"/>
                  </a:lnTo>
                  <a:lnTo>
                    <a:pt x="0" y="768"/>
                  </a:lnTo>
                  <a:lnTo>
                    <a:pt x="0" y="206"/>
                  </a:lnTo>
                </a:path>
              </a:pathLst>
            </a:custGeom>
            <a:solidFill>
              <a:schemeClr val="bg1"/>
            </a:solidFill>
            <a:ln w="6350" cap="rnd" cmpd="sng" algn="ctr">
              <a:solidFill>
                <a:srgbClr val="FFFFFF"/>
              </a:solidFill>
              <a:prstDash val="solid"/>
              <a:round/>
              <a:headEnd type="none" w="med" len="med"/>
              <a:tailEnd type="none" w="med" len="med"/>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nvGrpSpPr>
            <p:cNvPr id="11" name="Group 128">
              <a:extLst>
                <a:ext uri="{FF2B5EF4-FFF2-40B4-BE49-F238E27FC236}">
                  <a16:creationId xmlns:a16="http://schemas.microsoft.com/office/drawing/2014/main" id="{A124C613-C817-432F-8C54-0B9F7B810C91}"/>
                </a:ext>
              </a:extLst>
            </p:cNvPr>
            <p:cNvGrpSpPr/>
            <p:nvPr/>
          </p:nvGrpSpPr>
          <p:grpSpPr>
            <a:xfrm>
              <a:off x="2599961" y="4669051"/>
              <a:ext cx="2266616" cy="954088"/>
              <a:chOff x="6134016" y="5502275"/>
              <a:chExt cx="2266616" cy="954088"/>
            </a:xfrm>
            <a:solidFill>
              <a:srgbClr val="1D6F88"/>
            </a:solidFill>
            <a:effectLst/>
          </p:grpSpPr>
          <p:sp>
            <p:nvSpPr>
              <p:cNvPr id="33" name="Freeform 49">
                <a:extLst>
                  <a:ext uri="{FF2B5EF4-FFF2-40B4-BE49-F238E27FC236}">
                    <a16:creationId xmlns:a16="http://schemas.microsoft.com/office/drawing/2014/main" id="{2323532E-B429-4DC8-8600-12480A5313E1}"/>
                  </a:ext>
                </a:extLst>
              </p:cNvPr>
              <p:cNvSpPr>
                <a:spLocks/>
              </p:cNvSpPr>
              <p:nvPr/>
            </p:nvSpPr>
            <p:spPr bwMode="gray">
              <a:xfrm>
                <a:off x="8202130" y="5540375"/>
                <a:ext cx="198502" cy="204788"/>
              </a:xfrm>
              <a:custGeom>
                <a:avLst/>
                <a:gdLst>
                  <a:gd name="T0" fmla="*/ 0 w 129"/>
                  <a:gd name="T1" fmla="*/ 120 h 129"/>
                  <a:gd name="T2" fmla="*/ 0 w 129"/>
                  <a:gd name="T3" fmla="*/ 120 h 129"/>
                  <a:gd name="T4" fmla="*/ 0 w 129"/>
                  <a:gd name="T5" fmla="*/ 105 h 129"/>
                  <a:gd name="T6" fmla="*/ 15 w 129"/>
                  <a:gd name="T7" fmla="*/ 98 h 129"/>
                  <a:gd name="T8" fmla="*/ 15 w 129"/>
                  <a:gd name="T9" fmla="*/ 53 h 129"/>
                  <a:gd name="T10" fmla="*/ 83 w 129"/>
                  <a:gd name="T11" fmla="*/ 23 h 129"/>
                  <a:gd name="T12" fmla="*/ 83 w 129"/>
                  <a:gd name="T13" fmla="*/ 38 h 129"/>
                  <a:gd name="T14" fmla="*/ 113 w 129"/>
                  <a:gd name="T15" fmla="*/ 0 h 129"/>
                  <a:gd name="T16" fmla="*/ 128 w 129"/>
                  <a:gd name="T17" fmla="*/ 0 h 129"/>
                  <a:gd name="T18" fmla="*/ 128 w 129"/>
                  <a:gd name="T19" fmla="*/ 23 h 129"/>
                  <a:gd name="T20" fmla="*/ 120 w 129"/>
                  <a:gd name="T21" fmla="*/ 23 h 129"/>
                  <a:gd name="T22" fmla="*/ 128 w 129"/>
                  <a:gd name="T23" fmla="*/ 45 h 129"/>
                  <a:gd name="T24" fmla="*/ 105 w 129"/>
                  <a:gd name="T25" fmla="*/ 90 h 129"/>
                  <a:gd name="T26" fmla="*/ 75 w 129"/>
                  <a:gd name="T27" fmla="*/ 90 h 129"/>
                  <a:gd name="T28" fmla="*/ 45 w 129"/>
                  <a:gd name="T29" fmla="*/ 98 h 129"/>
                  <a:gd name="T30" fmla="*/ 45 w 129"/>
                  <a:gd name="T31" fmla="*/ 120 h 129"/>
                  <a:gd name="T32" fmla="*/ 23 w 129"/>
                  <a:gd name="T33" fmla="*/ 128 h 129"/>
                  <a:gd name="T34" fmla="*/ 0 w 129"/>
                  <a:gd name="T35" fmla="*/ 120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129"/>
                  <a:gd name="T56" fmla="*/ 129 w 129"/>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129">
                    <a:moveTo>
                      <a:pt x="0" y="120"/>
                    </a:moveTo>
                    <a:lnTo>
                      <a:pt x="0" y="120"/>
                    </a:lnTo>
                    <a:lnTo>
                      <a:pt x="0" y="105"/>
                    </a:lnTo>
                    <a:lnTo>
                      <a:pt x="15" y="98"/>
                    </a:lnTo>
                    <a:lnTo>
                      <a:pt x="15" y="53"/>
                    </a:lnTo>
                    <a:lnTo>
                      <a:pt x="83" y="23"/>
                    </a:lnTo>
                    <a:lnTo>
                      <a:pt x="83" y="38"/>
                    </a:lnTo>
                    <a:lnTo>
                      <a:pt x="113" y="0"/>
                    </a:lnTo>
                    <a:lnTo>
                      <a:pt x="128" y="0"/>
                    </a:lnTo>
                    <a:lnTo>
                      <a:pt x="128" y="23"/>
                    </a:lnTo>
                    <a:lnTo>
                      <a:pt x="120" y="23"/>
                    </a:lnTo>
                    <a:lnTo>
                      <a:pt x="128" y="45"/>
                    </a:lnTo>
                    <a:lnTo>
                      <a:pt x="105" y="90"/>
                    </a:lnTo>
                    <a:lnTo>
                      <a:pt x="75" y="90"/>
                    </a:lnTo>
                    <a:lnTo>
                      <a:pt x="45" y="98"/>
                    </a:lnTo>
                    <a:lnTo>
                      <a:pt x="45" y="120"/>
                    </a:lnTo>
                    <a:lnTo>
                      <a:pt x="23" y="128"/>
                    </a:lnTo>
                    <a:lnTo>
                      <a:pt x="0" y="12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4" name="Freeform 50">
                <a:extLst>
                  <a:ext uri="{FF2B5EF4-FFF2-40B4-BE49-F238E27FC236}">
                    <a16:creationId xmlns:a16="http://schemas.microsoft.com/office/drawing/2014/main" id="{022A1694-293E-41D8-AAA6-EF63818FB827}"/>
                  </a:ext>
                </a:extLst>
              </p:cNvPr>
              <p:cNvSpPr>
                <a:spLocks/>
              </p:cNvSpPr>
              <p:nvPr/>
            </p:nvSpPr>
            <p:spPr bwMode="gray">
              <a:xfrm>
                <a:off x="8349853" y="5502275"/>
                <a:ext cx="26159" cy="14288"/>
              </a:xfrm>
              <a:custGeom>
                <a:avLst/>
                <a:gdLst>
                  <a:gd name="T0" fmla="*/ 5 w 17"/>
                  <a:gd name="T1" fmla="*/ 0 h 9"/>
                  <a:gd name="T2" fmla="*/ 5 w 17"/>
                  <a:gd name="T3" fmla="*/ 0 h 9"/>
                  <a:gd name="T4" fmla="*/ 16 w 17"/>
                  <a:gd name="T5" fmla="*/ 0 h 9"/>
                  <a:gd name="T6" fmla="*/ 16 w 17"/>
                  <a:gd name="T7" fmla="*/ 8 h 9"/>
                  <a:gd name="T8" fmla="*/ 0 w 17"/>
                  <a:gd name="T9" fmla="*/ 8 h 9"/>
                  <a:gd name="T10" fmla="*/ 5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5" y="0"/>
                    </a:moveTo>
                    <a:lnTo>
                      <a:pt x="5" y="0"/>
                    </a:lnTo>
                    <a:lnTo>
                      <a:pt x="16" y="0"/>
                    </a:lnTo>
                    <a:lnTo>
                      <a:pt x="16" y="8"/>
                    </a:lnTo>
                    <a:lnTo>
                      <a:pt x="0" y="8"/>
                    </a:lnTo>
                    <a:lnTo>
                      <a:pt x="5"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5" name="Freeform 51">
                <a:extLst>
                  <a:ext uri="{FF2B5EF4-FFF2-40B4-BE49-F238E27FC236}">
                    <a16:creationId xmlns:a16="http://schemas.microsoft.com/office/drawing/2014/main" id="{7B7F4D43-74DC-4F71-A157-57AC9F15FFDC}"/>
                  </a:ext>
                </a:extLst>
              </p:cNvPr>
              <p:cNvSpPr>
                <a:spLocks/>
              </p:cNvSpPr>
              <p:nvPr/>
            </p:nvSpPr>
            <p:spPr bwMode="gray">
              <a:xfrm>
                <a:off x="7894375" y="5807075"/>
                <a:ext cx="321604" cy="395288"/>
              </a:xfrm>
              <a:custGeom>
                <a:avLst/>
                <a:gdLst>
                  <a:gd name="T0" fmla="*/ 154 w 209"/>
                  <a:gd name="T1" fmla="*/ 186 h 249"/>
                  <a:gd name="T2" fmla="*/ 154 w 209"/>
                  <a:gd name="T3" fmla="*/ 186 h 249"/>
                  <a:gd name="T4" fmla="*/ 146 w 209"/>
                  <a:gd name="T5" fmla="*/ 202 h 249"/>
                  <a:gd name="T6" fmla="*/ 92 w 209"/>
                  <a:gd name="T7" fmla="*/ 209 h 249"/>
                  <a:gd name="T8" fmla="*/ 62 w 209"/>
                  <a:gd name="T9" fmla="*/ 248 h 249"/>
                  <a:gd name="T10" fmla="*/ 46 w 209"/>
                  <a:gd name="T11" fmla="*/ 248 h 249"/>
                  <a:gd name="T12" fmla="*/ 23 w 209"/>
                  <a:gd name="T13" fmla="*/ 240 h 249"/>
                  <a:gd name="T14" fmla="*/ 0 w 209"/>
                  <a:gd name="T15" fmla="*/ 248 h 249"/>
                  <a:gd name="T16" fmla="*/ 15 w 209"/>
                  <a:gd name="T17" fmla="*/ 225 h 249"/>
                  <a:gd name="T18" fmla="*/ 39 w 209"/>
                  <a:gd name="T19" fmla="*/ 225 h 249"/>
                  <a:gd name="T20" fmla="*/ 77 w 209"/>
                  <a:gd name="T21" fmla="*/ 209 h 249"/>
                  <a:gd name="T22" fmla="*/ 92 w 209"/>
                  <a:gd name="T23" fmla="*/ 178 h 249"/>
                  <a:gd name="T24" fmla="*/ 85 w 209"/>
                  <a:gd name="T25" fmla="*/ 163 h 249"/>
                  <a:gd name="T26" fmla="*/ 108 w 209"/>
                  <a:gd name="T27" fmla="*/ 124 h 249"/>
                  <a:gd name="T28" fmla="*/ 139 w 209"/>
                  <a:gd name="T29" fmla="*/ 70 h 249"/>
                  <a:gd name="T30" fmla="*/ 139 w 209"/>
                  <a:gd name="T31" fmla="*/ 47 h 249"/>
                  <a:gd name="T32" fmla="*/ 146 w 209"/>
                  <a:gd name="T33" fmla="*/ 16 h 249"/>
                  <a:gd name="T34" fmla="*/ 177 w 209"/>
                  <a:gd name="T35" fmla="*/ 0 h 249"/>
                  <a:gd name="T36" fmla="*/ 208 w 209"/>
                  <a:gd name="T37" fmla="*/ 16 h 249"/>
                  <a:gd name="T38" fmla="*/ 208 w 209"/>
                  <a:gd name="T39" fmla="*/ 70 h 249"/>
                  <a:gd name="T40" fmla="*/ 200 w 209"/>
                  <a:gd name="T41" fmla="*/ 93 h 249"/>
                  <a:gd name="T42" fmla="*/ 200 w 209"/>
                  <a:gd name="T43" fmla="*/ 124 h 249"/>
                  <a:gd name="T44" fmla="*/ 193 w 209"/>
                  <a:gd name="T45" fmla="*/ 155 h 249"/>
                  <a:gd name="T46" fmla="*/ 177 w 209"/>
                  <a:gd name="T47" fmla="*/ 186 h 249"/>
                  <a:gd name="T48" fmla="*/ 154 w 209"/>
                  <a:gd name="T49" fmla="*/ 186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
                  <a:gd name="T76" fmla="*/ 0 h 249"/>
                  <a:gd name="T77" fmla="*/ 209 w 209"/>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 h="249">
                    <a:moveTo>
                      <a:pt x="154" y="186"/>
                    </a:moveTo>
                    <a:lnTo>
                      <a:pt x="154" y="186"/>
                    </a:lnTo>
                    <a:lnTo>
                      <a:pt x="146" y="202"/>
                    </a:lnTo>
                    <a:lnTo>
                      <a:pt x="92" y="209"/>
                    </a:lnTo>
                    <a:lnTo>
                      <a:pt x="62" y="248"/>
                    </a:lnTo>
                    <a:lnTo>
                      <a:pt x="46" y="248"/>
                    </a:lnTo>
                    <a:lnTo>
                      <a:pt x="23" y="240"/>
                    </a:lnTo>
                    <a:lnTo>
                      <a:pt x="0" y="248"/>
                    </a:lnTo>
                    <a:lnTo>
                      <a:pt x="15" y="225"/>
                    </a:lnTo>
                    <a:lnTo>
                      <a:pt x="39" y="225"/>
                    </a:lnTo>
                    <a:lnTo>
                      <a:pt x="77" y="209"/>
                    </a:lnTo>
                    <a:lnTo>
                      <a:pt x="92" y="178"/>
                    </a:lnTo>
                    <a:lnTo>
                      <a:pt x="85" y="163"/>
                    </a:lnTo>
                    <a:lnTo>
                      <a:pt x="108" y="124"/>
                    </a:lnTo>
                    <a:lnTo>
                      <a:pt x="139" y="70"/>
                    </a:lnTo>
                    <a:lnTo>
                      <a:pt x="139" y="47"/>
                    </a:lnTo>
                    <a:lnTo>
                      <a:pt x="146" y="16"/>
                    </a:lnTo>
                    <a:lnTo>
                      <a:pt x="177" y="0"/>
                    </a:lnTo>
                    <a:lnTo>
                      <a:pt x="208" y="16"/>
                    </a:lnTo>
                    <a:lnTo>
                      <a:pt x="208" y="70"/>
                    </a:lnTo>
                    <a:lnTo>
                      <a:pt x="200" y="93"/>
                    </a:lnTo>
                    <a:lnTo>
                      <a:pt x="200" y="124"/>
                    </a:lnTo>
                    <a:lnTo>
                      <a:pt x="193" y="155"/>
                    </a:lnTo>
                    <a:lnTo>
                      <a:pt x="177" y="186"/>
                    </a:lnTo>
                    <a:lnTo>
                      <a:pt x="154" y="186"/>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6" name="Freeform 52">
                <a:extLst>
                  <a:ext uri="{FF2B5EF4-FFF2-40B4-BE49-F238E27FC236}">
                    <a16:creationId xmlns:a16="http://schemas.microsoft.com/office/drawing/2014/main" id="{A4702CF2-A1AC-45A8-A45B-EA813079EF86}"/>
                  </a:ext>
                </a:extLst>
              </p:cNvPr>
              <p:cNvSpPr>
                <a:spLocks/>
              </p:cNvSpPr>
              <p:nvPr/>
            </p:nvSpPr>
            <p:spPr bwMode="gray">
              <a:xfrm>
                <a:off x="7278865" y="6137275"/>
                <a:ext cx="198502" cy="242888"/>
              </a:xfrm>
              <a:custGeom>
                <a:avLst/>
                <a:gdLst>
                  <a:gd name="T0" fmla="*/ 105 w 129"/>
                  <a:gd name="T1" fmla="*/ 15 h 153"/>
                  <a:gd name="T2" fmla="*/ 105 w 129"/>
                  <a:gd name="T3" fmla="*/ 15 h 153"/>
                  <a:gd name="T4" fmla="*/ 60 w 129"/>
                  <a:gd name="T5" fmla="*/ 15 h 153"/>
                  <a:gd name="T6" fmla="*/ 53 w 129"/>
                  <a:gd name="T7" fmla="*/ 8 h 153"/>
                  <a:gd name="T8" fmla="*/ 30 w 129"/>
                  <a:gd name="T9" fmla="*/ 8 h 153"/>
                  <a:gd name="T10" fmla="*/ 30 w 129"/>
                  <a:gd name="T11" fmla="*/ 38 h 153"/>
                  <a:gd name="T12" fmla="*/ 0 w 129"/>
                  <a:gd name="T13" fmla="*/ 61 h 153"/>
                  <a:gd name="T14" fmla="*/ 0 w 129"/>
                  <a:gd name="T15" fmla="*/ 106 h 153"/>
                  <a:gd name="T16" fmla="*/ 38 w 129"/>
                  <a:gd name="T17" fmla="*/ 144 h 153"/>
                  <a:gd name="T18" fmla="*/ 75 w 129"/>
                  <a:gd name="T19" fmla="*/ 152 h 153"/>
                  <a:gd name="T20" fmla="*/ 105 w 129"/>
                  <a:gd name="T21" fmla="*/ 129 h 153"/>
                  <a:gd name="T22" fmla="*/ 128 w 129"/>
                  <a:gd name="T23" fmla="*/ 91 h 153"/>
                  <a:gd name="T24" fmla="*/ 128 w 129"/>
                  <a:gd name="T25" fmla="*/ 61 h 153"/>
                  <a:gd name="T26" fmla="*/ 120 w 129"/>
                  <a:gd name="T27" fmla="*/ 38 h 153"/>
                  <a:gd name="T28" fmla="*/ 120 w 129"/>
                  <a:gd name="T29" fmla="*/ 8 h 153"/>
                  <a:gd name="T30" fmla="*/ 113 w 129"/>
                  <a:gd name="T31" fmla="*/ 0 h 153"/>
                  <a:gd name="T32" fmla="*/ 105 w 129"/>
                  <a:gd name="T33" fmla="*/ 15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153"/>
                  <a:gd name="T53" fmla="*/ 129 w 129"/>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153">
                    <a:moveTo>
                      <a:pt x="105" y="15"/>
                    </a:moveTo>
                    <a:lnTo>
                      <a:pt x="105" y="15"/>
                    </a:lnTo>
                    <a:lnTo>
                      <a:pt x="60" y="15"/>
                    </a:lnTo>
                    <a:lnTo>
                      <a:pt x="53" y="8"/>
                    </a:lnTo>
                    <a:lnTo>
                      <a:pt x="30" y="8"/>
                    </a:lnTo>
                    <a:lnTo>
                      <a:pt x="30" y="38"/>
                    </a:lnTo>
                    <a:lnTo>
                      <a:pt x="0" y="61"/>
                    </a:lnTo>
                    <a:lnTo>
                      <a:pt x="0" y="106"/>
                    </a:lnTo>
                    <a:lnTo>
                      <a:pt x="38" y="144"/>
                    </a:lnTo>
                    <a:lnTo>
                      <a:pt x="75" y="152"/>
                    </a:lnTo>
                    <a:lnTo>
                      <a:pt x="105" y="129"/>
                    </a:lnTo>
                    <a:lnTo>
                      <a:pt x="128" y="91"/>
                    </a:lnTo>
                    <a:lnTo>
                      <a:pt x="128" y="61"/>
                    </a:lnTo>
                    <a:lnTo>
                      <a:pt x="120" y="38"/>
                    </a:lnTo>
                    <a:lnTo>
                      <a:pt x="120" y="8"/>
                    </a:lnTo>
                    <a:lnTo>
                      <a:pt x="113" y="0"/>
                    </a:lnTo>
                    <a:lnTo>
                      <a:pt x="105" y="15"/>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7" name="Freeform 53">
                <a:extLst>
                  <a:ext uri="{FF2B5EF4-FFF2-40B4-BE49-F238E27FC236}">
                    <a16:creationId xmlns:a16="http://schemas.microsoft.com/office/drawing/2014/main" id="{E86763E1-06E3-4251-A600-EE7E01E33333}"/>
                  </a:ext>
                </a:extLst>
              </p:cNvPr>
              <p:cNvSpPr>
                <a:spLocks/>
              </p:cNvSpPr>
              <p:nvPr/>
            </p:nvSpPr>
            <p:spPr bwMode="gray">
              <a:xfrm>
                <a:off x="6134016" y="6327775"/>
                <a:ext cx="124641" cy="128588"/>
              </a:xfrm>
              <a:custGeom>
                <a:avLst/>
                <a:gdLst>
                  <a:gd name="T0" fmla="*/ 58 w 81"/>
                  <a:gd name="T1" fmla="*/ 0 h 81"/>
                  <a:gd name="T2" fmla="*/ 58 w 81"/>
                  <a:gd name="T3" fmla="*/ 0 h 81"/>
                  <a:gd name="T4" fmla="*/ 80 w 81"/>
                  <a:gd name="T5" fmla="*/ 7 h 81"/>
                  <a:gd name="T6" fmla="*/ 73 w 81"/>
                  <a:gd name="T7" fmla="*/ 36 h 81"/>
                  <a:gd name="T8" fmla="*/ 65 w 81"/>
                  <a:gd name="T9" fmla="*/ 44 h 81"/>
                  <a:gd name="T10" fmla="*/ 51 w 81"/>
                  <a:gd name="T11" fmla="*/ 80 h 81"/>
                  <a:gd name="T12" fmla="*/ 29 w 81"/>
                  <a:gd name="T13" fmla="*/ 58 h 81"/>
                  <a:gd name="T14" fmla="*/ 0 w 81"/>
                  <a:gd name="T15" fmla="*/ 58 h 81"/>
                  <a:gd name="T16" fmla="*/ 7 w 81"/>
                  <a:gd name="T17" fmla="*/ 36 h 81"/>
                  <a:gd name="T18" fmla="*/ 36 w 81"/>
                  <a:gd name="T19" fmla="*/ 36 h 81"/>
                  <a:gd name="T20" fmla="*/ 58 w 81"/>
                  <a:gd name="T21" fmla="*/ 0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81"/>
                  <a:gd name="T35" fmla="*/ 81 w 81"/>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81">
                    <a:moveTo>
                      <a:pt x="58" y="0"/>
                    </a:moveTo>
                    <a:lnTo>
                      <a:pt x="58" y="0"/>
                    </a:lnTo>
                    <a:lnTo>
                      <a:pt x="80" y="7"/>
                    </a:lnTo>
                    <a:lnTo>
                      <a:pt x="73" y="36"/>
                    </a:lnTo>
                    <a:lnTo>
                      <a:pt x="65" y="44"/>
                    </a:lnTo>
                    <a:lnTo>
                      <a:pt x="51" y="80"/>
                    </a:lnTo>
                    <a:lnTo>
                      <a:pt x="29" y="58"/>
                    </a:lnTo>
                    <a:lnTo>
                      <a:pt x="0" y="58"/>
                    </a:lnTo>
                    <a:lnTo>
                      <a:pt x="7" y="36"/>
                    </a:lnTo>
                    <a:lnTo>
                      <a:pt x="36" y="36"/>
                    </a:lnTo>
                    <a:lnTo>
                      <a:pt x="58"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8" name="Freeform 54">
                <a:extLst>
                  <a:ext uri="{FF2B5EF4-FFF2-40B4-BE49-F238E27FC236}">
                    <a16:creationId xmlns:a16="http://schemas.microsoft.com/office/drawing/2014/main" id="{986A0D19-134A-471F-847B-E8F69036A12B}"/>
                  </a:ext>
                </a:extLst>
              </p:cNvPr>
              <p:cNvSpPr>
                <a:spLocks/>
              </p:cNvSpPr>
              <p:nvPr/>
            </p:nvSpPr>
            <p:spPr bwMode="gray">
              <a:xfrm>
                <a:off x="6540252" y="6124575"/>
                <a:ext cx="100020" cy="103188"/>
              </a:xfrm>
              <a:custGeom>
                <a:avLst/>
                <a:gdLst>
                  <a:gd name="T0" fmla="*/ 21 w 65"/>
                  <a:gd name="T1" fmla="*/ 0 h 65"/>
                  <a:gd name="T2" fmla="*/ 21 w 65"/>
                  <a:gd name="T3" fmla="*/ 0 h 65"/>
                  <a:gd name="T4" fmla="*/ 0 w 65"/>
                  <a:gd name="T5" fmla="*/ 14 h 65"/>
                  <a:gd name="T6" fmla="*/ 0 w 65"/>
                  <a:gd name="T7" fmla="*/ 43 h 65"/>
                  <a:gd name="T8" fmla="*/ 14 w 65"/>
                  <a:gd name="T9" fmla="*/ 57 h 65"/>
                  <a:gd name="T10" fmla="*/ 36 w 65"/>
                  <a:gd name="T11" fmla="*/ 64 h 65"/>
                  <a:gd name="T12" fmla="*/ 64 w 65"/>
                  <a:gd name="T13" fmla="*/ 43 h 65"/>
                  <a:gd name="T14" fmla="*/ 57 w 65"/>
                  <a:gd name="T15" fmla="*/ 21 h 65"/>
                  <a:gd name="T16" fmla="*/ 43 w 65"/>
                  <a:gd name="T17" fmla="*/ 14 h 65"/>
                  <a:gd name="T18" fmla="*/ 21 w 6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65"/>
                  <a:gd name="T32" fmla="*/ 65 w 6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65">
                    <a:moveTo>
                      <a:pt x="21" y="0"/>
                    </a:moveTo>
                    <a:lnTo>
                      <a:pt x="21" y="0"/>
                    </a:lnTo>
                    <a:lnTo>
                      <a:pt x="0" y="14"/>
                    </a:lnTo>
                    <a:lnTo>
                      <a:pt x="0" y="43"/>
                    </a:lnTo>
                    <a:lnTo>
                      <a:pt x="14" y="57"/>
                    </a:lnTo>
                    <a:lnTo>
                      <a:pt x="36" y="64"/>
                    </a:lnTo>
                    <a:lnTo>
                      <a:pt x="64" y="43"/>
                    </a:lnTo>
                    <a:lnTo>
                      <a:pt x="57" y="21"/>
                    </a:lnTo>
                    <a:lnTo>
                      <a:pt x="43" y="14"/>
                    </a:lnTo>
                    <a:lnTo>
                      <a:pt x="21"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9" name="Freeform 55">
                <a:extLst>
                  <a:ext uri="{FF2B5EF4-FFF2-40B4-BE49-F238E27FC236}">
                    <a16:creationId xmlns:a16="http://schemas.microsoft.com/office/drawing/2014/main" id="{9049482D-6A6F-42BF-874C-02C173BA503F}"/>
                  </a:ext>
                </a:extLst>
              </p:cNvPr>
              <p:cNvSpPr>
                <a:spLocks/>
              </p:cNvSpPr>
              <p:nvPr/>
            </p:nvSpPr>
            <p:spPr bwMode="gray">
              <a:xfrm>
                <a:off x="6724905" y="5908675"/>
                <a:ext cx="395465" cy="331788"/>
              </a:xfrm>
              <a:custGeom>
                <a:avLst/>
                <a:gdLst>
                  <a:gd name="T0" fmla="*/ 0 w 257"/>
                  <a:gd name="T1" fmla="*/ 85 h 209"/>
                  <a:gd name="T2" fmla="*/ 0 w 257"/>
                  <a:gd name="T3" fmla="*/ 85 h 209"/>
                  <a:gd name="T4" fmla="*/ 31 w 257"/>
                  <a:gd name="T5" fmla="*/ 69 h 209"/>
                  <a:gd name="T6" fmla="*/ 62 w 257"/>
                  <a:gd name="T7" fmla="*/ 77 h 209"/>
                  <a:gd name="T8" fmla="*/ 85 w 257"/>
                  <a:gd name="T9" fmla="*/ 62 h 209"/>
                  <a:gd name="T10" fmla="*/ 140 w 257"/>
                  <a:gd name="T11" fmla="*/ 62 h 209"/>
                  <a:gd name="T12" fmla="*/ 178 w 257"/>
                  <a:gd name="T13" fmla="*/ 8 h 209"/>
                  <a:gd name="T14" fmla="*/ 209 w 257"/>
                  <a:gd name="T15" fmla="*/ 8 h 209"/>
                  <a:gd name="T16" fmla="*/ 240 w 257"/>
                  <a:gd name="T17" fmla="*/ 0 h 209"/>
                  <a:gd name="T18" fmla="*/ 256 w 257"/>
                  <a:gd name="T19" fmla="*/ 8 h 209"/>
                  <a:gd name="T20" fmla="*/ 256 w 257"/>
                  <a:gd name="T21" fmla="*/ 23 h 209"/>
                  <a:gd name="T22" fmla="*/ 217 w 257"/>
                  <a:gd name="T23" fmla="*/ 39 h 209"/>
                  <a:gd name="T24" fmla="*/ 225 w 257"/>
                  <a:gd name="T25" fmla="*/ 54 h 209"/>
                  <a:gd name="T26" fmla="*/ 202 w 257"/>
                  <a:gd name="T27" fmla="*/ 62 h 209"/>
                  <a:gd name="T28" fmla="*/ 178 w 257"/>
                  <a:gd name="T29" fmla="*/ 85 h 209"/>
                  <a:gd name="T30" fmla="*/ 186 w 257"/>
                  <a:gd name="T31" fmla="*/ 100 h 209"/>
                  <a:gd name="T32" fmla="*/ 163 w 257"/>
                  <a:gd name="T33" fmla="*/ 131 h 209"/>
                  <a:gd name="T34" fmla="*/ 163 w 257"/>
                  <a:gd name="T35" fmla="*/ 162 h 209"/>
                  <a:gd name="T36" fmla="*/ 147 w 257"/>
                  <a:gd name="T37" fmla="*/ 162 h 209"/>
                  <a:gd name="T38" fmla="*/ 132 w 257"/>
                  <a:gd name="T39" fmla="*/ 193 h 209"/>
                  <a:gd name="T40" fmla="*/ 78 w 257"/>
                  <a:gd name="T41" fmla="*/ 208 h 209"/>
                  <a:gd name="T42" fmla="*/ 62 w 257"/>
                  <a:gd name="T43" fmla="*/ 177 h 209"/>
                  <a:gd name="T44" fmla="*/ 16 w 257"/>
                  <a:gd name="T45" fmla="*/ 92 h 209"/>
                  <a:gd name="T46" fmla="*/ 0 w 257"/>
                  <a:gd name="T47" fmla="*/ 85 h 2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7"/>
                  <a:gd name="T73" fmla="*/ 0 h 209"/>
                  <a:gd name="T74" fmla="*/ 257 w 257"/>
                  <a:gd name="T75" fmla="*/ 209 h 2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7" h="209">
                    <a:moveTo>
                      <a:pt x="0" y="85"/>
                    </a:moveTo>
                    <a:lnTo>
                      <a:pt x="0" y="85"/>
                    </a:lnTo>
                    <a:lnTo>
                      <a:pt x="31" y="69"/>
                    </a:lnTo>
                    <a:lnTo>
                      <a:pt x="62" y="77"/>
                    </a:lnTo>
                    <a:lnTo>
                      <a:pt x="85" y="62"/>
                    </a:lnTo>
                    <a:lnTo>
                      <a:pt x="140" y="62"/>
                    </a:lnTo>
                    <a:lnTo>
                      <a:pt x="178" y="8"/>
                    </a:lnTo>
                    <a:lnTo>
                      <a:pt x="209" y="8"/>
                    </a:lnTo>
                    <a:lnTo>
                      <a:pt x="240" y="0"/>
                    </a:lnTo>
                    <a:lnTo>
                      <a:pt x="256" y="8"/>
                    </a:lnTo>
                    <a:lnTo>
                      <a:pt x="256" y="23"/>
                    </a:lnTo>
                    <a:lnTo>
                      <a:pt x="217" y="39"/>
                    </a:lnTo>
                    <a:lnTo>
                      <a:pt x="225" y="54"/>
                    </a:lnTo>
                    <a:lnTo>
                      <a:pt x="202" y="62"/>
                    </a:lnTo>
                    <a:lnTo>
                      <a:pt x="178" y="85"/>
                    </a:lnTo>
                    <a:lnTo>
                      <a:pt x="186" y="100"/>
                    </a:lnTo>
                    <a:lnTo>
                      <a:pt x="163" y="131"/>
                    </a:lnTo>
                    <a:lnTo>
                      <a:pt x="163" y="162"/>
                    </a:lnTo>
                    <a:lnTo>
                      <a:pt x="147" y="162"/>
                    </a:lnTo>
                    <a:lnTo>
                      <a:pt x="132" y="193"/>
                    </a:lnTo>
                    <a:lnTo>
                      <a:pt x="78" y="208"/>
                    </a:lnTo>
                    <a:lnTo>
                      <a:pt x="62" y="177"/>
                    </a:lnTo>
                    <a:lnTo>
                      <a:pt x="16" y="92"/>
                    </a:lnTo>
                    <a:lnTo>
                      <a:pt x="0" y="85"/>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 name="Freeform 56">
                <a:extLst>
                  <a:ext uri="{FF2B5EF4-FFF2-40B4-BE49-F238E27FC236}">
                    <a16:creationId xmlns:a16="http://schemas.microsoft.com/office/drawing/2014/main" id="{3C02D1DC-A6BE-4676-B2CF-44D42501A8F7}"/>
                  </a:ext>
                </a:extLst>
              </p:cNvPr>
              <p:cNvSpPr>
                <a:spLocks/>
              </p:cNvSpPr>
              <p:nvPr/>
            </p:nvSpPr>
            <p:spPr bwMode="gray">
              <a:xfrm>
                <a:off x="6232497" y="5768975"/>
                <a:ext cx="124641" cy="230188"/>
              </a:xfrm>
              <a:custGeom>
                <a:avLst/>
                <a:gdLst>
                  <a:gd name="T0" fmla="*/ 22 w 81"/>
                  <a:gd name="T1" fmla="*/ 0 h 145"/>
                  <a:gd name="T2" fmla="*/ 22 w 81"/>
                  <a:gd name="T3" fmla="*/ 0 h 145"/>
                  <a:gd name="T4" fmla="*/ 0 w 81"/>
                  <a:gd name="T5" fmla="*/ 30 h 145"/>
                  <a:gd name="T6" fmla="*/ 36 w 81"/>
                  <a:gd name="T7" fmla="*/ 106 h 145"/>
                  <a:gd name="T8" fmla="*/ 36 w 81"/>
                  <a:gd name="T9" fmla="*/ 129 h 145"/>
                  <a:gd name="T10" fmla="*/ 51 w 81"/>
                  <a:gd name="T11" fmla="*/ 144 h 145"/>
                  <a:gd name="T12" fmla="*/ 65 w 81"/>
                  <a:gd name="T13" fmla="*/ 106 h 145"/>
                  <a:gd name="T14" fmla="*/ 80 w 81"/>
                  <a:gd name="T15" fmla="*/ 76 h 145"/>
                  <a:gd name="T16" fmla="*/ 65 w 81"/>
                  <a:gd name="T17" fmla="*/ 61 h 145"/>
                  <a:gd name="T18" fmla="*/ 80 w 81"/>
                  <a:gd name="T19" fmla="*/ 45 h 145"/>
                  <a:gd name="T20" fmla="*/ 80 w 81"/>
                  <a:gd name="T21" fmla="*/ 23 h 145"/>
                  <a:gd name="T22" fmla="*/ 65 w 81"/>
                  <a:gd name="T23" fmla="*/ 23 h 145"/>
                  <a:gd name="T24" fmla="*/ 73 w 81"/>
                  <a:gd name="T25" fmla="*/ 8 h 145"/>
                  <a:gd name="T26" fmla="*/ 44 w 81"/>
                  <a:gd name="T27" fmla="*/ 8 h 145"/>
                  <a:gd name="T28" fmla="*/ 22 w 81"/>
                  <a:gd name="T29" fmla="*/ 0 h 1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145"/>
                  <a:gd name="T47" fmla="*/ 81 w 81"/>
                  <a:gd name="T48" fmla="*/ 145 h 1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145">
                    <a:moveTo>
                      <a:pt x="22" y="0"/>
                    </a:moveTo>
                    <a:lnTo>
                      <a:pt x="22" y="0"/>
                    </a:lnTo>
                    <a:lnTo>
                      <a:pt x="0" y="30"/>
                    </a:lnTo>
                    <a:lnTo>
                      <a:pt x="36" y="106"/>
                    </a:lnTo>
                    <a:lnTo>
                      <a:pt x="36" y="129"/>
                    </a:lnTo>
                    <a:lnTo>
                      <a:pt x="51" y="144"/>
                    </a:lnTo>
                    <a:lnTo>
                      <a:pt x="65" y="106"/>
                    </a:lnTo>
                    <a:lnTo>
                      <a:pt x="80" y="76"/>
                    </a:lnTo>
                    <a:lnTo>
                      <a:pt x="65" y="61"/>
                    </a:lnTo>
                    <a:lnTo>
                      <a:pt x="80" y="45"/>
                    </a:lnTo>
                    <a:lnTo>
                      <a:pt x="80" y="23"/>
                    </a:lnTo>
                    <a:lnTo>
                      <a:pt x="65" y="23"/>
                    </a:lnTo>
                    <a:lnTo>
                      <a:pt x="73" y="8"/>
                    </a:lnTo>
                    <a:lnTo>
                      <a:pt x="44" y="8"/>
                    </a:lnTo>
                    <a:lnTo>
                      <a:pt x="22"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1" name="Oval 57">
                <a:extLst>
                  <a:ext uri="{FF2B5EF4-FFF2-40B4-BE49-F238E27FC236}">
                    <a16:creationId xmlns:a16="http://schemas.microsoft.com/office/drawing/2014/main" id="{E3DF3E54-B585-4FD5-A96E-E6D36E42ADBA}"/>
                  </a:ext>
                </a:extLst>
              </p:cNvPr>
              <p:cNvSpPr>
                <a:spLocks noChangeArrowheads="1"/>
              </p:cNvSpPr>
              <p:nvPr/>
            </p:nvSpPr>
            <p:spPr bwMode="gray">
              <a:xfrm>
                <a:off x="8226751" y="5794375"/>
                <a:ext cx="12310" cy="38100"/>
              </a:xfrm>
              <a:prstGeom prst="ellipse">
                <a:avLst/>
              </a:prstGeom>
              <a:grpFill/>
              <a:ln w="6350" cap="flat" cmpd="sng" algn="ctr">
                <a:solidFill>
                  <a:srgbClr val="FFFFFF"/>
                </a:solidFill>
                <a:prstDash val="solid"/>
                <a:round/>
                <a:headEnd type="none" w="med" len="med"/>
                <a:tailEnd type="none" w="med" len="med"/>
              </a:ln>
            </p:spPr>
            <p:txBody>
              <a:bodyPr wrap="none" anchor="ctr"/>
              <a:lstStyle/>
              <a:p>
                <a:pPr marL="0" marR="0" lvl="0" indent="0" algn="ctr" defTabSz="914400" rtl="0" eaLnBrk="0" fontAlgn="auto" latinLnBrk="0" hangingPunct="0">
                  <a:lnSpc>
                    <a:spcPct val="9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13" name="Freeform 60">
              <a:extLst>
                <a:ext uri="{FF2B5EF4-FFF2-40B4-BE49-F238E27FC236}">
                  <a16:creationId xmlns:a16="http://schemas.microsoft.com/office/drawing/2014/main" id="{4B29EEEC-B96E-4468-BA68-154FD7822558}"/>
                </a:ext>
              </a:extLst>
            </p:cNvPr>
            <p:cNvSpPr>
              <a:spLocks/>
            </p:cNvSpPr>
            <p:nvPr/>
          </p:nvSpPr>
          <p:spPr bwMode="gray">
            <a:xfrm>
              <a:off x="8909267" y="1260864"/>
              <a:ext cx="13849" cy="14288"/>
            </a:xfrm>
            <a:custGeom>
              <a:avLst/>
              <a:gdLst>
                <a:gd name="T0" fmla="*/ 4 w 9"/>
                <a:gd name="T1" fmla="*/ 0 h 9"/>
                <a:gd name="T2" fmla="*/ 4 w 9"/>
                <a:gd name="T3" fmla="*/ 0 h 9"/>
                <a:gd name="T4" fmla="*/ 0 w 9"/>
                <a:gd name="T5" fmla="*/ 4 h 9"/>
                <a:gd name="T6" fmla="*/ 4 w 9"/>
                <a:gd name="T7" fmla="*/ 8 h 9"/>
                <a:gd name="T8" fmla="*/ 8 w 9"/>
                <a:gd name="T9" fmla="*/ 8 h 9"/>
                <a:gd name="T10" fmla="*/ 8 w 9"/>
                <a:gd name="T11" fmla="*/ 4 h 9"/>
                <a:gd name="T12" fmla="*/ 4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4" y="0"/>
                  </a:moveTo>
                  <a:lnTo>
                    <a:pt x="4" y="0"/>
                  </a:lnTo>
                  <a:lnTo>
                    <a:pt x="0" y="4"/>
                  </a:lnTo>
                  <a:lnTo>
                    <a:pt x="4" y="8"/>
                  </a:lnTo>
                  <a:lnTo>
                    <a:pt x="8" y="8"/>
                  </a:lnTo>
                  <a:lnTo>
                    <a:pt x="8" y="4"/>
                  </a:lnTo>
                  <a:lnTo>
                    <a:pt x="4" y="0"/>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4" name="Freeform 61">
              <a:extLst>
                <a:ext uri="{FF2B5EF4-FFF2-40B4-BE49-F238E27FC236}">
                  <a16:creationId xmlns:a16="http://schemas.microsoft.com/office/drawing/2014/main" id="{2C8D3796-5BFF-4B37-8C00-929BFC365F6D}"/>
                </a:ext>
              </a:extLst>
            </p:cNvPr>
            <p:cNvSpPr>
              <a:spLocks/>
            </p:cNvSpPr>
            <p:nvPr/>
          </p:nvSpPr>
          <p:spPr bwMode="gray">
            <a:xfrm>
              <a:off x="4425274" y="562364"/>
              <a:ext cx="986355" cy="1093788"/>
            </a:xfrm>
            <a:custGeom>
              <a:avLst/>
              <a:gdLst>
                <a:gd name="T0" fmla="*/ 545 w 641"/>
                <a:gd name="T1" fmla="*/ 633 h 689"/>
                <a:gd name="T2" fmla="*/ 474 w 641"/>
                <a:gd name="T3" fmla="*/ 688 h 689"/>
                <a:gd name="T4" fmla="*/ 403 w 641"/>
                <a:gd name="T5" fmla="*/ 680 h 689"/>
                <a:gd name="T6" fmla="*/ 340 w 641"/>
                <a:gd name="T7" fmla="*/ 672 h 689"/>
                <a:gd name="T8" fmla="*/ 261 w 641"/>
                <a:gd name="T9" fmla="*/ 672 h 689"/>
                <a:gd name="T10" fmla="*/ 284 w 641"/>
                <a:gd name="T11" fmla="*/ 601 h 689"/>
                <a:gd name="T12" fmla="*/ 261 w 641"/>
                <a:gd name="T13" fmla="*/ 561 h 689"/>
                <a:gd name="T14" fmla="*/ 166 w 641"/>
                <a:gd name="T15" fmla="*/ 593 h 689"/>
                <a:gd name="T16" fmla="*/ 87 w 641"/>
                <a:gd name="T17" fmla="*/ 633 h 689"/>
                <a:gd name="T18" fmla="*/ 71 w 641"/>
                <a:gd name="T19" fmla="*/ 561 h 689"/>
                <a:gd name="T20" fmla="*/ 158 w 641"/>
                <a:gd name="T21" fmla="*/ 490 h 689"/>
                <a:gd name="T22" fmla="*/ 87 w 641"/>
                <a:gd name="T23" fmla="*/ 514 h 689"/>
                <a:gd name="T24" fmla="*/ 134 w 641"/>
                <a:gd name="T25" fmla="*/ 459 h 689"/>
                <a:gd name="T26" fmla="*/ 95 w 641"/>
                <a:gd name="T27" fmla="*/ 451 h 689"/>
                <a:gd name="T28" fmla="*/ 95 w 641"/>
                <a:gd name="T29" fmla="*/ 427 h 689"/>
                <a:gd name="T30" fmla="*/ 126 w 641"/>
                <a:gd name="T31" fmla="*/ 395 h 689"/>
                <a:gd name="T32" fmla="*/ 87 w 641"/>
                <a:gd name="T33" fmla="*/ 395 h 689"/>
                <a:gd name="T34" fmla="*/ 47 w 641"/>
                <a:gd name="T35" fmla="*/ 395 h 689"/>
                <a:gd name="T36" fmla="*/ 103 w 641"/>
                <a:gd name="T37" fmla="*/ 316 h 689"/>
                <a:gd name="T38" fmla="*/ 55 w 641"/>
                <a:gd name="T39" fmla="*/ 340 h 689"/>
                <a:gd name="T40" fmla="*/ 24 w 641"/>
                <a:gd name="T41" fmla="*/ 285 h 689"/>
                <a:gd name="T42" fmla="*/ 0 w 641"/>
                <a:gd name="T43" fmla="*/ 277 h 689"/>
                <a:gd name="T44" fmla="*/ 8 w 641"/>
                <a:gd name="T45" fmla="*/ 221 h 689"/>
                <a:gd name="T46" fmla="*/ 32 w 641"/>
                <a:gd name="T47" fmla="*/ 198 h 689"/>
                <a:gd name="T48" fmla="*/ 103 w 641"/>
                <a:gd name="T49" fmla="*/ 174 h 689"/>
                <a:gd name="T50" fmla="*/ 134 w 641"/>
                <a:gd name="T51" fmla="*/ 142 h 689"/>
                <a:gd name="T52" fmla="*/ 245 w 641"/>
                <a:gd name="T53" fmla="*/ 134 h 689"/>
                <a:gd name="T54" fmla="*/ 261 w 641"/>
                <a:gd name="T55" fmla="*/ 127 h 689"/>
                <a:gd name="T56" fmla="*/ 292 w 641"/>
                <a:gd name="T57" fmla="*/ 127 h 689"/>
                <a:gd name="T58" fmla="*/ 284 w 641"/>
                <a:gd name="T59" fmla="*/ 103 h 689"/>
                <a:gd name="T60" fmla="*/ 253 w 641"/>
                <a:gd name="T61" fmla="*/ 87 h 689"/>
                <a:gd name="T62" fmla="*/ 308 w 641"/>
                <a:gd name="T63" fmla="*/ 63 h 689"/>
                <a:gd name="T64" fmla="*/ 316 w 641"/>
                <a:gd name="T65" fmla="*/ 32 h 689"/>
                <a:gd name="T66" fmla="*/ 348 w 641"/>
                <a:gd name="T67" fmla="*/ 16 h 689"/>
                <a:gd name="T68" fmla="*/ 379 w 641"/>
                <a:gd name="T69" fmla="*/ 0 h 689"/>
                <a:gd name="T70" fmla="*/ 403 w 641"/>
                <a:gd name="T71" fmla="*/ 40 h 689"/>
                <a:gd name="T72" fmla="*/ 427 w 641"/>
                <a:gd name="T73" fmla="*/ 32 h 689"/>
                <a:gd name="T74" fmla="*/ 474 w 641"/>
                <a:gd name="T75" fmla="*/ 16 h 689"/>
                <a:gd name="T76" fmla="*/ 561 w 641"/>
                <a:gd name="T77" fmla="*/ 71 h 689"/>
                <a:gd name="T78" fmla="*/ 569 w 641"/>
                <a:gd name="T79" fmla="*/ 134 h 689"/>
                <a:gd name="T80" fmla="*/ 577 w 641"/>
                <a:gd name="T81" fmla="*/ 174 h 689"/>
                <a:gd name="T82" fmla="*/ 632 w 641"/>
                <a:gd name="T83" fmla="*/ 237 h 689"/>
                <a:gd name="T84" fmla="*/ 593 w 641"/>
                <a:gd name="T85" fmla="*/ 277 h 689"/>
                <a:gd name="T86" fmla="*/ 624 w 641"/>
                <a:gd name="T87" fmla="*/ 332 h 689"/>
                <a:gd name="T88" fmla="*/ 593 w 641"/>
                <a:gd name="T89" fmla="*/ 380 h 689"/>
                <a:gd name="T90" fmla="*/ 577 w 641"/>
                <a:gd name="T91" fmla="*/ 411 h 689"/>
                <a:gd name="T92" fmla="*/ 624 w 641"/>
                <a:gd name="T93" fmla="*/ 459 h 689"/>
                <a:gd name="T94" fmla="*/ 640 w 641"/>
                <a:gd name="T95" fmla="*/ 546 h 689"/>
                <a:gd name="T96" fmla="*/ 569 w 641"/>
                <a:gd name="T97" fmla="*/ 593 h 689"/>
                <a:gd name="T98" fmla="*/ 569 w 641"/>
                <a:gd name="T99" fmla="*/ 641 h 68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1"/>
                <a:gd name="T151" fmla="*/ 0 h 689"/>
                <a:gd name="T152" fmla="*/ 641 w 641"/>
                <a:gd name="T153" fmla="*/ 689 h 68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1" h="689">
                  <a:moveTo>
                    <a:pt x="553" y="648"/>
                  </a:moveTo>
                  <a:lnTo>
                    <a:pt x="553" y="648"/>
                  </a:lnTo>
                  <a:lnTo>
                    <a:pt x="545" y="633"/>
                  </a:lnTo>
                  <a:lnTo>
                    <a:pt x="521" y="641"/>
                  </a:lnTo>
                  <a:lnTo>
                    <a:pt x="521" y="672"/>
                  </a:lnTo>
                  <a:lnTo>
                    <a:pt x="474" y="688"/>
                  </a:lnTo>
                  <a:lnTo>
                    <a:pt x="442" y="672"/>
                  </a:lnTo>
                  <a:lnTo>
                    <a:pt x="419" y="680"/>
                  </a:lnTo>
                  <a:lnTo>
                    <a:pt x="403" y="680"/>
                  </a:lnTo>
                  <a:lnTo>
                    <a:pt x="395" y="664"/>
                  </a:lnTo>
                  <a:lnTo>
                    <a:pt x="371" y="664"/>
                  </a:lnTo>
                  <a:lnTo>
                    <a:pt x="340" y="672"/>
                  </a:lnTo>
                  <a:lnTo>
                    <a:pt x="332" y="648"/>
                  </a:lnTo>
                  <a:lnTo>
                    <a:pt x="308" y="672"/>
                  </a:lnTo>
                  <a:lnTo>
                    <a:pt x="261" y="672"/>
                  </a:lnTo>
                  <a:lnTo>
                    <a:pt x="253" y="648"/>
                  </a:lnTo>
                  <a:lnTo>
                    <a:pt x="261" y="625"/>
                  </a:lnTo>
                  <a:lnTo>
                    <a:pt x="284" y="601"/>
                  </a:lnTo>
                  <a:lnTo>
                    <a:pt x="284" y="577"/>
                  </a:lnTo>
                  <a:lnTo>
                    <a:pt x="261" y="577"/>
                  </a:lnTo>
                  <a:lnTo>
                    <a:pt x="261" y="561"/>
                  </a:lnTo>
                  <a:lnTo>
                    <a:pt x="221" y="577"/>
                  </a:lnTo>
                  <a:lnTo>
                    <a:pt x="182" y="577"/>
                  </a:lnTo>
                  <a:lnTo>
                    <a:pt x="166" y="593"/>
                  </a:lnTo>
                  <a:lnTo>
                    <a:pt x="150" y="601"/>
                  </a:lnTo>
                  <a:lnTo>
                    <a:pt x="111" y="633"/>
                  </a:lnTo>
                  <a:lnTo>
                    <a:pt x="87" y="633"/>
                  </a:lnTo>
                  <a:lnTo>
                    <a:pt x="71" y="641"/>
                  </a:lnTo>
                  <a:lnTo>
                    <a:pt x="79" y="585"/>
                  </a:lnTo>
                  <a:lnTo>
                    <a:pt x="71" y="561"/>
                  </a:lnTo>
                  <a:lnTo>
                    <a:pt x="111" y="530"/>
                  </a:lnTo>
                  <a:lnTo>
                    <a:pt x="150" y="514"/>
                  </a:lnTo>
                  <a:lnTo>
                    <a:pt x="158" y="490"/>
                  </a:lnTo>
                  <a:lnTo>
                    <a:pt x="142" y="506"/>
                  </a:lnTo>
                  <a:lnTo>
                    <a:pt x="119" y="514"/>
                  </a:lnTo>
                  <a:lnTo>
                    <a:pt x="87" y="514"/>
                  </a:lnTo>
                  <a:lnTo>
                    <a:pt x="95" y="490"/>
                  </a:lnTo>
                  <a:lnTo>
                    <a:pt x="119" y="490"/>
                  </a:lnTo>
                  <a:lnTo>
                    <a:pt x="134" y="459"/>
                  </a:lnTo>
                  <a:lnTo>
                    <a:pt x="119" y="467"/>
                  </a:lnTo>
                  <a:lnTo>
                    <a:pt x="103" y="474"/>
                  </a:lnTo>
                  <a:lnTo>
                    <a:pt x="95" y="451"/>
                  </a:lnTo>
                  <a:lnTo>
                    <a:pt x="71" y="451"/>
                  </a:lnTo>
                  <a:lnTo>
                    <a:pt x="79" y="427"/>
                  </a:lnTo>
                  <a:lnTo>
                    <a:pt x="95" y="427"/>
                  </a:lnTo>
                  <a:lnTo>
                    <a:pt x="103" y="451"/>
                  </a:lnTo>
                  <a:lnTo>
                    <a:pt x="119" y="427"/>
                  </a:lnTo>
                  <a:lnTo>
                    <a:pt x="126" y="395"/>
                  </a:lnTo>
                  <a:lnTo>
                    <a:pt x="119" y="380"/>
                  </a:lnTo>
                  <a:lnTo>
                    <a:pt x="95" y="403"/>
                  </a:lnTo>
                  <a:lnTo>
                    <a:pt x="87" y="395"/>
                  </a:lnTo>
                  <a:lnTo>
                    <a:pt x="71" y="403"/>
                  </a:lnTo>
                  <a:lnTo>
                    <a:pt x="63" y="427"/>
                  </a:lnTo>
                  <a:lnTo>
                    <a:pt x="47" y="395"/>
                  </a:lnTo>
                  <a:lnTo>
                    <a:pt x="55" y="356"/>
                  </a:lnTo>
                  <a:lnTo>
                    <a:pt x="79" y="348"/>
                  </a:lnTo>
                  <a:lnTo>
                    <a:pt x="103" y="316"/>
                  </a:lnTo>
                  <a:lnTo>
                    <a:pt x="87" y="324"/>
                  </a:lnTo>
                  <a:lnTo>
                    <a:pt x="71" y="324"/>
                  </a:lnTo>
                  <a:lnTo>
                    <a:pt x="55" y="340"/>
                  </a:lnTo>
                  <a:lnTo>
                    <a:pt x="47" y="332"/>
                  </a:lnTo>
                  <a:lnTo>
                    <a:pt x="47" y="285"/>
                  </a:lnTo>
                  <a:lnTo>
                    <a:pt x="24" y="285"/>
                  </a:lnTo>
                  <a:lnTo>
                    <a:pt x="16" y="293"/>
                  </a:lnTo>
                  <a:lnTo>
                    <a:pt x="0" y="293"/>
                  </a:lnTo>
                  <a:lnTo>
                    <a:pt x="0" y="277"/>
                  </a:lnTo>
                  <a:lnTo>
                    <a:pt x="16" y="269"/>
                  </a:lnTo>
                  <a:lnTo>
                    <a:pt x="8" y="245"/>
                  </a:lnTo>
                  <a:lnTo>
                    <a:pt x="8" y="221"/>
                  </a:lnTo>
                  <a:lnTo>
                    <a:pt x="40" y="221"/>
                  </a:lnTo>
                  <a:lnTo>
                    <a:pt x="47" y="214"/>
                  </a:lnTo>
                  <a:lnTo>
                    <a:pt x="32" y="198"/>
                  </a:lnTo>
                  <a:lnTo>
                    <a:pt x="47" y="182"/>
                  </a:lnTo>
                  <a:lnTo>
                    <a:pt x="79" y="174"/>
                  </a:lnTo>
                  <a:lnTo>
                    <a:pt x="103" y="174"/>
                  </a:lnTo>
                  <a:lnTo>
                    <a:pt x="87" y="158"/>
                  </a:lnTo>
                  <a:lnTo>
                    <a:pt x="103" y="142"/>
                  </a:lnTo>
                  <a:lnTo>
                    <a:pt x="134" y="142"/>
                  </a:lnTo>
                  <a:lnTo>
                    <a:pt x="158" y="158"/>
                  </a:lnTo>
                  <a:lnTo>
                    <a:pt x="237" y="127"/>
                  </a:lnTo>
                  <a:lnTo>
                    <a:pt x="245" y="134"/>
                  </a:lnTo>
                  <a:lnTo>
                    <a:pt x="253" y="134"/>
                  </a:lnTo>
                  <a:lnTo>
                    <a:pt x="245" y="127"/>
                  </a:lnTo>
                  <a:lnTo>
                    <a:pt x="261" y="127"/>
                  </a:lnTo>
                  <a:lnTo>
                    <a:pt x="277" y="142"/>
                  </a:lnTo>
                  <a:lnTo>
                    <a:pt x="277" y="127"/>
                  </a:lnTo>
                  <a:lnTo>
                    <a:pt x="292" y="127"/>
                  </a:lnTo>
                  <a:lnTo>
                    <a:pt x="269" y="119"/>
                  </a:lnTo>
                  <a:lnTo>
                    <a:pt x="284" y="111"/>
                  </a:lnTo>
                  <a:lnTo>
                    <a:pt x="284" y="103"/>
                  </a:lnTo>
                  <a:lnTo>
                    <a:pt x="261" y="111"/>
                  </a:lnTo>
                  <a:lnTo>
                    <a:pt x="261" y="95"/>
                  </a:lnTo>
                  <a:lnTo>
                    <a:pt x="253" y="87"/>
                  </a:lnTo>
                  <a:lnTo>
                    <a:pt x="269" y="79"/>
                  </a:lnTo>
                  <a:lnTo>
                    <a:pt x="261" y="63"/>
                  </a:lnTo>
                  <a:lnTo>
                    <a:pt x="308" y="63"/>
                  </a:lnTo>
                  <a:lnTo>
                    <a:pt x="308" y="47"/>
                  </a:lnTo>
                  <a:lnTo>
                    <a:pt x="300" y="32"/>
                  </a:lnTo>
                  <a:lnTo>
                    <a:pt x="316" y="32"/>
                  </a:lnTo>
                  <a:lnTo>
                    <a:pt x="332" y="47"/>
                  </a:lnTo>
                  <a:lnTo>
                    <a:pt x="324" y="32"/>
                  </a:lnTo>
                  <a:lnTo>
                    <a:pt x="348" y="16"/>
                  </a:lnTo>
                  <a:lnTo>
                    <a:pt x="363" y="32"/>
                  </a:lnTo>
                  <a:lnTo>
                    <a:pt x="356" y="8"/>
                  </a:lnTo>
                  <a:lnTo>
                    <a:pt x="379" y="0"/>
                  </a:lnTo>
                  <a:lnTo>
                    <a:pt x="395" y="8"/>
                  </a:lnTo>
                  <a:lnTo>
                    <a:pt x="379" y="40"/>
                  </a:lnTo>
                  <a:lnTo>
                    <a:pt x="403" y="40"/>
                  </a:lnTo>
                  <a:lnTo>
                    <a:pt x="403" y="24"/>
                  </a:lnTo>
                  <a:lnTo>
                    <a:pt x="442" y="8"/>
                  </a:lnTo>
                  <a:lnTo>
                    <a:pt x="427" y="32"/>
                  </a:lnTo>
                  <a:lnTo>
                    <a:pt x="450" y="24"/>
                  </a:lnTo>
                  <a:lnTo>
                    <a:pt x="450" y="40"/>
                  </a:lnTo>
                  <a:lnTo>
                    <a:pt x="474" y="16"/>
                  </a:lnTo>
                  <a:lnTo>
                    <a:pt x="498" y="16"/>
                  </a:lnTo>
                  <a:lnTo>
                    <a:pt x="545" y="79"/>
                  </a:lnTo>
                  <a:lnTo>
                    <a:pt x="561" y="71"/>
                  </a:lnTo>
                  <a:lnTo>
                    <a:pt x="593" y="79"/>
                  </a:lnTo>
                  <a:lnTo>
                    <a:pt x="593" y="111"/>
                  </a:lnTo>
                  <a:lnTo>
                    <a:pt x="569" y="134"/>
                  </a:lnTo>
                  <a:lnTo>
                    <a:pt x="553" y="119"/>
                  </a:lnTo>
                  <a:lnTo>
                    <a:pt x="553" y="142"/>
                  </a:lnTo>
                  <a:lnTo>
                    <a:pt x="577" y="174"/>
                  </a:lnTo>
                  <a:lnTo>
                    <a:pt x="608" y="237"/>
                  </a:lnTo>
                  <a:lnTo>
                    <a:pt x="624" y="221"/>
                  </a:lnTo>
                  <a:lnTo>
                    <a:pt x="632" y="237"/>
                  </a:lnTo>
                  <a:lnTo>
                    <a:pt x="624" y="261"/>
                  </a:lnTo>
                  <a:lnTo>
                    <a:pt x="600" y="253"/>
                  </a:lnTo>
                  <a:lnTo>
                    <a:pt x="593" y="277"/>
                  </a:lnTo>
                  <a:lnTo>
                    <a:pt x="616" y="285"/>
                  </a:lnTo>
                  <a:lnTo>
                    <a:pt x="632" y="316"/>
                  </a:lnTo>
                  <a:lnTo>
                    <a:pt x="624" y="332"/>
                  </a:lnTo>
                  <a:lnTo>
                    <a:pt x="616" y="340"/>
                  </a:lnTo>
                  <a:lnTo>
                    <a:pt x="616" y="356"/>
                  </a:lnTo>
                  <a:lnTo>
                    <a:pt x="593" y="380"/>
                  </a:lnTo>
                  <a:lnTo>
                    <a:pt x="585" y="380"/>
                  </a:lnTo>
                  <a:lnTo>
                    <a:pt x="569" y="387"/>
                  </a:lnTo>
                  <a:lnTo>
                    <a:pt x="577" y="411"/>
                  </a:lnTo>
                  <a:lnTo>
                    <a:pt x="561" y="443"/>
                  </a:lnTo>
                  <a:lnTo>
                    <a:pt x="585" y="459"/>
                  </a:lnTo>
                  <a:lnTo>
                    <a:pt x="624" y="459"/>
                  </a:lnTo>
                  <a:lnTo>
                    <a:pt x="624" y="490"/>
                  </a:lnTo>
                  <a:lnTo>
                    <a:pt x="624" y="514"/>
                  </a:lnTo>
                  <a:lnTo>
                    <a:pt x="640" y="546"/>
                  </a:lnTo>
                  <a:lnTo>
                    <a:pt x="600" y="554"/>
                  </a:lnTo>
                  <a:lnTo>
                    <a:pt x="585" y="577"/>
                  </a:lnTo>
                  <a:lnTo>
                    <a:pt x="569" y="593"/>
                  </a:lnTo>
                  <a:lnTo>
                    <a:pt x="577" y="617"/>
                  </a:lnTo>
                  <a:lnTo>
                    <a:pt x="569" y="633"/>
                  </a:lnTo>
                  <a:lnTo>
                    <a:pt x="569" y="641"/>
                  </a:lnTo>
                  <a:lnTo>
                    <a:pt x="553" y="648"/>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5" name="Freeform 62">
              <a:extLst>
                <a:ext uri="{FF2B5EF4-FFF2-40B4-BE49-F238E27FC236}">
                  <a16:creationId xmlns:a16="http://schemas.microsoft.com/office/drawing/2014/main" id="{8FDC9A1D-4B0C-436D-AB88-66938A7FB906}"/>
                </a:ext>
              </a:extLst>
            </p:cNvPr>
            <p:cNvSpPr>
              <a:spLocks/>
            </p:cNvSpPr>
            <p:nvPr/>
          </p:nvSpPr>
          <p:spPr bwMode="gray">
            <a:xfrm>
              <a:off x="5277756" y="673489"/>
              <a:ext cx="1047906" cy="395288"/>
            </a:xfrm>
            <a:custGeom>
              <a:avLst/>
              <a:gdLst>
                <a:gd name="T0" fmla="*/ 585 w 681"/>
                <a:gd name="T1" fmla="*/ 147 h 249"/>
                <a:gd name="T2" fmla="*/ 664 w 681"/>
                <a:gd name="T3" fmla="*/ 124 h 249"/>
                <a:gd name="T4" fmla="*/ 680 w 681"/>
                <a:gd name="T5" fmla="*/ 78 h 249"/>
                <a:gd name="T6" fmla="*/ 593 w 681"/>
                <a:gd name="T7" fmla="*/ 54 h 249"/>
                <a:gd name="T8" fmla="*/ 530 w 681"/>
                <a:gd name="T9" fmla="*/ 62 h 249"/>
                <a:gd name="T10" fmla="*/ 482 w 681"/>
                <a:gd name="T11" fmla="*/ 39 h 249"/>
                <a:gd name="T12" fmla="*/ 443 w 681"/>
                <a:gd name="T13" fmla="*/ 31 h 249"/>
                <a:gd name="T14" fmla="*/ 372 w 681"/>
                <a:gd name="T15" fmla="*/ 39 h 249"/>
                <a:gd name="T16" fmla="*/ 324 w 681"/>
                <a:gd name="T17" fmla="*/ 0 h 249"/>
                <a:gd name="T18" fmla="*/ 324 w 681"/>
                <a:gd name="T19" fmla="*/ 23 h 249"/>
                <a:gd name="T20" fmla="*/ 300 w 681"/>
                <a:gd name="T21" fmla="*/ 16 h 249"/>
                <a:gd name="T22" fmla="*/ 261 w 681"/>
                <a:gd name="T23" fmla="*/ 23 h 249"/>
                <a:gd name="T24" fmla="*/ 213 w 681"/>
                <a:gd name="T25" fmla="*/ 16 h 249"/>
                <a:gd name="T26" fmla="*/ 166 w 681"/>
                <a:gd name="T27" fmla="*/ 23 h 249"/>
                <a:gd name="T28" fmla="*/ 119 w 681"/>
                <a:gd name="T29" fmla="*/ 16 h 249"/>
                <a:gd name="T30" fmla="*/ 55 w 681"/>
                <a:gd name="T31" fmla="*/ 0 h 249"/>
                <a:gd name="T32" fmla="*/ 40 w 681"/>
                <a:gd name="T33" fmla="*/ 47 h 249"/>
                <a:gd name="T34" fmla="*/ 0 w 681"/>
                <a:gd name="T35" fmla="*/ 54 h 249"/>
                <a:gd name="T36" fmla="*/ 24 w 681"/>
                <a:gd name="T37" fmla="*/ 109 h 249"/>
                <a:gd name="T38" fmla="*/ 71 w 681"/>
                <a:gd name="T39" fmla="*/ 155 h 249"/>
                <a:gd name="T40" fmla="*/ 71 w 681"/>
                <a:gd name="T41" fmla="*/ 194 h 249"/>
                <a:gd name="T42" fmla="*/ 40 w 681"/>
                <a:gd name="T43" fmla="*/ 209 h 249"/>
                <a:gd name="T44" fmla="*/ 79 w 681"/>
                <a:gd name="T45" fmla="*/ 248 h 249"/>
                <a:gd name="T46" fmla="*/ 166 w 681"/>
                <a:gd name="T47" fmla="*/ 233 h 249"/>
                <a:gd name="T48" fmla="*/ 213 w 681"/>
                <a:gd name="T49" fmla="*/ 202 h 249"/>
                <a:gd name="T50" fmla="*/ 269 w 681"/>
                <a:gd name="T51" fmla="*/ 202 h 249"/>
                <a:gd name="T52" fmla="*/ 316 w 681"/>
                <a:gd name="T53" fmla="*/ 217 h 249"/>
                <a:gd name="T54" fmla="*/ 372 w 681"/>
                <a:gd name="T55" fmla="*/ 209 h 249"/>
                <a:gd name="T56" fmla="*/ 451 w 681"/>
                <a:gd name="T57" fmla="*/ 194 h 249"/>
                <a:gd name="T58" fmla="*/ 490 w 681"/>
                <a:gd name="T59" fmla="*/ 178 h 249"/>
                <a:gd name="T60" fmla="*/ 546 w 681"/>
                <a:gd name="T61" fmla="*/ 155 h 249"/>
                <a:gd name="T62" fmla="*/ 585 w 681"/>
                <a:gd name="T63" fmla="*/ 147 h 2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1"/>
                <a:gd name="T97" fmla="*/ 0 h 249"/>
                <a:gd name="T98" fmla="*/ 681 w 681"/>
                <a:gd name="T99" fmla="*/ 249 h 2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1" h="249">
                  <a:moveTo>
                    <a:pt x="585" y="147"/>
                  </a:moveTo>
                  <a:lnTo>
                    <a:pt x="585" y="147"/>
                  </a:lnTo>
                  <a:lnTo>
                    <a:pt x="625" y="124"/>
                  </a:lnTo>
                  <a:lnTo>
                    <a:pt x="664" y="124"/>
                  </a:lnTo>
                  <a:lnTo>
                    <a:pt x="672" y="101"/>
                  </a:lnTo>
                  <a:lnTo>
                    <a:pt x="680" y="78"/>
                  </a:lnTo>
                  <a:lnTo>
                    <a:pt x="656" y="78"/>
                  </a:lnTo>
                  <a:lnTo>
                    <a:pt x="593" y="54"/>
                  </a:lnTo>
                  <a:lnTo>
                    <a:pt x="546" y="47"/>
                  </a:lnTo>
                  <a:lnTo>
                    <a:pt x="530" y="62"/>
                  </a:lnTo>
                  <a:lnTo>
                    <a:pt x="498" y="54"/>
                  </a:lnTo>
                  <a:lnTo>
                    <a:pt x="482" y="39"/>
                  </a:lnTo>
                  <a:lnTo>
                    <a:pt x="459" y="47"/>
                  </a:lnTo>
                  <a:lnTo>
                    <a:pt x="443" y="31"/>
                  </a:lnTo>
                  <a:lnTo>
                    <a:pt x="411" y="39"/>
                  </a:lnTo>
                  <a:lnTo>
                    <a:pt x="372" y="39"/>
                  </a:lnTo>
                  <a:lnTo>
                    <a:pt x="348" y="0"/>
                  </a:lnTo>
                  <a:lnTo>
                    <a:pt x="324" y="0"/>
                  </a:lnTo>
                  <a:lnTo>
                    <a:pt x="316" y="16"/>
                  </a:lnTo>
                  <a:lnTo>
                    <a:pt x="324" y="23"/>
                  </a:lnTo>
                  <a:lnTo>
                    <a:pt x="316" y="31"/>
                  </a:lnTo>
                  <a:lnTo>
                    <a:pt x="300" y="16"/>
                  </a:lnTo>
                  <a:lnTo>
                    <a:pt x="277" y="16"/>
                  </a:lnTo>
                  <a:lnTo>
                    <a:pt x="261" y="23"/>
                  </a:lnTo>
                  <a:lnTo>
                    <a:pt x="237" y="0"/>
                  </a:lnTo>
                  <a:lnTo>
                    <a:pt x="213" y="16"/>
                  </a:lnTo>
                  <a:lnTo>
                    <a:pt x="182" y="8"/>
                  </a:lnTo>
                  <a:lnTo>
                    <a:pt x="166" y="23"/>
                  </a:lnTo>
                  <a:lnTo>
                    <a:pt x="142" y="16"/>
                  </a:lnTo>
                  <a:lnTo>
                    <a:pt x="119" y="16"/>
                  </a:lnTo>
                  <a:lnTo>
                    <a:pt x="87" y="8"/>
                  </a:lnTo>
                  <a:lnTo>
                    <a:pt x="55" y="0"/>
                  </a:lnTo>
                  <a:lnTo>
                    <a:pt x="40" y="16"/>
                  </a:lnTo>
                  <a:lnTo>
                    <a:pt x="40" y="47"/>
                  </a:lnTo>
                  <a:lnTo>
                    <a:pt x="16" y="70"/>
                  </a:lnTo>
                  <a:lnTo>
                    <a:pt x="0" y="54"/>
                  </a:lnTo>
                  <a:lnTo>
                    <a:pt x="0" y="78"/>
                  </a:lnTo>
                  <a:lnTo>
                    <a:pt x="24" y="109"/>
                  </a:lnTo>
                  <a:lnTo>
                    <a:pt x="55" y="171"/>
                  </a:lnTo>
                  <a:lnTo>
                    <a:pt x="71" y="155"/>
                  </a:lnTo>
                  <a:lnTo>
                    <a:pt x="79" y="171"/>
                  </a:lnTo>
                  <a:lnTo>
                    <a:pt x="71" y="194"/>
                  </a:lnTo>
                  <a:lnTo>
                    <a:pt x="47" y="186"/>
                  </a:lnTo>
                  <a:lnTo>
                    <a:pt x="40" y="209"/>
                  </a:lnTo>
                  <a:lnTo>
                    <a:pt x="63" y="217"/>
                  </a:lnTo>
                  <a:lnTo>
                    <a:pt x="79" y="248"/>
                  </a:lnTo>
                  <a:lnTo>
                    <a:pt x="150" y="248"/>
                  </a:lnTo>
                  <a:lnTo>
                    <a:pt x="166" y="233"/>
                  </a:lnTo>
                  <a:lnTo>
                    <a:pt x="190" y="209"/>
                  </a:lnTo>
                  <a:lnTo>
                    <a:pt x="213" y="202"/>
                  </a:lnTo>
                  <a:lnTo>
                    <a:pt x="237" y="217"/>
                  </a:lnTo>
                  <a:lnTo>
                    <a:pt x="269" y="202"/>
                  </a:lnTo>
                  <a:lnTo>
                    <a:pt x="293" y="217"/>
                  </a:lnTo>
                  <a:lnTo>
                    <a:pt x="316" y="217"/>
                  </a:lnTo>
                  <a:lnTo>
                    <a:pt x="340" y="233"/>
                  </a:lnTo>
                  <a:lnTo>
                    <a:pt x="372" y="209"/>
                  </a:lnTo>
                  <a:lnTo>
                    <a:pt x="411" y="209"/>
                  </a:lnTo>
                  <a:lnTo>
                    <a:pt x="451" y="194"/>
                  </a:lnTo>
                  <a:lnTo>
                    <a:pt x="482" y="194"/>
                  </a:lnTo>
                  <a:lnTo>
                    <a:pt x="490" y="178"/>
                  </a:lnTo>
                  <a:lnTo>
                    <a:pt x="514" y="186"/>
                  </a:lnTo>
                  <a:lnTo>
                    <a:pt x="546" y="155"/>
                  </a:lnTo>
                  <a:lnTo>
                    <a:pt x="569" y="132"/>
                  </a:lnTo>
                  <a:lnTo>
                    <a:pt x="585" y="14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6" name="Freeform 63">
              <a:extLst>
                <a:ext uri="{FF2B5EF4-FFF2-40B4-BE49-F238E27FC236}">
                  <a16:creationId xmlns:a16="http://schemas.microsoft.com/office/drawing/2014/main" id="{81299F99-0812-470E-9DA7-A43F9BE884E8}"/>
                </a:ext>
              </a:extLst>
            </p:cNvPr>
            <p:cNvSpPr>
              <a:spLocks/>
            </p:cNvSpPr>
            <p:nvPr/>
          </p:nvSpPr>
          <p:spPr bwMode="gray">
            <a:xfrm>
              <a:off x="6167168" y="762389"/>
              <a:ext cx="678600" cy="395288"/>
            </a:xfrm>
            <a:custGeom>
              <a:avLst/>
              <a:gdLst>
                <a:gd name="T0" fmla="*/ 31 w 441"/>
                <a:gd name="T1" fmla="*/ 147 h 249"/>
                <a:gd name="T2" fmla="*/ 31 w 441"/>
                <a:gd name="T3" fmla="*/ 147 h 249"/>
                <a:gd name="T4" fmla="*/ 0 w 441"/>
                <a:gd name="T5" fmla="*/ 124 h 249"/>
                <a:gd name="T6" fmla="*/ 8 w 441"/>
                <a:gd name="T7" fmla="*/ 93 h 249"/>
                <a:gd name="T8" fmla="*/ 47 w 441"/>
                <a:gd name="T9" fmla="*/ 70 h 249"/>
                <a:gd name="T10" fmla="*/ 86 w 441"/>
                <a:gd name="T11" fmla="*/ 70 h 249"/>
                <a:gd name="T12" fmla="*/ 94 w 441"/>
                <a:gd name="T13" fmla="*/ 47 h 249"/>
                <a:gd name="T14" fmla="*/ 102 w 441"/>
                <a:gd name="T15" fmla="*/ 23 h 249"/>
                <a:gd name="T16" fmla="*/ 118 w 441"/>
                <a:gd name="T17" fmla="*/ 16 h 249"/>
                <a:gd name="T18" fmla="*/ 134 w 441"/>
                <a:gd name="T19" fmla="*/ 31 h 249"/>
                <a:gd name="T20" fmla="*/ 149 w 441"/>
                <a:gd name="T21" fmla="*/ 16 h 249"/>
                <a:gd name="T22" fmla="*/ 165 w 441"/>
                <a:gd name="T23" fmla="*/ 23 h 249"/>
                <a:gd name="T24" fmla="*/ 204 w 441"/>
                <a:gd name="T25" fmla="*/ 8 h 249"/>
                <a:gd name="T26" fmla="*/ 212 w 441"/>
                <a:gd name="T27" fmla="*/ 23 h 249"/>
                <a:gd name="T28" fmla="*/ 251 w 441"/>
                <a:gd name="T29" fmla="*/ 8 h 249"/>
                <a:gd name="T30" fmla="*/ 291 w 441"/>
                <a:gd name="T31" fmla="*/ 0 h 249"/>
                <a:gd name="T32" fmla="*/ 299 w 441"/>
                <a:gd name="T33" fmla="*/ 16 h 249"/>
                <a:gd name="T34" fmla="*/ 354 w 441"/>
                <a:gd name="T35" fmla="*/ 0 h 249"/>
                <a:gd name="T36" fmla="*/ 369 w 441"/>
                <a:gd name="T37" fmla="*/ 16 h 249"/>
                <a:gd name="T38" fmla="*/ 354 w 441"/>
                <a:gd name="T39" fmla="*/ 23 h 249"/>
                <a:gd name="T40" fmla="*/ 361 w 441"/>
                <a:gd name="T41" fmla="*/ 39 h 249"/>
                <a:gd name="T42" fmla="*/ 377 w 441"/>
                <a:gd name="T43" fmla="*/ 47 h 249"/>
                <a:gd name="T44" fmla="*/ 377 w 441"/>
                <a:gd name="T45" fmla="*/ 31 h 249"/>
                <a:gd name="T46" fmla="*/ 440 w 441"/>
                <a:gd name="T47" fmla="*/ 54 h 249"/>
                <a:gd name="T48" fmla="*/ 440 w 441"/>
                <a:gd name="T49" fmla="*/ 62 h 249"/>
                <a:gd name="T50" fmla="*/ 385 w 441"/>
                <a:gd name="T51" fmla="*/ 70 h 249"/>
                <a:gd name="T52" fmla="*/ 369 w 441"/>
                <a:gd name="T53" fmla="*/ 85 h 249"/>
                <a:gd name="T54" fmla="*/ 369 w 441"/>
                <a:gd name="T55" fmla="*/ 109 h 249"/>
                <a:gd name="T56" fmla="*/ 354 w 441"/>
                <a:gd name="T57" fmla="*/ 116 h 249"/>
                <a:gd name="T58" fmla="*/ 330 w 441"/>
                <a:gd name="T59" fmla="*/ 116 h 249"/>
                <a:gd name="T60" fmla="*/ 299 w 441"/>
                <a:gd name="T61" fmla="*/ 124 h 249"/>
                <a:gd name="T62" fmla="*/ 259 w 441"/>
                <a:gd name="T63" fmla="*/ 140 h 249"/>
                <a:gd name="T64" fmla="*/ 244 w 441"/>
                <a:gd name="T65" fmla="*/ 163 h 249"/>
                <a:gd name="T66" fmla="*/ 267 w 441"/>
                <a:gd name="T67" fmla="*/ 171 h 249"/>
                <a:gd name="T68" fmla="*/ 267 w 441"/>
                <a:gd name="T69" fmla="*/ 186 h 249"/>
                <a:gd name="T70" fmla="*/ 251 w 441"/>
                <a:gd name="T71" fmla="*/ 186 h 249"/>
                <a:gd name="T72" fmla="*/ 244 w 441"/>
                <a:gd name="T73" fmla="*/ 194 h 249"/>
                <a:gd name="T74" fmla="*/ 259 w 441"/>
                <a:gd name="T75" fmla="*/ 202 h 249"/>
                <a:gd name="T76" fmla="*/ 251 w 441"/>
                <a:gd name="T77" fmla="*/ 233 h 249"/>
                <a:gd name="T78" fmla="*/ 236 w 441"/>
                <a:gd name="T79" fmla="*/ 240 h 249"/>
                <a:gd name="T80" fmla="*/ 220 w 441"/>
                <a:gd name="T81" fmla="*/ 248 h 249"/>
                <a:gd name="T82" fmla="*/ 220 w 441"/>
                <a:gd name="T83" fmla="*/ 233 h 249"/>
                <a:gd name="T84" fmla="*/ 212 w 441"/>
                <a:gd name="T85" fmla="*/ 233 h 249"/>
                <a:gd name="T86" fmla="*/ 212 w 441"/>
                <a:gd name="T87" fmla="*/ 248 h 249"/>
                <a:gd name="T88" fmla="*/ 196 w 441"/>
                <a:gd name="T89" fmla="*/ 240 h 249"/>
                <a:gd name="T90" fmla="*/ 189 w 441"/>
                <a:gd name="T91" fmla="*/ 233 h 249"/>
                <a:gd name="T92" fmla="*/ 196 w 441"/>
                <a:gd name="T93" fmla="*/ 217 h 249"/>
                <a:gd name="T94" fmla="*/ 189 w 441"/>
                <a:gd name="T95" fmla="*/ 209 h 249"/>
                <a:gd name="T96" fmla="*/ 173 w 441"/>
                <a:gd name="T97" fmla="*/ 217 h 249"/>
                <a:gd name="T98" fmla="*/ 173 w 441"/>
                <a:gd name="T99" fmla="*/ 194 h 249"/>
                <a:gd name="T100" fmla="*/ 157 w 441"/>
                <a:gd name="T101" fmla="*/ 171 h 249"/>
                <a:gd name="T102" fmla="*/ 141 w 441"/>
                <a:gd name="T103" fmla="*/ 163 h 249"/>
                <a:gd name="T104" fmla="*/ 126 w 441"/>
                <a:gd name="T105" fmla="*/ 147 h 249"/>
                <a:gd name="T106" fmla="*/ 63 w 441"/>
                <a:gd name="T107" fmla="*/ 147 h 249"/>
                <a:gd name="T108" fmla="*/ 31 w 441"/>
                <a:gd name="T109" fmla="*/ 1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1"/>
                <a:gd name="T166" fmla="*/ 0 h 249"/>
                <a:gd name="T167" fmla="*/ 441 w 441"/>
                <a:gd name="T168" fmla="*/ 249 h 24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1" h="249">
                  <a:moveTo>
                    <a:pt x="31" y="147"/>
                  </a:moveTo>
                  <a:lnTo>
                    <a:pt x="31" y="147"/>
                  </a:lnTo>
                  <a:lnTo>
                    <a:pt x="0" y="124"/>
                  </a:lnTo>
                  <a:lnTo>
                    <a:pt x="8" y="93"/>
                  </a:lnTo>
                  <a:lnTo>
                    <a:pt x="47" y="70"/>
                  </a:lnTo>
                  <a:lnTo>
                    <a:pt x="86" y="70"/>
                  </a:lnTo>
                  <a:lnTo>
                    <a:pt x="94" y="47"/>
                  </a:lnTo>
                  <a:lnTo>
                    <a:pt x="102" y="23"/>
                  </a:lnTo>
                  <a:lnTo>
                    <a:pt x="118" y="16"/>
                  </a:lnTo>
                  <a:lnTo>
                    <a:pt x="134" y="31"/>
                  </a:lnTo>
                  <a:lnTo>
                    <a:pt x="149" y="16"/>
                  </a:lnTo>
                  <a:lnTo>
                    <a:pt x="165" y="23"/>
                  </a:lnTo>
                  <a:lnTo>
                    <a:pt x="204" y="8"/>
                  </a:lnTo>
                  <a:lnTo>
                    <a:pt x="212" y="23"/>
                  </a:lnTo>
                  <a:lnTo>
                    <a:pt x="251" y="8"/>
                  </a:lnTo>
                  <a:lnTo>
                    <a:pt x="291" y="0"/>
                  </a:lnTo>
                  <a:lnTo>
                    <a:pt x="299" y="16"/>
                  </a:lnTo>
                  <a:lnTo>
                    <a:pt x="354" y="0"/>
                  </a:lnTo>
                  <a:lnTo>
                    <a:pt x="369" y="16"/>
                  </a:lnTo>
                  <a:lnTo>
                    <a:pt x="354" y="23"/>
                  </a:lnTo>
                  <a:lnTo>
                    <a:pt x="361" y="39"/>
                  </a:lnTo>
                  <a:lnTo>
                    <a:pt x="377" y="47"/>
                  </a:lnTo>
                  <a:lnTo>
                    <a:pt x="377" y="31"/>
                  </a:lnTo>
                  <a:lnTo>
                    <a:pt x="440" y="54"/>
                  </a:lnTo>
                  <a:lnTo>
                    <a:pt x="440" y="62"/>
                  </a:lnTo>
                  <a:lnTo>
                    <a:pt x="385" y="70"/>
                  </a:lnTo>
                  <a:lnTo>
                    <a:pt x="369" y="85"/>
                  </a:lnTo>
                  <a:lnTo>
                    <a:pt x="369" y="109"/>
                  </a:lnTo>
                  <a:lnTo>
                    <a:pt x="354" y="116"/>
                  </a:lnTo>
                  <a:lnTo>
                    <a:pt x="330" y="116"/>
                  </a:lnTo>
                  <a:lnTo>
                    <a:pt x="299" y="124"/>
                  </a:lnTo>
                  <a:lnTo>
                    <a:pt x="259" y="140"/>
                  </a:lnTo>
                  <a:lnTo>
                    <a:pt x="244" y="163"/>
                  </a:lnTo>
                  <a:lnTo>
                    <a:pt x="267" y="171"/>
                  </a:lnTo>
                  <a:lnTo>
                    <a:pt x="267" y="186"/>
                  </a:lnTo>
                  <a:lnTo>
                    <a:pt x="251" y="186"/>
                  </a:lnTo>
                  <a:lnTo>
                    <a:pt x="244" y="194"/>
                  </a:lnTo>
                  <a:lnTo>
                    <a:pt x="259" y="202"/>
                  </a:lnTo>
                  <a:lnTo>
                    <a:pt x="251" y="233"/>
                  </a:lnTo>
                  <a:lnTo>
                    <a:pt x="236" y="240"/>
                  </a:lnTo>
                  <a:lnTo>
                    <a:pt x="220" y="248"/>
                  </a:lnTo>
                  <a:lnTo>
                    <a:pt x="220" y="233"/>
                  </a:lnTo>
                  <a:lnTo>
                    <a:pt x="212" y="233"/>
                  </a:lnTo>
                  <a:lnTo>
                    <a:pt x="212" y="248"/>
                  </a:lnTo>
                  <a:lnTo>
                    <a:pt x="196" y="240"/>
                  </a:lnTo>
                  <a:lnTo>
                    <a:pt x="189" y="233"/>
                  </a:lnTo>
                  <a:lnTo>
                    <a:pt x="196" y="217"/>
                  </a:lnTo>
                  <a:lnTo>
                    <a:pt x="189" y="209"/>
                  </a:lnTo>
                  <a:lnTo>
                    <a:pt x="173" y="217"/>
                  </a:lnTo>
                  <a:lnTo>
                    <a:pt x="173" y="194"/>
                  </a:lnTo>
                  <a:lnTo>
                    <a:pt x="157" y="171"/>
                  </a:lnTo>
                  <a:lnTo>
                    <a:pt x="141" y="163"/>
                  </a:lnTo>
                  <a:lnTo>
                    <a:pt x="126" y="147"/>
                  </a:lnTo>
                  <a:lnTo>
                    <a:pt x="63" y="147"/>
                  </a:lnTo>
                  <a:lnTo>
                    <a:pt x="31" y="14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0" name="Freeform 67">
              <a:extLst>
                <a:ext uri="{FF2B5EF4-FFF2-40B4-BE49-F238E27FC236}">
                  <a16:creationId xmlns:a16="http://schemas.microsoft.com/office/drawing/2014/main" id="{06A8E1D7-B910-4405-AA08-31E6AD4B77F1}"/>
                </a:ext>
              </a:extLst>
            </p:cNvPr>
            <p:cNvSpPr>
              <a:spLocks/>
            </p:cNvSpPr>
            <p:nvPr/>
          </p:nvSpPr>
          <p:spPr bwMode="gray">
            <a:xfrm>
              <a:off x="5911731" y="2013339"/>
              <a:ext cx="1897311" cy="1830388"/>
            </a:xfrm>
            <a:custGeom>
              <a:avLst/>
              <a:gdLst>
                <a:gd name="T0" fmla="*/ 143 w 1233"/>
                <a:gd name="T1" fmla="*/ 636 h 1153"/>
                <a:gd name="T2" fmla="*/ 79 w 1233"/>
                <a:gd name="T3" fmla="*/ 588 h 1153"/>
                <a:gd name="T4" fmla="*/ 24 w 1233"/>
                <a:gd name="T5" fmla="*/ 469 h 1153"/>
                <a:gd name="T6" fmla="*/ 0 w 1233"/>
                <a:gd name="T7" fmla="*/ 381 h 1153"/>
                <a:gd name="T8" fmla="*/ 119 w 1233"/>
                <a:gd name="T9" fmla="*/ 389 h 1153"/>
                <a:gd name="T10" fmla="*/ 199 w 1233"/>
                <a:gd name="T11" fmla="*/ 358 h 1153"/>
                <a:gd name="T12" fmla="*/ 270 w 1233"/>
                <a:gd name="T13" fmla="*/ 358 h 1153"/>
                <a:gd name="T14" fmla="*/ 334 w 1233"/>
                <a:gd name="T15" fmla="*/ 350 h 1153"/>
                <a:gd name="T16" fmla="*/ 461 w 1233"/>
                <a:gd name="T17" fmla="*/ 397 h 1153"/>
                <a:gd name="T18" fmla="*/ 445 w 1233"/>
                <a:gd name="T19" fmla="*/ 445 h 1153"/>
                <a:gd name="T20" fmla="*/ 445 w 1233"/>
                <a:gd name="T21" fmla="*/ 485 h 1153"/>
                <a:gd name="T22" fmla="*/ 548 w 1233"/>
                <a:gd name="T23" fmla="*/ 429 h 1153"/>
                <a:gd name="T24" fmla="*/ 588 w 1233"/>
                <a:gd name="T25" fmla="*/ 350 h 1153"/>
                <a:gd name="T26" fmla="*/ 517 w 1233"/>
                <a:gd name="T27" fmla="*/ 199 h 1153"/>
                <a:gd name="T28" fmla="*/ 501 w 1233"/>
                <a:gd name="T29" fmla="*/ 56 h 1153"/>
                <a:gd name="T30" fmla="*/ 564 w 1233"/>
                <a:gd name="T31" fmla="*/ 8 h 1153"/>
                <a:gd name="T32" fmla="*/ 668 w 1233"/>
                <a:gd name="T33" fmla="*/ 0 h 1153"/>
                <a:gd name="T34" fmla="*/ 771 w 1233"/>
                <a:gd name="T35" fmla="*/ 16 h 1153"/>
                <a:gd name="T36" fmla="*/ 874 w 1233"/>
                <a:gd name="T37" fmla="*/ 48 h 1153"/>
                <a:gd name="T38" fmla="*/ 930 w 1233"/>
                <a:gd name="T39" fmla="*/ 24 h 1153"/>
                <a:gd name="T40" fmla="*/ 1017 w 1233"/>
                <a:gd name="T41" fmla="*/ 119 h 1153"/>
                <a:gd name="T42" fmla="*/ 1017 w 1233"/>
                <a:gd name="T43" fmla="*/ 246 h 1153"/>
                <a:gd name="T44" fmla="*/ 970 w 1233"/>
                <a:gd name="T45" fmla="*/ 286 h 1153"/>
                <a:gd name="T46" fmla="*/ 1033 w 1233"/>
                <a:gd name="T47" fmla="*/ 358 h 1153"/>
                <a:gd name="T48" fmla="*/ 1089 w 1233"/>
                <a:gd name="T49" fmla="*/ 421 h 1153"/>
                <a:gd name="T50" fmla="*/ 1160 w 1233"/>
                <a:gd name="T51" fmla="*/ 461 h 1153"/>
                <a:gd name="T52" fmla="*/ 1121 w 1233"/>
                <a:gd name="T53" fmla="*/ 548 h 1153"/>
                <a:gd name="T54" fmla="*/ 1049 w 1233"/>
                <a:gd name="T55" fmla="*/ 628 h 1153"/>
                <a:gd name="T56" fmla="*/ 1105 w 1233"/>
                <a:gd name="T57" fmla="*/ 675 h 1153"/>
                <a:gd name="T58" fmla="*/ 1160 w 1233"/>
                <a:gd name="T59" fmla="*/ 723 h 1153"/>
                <a:gd name="T60" fmla="*/ 1216 w 1233"/>
                <a:gd name="T61" fmla="*/ 818 h 1153"/>
                <a:gd name="T62" fmla="*/ 1224 w 1233"/>
                <a:gd name="T63" fmla="*/ 914 h 1153"/>
                <a:gd name="T64" fmla="*/ 1137 w 1233"/>
                <a:gd name="T65" fmla="*/ 898 h 1153"/>
                <a:gd name="T66" fmla="*/ 1073 w 1233"/>
                <a:gd name="T67" fmla="*/ 961 h 1153"/>
                <a:gd name="T68" fmla="*/ 1025 w 1233"/>
                <a:gd name="T69" fmla="*/ 1025 h 1153"/>
                <a:gd name="T70" fmla="*/ 898 w 1233"/>
                <a:gd name="T71" fmla="*/ 1080 h 1153"/>
                <a:gd name="T72" fmla="*/ 787 w 1233"/>
                <a:gd name="T73" fmla="*/ 1104 h 1153"/>
                <a:gd name="T74" fmla="*/ 803 w 1233"/>
                <a:gd name="T75" fmla="*/ 1009 h 1153"/>
                <a:gd name="T76" fmla="*/ 723 w 1233"/>
                <a:gd name="T77" fmla="*/ 961 h 1153"/>
                <a:gd name="T78" fmla="*/ 668 w 1233"/>
                <a:gd name="T79" fmla="*/ 977 h 1153"/>
                <a:gd name="T80" fmla="*/ 596 w 1233"/>
                <a:gd name="T81" fmla="*/ 993 h 1153"/>
                <a:gd name="T82" fmla="*/ 533 w 1233"/>
                <a:gd name="T83" fmla="*/ 1001 h 1153"/>
                <a:gd name="T84" fmla="*/ 469 w 1233"/>
                <a:gd name="T85" fmla="*/ 1009 h 1153"/>
                <a:gd name="T86" fmla="*/ 382 w 1233"/>
                <a:gd name="T87" fmla="*/ 1017 h 1153"/>
                <a:gd name="T88" fmla="*/ 278 w 1233"/>
                <a:gd name="T89" fmla="*/ 1009 h 1153"/>
                <a:gd name="T90" fmla="*/ 183 w 1233"/>
                <a:gd name="T91" fmla="*/ 945 h 1153"/>
                <a:gd name="T92" fmla="*/ 127 w 1233"/>
                <a:gd name="T93" fmla="*/ 898 h 1153"/>
                <a:gd name="T94" fmla="*/ 119 w 1233"/>
                <a:gd name="T95" fmla="*/ 810 h 1153"/>
                <a:gd name="T96" fmla="*/ 191 w 1233"/>
                <a:gd name="T97" fmla="*/ 723 h 1153"/>
                <a:gd name="T98" fmla="*/ 175 w 1233"/>
                <a:gd name="T99" fmla="*/ 636 h 11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33"/>
                <a:gd name="T151" fmla="*/ 0 h 1153"/>
                <a:gd name="T152" fmla="*/ 1233 w 1233"/>
                <a:gd name="T153" fmla="*/ 1153 h 115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33" h="1153">
                  <a:moveTo>
                    <a:pt x="175" y="636"/>
                  </a:moveTo>
                  <a:lnTo>
                    <a:pt x="175" y="636"/>
                  </a:lnTo>
                  <a:lnTo>
                    <a:pt x="159" y="644"/>
                  </a:lnTo>
                  <a:lnTo>
                    <a:pt x="143" y="636"/>
                  </a:lnTo>
                  <a:lnTo>
                    <a:pt x="127" y="636"/>
                  </a:lnTo>
                  <a:lnTo>
                    <a:pt x="111" y="628"/>
                  </a:lnTo>
                  <a:lnTo>
                    <a:pt x="95" y="620"/>
                  </a:lnTo>
                  <a:lnTo>
                    <a:pt x="79" y="588"/>
                  </a:lnTo>
                  <a:lnTo>
                    <a:pt x="56" y="556"/>
                  </a:lnTo>
                  <a:lnTo>
                    <a:pt x="40" y="508"/>
                  </a:lnTo>
                  <a:lnTo>
                    <a:pt x="32" y="493"/>
                  </a:lnTo>
                  <a:lnTo>
                    <a:pt x="24" y="469"/>
                  </a:lnTo>
                  <a:lnTo>
                    <a:pt x="8" y="469"/>
                  </a:lnTo>
                  <a:lnTo>
                    <a:pt x="16" y="405"/>
                  </a:lnTo>
                  <a:lnTo>
                    <a:pt x="8" y="397"/>
                  </a:lnTo>
                  <a:lnTo>
                    <a:pt x="0" y="381"/>
                  </a:lnTo>
                  <a:lnTo>
                    <a:pt x="48" y="381"/>
                  </a:lnTo>
                  <a:lnTo>
                    <a:pt x="87" y="373"/>
                  </a:lnTo>
                  <a:lnTo>
                    <a:pt x="103" y="381"/>
                  </a:lnTo>
                  <a:lnTo>
                    <a:pt x="119" y="389"/>
                  </a:lnTo>
                  <a:lnTo>
                    <a:pt x="135" y="365"/>
                  </a:lnTo>
                  <a:lnTo>
                    <a:pt x="151" y="365"/>
                  </a:lnTo>
                  <a:lnTo>
                    <a:pt x="175" y="342"/>
                  </a:lnTo>
                  <a:lnTo>
                    <a:pt x="199" y="358"/>
                  </a:lnTo>
                  <a:lnTo>
                    <a:pt x="207" y="373"/>
                  </a:lnTo>
                  <a:lnTo>
                    <a:pt x="231" y="365"/>
                  </a:lnTo>
                  <a:lnTo>
                    <a:pt x="246" y="373"/>
                  </a:lnTo>
                  <a:lnTo>
                    <a:pt x="270" y="358"/>
                  </a:lnTo>
                  <a:lnTo>
                    <a:pt x="286" y="358"/>
                  </a:lnTo>
                  <a:lnTo>
                    <a:pt x="302" y="365"/>
                  </a:lnTo>
                  <a:lnTo>
                    <a:pt x="310" y="350"/>
                  </a:lnTo>
                  <a:lnTo>
                    <a:pt x="334" y="350"/>
                  </a:lnTo>
                  <a:lnTo>
                    <a:pt x="366" y="381"/>
                  </a:lnTo>
                  <a:lnTo>
                    <a:pt x="397" y="373"/>
                  </a:lnTo>
                  <a:lnTo>
                    <a:pt x="421" y="397"/>
                  </a:lnTo>
                  <a:lnTo>
                    <a:pt x="461" y="397"/>
                  </a:lnTo>
                  <a:lnTo>
                    <a:pt x="469" y="413"/>
                  </a:lnTo>
                  <a:lnTo>
                    <a:pt x="461" y="421"/>
                  </a:lnTo>
                  <a:lnTo>
                    <a:pt x="461" y="429"/>
                  </a:lnTo>
                  <a:lnTo>
                    <a:pt x="445" y="445"/>
                  </a:lnTo>
                  <a:lnTo>
                    <a:pt x="445" y="469"/>
                  </a:lnTo>
                  <a:lnTo>
                    <a:pt x="421" y="469"/>
                  </a:lnTo>
                  <a:lnTo>
                    <a:pt x="413" y="485"/>
                  </a:lnTo>
                  <a:lnTo>
                    <a:pt x="445" y="485"/>
                  </a:lnTo>
                  <a:lnTo>
                    <a:pt x="469" y="461"/>
                  </a:lnTo>
                  <a:lnTo>
                    <a:pt x="477" y="437"/>
                  </a:lnTo>
                  <a:lnTo>
                    <a:pt x="509" y="437"/>
                  </a:lnTo>
                  <a:lnTo>
                    <a:pt x="548" y="429"/>
                  </a:lnTo>
                  <a:lnTo>
                    <a:pt x="572" y="429"/>
                  </a:lnTo>
                  <a:lnTo>
                    <a:pt x="596" y="413"/>
                  </a:lnTo>
                  <a:lnTo>
                    <a:pt x="604" y="389"/>
                  </a:lnTo>
                  <a:lnTo>
                    <a:pt x="588" y="350"/>
                  </a:lnTo>
                  <a:lnTo>
                    <a:pt x="596" y="310"/>
                  </a:lnTo>
                  <a:lnTo>
                    <a:pt x="548" y="254"/>
                  </a:lnTo>
                  <a:lnTo>
                    <a:pt x="540" y="222"/>
                  </a:lnTo>
                  <a:lnTo>
                    <a:pt x="517" y="199"/>
                  </a:lnTo>
                  <a:lnTo>
                    <a:pt x="509" y="151"/>
                  </a:lnTo>
                  <a:lnTo>
                    <a:pt x="525" y="103"/>
                  </a:lnTo>
                  <a:lnTo>
                    <a:pt x="517" y="79"/>
                  </a:lnTo>
                  <a:lnTo>
                    <a:pt x="501" y="56"/>
                  </a:lnTo>
                  <a:lnTo>
                    <a:pt x="469" y="48"/>
                  </a:lnTo>
                  <a:lnTo>
                    <a:pt x="517" y="32"/>
                  </a:lnTo>
                  <a:lnTo>
                    <a:pt x="540" y="0"/>
                  </a:lnTo>
                  <a:lnTo>
                    <a:pt x="564" y="8"/>
                  </a:lnTo>
                  <a:lnTo>
                    <a:pt x="580" y="0"/>
                  </a:lnTo>
                  <a:lnTo>
                    <a:pt x="620" y="0"/>
                  </a:lnTo>
                  <a:lnTo>
                    <a:pt x="644" y="8"/>
                  </a:lnTo>
                  <a:lnTo>
                    <a:pt x="668" y="0"/>
                  </a:lnTo>
                  <a:lnTo>
                    <a:pt x="699" y="16"/>
                  </a:lnTo>
                  <a:lnTo>
                    <a:pt x="731" y="0"/>
                  </a:lnTo>
                  <a:lnTo>
                    <a:pt x="747" y="16"/>
                  </a:lnTo>
                  <a:lnTo>
                    <a:pt x="771" y="16"/>
                  </a:lnTo>
                  <a:lnTo>
                    <a:pt x="771" y="40"/>
                  </a:lnTo>
                  <a:lnTo>
                    <a:pt x="795" y="56"/>
                  </a:lnTo>
                  <a:lnTo>
                    <a:pt x="827" y="56"/>
                  </a:lnTo>
                  <a:lnTo>
                    <a:pt x="874" y="48"/>
                  </a:lnTo>
                  <a:lnTo>
                    <a:pt x="898" y="56"/>
                  </a:lnTo>
                  <a:lnTo>
                    <a:pt x="914" y="48"/>
                  </a:lnTo>
                  <a:lnTo>
                    <a:pt x="906" y="32"/>
                  </a:lnTo>
                  <a:lnTo>
                    <a:pt x="930" y="24"/>
                  </a:lnTo>
                  <a:lnTo>
                    <a:pt x="970" y="56"/>
                  </a:lnTo>
                  <a:lnTo>
                    <a:pt x="970" y="72"/>
                  </a:lnTo>
                  <a:lnTo>
                    <a:pt x="994" y="87"/>
                  </a:lnTo>
                  <a:lnTo>
                    <a:pt x="1017" y="119"/>
                  </a:lnTo>
                  <a:lnTo>
                    <a:pt x="1017" y="159"/>
                  </a:lnTo>
                  <a:lnTo>
                    <a:pt x="1041" y="183"/>
                  </a:lnTo>
                  <a:lnTo>
                    <a:pt x="1033" y="230"/>
                  </a:lnTo>
                  <a:lnTo>
                    <a:pt x="1017" y="246"/>
                  </a:lnTo>
                  <a:lnTo>
                    <a:pt x="1001" y="246"/>
                  </a:lnTo>
                  <a:lnTo>
                    <a:pt x="1001" y="262"/>
                  </a:lnTo>
                  <a:lnTo>
                    <a:pt x="1001" y="278"/>
                  </a:lnTo>
                  <a:lnTo>
                    <a:pt x="970" y="286"/>
                  </a:lnTo>
                  <a:lnTo>
                    <a:pt x="986" y="302"/>
                  </a:lnTo>
                  <a:lnTo>
                    <a:pt x="986" y="326"/>
                  </a:lnTo>
                  <a:lnTo>
                    <a:pt x="1025" y="342"/>
                  </a:lnTo>
                  <a:lnTo>
                    <a:pt x="1033" y="358"/>
                  </a:lnTo>
                  <a:lnTo>
                    <a:pt x="1065" y="365"/>
                  </a:lnTo>
                  <a:lnTo>
                    <a:pt x="1081" y="389"/>
                  </a:lnTo>
                  <a:lnTo>
                    <a:pt x="1089" y="405"/>
                  </a:lnTo>
                  <a:lnTo>
                    <a:pt x="1089" y="421"/>
                  </a:lnTo>
                  <a:lnTo>
                    <a:pt x="1105" y="437"/>
                  </a:lnTo>
                  <a:lnTo>
                    <a:pt x="1160" y="437"/>
                  </a:lnTo>
                  <a:lnTo>
                    <a:pt x="1168" y="453"/>
                  </a:lnTo>
                  <a:lnTo>
                    <a:pt x="1160" y="461"/>
                  </a:lnTo>
                  <a:lnTo>
                    <a:pt x="1129" y="461"/>
                  </a:lnTo>
                  <a:lnTo>
                    <a:pt x="1129" y="493"/>
                  </a:lnTo>
                  <a:lnTo>
                    <a:pt x="1145" y="516"/>
                  </a:lnTo>
                  <a:lnTo>
                    <a:pt x="1121" y="548"/>
                  </a:lnTo>
                  <a:lnTo>
                    <a:pt x="1089" y="556"/>
                  </a:lnTo>
                  <a:lnTo>
                    <a:pt x="1081" y="588"/>
                  </a:lnTo>
                  <a:lnTo>
                    <a:pt x="1057" y="612"/>
                  </a:lnTo>
                  <a:lnTo>
                    <a:pt x="1049" y="628"/>
                  </a:lnTo>
                  <a:lnTo>
                    <a:pt x="1065" y="651"/>
                  </a:lnTo>
                  <a:lnTo>
                    <a:pt x="1081" y="667"/>
                  </a:lnTo>
                  <a:lnTo>
                    <a:pt x="1097" y="659"/>
                  </a:lnTo>
                  <a:lnTo>
                    <a:pt x="1105" y="675"/>
                  </a:lnTo>
                  <a:lnTo>
                    <a:pt x="1113" y="675"/>
                  </a:lnTo>
                  <a:lnTo>
                    <a:pt x="1129" y="683"/>
                  </a:lnTo>
                  <a:lnTo>
                    <a:pt x="1160" y="691"/>
                  </a:lnTo>
                  <a:lnTo>
                    <a:pt x="1160" y="723"/>
                  </a:lnTo>
                  <a:lnTo>
                    <a:pt x="1160" y="747"/>
                  </a:lnTo>
                  <a:lnTo>
                    <a:pt x="1145" y="779"/>
                  </a:lnTo>
                  <a:lnTo>
                    <a:pt x="1160" y="802"/>
                  </a:lnTo>
                  <a:lnTo>
                    <a:pt x="1216" y="818"/>
                  </a:lnTo>
                  <a:lnTo>
                    <a:pt x="1224" y="858"/>
                  </a:lnTo>
                  <a:lnTo>
                    <a:pt x="1216" y="874"/>
                  </a:lnTo>
                  <a:lnTo>
                    <a:pt x="1232" y="898"/>
                  </a:lnTo>
                  <a:lnTo>
                    <a:pt x="1224" y="914"/>
                  </a:lnTo>
                  <a:lnTo>
                    <a:pt x="1216" y="922"/>
                  </a:lnTo>
                  <a:lnTo>
                    <a:pt x="1192" y="914"/>
                  </a:lnTo>
                  <a:lnTo>
                    <a:pt x="1192" y="890"/>
                  </a:lnTo>
                  <a:lnTo>
                    <a:pt x="1137" y="898"/>
                  </a:lnTo>
                  <a:lnTo>
                    <a:pt x="1113" y="898"/>
                  </a:lnTo>
                  <a:lnTo>
                    <a:pt x="1097" y="922"/>
                  </a:lnTo>
                  <a:lnTo>
                    <a:pt x="1081" y="930"/>
                  </a:lnTo>
                  <a:lnTo>
                    <a:pt x="1073" y="961"/>
                  </a:lnTo>
                  <a:lnTo>
                    <a:pt x="1073" y="1009"/>
                  </a:lnTo>
                  <a:lnTo>
                    <a:pt x="1049" y="1041"/>
                  </a:lnTo>
                  <a:lnTo>
                    <a:pt x="1033" y="1041"/>
                  </a:lnTo>
                  <a:lnTo>
                    <a:pt x="1025" y="1025"/>
                  </a:lnTo>
                  <a:lnTo>
                    <a:pt x="1009" y="1017"/>
                  </a:lnTo>
                  <a:lnTo>
                    <a:pt x="986" y="1041"/>
                  </a:lnTo>
                  <a:lnTo>
                    <a:pt x="930" y="1033"/>
                  </a:lnTo>
                  <a:lnTo>
                    <a:pt x="898" y="1080"/>
                  </a:lnTo>
                  <a:lnTo>
                    <a:pt x="890" y="1080"/>
                  </a:lnTo>
                  <a:lnTo>
                    <a:pt x="843" y="1152"/>
                  </a:lnTo>
                  <a:lnTo>
                    <a:pt x="819" y="1128"/>
                  </a:lnTo>
                  <a:lnTo>
                    <a:pt x="787" y="1104"/>
                  </a:lnTo>
                  <a:lnTo>
                    <a:pt x="819" y="1073"/>
                  </a:lnTo>
                  <a:lnTo>
                    <a:pt x="819" y="1049"/>
                  </a:lnTo>
                  <a:lnTo>
                    <a:pt x="803" y="1041"/>
                  </a:lnTo>
                  <a:lnTo>
                    <a:pt x="803" y="1009"/>
                  </a:lnTo>
                  <a:lnTo>
                    <a:pt x="787" y="1001"/>
                  </a:lnTo>
                  <a:lnTo>
                    <a:pt x="787" y="985"/>
                  </a:lnTo>
                  <a:lnTo>
                    <a:pt x="763" y="961"/>
                  </a:lnTo>
                  <a:lnTo>
                    <a:pt x="723" y="961"/>
                  </a:lnTo>
                  <a:lnTo>
                    <a:pt x="699" y="985"/>
                  </a:lnTo>
                  <a:lnTo>
                    <a:pt x="692" y="1001"/>
                  </a:lnTo>
                  <a:lnTo>
                    <a:pt x="692" y="985"/>
                  </a:lnTo>
                  <a:lnTo>
                    <a:pt x="668" y="977"/>
                  </a:lnTo>
                  <a:lnTo>
                    <a:pt x="652" y="1001"/>
                  </a:lnTo>
                  <a:lnTo>
                    <a:pt x="636" y="993"/>
                  </a:lnTo>
                  <a:lnTo>
                    <a:pt x="620" y="985"/>
                  </a:lnTo>
                  <a:lnTo>
                    <a:pt x="596" y="993"/>
                  </a:lnTo>
                  <a:lnTo>
                    <a:pt x="580" y="985"/>
                  </a:lnTo>
                  <a:lnTo>
                    <a:pt x="564" y="977"/>
                  </a:lnTo>
                  <a:lnTo>
                    <a:pt x="540" y="985"/>
                  </a:lnTo>
                  <a:lnTo>
                    <a:pt x="533" y="1001"/>
                  </a:lnTo>
                  <a:lnTo>
                    <a:pt x="485" y="1001"/>
                  </a:lnTo>
                  <a:lnTo>
                    <a:pt x="485" y="985"/>
                  </a:lnTo>
                  <a:lnTo>
                    <a:pt x="461" y="985"/>
                  </a:lnTo>
                  <a:lnTo>
                    <a:pt x="469" y="1009"/>
                  </a:lnTo>
                  <a:lnTo>
                    <a:pt x="453" y="1009"/>
                  </a:lnTo>
                  <a:lnTo>
                    <a:pt x="437" y="993"/>
                  </a:lnTo>
                  <a:lnTo>
                    <a:pt x="405" y="993"/>
                  </a:lnTo>
                  <a:lnTo>
                    <a:pt x="382" y="1017"/>
                  </a:lnTo>
                  <a:lnTo>
                    <a:pt x="374" y="1009"/>
                  </a:lnTo>
                  <a:lnTo>
                    <a:pt x="358" y="1017"/>
                  </a:lnTo>
                  <a:lnTo>
                    <a:pt x="326" y="1009"/>
                  </a:lnTo>
                  <a:lnTo>
                    <a:pt x="278" y="1009"/>
                  </a:lnTo>
                  <a:lnTo>
                    <a:pt x="246" y="1001"/>
                  </a:lnTo>
                  <a:lnTo>
                    <a:pt x="231" y="985"/>
                  </a:lnTo>
                  <a:lnTo>
                    <a:pt x="199" y="977"/>
                  </a:lnTo>
                  <a:lnTo>
                    <a:pt x="183" y="945"/>
                  </a:lnTo>
                  <a:lnTo>
                    <a:pt x="175" y="945"/>
                  </a:lnTo>
                  <a:lnTo>
                    <a:pt x="151" y="930"/>
                  </a:lnTo>
                  <a:lnTo>
                    <a:pt x="135" y="922"/>
                  </a:lnTo>
                  <a:lnTo>
                    <a:pt x="127" y="898"/>
                  </a:lnTo>
                  <a:lnTo>
                    <a:pt x="95" y="898"/>
                  </a:lnTo>
                  <a:lnTo>
                    <a:pt x="72" y="882"/>
                  </a:lnTo>
                  <a:lnTo>
                    <a:pt x="103" y="858"/>
                  </a:lnTo>
                  <a:lnTo>
                    <a:pt x="119" y="810"/>
                  </a:lnTo>
                  <a:lnTo>
                    <a:pt x="119" y="794"/>
                  </a:lnTo>
                  <a:lnTo>
                    <a:pt x="143" y="747"/>
                  </a:lnTo>
                  <a:lnTo>
                    <a:pt x="151" y="731"/>
                  </a:lnTo>
                  <a:lnTo>
                    <a:pt x="191" y="723"/>
                  </a:lnTo>
                  <a:lnTo>
                    <a:pt x="191" y="667"/>
                  </a:lnTo>
                  <a:lnTo>
                    <a:pt x="215" y="644"/>
                  </a:lnTo>
                  <a:lnTo>
                    <a:pt x="207" y="628"/>
                  </a:lnTo>
                  <a:lnTo>
                    <a:pt x="175" y="636"/>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1" name="Freeform 68">
              <a:extLst>
                <a:ext uri="{FF2B5EF4-FFF2-40B4-BE49-F238E27FC236}">
                  <a16:creationId xmlns:a16="http://schemas.microsoft.com/office/drawing/2014/main" id="{7D1BFD4A-87DB-42E7-A434-ED6F67D5FB3A}"/>
                </a:ext>
              </a:extLst>
            </p:cNvPr>
            <p:cNvSpPr>
              <a:spLocks/>
            </p:cNvSpPr>
            <p:nvPr/>
          </p:nvSpPr>
          <p:spPr bwMode="gray">
            <a:xfrm>
              <a:off x="6290270" y="2099064"/>
              <a:ext cx="555498" cy="687388"/>
            </a:xfrm>
            <a:custGeom>
              <a:avLst/>
              <a:gdLst>
                <a:gd name="T0" fmla="*/ 110 w 361"/>
                <a:gd name="T1" fmla="*/ 126 h 433"/>
                <a:gd name="T2" fmla="*/ 110 w 361"/>
                <a:gd name="T3" fmla="*/ 126 h 433"/>
                <a:gd name="T4" fmla="*/ 125 w 361"/>
                <a:gd name="T5" fmla="*/ 126 h 433"/>
                <a:gd name="T6" fmla="*/ 157 w 361"/>
                <a:gd name="T7" fmla="*/ 102 h 433"/>
                <a:gd name="T8" fmla="*/ 196 w 361"/>
                <a:gd name="T9" fmla="*/ 55 h 433"/>
                <a:gd name="T10" fmla="*/ 203 w 361"/>
                <a:gd name="T11" fmla="*/ 31 h 433"/>
                <a:gd name="T12" fmla="*/ 196 w 361"/>
                <a:gd name="T13" fmla="*/ 24 h 433"/>
                <a:gd name="T14" fmla="*/ 219 w 361"/>
                <a:gd name="T15" fmla="*/ 16 h 433"/>
                <a:gd name="T16" fmla="*/ 227 w 361"/>
                <a:gd name="T17" fmla="*/ 0 h 433"/>
                <a:gd name="T18" fmla="*/ 258 w 361"/>
                <a:gd name="T19" fmla="*/ 8 h 433"/>
                <a:gd name="T20" fmla="*/ 274 w 361"/>
                <a:gd name="T21" fmla="*/ 31 h 433"/>
                <a:gd name="T22" fmla="*/ 282 w 361"/>
                <a:gd name="T23" fmla="*/ 55 h 433"/>
                <a:gd name="T24" fmla="*/ 266 w 361"/>
                <a:gd name="T25" fmla="*/ 102 h 433"/>
                <a:gd name="T26" fmla="*/ 274 w 361"/>
                <a:gd name="T27" fmla="*/ 149 h 433"/>
                <a:gd name="T28" fmla="*/ 297 w 361"/>
                <a:gd name="T29" fmla="*/ 173 h 433"/>
                <a:gd name="T30" fmla="*/ 305 w 361"/>
                <a:gd name="T31" fmla="*/ 204 h 433"/>
                <a:gd name="T32" fmla="*/ 352 w 361"/>
                <a:gd name="T33" fmla="*/ 259 h 433"/>
                <a:gd name="T34" fmla="*/ 344 w 361"/>
                <a:gd name="T35" fmla="*/ 298 h 433"/>
                <a:gd name="T36" fmla="*/ 360 w 361"/>
                <a:gd name="T37" fmla="*/ 338 h 433"/>
                <a:gd name="T38" fmla="*/ 352 w 361"/>
                <a:gd name="T39" fmla="*/ 361 h 433"/>
                <a:gd name="T40" fmla="*/ 329 w 361"/>
                <a:gd name="T41" fmla="*/ 377 h 433"/>
                <a:gd name="T42" fmla="*/ 305 w 361"/>
                <a:gd name="T43" fmla="*/ 377 h 433"/>
                <a:gd name="T44" fmla="*/ 266 w 361"/>
                <a:gd name="T45" fmla="*/ 385 h 433"/>
                <a:gd name="T46" fmla="*/ 235 w 361"/>
                <a:gd name="T47" fmla="*/ 385 h 433"/>
                <a:gd name="T48" fmla="*/ 227 w 361"/>
                <a:gd name="T49" fmla="*/ 408 h 433"/>
                <a:gd name="T50" fmla="*/ 203 w 361"/>
                <a:gd name="T51" fmla="*/ 432 h 433"/>
                <a:gd name="T52" fmla="*/ 172 w 361"/>
                <a:gd name="T53" fmla="*/ 432 h 433"/>
                <a:gd name="T54" fmla="*/ 180 w 361"/>
                <a:gd name="T55" fmla="*/ 416 h 433"/>
                <a:gd name="T56" fmla="*/ 203 w 361"/>
                <a:gd name="T57" fmla="*/ 416 h 433"/>
                <a:gd name="T58" fmla="*/ 203 w 361"/>
                <a:gd name="T59" fmla="*/ 393 h 433"/>
                <a:gd name="T60" fmla="*/ 219 w 361"/>
                <a:gd name="T61" fmla="*/ 377 h 433"/>
                <a:gd name="T62" fmla="*/ 219 w 361"/>
                <a:gd name="T63" fmla="*/ 369 h 433"/>
                <a:gd name="T64" fmla="*/ 227 w 361"/>
                <a:gd name="T65" fmla="*/ 361 h 433"/>
                <a:gd name="T66" fmla="*/ 219 w 361"/>
                <a:gd name="T67" fmla="*/ 346 h 433"/>
                <a:gd name="T68" fmla="*/ 180 w 361"/>
                <a:gd name="T69" fmla="*/ 346 h 433"/>
                <a:gd name="T70" fmla="*/ 157 w 361"/>
                <a:gd name="T71" fmla="*/ 322 h 433"/>
                <a:gd name="T72" fmla="*/ 125 w 361"/>
                <a:gd name="T73" fmla="*/ 330 h 433"/>
                <a:gd name="T74" fmla="*/ 94 w 361"/>
                <a:gd name="T75" fmla="*/ 298 h 433"/>
                <a:gd name="T76" fmla="*/ 70 w 361"/>
                <a:gd name="T77" fmla="*/ 298 h 433"/>
                <a:gd name="T78" fmla="*/ 63 w 361"/>
                <a:gd name="T79" fmla="*/ 314 h 433"/>
                <a:gd name="T80" fmla="*/ 47 w 361"/>
                <a:gd name="T81" fmla="*/ 306 h 433"/>
                <a:gd name="T82" fmla="*/ 31 w 361"/>
                <a:gd name="T83" fmla="*/ 306 h 433"/>
                <a:gd name="T84" fmla="*/ 8 w 361"/>
                <a:gd name="T85" fmla="*/ 322 h 433"/>
                <a:gd name="T86" fmla="*/ 0 w 361"/>
                <a:gd name="T87" fmla="*/ 291 h 433"/>
                <a:gd name="T88" fmla="*/ 47 w 361"/>
                <a:gd name="T89" fmla="*/ 236 h 433"/>
                <a:gd name="T90" fmla="*/ 63 w 361"/>
                <a:gd name="T91" fmla="*/ 181 h 433"/>
                <a:gd name="T92" fmla="*/ 86 w 361"/>
                <a:gd name="T93" fmla="*/ 173 h 433"/>
                <a:gd name="T94" fmla="*/ 86 w 361"/>
                <a:gd name="T95" fmla="*/ 157 h 433"/>
                <a:gd name="T96" fmla="*/ 110 w 361"/>
                <a:gd name="T97" fmla="*/ 126 h 4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1"/>
                <a:gd name="T148" fmla="*/ 0 h 433"/>
                <a:gd name="T149" fmla="*/ 361 w 361"/>
                <a:gd name="T150" fmla="*/ 433 h 4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1" h="433">
                  <a:moveTo>
                    <a:pt x="110" y="126"/>
                  </a:moveTo>
                  <a:lnTo>
                    <a:pt x="110" y="126"/>
                  </a:lnTo>
                  <a:lnTo>
                    <a:pt x="125" y="126"/>
                  </a:lnTo>
                  <a:lnTo>
                    <a:pt x="157" y="102"/>
                  </a:lnTo>
                  <a:lnTo>
                    <a:pt x="196" y="55"/>
                  </a:lnTo>
                  <a:lnTo>
                    <a:pt x="203" y="31"/>
                  </a:lnTo>
                  <a:lnTo>
                    <a:pt x="196" y="24"/>
                  </a:lnTo>
                  <a:lnTo>
                    <a:pt x="219" y="16"/>
                  </a:lnTo>
                  <a:lnTo>
                    <a:pt x="227" y="0"/>
                  </a:lnTo>
                  <a:lnTo>
                    <a:pt x="258" y="8"/>
                  </a:lnTo>
                  <a:lnTo>
                    <a:pt x="274" y="31"/>
                  </a:lnTo>
                  <a:lnTo>
                    <a:pt x="282" y="55"/>
                  </a:lnTo>
                  <a:lnTo>
                    <a:pt x="266" y="102"/>
                  </a:lnTo>
                  <a:lnTo>
                    <a:pt x="274" y="149"/>
                  </a:lnTo>
                  <a:lnTo>
                    <a:pt x="297" y="173"/>
                  </a:lnTo>
                  <a:lnTo>
                    <a:pt x="305" y="204"/>
                  </a:lnTo>
                  <a:lnTo>
                    <a:pt x="352" y="259"/>
                  </a:lnTo>
                  <a:lnTo>
                    <a:pt x="344" y="298"/>
                  </a:lnTo>
                  <a:lnTo>
                    <a:pt x="360" y="338"/>
                  </a:lnTo>
                  <a:lnTo>
                    <a:pt x="352" y="361"/>
                  </a:lnTo>
                  <a:lnTo>
                    <a:pt x="329" y="377"/>
                  </a:lnTo>
                  <a:lnTo>
                    <a:pt x="305" y="377"/>
                  </a:lnTo>
                  <a:lnTo>
                    <a:pt x="266" y="385"/>
                  </a:lnTo>
                  <a:lnTo>
                    <a:pt x="235" y="385"/>
                  </a:lnTo>
                  <a:lnTo>
                    <a:pt x="227" y="408"/>
                  </a:lnTo>
                  <a:lnTo>
                    <a:pt x="203" y="432"/>
                  </a:lnTo>
                  <a:lnTo>
                    <a:pt x="172" y="432"/>
                  </a:lnTo>
                  <a:lnTo>
                    <a:pt x="180" y="416"/>
                  </a:lnTo>
                  <a:lnTo>
                    <a:pt x="203" y="416"/>
                  </a:lnTo>
                  <a:lnTo>
                    <a:pt x="203" y="393"/>
                  </a:lnTo>
                  <a:lnTo>
                    <a:pt x="219" y="377"/>
                  </a:lnTo>
                  <a:lnTo>
                    <a:pt x="219" y="369"/>
                  </a:lnTo>
                  <a:lnTo>
                    <a:pt x="227" y="361"/>
                  </a:lnTo>
                  <a:lnTo>
                    <a:pt x="219" y="346"/>
                  </a:lnTo>
                  <a:lnTo>
                    <a:pt x="180" y="346"/>
                  </a:lnTo>
                  <a:lnTo>
                    <a:pt x="157" y="322"/>
                  </a:lnTo>
                  <a:lnTo>
                    <a:pt x="125" y="330"/>
                  </a:lnTo>
                  <a:lnTo>
                    <a:pt x="94" y="298"/>
                  </a:lnTo>
                  <a:lnTo>
                    <a:pt x="70" y="298"/>
                  </a:lnTo>
                  <a:lnTo>
                    <a:pt x="63" y="314"/>
                  </a:lnTo>
                  <a:lnTo>
                    <a:pt x="47" y="306"/>
                  </a:lnTo>
                  <a:lnTo>
                    <a:pt x="31" y="306"/>
                  </a:lnTo>
                  <a:lnTo>
                    <a:pt x="8" y="322"/>
                  </a:lnTo>
                  <a:lnTo>
                    <a:pt x="0" y="291"/>
                  </a:lnTo>
                  <a:lnTo>
                    <a:pt x="47" y="236"/>
                  </a:lnTo>
                  <a:lnTo>
                    <a:pt x="63" y="181"/>
                  </a:lnTo>
                  <a:lnTo>
                    <a:pt x="86" y="173"/>
                  </a:lnTo>
                  <a:lnTo>
                    <a:pt x="86" y="157"/>
                  </a:lnTo>
                  <a:lnTo>
                    <a:pt x="110" y="126"/>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2" name="Freeform 69">
              <a:extLst>
                <a:ext uri="{FF2B5EF4-FFF2-40B4-BE49-F238E27FC236}">
                  <a16:creationId xmlns:a16="http://schemas.microsoft.com/office/drawing/2014/main" id="{F3280C23-3B58-4546-B35A-A49437C579D7}"/>
                </a:ext>
              </a:extLst>
            </p:cNvPr>
            <p:cNvSpPr>
              <a:spLocks/>
            </p:cNvSpPr>
            <p:nvPr/>
          </p:nvSpPr>
          <p:spPr bwMode="gray">
            <a:xfrm>
              <a:off x="5006931" y="2432439"/>
              <a:ext cx="1244870" cy="1398588"/>
            </a:xfrm>
            <a:custGeom>
              <a:avLst/>
              <a:gdLst>
                <a:gd name="T0" fmla="*/ 87 w 809"/>
                <a:gd name="T1" fmla="*/ 444 h 881"/>
                <a:gd name="T2" fmla="*/ 135 w 809"/>
                <a:gd name="T3" fmla="*/ 476 h 881"/>
                <a:gd name="T4" fmla="*/ 119 w 809"/>
                <a:gd name="T5" fmla="*/ 531 h 881"/>
                <a:gd name="T6" fmla="*/ 87 w 809"/>
                <a:gd name="T7" fmla="*/ 579 h 881"/>
                <a:gd name="T8" fmla="*/ 55 w 809"/>
                <a:gd name="T9" fmla="*/ 634 h 881"/>
                <a:gd name="T10" fmla="*/ 87 w 809"/>
                <a:gd name="T11" fmla="*/ 761 h 881"/>
                <a:gd name="T12" fmla="*/ 135 w 809"/>
                <a:gd name="T13" fmla="*/ 777 h 881"/>
                <a:gd name="T14" fmla="*/ 182 w 809"/>
                <a:gd name="T15" fmla="*/ 809 h 881"/>
                <a:gd name="T16" fmla="*/ 246 w 809"/>
                <a:gd name="T17" fmla="*/ 817 h 881"/>
                <a:gd name="T18" fmla="*/ 277 w 809"/>
                <a:gd name="T19" fmla="*/ 840 h 881"/>
                <a:gd name="T20" fmla="*/ 309 w 809"/>
                <a:gd name="T21" fmla="*/ 840 h 881"/>
                <a:gd name="T22" fmla="*/ 317 w 809"/>
                <a:gd name="T23" fmla="*/ 864 h 881"/>
                <a:gd name="T24" fmla="*/ 356 w 809"/>
                <a:gd name="T25" fmla="*/ 880 h 881"/>
                <a:gd name="T26" fmla="*/ 412 w 809"/>
                <a:gd name="T27" fmla="*/ 856 h 881"/>
                <a:gd name="T28" fmla="*/ 467 w 809"/>
                <a:gd name="T29" fmla="*/ 817 h 881"/>
                <a:gd name="T30" fmla="*/ 507 w 809"/>
                <a:gd name="T31" fmla="*/ 832 h 881"/>
                <a:gd name="T32" fmla="*/ 531 w 809"/>
                <a:gd name="T33" fmla="*/ 777 h 881"/>
                <a:gd name="T34" fmla="*/ 539 w 809"/>
                <a:gd name="T35" fmla="*/ 714 h 881"/>
                <a:gd name="T36" fmla="*/ 578 w 809"/>
                <a:gd name="T37" fmla="*/ 674 h 881"/>
                <a:gd name="T38" fmla="*/ 618 w 809"/>
                <a:gd name="T39" fmla="*/ 634 h 881"/>
                <a:gd name="T40" fmla="*/ 665 w 809"/>
                <a:gd name="T41" fmla="*/ 618 h 881"/>
                <a:gd name="T42" fmla="*/ 713 w 809"/>
                <a:gd name="T43" fmla="*/ 547 h 881"/>
                <a:gd name="T44" fmla="*/ 737 w 809"/>
                <a:gd name="T45" fmla="*/ 484 h 881"/>
                <a:gd name="T46" fmla="*/ 784 w 809"/>
                <a:gd name="T47" fmla="*/ 460 h 881"/>
                <a:gd name="T48" fmla="*/ 808 w 809"/>
                <a:gd name="T49" fmla="*/ 381 h 881"/>
                <a:gd name="T50" fmla="*/ 768 w 809"/>
                <a:gd name="T51" fmla="*/ 373 h 881"/>
                <a:gd name="T52" fmla="*/ 737 w 809"/>
                <a:gd name="T53" fmla="*/ 373 h 881"/>
                <a:gd name="T54" fmla="*/ 705 w 809"/>
                <a:gd name="T55" fmla="*/ 365 h 881"/>
                <a:gd name="T56" fmla="*/ 673 w 809"/>
                <a:gd name="T57" fmla="*/ 325 h 881"/>
                <a:gd name="T58" fmla="*/ 634 w 809"/>
                <a:gd name="T59" fmla="*/ 246 h 881"/>
                <a:gd name="T60" fmla="*/ 618 w 809"/>
                <a:gd name="T61" fmla="*/ 206 h 881"/>
                <a:gd name="T62" fmla="*/ 610 w 809"/>
                <a:gd name="T63" fmla="*/ 143 h 881"/>
                <a:gd name="T64" fmla="*/ 594 w 809"/>
                <a:gd name="T65" fmla="*/ 119 h 881"/>
                <a:gd name="T66" fmla="*/ 602 w 809"/>
                <a:gd name="T67" fmla="*/ 71 h 881"/>
                <a:gd name="T68" fmla="*/ 531 w 809"/>
                <a:gd name="T69" fmla="*/ 71 h 881"/>
                <a:gd name="T70" fmla="*/ 491 w 809"/>
                <a:gd name="T71" fmla="*/ 55 h 881"/>
                <a:gd name="T72" fmla="*/ 396 w 809"/>
                <a:gd name="T73" fmla="*/ 16 h 881"/>
                <a:gd name="T74" fmla="*/ 309 w 809"/>
                <a:gd name="T75" fmla="*/ 32 h 881"/>
                <a:gd name="T76" fmla="*/ 253 w 809"/>
                <a:gd name="T77" fmla="*/ 71 h 881"/>
                <a:gd name="T78" fmla="*/ 190 w 809"/>
                <a:gd name="T79" fmla="*/ 63 h 881"/>
                <a:gd name="T80" fmla="*/ 158 w 809"/>
                <a:gd name="T81" fmla="*/ 95 h 881"/>
                <a:gd name="T82" fmla="*/ 174 w 809"/>
                <a:gd name="T83" fmla="*/ 151 h 881"/>
                <a:gd name="T84" fmla="*/ 151 w 809"/>
                <a:gd name="T85" fmla="*/ 206 h 881"/>
                <a:gd name="T86" fmla="*/ 135 w 809"/>
                <a:gd name="T87" fmla="*/ 254 h 881"/>
                <a:gd name="T88" fmla="*/ 71 w 809"/>
                <a:gd name="T89" fmla="*/ 262 h 881"/>
                <a:gd name="T90" fmla="*/ 63 w 809"/>
                <a:gd name="T91" fmla="*/ 341 h 881"/>
                <a:gd name="T92" fmla="*/ 71 w 809"/>
                <a:gd name="T93" fmla="*/ 396 h 8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09"/>
                <a:gd name="T142" fmla="*/ 0 h 881"/>
                <a:gd name="T143" fmla="*/ 809 w 809"/>
                <a:gd name="T144" fmla="*/ 881 h 8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9" h="881">
                  <a:moveTo>
                    <a:pt x="87" y="444"/>
                  </a:moveTo>
                  <a:lnTo>
                    <a:pt x="87" y="444"/>
                  </a:lnTo>
                  <a:lnTo>
                    <a:pt x="111" y="460"/>
                  </a:lnTo>
                  <a:lnTo>
                    <a:pt x="135" y="476"/>
                  </a:lnTo>
                  <a:lnTo>
                    <a:pt x="135" y="499"/>
                  </a:lnTo>
                  <a:lnTo>
                    <a:pt x="119" y="531"/>
                  </a:lnTo>
                  <a:lnTo>
                    <a:pt x="111" y="555"/>
                  </a:lnTo>
                  <a:lnTo>
                    <a:pt x="87" y="579"/>
                  </a:lnTo>
                  <a:lnTo>
                    <a:pt x="63" y="610"/>
                  </a:lnTo>
                  <a:lnTo>
                    <a:pt x="55" y="634"/>
                  </a:lnTo>
                  <a:lnTo>
                    <a:pt x="55" y="682"/>
                  </a:lnTo>
                  <a:lnTo>
                    <a:pt x="87" y="761"/>
                  </a:lnTo>
                  <a:lnTo>
                    <a:pt x="119" y="761"/>
                  </a:lnTo>
                  <a:lnTo>
                    <a:pt x="135" y="777"/>
                  </a:lnTo>
                  <a:lnTo>
                    <a:pt x="166" y="785"/>
                  </a:lnTo>
                  <a:lnTo>
                    <a:pt x="182" y="809"/>
                  </a:lnTo>
                  <a:lnTo>
                    <a:pt x="214" y="809"/>
                  </a:lnTo>
                  <a:lnTo>
                    <a:pt x="246" y="817"/>
                  </a:lnTo>
                  <a:lnTo>
                    <a:pt x="261" y="840"/>
                  </a:lnTo>
                  <a:lnTo>
                    <a:pt x="277" y="840"/>
                  </a:lnTo>
                  <a:lnTo>
                    <a:pt x="293" y="832"/>
                  </a:lnTo>
                  <a:lnTo>
                    <a:pt x="309" y="840"/>
                  </a:lnTo>
                  <a:lnTo>
                    <a:pt x="301" y="848"/>
                  </a:lnTo>
                  <a:lnTo>
                    <a:pt x="317" y="864"/>
                  </a:lnTo>
                  <a:lnTo>
                    <a:pt x="341" y="864"/>
                  </a:lnTo>
                  <a:lnTo>
                    <a:pt x="356" y="880"/>
                  </a:lnTo>
                  <a:lnTo>
                    <a:pt x="404" y="872"/>
                  </a:lnTo>
                  <a:lnTo>
                    <a:pt x="412" y="856"/>
                  </a:lnTo>
                  <a:lnTo>
                    <a:pt x="428" y="825"/>
                  </a:lnTo>
                  <a:lnTo>
                    <a:pt x="467" y="817"/>
                  </a:lnTo>
                  <a:lnTo>
                    <a:pt x="491" y="840"/>
                  </a:lnTo>
                  <a:lnTo>
                    <a:pt x="507" y="832"/>
                  </a:lnTo>
                  <a:lnTo>
                    <a:pt x="523" y="809"/>
                  </a:lnTo>
                  <a:lnTo>
                    <a:pt x="531" y="777"/>
                  </a:lnTo>
                  <a:lnTo>
                    <a:pt x="523" y="745"/>
                  </a:lnTo>
                  <a:lnTo>
                    <a:pt x="539" y="714"/>
                  </a:lnTo>
                  <a:lnTo>
                    <a:pt x="539" y="698"/>
                  </a:lnTo>
                  <a:lnTo>
                    <a:pt x="578" y="674"/>
                  </a:lnTo>
                  <a:lnTo>
                    <a:pt x="602" y="666"/>
                  </a:lnTo>
                  <a:lnTo>
                    <a:pt x="618" y="634"/>
                  </a:lnTo>
                  <a:lnTo>
                    <a:pt x="650" y="634"/>
                  </a:lnTo>
                  <a:lnTo>
                    <a:pt x="665" y="618"/>
                  </a:lnTo>
                  <a:lnTo>
                    <a:pt x="697" y="595"/>
                  </a:lnTo>
                  <a:lnTo>
                    <a:pt x="713" y="547"/>
                  </a:lnTo>
                  <a:lnTo>
                    <a:pt x="713" y="531"/>
                  </a:lnTo>
                  <a:lnTo>
                    <a:pt x="737" y="484"/>
                  </a:lnTo>
                  <a:lnTo>
                    <a:pt x="745" y="468"/>
                  </a:lnTo>
                  <a:lnTo>
                    <a:pt x="784" y="460"/>
                  </a:lnTo>
                  <a:lnTo>
                    <a:pt x="784" y="404"/>
                  </a:lnTo>
                  <a:lnTo>
                    <a:pt x="808" y="381"/>
                  </a:lnTo>
                  <a:lnTo>
                    <a:pt x="800" y="365"/>
                  </a:lnTo>
                  <a:lnTo>
                    <a:pt x="768" y="373"/>
                  </a:lnTo>
                  <a:lnTo>
                    <a:pt x="753" y="381"/>
                  </a:lnTo>
                  <a:lnTo>
                    <a:pt x="737" y="373"/>
                  </a:lnTo>
                  <a:lnTo>
                    <a:pt x="721" y="373"/>
                  </a:lnTo>
                  <a:lnTo>
                    <a:pt x="705" y="365"/>
                  </a:lnTo>
                  <a:lnTo>
                    <a:pt x="689" y="357"/>
                  </a:lnTo>
                  <a:lnTo>
                    <a:pt x="673" y="325"/>
                  </a:lnTo>
                  <a:lnTo>
                    <a:pt x="650" y="293"/>
                  </a:lnTo>
                  <a:lnTo>
                    <a:pt x="634" y="246"/>
                  </a:lnTo>
                  <a:lnTo>
                    <a:pt x="626" y="230"/>
                  </a:lnTo>
                  <a:lnTo>
                    <a:pt x="618" y="206"/>
                  </a:lnTo>
                  <a:lnTo>
                    <a:pt x="602" y="206"/>
                  </a:lnTo>
                  <a:lnTo>
                    <a:pt x="610" y="143"/>
                  </a:lnTo>
                  <a:lnTo>
                    <a:pt x="602" y="135"/>
                  </a:lnTo>
                  <a:lnTo>
                    <a:pt x="594" y="119"/>
                  </a:lnTo>
                  <a:lnTo>
                    <a:pt x="594" y="95"/>
                  </a:lnTo>
                  <a:lnTo>
                    <a:pt x="602" y="71"/>
                  </a:lnTo>
                  <a:lnTo>
                    <a:pt x="555" y="71"/>
                  </a:lnTo>
                  <a:lnTo>
                    <a:pt x="531" y="71"/>
                  </a:lnTo>
                  <a:lnTo>
                    <a:pt x="507" y="63"/>
                  </a:lnTo>
                  <a:lnTo>
                    <a:pt x="491" y="55"/>
                  </a:lnTo>
                  <a:lnTo>
                    <a:pt x="436" y="48"/>
                  </a:lnTo>
                  <a:lnTo>
                    <a:pt x="396" y="16"/>
                  </a:lnTo>
                  <a:lnTo>
                    <a:pt x="364" y="0"/>
                  </a:lnTo>
                  <a:lnTo>
                    <a:pt x="309" y="32"/>
                  </a:lnTo>
                  <a:lnTo>
                    <a:pt x="285" y="40"/>
                  </a:lnTo>
                  <a:lnTo>
                    <a:pt x="253" y="71"/>
                  </a:lnTo>
                  <a:lnTo>
                    <a:pt x="214" y="79"/>
                  </a:lnTo>
                  <a:lnTo>
                    <a:pt x="190" y="63"/>
                  </a:lnTo>
                  <a:lnTo>
                    <a:pt x="158" y="71"/>
                  </a:lnTo>
                  <a:lnTo>
                    <a:pt x="158" y="95"/>
                  </a:lnTo>
                  <a:lnTo>
                    <a:pt x="174" y="127"/>
                  </a:lnTo>
                  <a:lnTo>
                    <a:pt x="174" y="151"/>
                  </a:lnTo>
                  <a:lnTo>
                    <a:pt x="174" y="190"/>
                  </a:lnTo>
                  <a:lnTo>
                    <a:pt x="151" y="206"/>
                  </a:lnTo>
                  <a:lnTo>
                    <a:pt x="143" y="238"/>
                  </a:lnTo>
                  <a:lnTo>
                    <a:pt x="135" y="254"/>
                  </a:lnTo>
                  <a:lnTo>
                    <a:pt x="103" y="270"/>
                  </a:lnTo>
                  <a:lnTo>
                    <a:pt x="71" y="262"/>
                  </a:lnTo>
                  <a:lnTo>
                    <a:pt x="0" y="262"/>
                  </a:lnTo>
                  <a:lnTo>
                    <a:pt x="63" y="341"/>
                  </a:lnTo>
                  <a:lnTo>
                    <a:pt x="55" y="381"/>
                  </a:lnTo>
                  <a:lnTo>
                    <a:pt x="71" y="396"/>
                  </a:lnTo>
                  <a:lnTo>
                    <a:pt x="87" y="444"/>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 name="Freeform 77">
              <a:extLst>
                <a:ext uri="{FF2B5EF4-FFF2-40B4-BE49-F238E27FC236}">
                  <a16:creationId xmlns:a16="http://schemas.microsoft.com/office/drawing/2014/main" id="{88975129-87EB-4F77-B9B9-005BAF51699E}"/>
                </a:ext>
              </a:extLst>
            </p:cNvPr>
            <p:cNvSpPr>
              <a:spLocks/>
            </p:cNvSpPr>
            <p:nvPr/>
          </p:nvSpPr>
          <p:spPr bwMode="gray">
            <a:xfrm>
              <a:off x="8820018" y="3381764"/>
              <a:ext cx="75400" cy="52388"/>
            </a:xfrm>
            <a:custGeom>
              <a:avLst/>
              <a:gdLst>
                <a:gd name="T0" fmla="*/ 0 w 49"/>
                <a:gd name="T1" fmla="*/ 6 h 33"/>
                <a:gd name="T2" fmla="*/ 0 w 49"/>
                <a:gd name="T3" fmla="*/ 6 h 33"/>
                <a:gd name="T4" fmla="*/ 0 w 49"/>
                <a:gd name="T5" fmla="*/ 32 h 33"/>
                <a:gd name="T6" fmla="*/ 21 w 49"/>
                <a:gd name="T7" fmla="*/ 19 h 33"/>
                <a:gd name="T8" fmla="*/ 34 w 49"/>
                <a:gd name="T9" fmla="*/ 32 h 33"/>
                <a:gd name="T10" fmla="*/ 48 w 49"/>
                <a:gd name="T11" fmla="*/ 32 h 33"/>
                <a:gd name="T12" fmla="*/ 48 w 49"/>
                <a:gd name="T13" fmla="*/ 19 h 33"/>
                <a:gd name="T14" fmla="*/ 41 w 49"/>
                <a:gd name="T15" fmla="*/ 13 h 33"/>
                <a:gd name="T16" fmla="*/ 34 w 49"/>
                <a:gd name="T17" fmla="*/ 19 h 33"/>
                <a:gd name="T18" fmla="*/ 21 w 49"/>
                <a:gd name="T19" fmla="*/ 0 h 33"/>
                <a:gd name="T20" fmla="*/ 0 w 49"/>
                <a:gd name="T21" fmla="*/ 6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33"/>
                <a:gd name="T35" fmla="*/ 49 w 4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33">
                  <a:moveTo>
                    <a:pt x="0" y="6"/>
                  </a:moveTo>
                  <a:lnTo>
                    <a:pt x="0" y="6"/>
                  </a:lnTo>
                  <a:lnTo>
                    <a:pt x="0" y="32"/>
                  </a:lnTo>
                  <a:lnTo>
                    <a:pt x="21" y="19"/>
                  </a:lnTo>
                  <a:lnTo>
                    <a:pt x="34" y="32"/>
                  </a:lnTo>
                  <a:lnTo>
                    <a:pt x="48" y="32"/>
                  </a:lnTo>
                  <a:lnTo>
                    <a:pt x="48" y="19"/>
                  </a:lnTo>
                  <a:lnTo>
                    <a:pt x="41" y="13"/>
                  </a:lnTo>
                  <a:lnTo>
                    <a:pt x="34" y="19"/>
                  </a:lnTo>
                  <a:lnTo>
                    <a:pt x="21" y="0"/>
                  </a:lnTo>
                  <a:lnTo>
                    <a:pt x="0" y="6"/>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8" name="Freeform 83">
              <a:extLst>
                <a:ext uri="{FF2B5EF4-FFF2-40B4-BE49-F238E27FC236}">
                  <a16:creationId xmlns:a16="http://schemas.microsoft.com/office/drawing/2014/main" id="{B24D9DFC-0B70-4AE7-B342-B475A23809CC}"/>
                </a:ext>
              </a:extLst>
            </p:cNvPr>
            <p:cNvSpPr>
              <a:spLocks/>
            </p:cNvSpPr>
            <p:nvPr/>
          </p:nvSpPr>
          <p:spPr bwMode="gray">
            <a:xfrm>
              <a:off x="7576687" y="2622939"/>
              <a:ext cx="124641" cy="77788"/>
            </a:xfrm>
            <a:custGeom>
              <a:avLst/>
              <a:gdLst>
                <a:gd name="T0" fmla="*/ 73 w 81"/>
                <a:gd name="T1" fmla="*/ 48 h 49"/>
                <a:gd name="T2" fmla="*/ 73 w 81"/>
                <a:gd name="T3" fmla="*/ 48 h 49"/>
                <a:gd name="T4" fmla="*/ 80 w 81"/>
                <a:gd name="T5" fmla="*/ 34 h 49"/>
                <a:gd name="T6" fmla="*/ 58 w 81"/>
                <a:gd name="T7" fmla="*/ 14 h 49"/>
                <a:gd name="T8" fmla="*/ 29 w 81"/>
                <a:gd name="T9" fmla="*/ 0 h 49"/>
                <a:gd name="T10" fmla="*/ 0 w 81"/>
                <a:gd name="T11" fmla="*/ 7 h 49"/>
                <a:gd name="T12" fmla="*/ 7 w 81"/>
                <a:gd name="T13" fmla="*/ 21 h 49"/>
                <a:gd name="T14" fmla="*/ 7 w 81"/>
                <a:gd name="T15" fmla="*/ 34 h 49"/>
                <a:gd name="T16" fmla="*/ 22 w 81"/>
                <a:gd name="T17" fmla="*/ 48 h 49"/>
                <a:gd name="T18" fmla="*/ 73 w 81"/>
                <a:gd name="T19" fmla="*/ 48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9"/>
                <a:gd name="T32" fmla="*/ 81 w 8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9">
                  <a:moveTo>
                    <a:pt x="73" y="48"/>
                  </a:moveTo>
                  <a:lnTo>
                    <a:pt x="73" y="48"/>
                  </a:lnTo>
                  <a:lnTo>
                    <a:pt x="80" y="34"/>
                  </a:lnTo>
                  <a:lnTo>
                    <a:pt x="58" y="14"/>
                  </a:lnTo>
                  <a:lnTo>
                    <a:pt x="29" y="0"/>
                  </a:lnTo>
                  <a:lnTo>
                    <a:pt x="0" y="7"/>
                  </a:lnTo>
                  <a:lnTo>
                    <a:pt x="7" y="21"/>
                  </a:lnTo>
                  <a:lnTo>
                    <a:pt x="7" y="34"/>
                  </a:lnTo>
                  <a:lnTo>
                    <a:pt x="22" y="48"/>
                  </a:lnTo>
                  <a:lnTo>
                    <a:pt x="73" y="48"/>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9" name="Freeform 84">
              <a:extLst>
                <a:ext uri="{FF2B5EF4-FFF2-40B4-BE49-F238E27FC236}">
                  <a16:creationId xmlns:a16="http://schemas.microsoft.com/office/drawing/2014/main" id="{8D02A58F-CC75-4311-9B29-40374282B5C0}"/>
                </a:ext>
              </a:extLst>
            </p:cNvPr>
            <p:cNvSpPr>
              <a:spLocks/>
            </p:cNvSpPr>
            <p:nvPr/>
          </p:nvSpPr>
          <p:spPr bwMode="gray">
            <a:xfrm>
              <a:off x="6881160" y="1257689"/>
              <a:ext cx="580119" cy="395288"/>
            </a:xfrm>
            <a:custGeom>
              <a:avLst/>
              <a:gdLst>
                <a:gd name="T0" fmla="*/ 329 w 377"/>
                <a:gd name="T1" fmla="*/ 225 h 249"/>
                <a:gd name="T2" fmla="*/ 329 w 377"/>
                <a:gd name="T3" fmla="*/ 225 h 249"/>
                <a:gd name="T4" fmla="*/ 321 w 377"/>
                <a:gd name="T5" fmla="*/ 233 h 249"/>
                <a:gd name="T6" fmla="*/ 313 w 377"/>
                <a:gd name="T7" fmla="*/ 240 h 249"/>
                <a:gd name="T8" fmla="*/ 290 w 377"/>
                <a:gd name="T9" fmla="*/ 248 h 249"/>
                <a:gd name="T10" fmla="*/ 266 w 377"/>
                <a:gd name="T11" fmla="*/ 217 h 249"/>
                <a:gd name="T12" fmla="*/ 259 w 377"/>
                <a:gd name="T13" fmla="*/ 194 h 249"/>
                <a:gd name="T14" fmla="*/ 212 w 377"/>
                <a:gd name="T15" fmla="*/ 163 h 249"/>
                <a:gd name="T16" fmla="*/ 188 w 377"/>
                <a:gd name="T17" fmla="*/ 171 h 249"/>
                <a:gd name="T18" fmla="*/ 157 w 377"/>
                <a:gd name="T19" fmla="*/ 209 h 249"/>
                <a:gd name="T20" fmla="*/ 125 w 377"/>
                <a:gd name="T21" fmla="*/ 225 h 249"/>
                <a:gd name="T22" fmla="*/ 102 w 377"/>
                <a:gd name="T23" fmla="*/ 217 h 249"/>
                <a:gd name="T24" fmla="*/ 102 w 377"/>
                <a:gd name="T25" fmla="*/ 202 h 249"/>
                <a:gd name="T26" fmla="*/ 86 w 377"/>
                <a:gd name="T27" fmla="*/ 178 h 249"/>
                <a:gd name="T28" fmla="*/ 71 w 377"/>
                <a:gd name="T29" fmla="*/ 178 h 249"/>
                <a:gd name="T30" fmla="*/ 71 w 377"/>
                <a:gd name="T31" fmla="*/ 194 h 249"/>
                <a:gd name="T32" fmla="*/ 55 w 377"/>
                <a:gd name="T33" fmla="*/ 217 h 249"/>
                <a:gd name="T34" fmla="*/ 39 w 377"/>
                <a:gd name="T35" fmla="*/ 209 h 249"/>
                <a:gd name="T36" fmla="*/ 24 w 377"/>
                <a:gd name="T37" fmla="*/ 186 h 249"/>
                <a:gd name="T38" fmla="*/ 8 w 377"/>
                <a:gd name="T39" fmla="*/ 163 h 249"/>
                <a:gd name="T40" fmla="*/ 0 w 377"/>
                <a:gd name="T41" fmla="*/ 140 h 249"/>
                <a:gd name="T42" fmla="*/ 16 w 377"/>
                <a:gd name="T43" fmla="*/ 124 h 249"/>
                <a:gd name="T44" fmla="*/ 8 w 377"/>
                <a:gd name="T45" fmla="*/ 109 h 249"/>
                <a:gd name="T46" fmla="*/ 24 w 377"/>
                <a:gd name="T47" fmla="*/ 101 h 249"/>
                <a:gd name="T48" fmla="*/ 24 w 377"/>
                <a:gd name="T49" fmla="*/ 85 h 249"/>
                <a:gd name="T50" fmla="*/ 16 w 377"/>
                <a:gd name="T51" fmla="*/ 78 h 249"/>
                <a:gd name="T52" fmla="*/ 16 w 377"/>
                <a:gd name="T53" fmla="*/ 54 h 249"/>
                <a:gd name="T54" fmla="*/ 0 w 377"/>
                <a:gd name="T55" fmla="*/ 47 h 249"/>
                <a:gd name="T56" fmla="*/ 8 w 377"/>
                <a:gd name="T57" fmla="*/ 31 h 249"/>
                <a:gd name="T58" fmla="*/ 24 w 377"/>
                <a:gd name="T59" fmla="*/ 23 h 249"/>
                <a:gd name="T60" fmla="*/ 16 w 377"/>
                <a:gd name="T61" fmla="*/ 0 h 249"/>
                <a:gd name="T62" fmla="*/ 63 w 377"/>
                <a:gd name="T63" fmla="*/ 8 h 249"/>
                <a:gd name="T64" fmla="*/ 71 w 377"/>
                <a:gd name="T65" fmla="*/ 8 h 249"/>
                <a:gd name="T66" fmla="*/ 86 w 377"/>
                <a:gd name="T67" fmla="*/ 31 h 249"/>
                <a:gd name="T68" fmla="*/ 102 w 377"/>
                <a:gd name="T69" fmla="*/ 31 h 249"/>
                <a:gd name="T70" fmla="*/ 102 w 377"/>
                <a:gd name="T71" fmla="*/ 16 h 249"/>
                <a:gd name="T72" fmla="*/ 118 w 377"/>
                <a:gd name="T73" fmla="*/ 8 h 249"/>
                <a:gd name="T74" fmla="*/ 125 w 377"/>
                <a:gd name="T75" fmla="*/ 31 h 249"/>
                <a:gd name="T76" fmla="*/ 118 w 377"/>
                <a:gd name="T77" fmla="*/ 47 h 249"/>
                <a:gd name="T78" fmla="*/ 133 w 377"/>
                <a:gd name="T79" fmla="*/ 47 h 249"/>
                <a:gd name="T80" fmla="*/ 141 w 377"/>
                <a:gd name="T81" fmla="*/ 54 h 249"/>
                <a:gd name="T82" fmla="*/ 165 w 377"/>
                <a:gd name="T83" fmla="*/ 47 h 249"/>
                <a:gd name="T84" fmla="*/ 188 w 377"/>
                <a:gd name="T85" fmla="*/ 54 h 249"/>
                <a:gd name="T86" fmla="*/ 212 w 377"/>
                <a:gd name="T87" fmla="*/ 62 h 249"/>
                <a:gd name="T88" fmla="*/ 235 w 377"/>
                <a:gd name="T89" fmla="*/ 70 h 249"/>
                <a:gd name="T90" fmla="*/ 266 w 377"/>
                <a:gd name="T91" fmla="*/ 70 h 249"/>
                <a:gd name="T92" fmla="*/ 274 w 377"/>
                <a:gd name="T93" fmla="*/ 85 h 249"/>
                <a:gd name="T94" fmla="*/ 290 w 377"/>
                <a:gd name="T95" fmla="*/ 93 h 249"/>
                <a:gd name="T96" fmla="*/ 329 w 377"/>
                <a:gd name="T97" fmla="*/ 124 h 249"/>
                <a:gd name="T98" fmla="*/ 353 w 377"/>
                <a:gd name="T99" fmla="*/ 140 h 249"/>
                <a:gd name="T100" fmla="*/ 376 w 377"/>
                <a:gd name="T101" fmla="*/ 163 h 249"/>
                <a:gd name="T102" fmla="*/ 360 w 377"/>
                <a:gd name="T103" fmla="*/ 178 h 249"/>
                <a:gd name="T104" fmla="*/ 313 w 377"/>
                <a:gd name="T105" fmla="*/ 171 h 249"/>
                <a:gd name="T106" fmla="*/ 298 w 377"/>
                <a:gd name="T107" fmla="*/ 186 h 249"/>
                <a:gd name="T108" fmla="*/ 313 w 377"/>
                <a:gd name="T109" fmla="*/ 194 h 249"/>
                <a:gd name="T110" fmla="*/ 329 w 377"/>
                <a:gd name="T111" fmla="*/ 209 h 249"/>
                <a:gd name="T112" fmla="*/ 329 w 377"/>
                <a:gd name="T113" fmla="*/ 225 h 2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7"/>
                <a:gd name="T172" fmla="*/ 0 h 249"/>
                <a:gd name="T173" fmla="*/ 377 w 377"/>
                <a:gd name="T174" fmla="*/ 249 h 2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7" h="249">
                  <a:moveTo>
                    <a:pt x="329" y="225"/>
                  </a:moveTo>
                  <a:lnTo>
                    <a:pt x="329" y="225"/>
                  </a:lnTo>
                  <a:lnTo>
                    <a:pt x="321" y="233"/>
                  </a:lnTo>
                  <a:lnTo>
                    <a:pt x="313" y="240"/>
                  </a:lnTo>
                  <a:lnTo>
                    <a:pt x="290" y="248"/>
                  </a:lnTo>
                  <a:lnTo>
                    <a:pt x="266" y="217"/>
                  </a:lnTo>
                  <a:lnTo>
                    <a:pt x="259" y="194"/>
                  </a:lnTo>
                  <a:lnTo>
                    <a:pt x="212" y="163"/>
                  </a:lnTo>
                  <a:lnTo>
                    <a:pt x="188" y="171"/>
                  </a:lnTo>
                  <a:lnTo>
                    <a:pt x="157" y="209"/>
                  </a:lnTo>
                  <a:lnTo>
                    <a:pt x="125" y="225"/>
                  </a:lnTo>
                  <a:lnTo>
                    <a:pt x="102" y="217"/>
                  </a:lnTo>
                  <a:lnTo>
                    <a:pt x="102" y="202"/>
                  </a:lnTo>
                  <a:lnTo>
                    <a:pt x="86" y="178"/>
                  </a:lnTo>
                  <a:lnTo>
                    <a:pt x="71" y="178"/>
                  </a:lnTo>
                  <a:lnTo>
                    <a:pt x="71" y="194"/>
                  </a:lnTo>
                  <a:lnTo>
                    <a:pt x="55" y="217"/>
                  </a:lnTo>
                  <a:lnTo>
                    <a:pt x="39" y="209"/>
                  </a:lnTo>
                  <a:lnTo>
                    <a:pt x="24" y="186"/>
                  </a:lnTo>
                  <a:lnTo>
                    <a:pt x="8" y="163"/>
                  </a:lnTo>
                  <a:lnTo>
                    <a:pt x="0" y="140"/>
                  </a:lnTo>
                  <a:lnTo>
                    <a:pt x="16" y="124"/>
                  </a:lnTo>
                  <a:lnTo>
                    <a:pt x="8" y="109"/>
                  </a:lnTo>
                  <a:lnTo>
                    <a:pt x="24" y="101"/>
                  </a:lnTo>
                  <a:lnTo>
                    <a:pt x="24" y="85"/>
                  </a:lnTo>
                  <a:lnTo>
                    <a:pt x="16" y="78"/>
                  </a:lnTo>
                  <a:lnTo>
                    <a:pt x="16" y="54"/>
                  </a:lnTo>
                  <a:lnTo>
                    <a:pt x="0" y="47"/>
                  </a:lnTo>
                  <a:lnTo>
                    <a:pt x="8" y="31"/>
                  </a:lnTo>
                  <a:lnTo>
                    <a:pt x="24" y="23"/>
                  </a:lnTo>
                  <a:lnTo>
                    <a:pt x="16" y="0"/>
                  </a:lnTo>
                  <a:lnTo>
                    <a:pt x="63" y="8"/>
                  </a:lnTo>
                  <a:lnTo>
                    <a:pt x="71" y="8"/>
                  </a:lnTo>
                  <a:lnTo>
                    <a:pt x="86" y="31"/>
                  </a:lnTo>
                  <a:lnTo>
                    <a:pt x="102" y="31"/>
                  </a:lnTo>
                  <a:lnTo>
                    <a:pt x="102" y="16"/>
                  </a:lnTo>
                  <a:lnTo>
                    <a:pt x="118" y="8"/>
                  </a:lnTo>
                  <a:lnTo>
                    <a:pt x="125" y="31"/>
                  </a:lnTo>
                  <a:lnTo>
                    <a:pt x="118" y="47"/>
                  </a:lnTo>
                  <a:lnTo>
                    <a:pt x="133" y="47"/>
                  </a:lnTo>
                  <a:lnTo>
                    <a:pt x="141" y="54"/>
                  </a:lnTo>
                  <a:lnTo>
                    <a:pt x="165" y="47"/>
                  </a:lnTo>
                  <a:lnTo>
                    <a:pt x="188" y="54"/>
                  </a:lnTo>
                  <a:lnTo>
                    <a:pt x="212" y="62"/>
                  </a:lnTo>
                  <a:lnTo>
                    <a:pt x="235" y="70"/>
                  </a:lnTo>
                  <a:lnTo>
                    <a:pt x="266" y="70"/>
                  </a:lnTo>
                  <a:lnTo>
                    <a:pt x="274" y="85"/>
                  </a:lnTo>
                  <a:lnTo>
                    <a:pt x="290" y="93"/>
                  </a:lnTo>
                  <a:lnTo>
                    <a:pt x="329" y="124"/>
                  </a:lnTo>
                  <a:lnTo>
                    <a:pt x="353" y="140"/>
                  </a:lnTo>
                  <a:lnTo>
                    <a:pt x="376" y="163"/>
                  </a:lnTo>
                  <a:lnTo>
                    <a:pt x="360" y="178"/>
                  </a:lnTo>
                  <a:lnTo>
                    <a:pt x="313" y="171"/>
                  </a:lnTo>
                  <a:lnTo>
                    <a:pt x="298" y="186"/>
                  </a:lnTo>
                  <a:lnTo>
                    <a:pt x="313" y="194"/>
                  </a:lnTo>
                  <a:lnTo>
                    <a:pt x="329" y="209"/>
                  </a:lnTo>
                  <a:lnTo>
                    <a:pt x="329" y="225"/>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0" name="Freeform 86">
              <a:extLst>
                <a:ext uri="{FF2B5EF4-FFF2-40B4-BE49-F238E27FC236}">
                  <a16:creationId xmlns:a16="http://schemas.microsoft.com/office/drawing/2014/main" id="{EC835CF1-CC1C-4AE1-B4B6-E9248636FA21}"/>
                </a:ext>
              </a:extLst>
            </p:cNvPr>
            <p:cNvSpPr>
              <a:spLocks/>
            </p:cNvSpPr>
            <p:nvPr/>
          </p:nvSpPr>
          <p:spPr bwMode="gray">
            <a:xfrm>
              <a:off x="5290066" y="879864"/>
              <a:ext cx="2131205" cy="1754188"/>
            </a:xfrm>
            <a:custGeom>
              <a:avLst/>
              <a:gdLst>
                <a:gd name="T0" fmla="*/ 764 w 1385"/>
                <a:gd name="T1" fmla="*/ 135 h 1105"/>
                <a:gd name="T2" fmla="*/ 716 w 1385"/>
                <a:gd name="T3" fmla="*/ 87 h 1105"/>
                <a:gd name="T4" fmla="*/ 573 w 1385"/>
                <a:gd name="T5" fmla="*/ 48 h 1105"/>
                <a:gd name="T6" fmla="*/ 509 w 1385"/>
                <a:gd name="T7" fmla="*/ 56 h 1105"/>
                <a:gd name="T8" fmla="*/ 406 w 1385"/>
                <a:gd name="T9" fmla="*/ 79 h 1105"/>
                <a:gd name="T10" fmla="*/ 286 w 1385"/>
                <a:gd name="T11" fmla="*/ 87 h 1105"/>
                <a:gd name="T12" fmla="*/ 183 w 1385"/>
                <a:gd name="T13" fmla="*/ 79 h 1105"/>
                <a:gd name="T14" fmla="*/ 64 w 1385"/>
                <a:gd name="T15" fmla="*/ 135 h 1105"/>
                <a:gd name="T16" fmla="*/ 24 w 1385"/>
                <a:gd name="T17" fmla="*/ 183 h 1105"/>
                <a:gd name="T18" fmla="*/ 24 w 1385"/>
                <a:gd name="T19" fmla="*/ 262 h 1105"/>
                <a:gd name="T20" fmla="*/ 80 w 1385"/>
                <a:gd name="T21" fmla="*/ 349 h 1105"/>
                <a:gd name="T22" fmla="*/ 16 w 1385"/>
                <a:gd name="T23" fmla="*/ 421 h 1105"/>
                <a:gd name="T24" fmla="*/ 40 w 1385"/>
                <a:gd name="T25" fmla="*/ 453 h 1105"/>
                <a:gd name="T26" fmla="*/ 119 w 1385"/>
                <a:gd name="T27" fmla="*/ 453 h 1105"/>
                <a:gd name="T28" fmla="*/ 127 w 1385"/>
                <a:gd name="T29" fmla="*/ 556 h 1105"/>
                <a:gd name="T30" fmla="*/ 199 w 1385"/>
                <a:gd name="T31" fmla="*/ 612 h 1105"/>
                <a:gd name="T32" fmla="*/ 167 w 1385"/>
                <a:gd name="T33" fmla="*/ 659 h 1105"/>
                <a:gd name="T34" fmla="*/ 135 w 1385"/>
                <a:gd name="T35" fmla="*/ 675 h 1105"/>
                <a:gd name="T36" fmla="*/ 56 w 1385"/>
                <a:gd name="T37" fmla="*/ 762 h 1105"/>
                <a:gd name="T38" fmla="*/ 32 w 1385"/>
                <a:gd name="T39" fmla="*/ 802 h 1105"/>
                <a:gd name="T40" fmla="*/ 32 w 1385"/>
                <a:gd name="T41" fmla="*/ 929 h 1105"/>
                <a:gd name="T42" fmla="*/ 32 w 1385"/>
                <a:gd name="T43" fmla="*/ 1025 h 1105"/>
                <a:gd name="T44" fmla="*/ 72 w 1385"/>
                <a:gd name="T45" fmla="*/ 1048 h 1105"/>
                <a:gd name="T46" fmla="*/ 215 w 1385"/>
                <a:gd name="T47" fmla="*/ 993 h 1105"/>
                <a:gd name="T48" fmla="*/ 350 w 1385"/>
                <a:gd name="T49" fmla="*/ 1048 h 1105"/>
                <a:gd name="T50" fmla="*/ 414 w 1385"/>
                <a:gd name="T51" fmla="*/ 1096 h 1105"/>
                <a:gd name="T52" fmla="*/ 533 w 1385"/>
                <a:gd name="T53" fmla="*/ 1104 h 1105"/>
                <a:gd name="T54" fmla="*/ 612 w 1385"/>
                <a:gd name="T55" fmla="*/ 1072 h 1105"/>
                <a:gd name="T56" fmla="*/ 652 w 1385"/>
                <a:gd name="T57" fmla="*/ 1056 h 1105"/>
                <a:gd name="T58" fmla="*/ 740 w 1385"/>
                <a:gd name="T59" fmla="*/ 921 h 1105"/>
                <a:gd name="T60" fmla="*/ 851 w 1385"/>
                <a:gd name="T61" fmla="*/ 818 h 1105"/>
                <a:gd name="T62" fmla="*/ 883 w 1385"/>
                <a:gd name="T63" fmla="*/ 762 h 1105"/>
                <a:gd name="T64" fmla="*/ 994 w 1385"/>
                <a:gd name="T65" fmla="*/ 715 h 1105"/>
                <a:gd name="T66" fmla="*/ 1114 w 1385"/>
                <a:gd name="T67" fmla="*/ 731 h 1105"/>
                <a:gd name="T68" fmla="*/ 1185 w 1385"/>
                <a:gd name="T69" fmla="*/ 755 h 1105"/>
                <a:gd name="T70" fmla="*/ 1312 w 1385"/>
                <a:gd name="T71" fmla="*/ 770 h 1105"/>
                <a:gd name="T72" fmla="*/ 1289 w 1385"/>
                <a:gd name="T73" fmla="*/ 715 h 1105"/>
                <a:gd name="T74" fmla="*/ 1328 w 1385"/>
                <a:gd name="T75" fmla="*/ 667 h 1105"/>
                <a:gd name="T76" fmla="*/ 1360 w 1385"/>
                <a:gd name="T77" fmla="*/ 596 h 1105"/>
                <a:gd name="T78" fmla="*/ 1384 w 1385"/>
                <a:gd name="T79" fmla="*/ 500 h 1105"/>
                <a:gd name="T80" fmla="*/ 1304 w 1385"/>
                <a:gd name="T81" fmla="*/ 453 h 1105"/>
                <a:gd name="T82" fmla="*/ 1193 w 1385"/>
                <a:gd name="T83" fmla="*/ 445 h 1105"/>
                <a:gd name="T84" fmla="*/ 1122 w 1385"/>
                <a:gd name="T85" fmla="*/ 413 h 1105"/>
                <a:gd name="T86" fmla="*/ 1074 w 1385"/>
                <a:gd name="T87" fmla="*/ 445 h 1105"/>
                <a:gd name="T88" fmla="*/ 1050 w 1385"/>
                <a:gd name="T89" fmla="*/ 357 h 1105"/>
                <a:gd name="T90" fmla="*/ 1050 w 1385"/>
                <a:gd name="T91" fmla="*/ 310 h 1105"/>
                <a:gd name="T92" fmla="*/ 1058 w 1385"/>
                <a:gd name="T93" fmla="*/ 254 h 1105"/>
                <a:gd name="T94" fmla="*/ 1098 w 1385"/>
                <a:gd name="T95" fmla="*/ 207 h 1105"/>
                <a:gd name="T96" fmla="*/ 1042 w 1385"/>
                <a:gd name="T97" fmla="*/ 159 h 1105"/>
                <a:gd name="T98" fmla="*/ 1010 w 1385"/>
                <a:gd name="T99" fmla="*/ 127 h 1105"/>
                <a:gd name="T100" fmla="*/ 1082 w 1385"/>
                <a:gd name="T101" fmla="*/ 151 h 1105"/>
                <a:gd name="T102" fmla="*/ 1058 w 1385"/>
                <a:gd name="T103" fmla="*/ 103 h 1105"/>
                <a:gd name="T104" fmla="*/ 1002 w 1385"/>
                <a:gd name="T105" fmla="*/ 24 h 1105"/>
                <a:gd name="T106" fmla="*/ 907 w 1385"/>
                <a:gd name="T107" fmla="*/ 40 h 1105"/>
                <a:gd name="T108" fmla="*/ 843 w 1385"/>
                <a:gd name="T109" fmla="*/ 95 h 1105"/>
                <a:gd name="T110" fmla="*/ 835 w 1385"/>
                <a:gd name="T111" fmla="*/ 127 h 1105"/>
                <a:gd name="T112" fmla="*/ 795 w 1385"/>
                <a:gd name="T113" fmla="*/ 159 h 1105"/>
                <a:gd name="T114" fmla="*/ 764 w 1385"/>
                <a:gd name="T115" fmla="*/ 159 h 11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85"/>
                <a:gd name="T175" fmla="*/ 0 h 1105"/>
                <a:gd name="T176" fmla="*/ 1385 w 1385"/>
                <a:gd name="T177" fmla="*/ 1105 h 11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85" h="1105">
                  <a:moveTo>
                    <a:pt x="764" y="159"/>
                  </a:moveTo>
                  <a:lnTo>
                    <a:pt x="764" y="159"/>
                  </a:lnTo>
                  <a:lnTo>
                    <a:pt x="772" y="143"/>
                  </a:lnTo>
                  <a:lnTo>
                    <a:pt x="764" y="135"/>
                  </a:lnTo>
                  <a:lnTo>
                    <a:pt x="748" y="143"/>
                  </a:lnTo>
                  <a:lnTo>
                    <a:pt x="748" y="119"/>
                  </a:lnTo>
                  <a:lnTo>
                    <a:pt x="732" y="95"/>
                  </a:lnTo>
                  <a:lnTo>
                    <a:pt x="716" y="87"/>
                  </a:lnTo>
                  <a:lnTo>
                    <a:pt x="700" y="71"/>
                  </a:lnTo>
                  <a:lnTo>
                    <a:pt x="636" y="71"/>
                  </a:lnTo>
                  <a:lnTo>
                    <a:pt x="605" y="71"/>
                  </a:lnTo>
                  <a:lnTo>
                    <a:pt x="573" y="48"/>
                  </a:lnTo>
                  <a:lnTo>
                    <a:pt x="581" y="16"/>
                  </a:lnTo>
                  <a:lnTo>
                    <a:pt x="565" y="0"/>
                  </a:lnTo>
                  <a:lnTo>
                    <a:pt x="541" y="24"/>
                  </a:lnTo>
                  <a:lnTo>
                    <a:pt x="509" y="56"/>
                  </a:lnTo>
                  <a:lnTo>
                    <a:pt x="485" y="48"/>
                  </a:lnTo>
                  <a:lnTo>
                    <a:pt x="477" y="64"/>
                  </a:lnTo>
                  <a:lnTo>
                    <a:pt x="445" y="64"/>
                  </a:lnTo>
                  <a:lnTo>
                    <a:pt x="406" y="79"/>
                  </a:lnTo>
                  <a:lnTo>
                    <a:pt x="366" y="79"/>
                  </a:lnTo>
                  <a:lnTo>
                    <a:pt x="334" y="103"/>
                  </a:lnTo>
                  <a:lnTo>
                    <a:pt x="310" y="87"/>
                  </a:lnTo>
                  <a:lnTo>
                    <a:pt x="286" y="87"/>
                  </a:lnTo>
                  <a:lnTo>
                    <a:pt x="262" y="71"/>
                  </a:lnTo>
                  <a:lnTo>
                    <a:pt x="231" y="87"/>
                  </a:lnTo>
                  <a:lnTo>
                    <a:pt x="207" y="71"/>
                  </a:lnTo>
                  <a:lnTo>
                    <a:pt x="183" y="79"/>
                  </a:lnTo>
                  <a:lnTo>
                    <a:pt x="159" y="103"/>
                  </a:lnTo>
                  <a:lnTo>
                    <a:pt x="143" y="119"/>
                  </a:lnTo>
                  <a:lnTo>
                    <a:pt x="72" y="119"/>
                  </a:lnTo>
                  <a:lnTo>
                    <a:pt x="64" y="135"/>
                  </a:lnTo>
                  <a:lnTo>
                    <a:pt x="56" y="143"/>
                  </a:lnTo>
                  <a:lnTo>
                    <a:pt x="56" y="159"/>
                  </a:lnTo>
                  <a:lnTo>
                    <a:pt x="32" y="183"/>
                  </a:lnTo>
                  <a:lnTo>
                    <a:pt x="24" y="183"/>
                  </a:lnTo>
                  <a:lnTo>
                    <a:pt x="8" y="191"/>
                  </a:lnTo>
                  <a:lnTo>
                    <a:pt x="16" y="214"/>
                  </a:lnTo>
                  <a:lnTo>
                    <a:pt x="0" y="246"/>
                  </a:lnTo>
                  <a:lnTo>
                    <a:pt x="24" y="262"/>
                  </a:lnTo>
                  <a:lnTo>
                    <a:pt x="64" y="262"/>
                  </a:lnTo>
                  <a:lnTo>
                    <a:pt x="64" y="294"/>
                  </a:lnTo>
                  <a:lnTo>
                    <a:pt x="64" y="318"/>
                  </a:lnTo>
                  <a:lnTo>
                    <a:pt x="80" y="349"/>
                  </a:lnTo>
                  <a:lnTo>
                    <a:pt x="40" y="357"/>
                  </a:lnTo>
                  <a:lnTo>
                    <a:pt x="24" y="381"/>
                  </a:lnTo>
                  <a:lnTo>
                    <a:pt x="8" y="397"/>
                  </a:lnTo>
                  <a:lnTo>
                    <a:pt x="16" y="421"/>
                  </a:lnTo>
                  <a:lnTo>
                    <a:pt x="8" y="437"/>
                  </a:lnTo>
                  <a:lnTo>
                    <a:pt x="8" y="445"/>
                  </a:lnTo>
                  <a:lnTo>
                    <a:pt x="24" y="445"/>
                  </a:lnTo>
                  <a:lnTo>
                    <a:pt x="40" y="453"/>
                  </a:lnTo>
                  <a:lnTo>
                    <a:pt x="56" y="445"/>
                  </a:lnTo>
                  <a:lnTo>
                    <a:pt x="95" y="453"/>
                  </a:lnTo>
                  <a:lnTo>
                    <a:pt x="103" y="445"/>
                  </a:lnTo>
                  <a:lnTo>
                    <a:pt x="119" y="453"/>
                  </a:lnTo>
                  <a:lnTo>
                    <a:pt x="111" y="477"/>
                  </a:lnTo>
                  <a:lnTo>
                    <a:pt x="135" y="500"/>
                  </a:lnTo>
                  <a:lnTo>
                    <a:pt x="119" y="540"/>
                  </a:lnTo>
                  <a:lnTo>
                    <a:pt x="127" y="556"/>
                  </a:lnTo>
                  <a:lnTo>
                    <a:pt x="159" y="556"/>
                  </a:lnTo>
                  <a:lnTo>
                    <a:pt x="199" y="556"/>
                  </a:lnTo>
                  <a:lnTo>
                    <a:pt x="215" y="580"/>
                  </a:lnTo>
                  <a:lnTo>
                    <a:pt x="199" y="612"/>
                  </a:lnTo>
                  <a:lnTo>
                    <a:pt x="183" y="620"/>
                  </a:lnTo>
                  <a:lnTo>
                    <a:pt x="183" y="635"/>
                  </a:lnTo>
                  <a:lnTo>
                    <a:pt x="159" y="643"/>
                  </a:lnTo>
                  <a:lnTo>
                    <a:pt x="167" y="659"/>
                  </a:lnTo>
                  <a:lnTo>
                    <a:pt x="151" y="651"/>
                  </a:lnTo>
                  <a:lnTo>
                    <a:pt x="143" y="667"/>
                  </a:lnTo>
                  <a:lnTo>
                    <a:pt x="135" y="667"/>
                  </a:lnTo>
                  <a:lnTo>
                    <a:pt x="135" y="675"/>
                  </a:lnTo>
                  <a:lnTo>
                    <a:pt x="95" y="699"/>
                  </a:lnTo>
                  <a:lnTo>
                    <a:pt x="80" y="715"/>
                  </a:lnTo>
                  <a:lnTo>
                    <a:pt x="56" y="739"/>
                  </a:lnTo>
                  <a:lnTo>
                    <a:pt x="56" y="762"/>
                  </a:lnTo>
                  <a:lnTo>
                    <a:pt x="40" y="770"/>
                  </a:lnTo>
                  <a:lnTo>
                    <a:pt x="16" y="770"/>
                  </a:lnTo>
                  <a:lnTo>
                    <a:pt x="16" y="794"/>
                  </a:lnTo>
                  <a:lnTo>
                    <a:pt x="32" y="802"/>
                  </a:lnTo>
                  <a:lnTo>
                    <a:pt x="40" y="826"/>
                  </a:lnTo>
                  <a:lnTo>
                    <a:pt x="32" y="866"/>
                  </a:lnTo>
                  <a:lnTo>
                    <a:pt x="40" y="913"/>
                  </a:lnTo>
                  <a:lnTo>
                    <a:pt x="32" y="929"/>
                  </a:lnTo>
                  <a:lnTo>
                    <a:pt x="32" y="953"/>
                  </a:lnTo>
                  <a:lnTo>
                    <a:pt x="24" y="993"/>
                  </a:lnTo>
                  <a:lnTo>
                    <a:pt x="32" y="1001"/>
                  </a:lnTo>
                  <a:lnTo>
                    <a:pt x="32" y="1025"/>
                  </a:lnTo>
                  <a:lnTo>
                    <a:pt x="16" y="1033"/>
                  </a:lnTo>
                  <a:lnTo>
                    <a:pt x="8" y="1040"/>
                  </a:lnTo>
                  <a:lnTo>
                    <a:pt x="32" y="1056"/>
                  </a:lnTo>
                  <a:lnTo>
                    <a:pt x="72" y="1048"/>
                  </a:lnTo>
                  <a:lnTo>
                    <a:pt x="103" y="1017"/>
                  </a:lnTo>
                  <a:lnTo>
                    <a:pt x="127" y="1009"/>
                  </a:lnTo>
                  <a:lnTo>
                    <a:pt x="183" y="977"/>
                  </a:lnTo>
                  <a:lnTo>
                    <a:pt x="215" y="993"/>
                  </a:lnTo>
                  <a:lnTo>
                    <a:pt x="255" y="1025"/>
                  </a:lnTo>
                  <a:lnTo>
                    <a:pt x="310" y="1033"/>
                  </a:lnTo>
                  <a:lnTo>
                    <a:pt x="326" y="1040"/>
                  </a:lnTo>
                  <a:lnTo>
                    <a:pt x="350" y="1048"/>
                  </a:lnTo>
                  <a:lnTo>
                    <a:pt x="374" y="1048"/>
                  </a:lnTo>
                  <a:lnTo>
                    <a:pt x="422" y="1048"/>
                  </a:lnTo>
                  <a:lnTo>
                    <a:pt x="414" y="1072"/>
                  </a:lnTo>
                  <a:lnTo>
                    <a:pt x="414" y="1096"/>
                  </a:lnTo>
                  <a:lnTo>
                    <a:pt x="461" y="1096"/>
                  </a:lnTo>
                  <a:lnTo>
                    <a:pt x="501" y="1088"/>
                  </a:lnTo>
                  <a:lnTo>
                    <a:pt x="517" y="1096"/>
                  </a:lnTo>
                  <a:lnTo>
                    <a:pt x="533" y="1104"/>
                  </a:lnTo>
                  <a:lnTo>
                    <a:pt x="549" y="1080"/>
                  </a:lnTo>
                  <a:lnTo>
                    <a:pt x="565" y="1080"/>
                  </a:lnTo>
                  <a:lnTo>
                    <a:pt x="589" y="1056"/>
                  </a:lnTo>
                  <a:lnTo>
                    <a:pt x="612" y="1072"/>
                  </a:lnTo>
                  <a:lnTo>
                    <a:pt x="620" y="1088"/>
                  </a:lnTo>
                  <a:lnTo>
                    <a:pt x="644" y="1080"/>
                  </a:lnTo>
                  <a:lnTo>
                    <a:pt x="660" y="1088"/>
                  </a:lnTo>
                  <a:lnTo>
                    <a:pt x="652" y="1056"/>
                  </a:lnTo>
                  <a:lnTo>
                    <a:pt x="700" y="1001"/>
                  </a:lnTo>
                  <a:lnTo>
                    <a:pt x="716" y="945"/>
                  </a:lnTo>
                  <a:lnTo>
                    <a:pt x="740" y="937"/>
                  </a:lnTo>
                  <a:lnTo>
                    <a:pt x="740" y="921"/>
                  </a:lnTo>
                  <a:lnTo>
                    <a:pt x="764" y="890"/>
                  </a:lnTo>
                  <a:lnTo>
                    <a:pt x="779" y="890"/>
                  </a:lnTo>
                  <a:lnTo>
                    <a:pt x="811" y="866"/>
                  </a:lnTo>
                  <a:lnTo>
                    <a:pt x="851" y="818"/>
                  </a:lnTo>
                  <a:lnTo>
                    <a:pt x="859" y="794"/>
                  </a:lnTo>
                  <a:lnTo>
                    <a:pt x="851" y="786"/>
                  </a:lnTo>
                  <a:lnTo>
                    <a:pt x="875" y="778"/>
                  </a:lnTo>
                  <a:lnTo>
                    <a:pt x="883" y="762"/>
                  </a:lnTo>
                  <a:lnTo>
                    <a:pt x="931" y="747"/>
                  </a:lnTo>
                  <a:lnTo>
                    <a:pt x="954" y="715"/>
                  </a:lnTo>
                  <a:lnTo>
                    <a:pt x="978" y="723"/>
                  </a:lnTo>
                  <a:lnTo>
                    <a:pt x="994" y="715"/>
                  </a:lnTo>
                  <a:lnTo>
                    <a:pt x="1034" y="715"/>
                  </a:lnTo>
                  <a:lnTo>
                    <a:pt x="1058" y="723"/>
                  </a:lnTo>
                  <a:lnTo>
                    <a:pt x="1082" y="715"/>
                  </a:lnTo>
                  <a:lnTo>
                    <a:pt x="1114" y="731"/>
                  </a:lnTo>
                  <a:lnTo>
                    <a:pt x="1145" y="715"/>
                  </a:lnTo>
                  <a:lnTo>
                    <a:pt x="1161" y="731"/>
                  </a:lnTo>
                  <a:lnTo>
                    <a:pt x="1185" y="731"/>
                  </a:lnTo>
                  <a:lnTo>
                    <a:pt x="1185" y="755"/>
                  </a:lnTo>
                  <a:lnTo>
                    <a:pt x="1209" y="770"/>
                  </a:lnTo>
                  <a:lnTo>
                    <a:pt x="1241" y="770"/>
                  </a:lnTo>
                  <a:lnTo>
                    <a:pt x="1289" y="762"/>
                  </a:lnTo>
                  <a:lnTo>
                    <a:pt x="1312" y="770"/>
                  </a:lnTo>
                  <a:lnTo>
                    <a:pt x="1328" y="762"/>
                  </a:lnTo>
                  <a:lnTo>
                    <a:pt x="1320" y="747"/>
                  </a:lnTo>
                  <a:lnTo>
                    <a:pt x="1297" y="739"/>
                  </a:lnTo>
                  <a:lnTo>
                    <a:pt x="1289" y="715"/>
                  </a:lnTo>
                  <a:lnTo>
                    <a:pt x="1281" y="691"/>
                  </a:lnTo>
                  <a:lnTo>
                    <a:pt x="1304" y="651"/>
                  </a:lnTo>
                  <a:lnTo>
                    <a:pt x="1312" y="667"/>
                  </a:lnTo>
                  <a:lnTo>
                    <a:pt x="1328" y="667"/>
                  </a:lnTo>
                  <a:lnTo>
                    <a:pt x="1344" y="635"/>
                  </a:lnTo>
                  <a:lnTo>
                    <a:pt x="1336" y="612"/>
                  </a:lnTo>
                  <a:lnTo>
                    <a:pt x="1352" y="588"/>
                  </a:lnTo>
                  <a:lnTo>
                    <a:pt x="1360" y="596"/>
                  </a:lnTo>
                  <a:lnTo>
                    <a:pt x="1384" y="580"/>
                  </a:lnTo>
                  <a:lnTo>
                    <a:pt x="1384" y="548"/>
                  </a:lnTo>
                  <a:lnTo>
                    <a:pt x="1376" y="524"/>
                  </a:lnTo>
                  <a:lnTo>
                    <a:pt x="1384" y="500"/>
                  </a:lnTo>
                  <a:lnTo>
                    <a:pt x="1360" y="469"/>
                  </a:lnTo>
                  <a:lnTo>
                    <a:pt x="1352" y="477"/>
                  </a:lnTo>
                  <a:lnTo>
                    <a:pt x="1328" y="484"/>
                  </a:lnTo>
                  <a:lnTo>
                    <a:pt x="1304" y="453"/>
                  </a:lnTo>
                  <a:lnTo>
                    <a:pt x="1297" y="429"/>
                  </a:lnTo>
                  <a:lnTo>
                    <a:pt x="1249" y="397"/>
                  </a:lnTo>
                  <a:lnTo>
                    <a:pt x="1225" y="405"/>
                  </a:lnTo>
                  <a:lnTo>
                    <a:pt x="1193" y="445"/>
                  </a:lnTo>
                  <a:lnTo>
                    <a:pt x="1161" y="461"/>
                  </a:lnTo>
                  <a:lnTo>
                    <a:pt x="1137" y="453"/>
                  </a:lnTo>
                  <a:lnTo>
                    <a:pt x="1137" y="437"/>
                  </a:lnTo>
                  <a:lnTo>
                    <a:pt x="1122" y="413"/>
                  </a:lnTo>
                  <a:lnTo>
                    <a:pt x="1106" y="413"/>
                  </a:lnTo>
                  <a:lnTo>
                    <a:pt x="1106" y="429"/>
                  </a:lnTo>
                  <a:lnTo>
                    <a:pt x="1090" y="453"/>
                  </a:lnTo>
                  <a:lnTo>
                    <a:pt x="1074" y="445"/>
                  </a:lnTo>
                  <a:lnTo>
                    <a:pt x="1058" y="421"/>
                  </a:lnTo>
                  <a:lnTo>
                    <a:pt x="1042" y="397"/>
                  </a:lnTo>
                  <a:lnTo>
                    <a:pt x="1034" y="373"/>
                  </a:lnTo>
                  <a:lnTo>
                    <a:pt x="1050" y="357"/>
                  </a:lnTo>
                  <a:lnTo>
                    <a:pt x="1042" y="342"/>
                  </a:lnTo>
                  <a:lnTo>
                    <a:pt x="1058" y="334"/>
                  </a:lnTo>
                  <a:lnTo>
                    <a:pt x="1058" y="318"/>
                  </a:lnTo>
                  <a:lnTo>
                    <a:pt x="1050" y="310"/>
                  </a:lnTo>
                  <a:lnTo>
                    <a:pt x="1050" y="286"/>
                  </a:lnTo>
                  <a:lnTo>
                    <a:pt x="1034" y="278"/>
                  </a:lnTo>
                  <a:lnTo>
                    <a:pt x="1042" y="262"/>
                  </a:lnTo>
                  <a:lnTo>
                    <a:pt x="1058" y="254"/>
                  </a:lnTo>
                  <a:lnTo>
                    <a:pt x="1050" y="230"/>
                  </a:lnTo>
                  <a:lnTo>
                    <a:pt x="1098" y="238"/>
                  </a:lnTo>
                  <a:lnTo>
                    <a:pt x="1106" y="238"/>
                  </a:lnTo>
                  <a:lnTo>
                    <a:pt x="1098" y="207"/>
                  </a:lnTo>
                  <a:lnTo>
                    <a:pt x="1074" y="207"/>
                  </a:lnTo>
                  <a:lnTo>
                    <a:pt x="1058" y="183"/>
                  </a:lnTo>
                  <a:lnTo>
                    <a:pt x="1042" y="175"/>
                  </a:lnTo>
                  <a:lnTo>
                    <a:pt x="1042" y="159"/>
                  </a:lnTo>
                  <a:lnTo>
                    <a:pt x="1042" y="151"/>
                  </a:lnTo>
                  <a:lnTo>
                    <a:pt x="1018" y="167"/>
                  </a:lnTo>
                  <a:lnTo>
                    <a:pt x="1002" y="151"/>
                  </a:lnTo>
                  <a:lnTo>
                    <a:pt x="1010" y="127"/>
                  </a:lnTo>
                  <a:lnTo>
                    <a:pt x="1026" y="127"/>
                  </a:lnTo>
                  <a:lnTo>
                    <a:pt x="1050" y="135"/>
                  </a:lnTo>
                  <a:lnTo>
                    <a:pt x="1066" y="151"/>
                  </a:lnTo>
                  <a:lnTo>
                    <a:pt x="1082" y="151"/>
                  </a:lnTo>
                  <a:lnTo>
                    <a:pt x="1082" y="135"/>
                  </a:lnTo>
                  <a:lnTo>
                    <a:pt x="1066" y="135"/>
                  </a:lnTo>
                  <a:lnTo>
                    <a:pt x="1066" y="111"/>
                  </a:lnTo>
                  <a:lnTo>
                    <a:pt x="1058" y="103"/>
                  </a:lnTo>
                  <a:lnTo>
                    <a:pt x="1034" y="71"/>
                  </a:lnTo>
                  <a:lnTo>
                    <a:pt x="1034" y="48"/>
                  </a:lnTo>
                  <a:lnTo>
                    <a:pt x="1018" y="40"/>
                  </a:lnTo>
                  <a:lnTo>
                    <a:pt x="1002" y="24"/>
                  </a:lnTo>
                  <a:lnTo>
                    <a:pt x="978" y="32"/>
                  </a:lnTo>
                  <a:lnTo>
                    <a:pt x="947" y="32"/>
                  </a:lnTo>
                  <a:lnTo>
                    <a:pt x="931" y="40"/>
                  </a:lnTo>
                  <a:lnTo>
                    <a:pt x="907" y="40"/>
                  </a:lnTo>
                  <a:lnTo>
                    <a:pt x="875" y="48"/>
                  </a:lnTo>
                  <a:lnTo>
                    <a:pt x="835" y="64"/>
                  </a:lnTo>
                  <a:lnTo>
                    <a:pt x="819" y="87"/>
                  </a:lnTo>
                  <a:lnTo>
                    <a:pt x="843" y="95"/>
                  </a:lnTo>
                  <a:lnTo>
                    <a:pt x="843" y="111"/>
                  </a:lnTo>
                  <a:lnTo>
                    <a:pt x="827" y="111"/>
                  </a:lnTo>
                  <a:lnTo>
                    <a:pt x="819" y="119"/>
                  </a:lnTo>
                  <a:lnTo>
                    <a:pt x="835" y="127"/>
                  </a:lnTo>
                  <a:lnTo>
                    <a:pt x="827" y="159"/>
                  </a:lnTo>
                  <a:lnTo>
                    <a:pt x="811" y="167"/>
                  </a:lnTo>
                  <a:lnTo>
                    <a:pt x="795" y="175"/>
                  </a:lnTo>
                  <a:lnTo>
                    <a:pt x="795" y="159"/>
                  </a:lnTo>
                  <a:lnTo>
                    <a:pt x="787" y="159"/>
                  </a:lnTo>
                  <a:lnTo>
                    <a:pt x="787" y="175"/>
                  </a:lnTo>
                  <a:lnTo>
                    <a:pt x="772" y="167"/>
                  </a:lnTo>
                  <a:lnTo>
                    <a:pt x="764" y="159"/>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1" name="Freeform 87">
              <a:extLst>
                <a:ext uri="{FF2B5EF4-FFF2-40B4-BE49-F238E27FC236}">
                  <a16:creationId xmlns:a16="http://schemas.microsoft.com/office/drawing/2014/main" id="{AB1ACF82-EE83-498B-805E-7F129E541783}"/>
                </a:ext>
              </a:extLst>
            </p:cNvPr>
            <p:cNvSpPr>
              <a:spLocks/>
            </p:cNvSpPr>
            <p:nvPr/>
          </p:nvSpPr>
          <p:spPr bwMode="gray">
            <a:xfrm>
              <a:off x="7016573" y="1168789"/>
              <a:ext cx="112331" cy="65088"/>
            </a:xfrm>
            <a:custGeom>
              <a:avLst/>
              <a:gdLst>
                <a:gd name="T0" fmla="*/ 0 w 73"/>
                <a:gd name="T1" fmla="*/ 7 h 41"/>
                <a:gd name="T2" fmla="*/ 0 w 73"/>
                <a:gd name="T3" fmla="*/ 7 h 41"/>
                <a:gd name="T4" fmla="*/ 22 w 73"/>
                <a:gd name="T5" fmla="*/ 0 h 41"/>
                <a:gd name="T6" fmla="*/ 58 w 73"/>
                <a:gd name="T7" fmla="*/ 7 h 41"/>
                <a:gd name="T8" fmla="*/ 65 w 73"/>
                <a:gd name="T9" fmla="*/ 13 h 41"/>
                <a:gd name="T10" fmla="*/ 58 w 73"/>
                <a:gd name="T11" fmla="*/ 20 h 41"/>
                <a:gd name="T12" fmla="*/ 72 w 73"/>
                <a:gd name="T13" fmla="*/ 33 h 41"/>
                <a:gd name="T14" fmla="*/ 58 w 73"/>
                <a:gd name="T15" fmla="*/ 40 h 41"/>
                <a:gd name="T16" fmla="*/ 43 w 73"/>
                <a:gd name="T17" fmla="*/ 33 h 41"/>
                <a:gd name="T18" fmla="*/ 22 w 73"/>
                <a:gd name="T19" fmla="*/ 33 h 41"/>
                <a:gd name="T20" fmla="*/ 0 w 73"/>
                <a:gd name="T21" fmla="*/ 20 h 41"/>
                <a:gd name="T22" fmla="*/ 0 w 73"/>
                <a:gd name="T23" fmla="*/ 7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41"/>
                <a:gd name="T38" fmla="*/ 73 w 73"/>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41">
                  <a:moveTo>
                    <a:pt x="0" y="7"/>
                  </a:moveTo>
                  <a:lnTo>
                    <a:pt x="0" y="7"/>
                  </a:lnTo>
                  <a:lnTo>
                    <a:pt x="22" y="0"/>
                  </a:lnTo>
                  <a:lnTo>
                    <a:pt x="58" y="7"/>
                  </a:lnTo>
                  <a:lnTo>
                    <a:pt x="65" y="13"/>
                  </a:lnTo>
                  <a:lnTo>
                    <a:pt x="58" y="20"/>
                  </a:lnTo>
                  <a:lnTo>
                    <a:pt x="72" y="33"/>
                  </a:lnTo>
                  <a:lnTo>
                    <a:pt x="58" y="40"/>
                  </a:lnTo>
                  <a:lnTo>
                    <a:pt x="43" y="33"/>
                  </a:lnTo>
                  <a:lnTo>
                    <a:pt x="22" y="33"/>
                  </a:lnTo>
                  <a:lnTo>
                    <a:pt x="0" y="20"/>
                  </a:lnTo>
                  <a:lnTo>
                    <a:pt x="0" y="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55" name="ee4pFootnotes">
            <a:extLst>
              <a:ext uri="{FF2B5EF4-FFF2-40B4-BE49-F238E27FC236}">
                <a16:creationId xmlns:a16="http://schemas.microsoft.com/office/drawing/2014/main" id="{D35F2FC3-F2A9-4FC7-8C75-B3A2C710D458}"/>
              </a:ext>
            </a:extLst>
          </p:cNvPr>
          <p:cNvSpPr>
            <a:spLocks noChangeArrowheads="1"/>
          </p:cNvSpPr>
          <p:nvPr/>
        </p:nvSpPr>
        <p:spPr bwMode="auto">
          <a:xfrm>
            <a:off x="121726" y="2125937"/>
            <a:ext cx="5043880" cy="1163395"/>
          </a:xfrm>
          <a:prstGeom prst="rect">
            <a:avLst/>
          </a:prstGeom>
          <a:solidFill>
            <a:srgbClr val="1D6F88"/>
          </a:solidFill>
          <a:ln w="22225" algn="ctr">
            <a:noFill/>
            <a:miter lim="800000"/>
            <a:headEnd type="none" w="lg" len="lg"/>
            <a:tailEnd type="none" w="lg" len="lg"/>
          </a:ln>
        </p:spPr>
        <p:txBody>
          <a:bodyPr vert="horz" wrap="square" lIns="10800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s-ES" sz="1200" b="1" i="0" u="none" strike="noStrike" kern="1200" cap="none" spc="0" normalizeH="0" baseline="0" noProof="0">
              <a:ln>
                <a:noFill/>
              </a:ln>
              <a:solidFill>
                <a:prstClr val="black"/>
              </a:solidFill>
              <a:effectLst/>
              <a:uLnTx/>
              <a:uFillTx/>
              <a:latin typeface="Calibri" panose="020F0502020204030204"/>
              <a:ea typeface="+mn-ea"/>
              <a:cs typeface="+mn-cs"/>
              <a:sym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s-ES" sz="1200" b="1" i="0" u="none" strike="noStrike" kern="1200" cap="none" spc="0" normalizeH="0" baseline="0" noProof="0">
                <a:ln>
                  <a:noFill/>
                </a:ln>
                <a:solidFill>
                  <a:prstClr val="black"/>
                </a:solidFill>
                <a:effectLst/>
                <a:uLnTx/>
                <a:uFillTx/>
                <a:latin typeface="Calibri" panose="020F0502020204030204"/>
                <a:ea typeface="+mn-ea"/>
                <a:cs typeface="+mn-cs"/>
                <a:sym typeface="+mn-lt"/>
              </a:rPr>
              <a:t>Zonas cubiertas únicamente por Telefónica Seguros</a:t>
            </a: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endParaRP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 Norte – Oeste: Galicia, Asturias, Cantabria, La Rioja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Centro: Madrid y Las dos Castillas</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Sur – Oeste: Canarias, Extremadura, Andalucía (Huelva, Sevilla y Córdoba)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s-ES" sz="1200" b="0" i="0" u="none" strike="noStrike" kern="1200" cap="none" spc="0" normalizeH="0" baseline="0" noProof="0">
              <a:ln>
                <a:noFill/>
              </a:ln>
              <a:solidFill>
                <a:prstClr val="white"/>
              </a:solidFill>
              <a:effectLst/>
              <a:uLnTx/>
              <a:uFillTx/>
              <a:latin typeface="Calibri" panose="020F0502020204030204"/>
              <a:ea typeface="+mn-ea"/>
              <a:cs typeface="+mn-cs"/>
              <a:sym typeface="+mn-lt"/>
            </a:endParaRPr>
          </a:p>
        </p:txBody>
      </p:sp>
      <p:sp>
        <p:nvSpPr>
          <p:cNvPr id="3" name="Rectángulo 2">
            <a:extLst>
              <a:ext uri="{FF2B5EF4-FFF2-40B4-BE49-F238E27FC236}">
                <a16:creationId xmlns:a16="http://schemas.microsoft.com/office/drawing/2014/main" id="{D14A3C3C-5E28-4D8B-AEA3-976F00D92E0B}"/>
              </a:ext>
            </a:extLst>
          </p:cNvPr>
          <p:cNvSpPr/>
          <p:nvPr/>
        </p:nvSpPr>
        <p:spPr>
          <a:xfrm>
            <a:off x="86335" y="594527"/>
            <a:ext cx="12019330" cy="13696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srgbClr val="92D050"/>
                </a:solidFill>
                <a:effectLst/>
                <a:uLnTx/>
                <a:uFillTx/>
                <a:latin typeface="Calibri Light" panose="020F0302020204030204"/>
                <a:ea typeface="+mn-ea"/>
                <a:cs typeface="Arial" panose="020B0604020202020204" pitchFamily="34" charset="0"/>
                <a:sym typeface="Arial" panose="020B0604020202020204" pitchFamily="34" charset="0"/>
              </a:rPr>
              <a:t>Descripción: </a:t>
            </a:r>
            <a:r>
              <a:rPr kumimoji="0" lang="es-ES" sz="1300" b="0" i="0" u="none" strike="noStrike" kern="1200" cap="none" spc="0" normalizeH="0" baseline="0" noProof="0" dirty="0">
                <a:ln>
                  <a:noFill/>
                </a:ln>
                <a:solidFill>
                  <a:prstClr val="black"/>
                </a:solidFill>
                <a:effectLst/>
                <a:uLnTx/>
                <a:uFillTx/>
                <a:latin typeface="Calibri" panose="020F0502020204030204"/>
                <a:ea typeface="+mn-ea"/>
                <a:cs typeface="+mn-cs"/>
              </a:rPr>
              <a:t>Movistar Seguros protege tu casa con su nuevo Seguro de hogar, una amplia gama de coberturas y productos asegurados por Telefónica Seguros, para que estés tranquilo ante imprevistos.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300" noProof="0" dirty="0">
              <a:solidFill>
                <a:prstClr val="black"/>
              </a:solidFill>
              <a:latin typeface="Calibri" panose="020F0502020204030204"/>
            </a:endParaRPr>
          </a:p>
          <a:p>
            <a:pPr lvl="0">
              <a:defRPr/>
            </a:pPr>
            <a:r>
              <a:rPr kumimoji="0" lang="es-ES" sz="1300" b="0" i="0" u="none" strike="noStrike" kern="1200" cap="none" spc="0" normalizeH="0" baseline="0" dirty="0">
                <a:ln>
                  <a:noFill/>
                </a:ln>
                <a:solidFill>
                  <a:prstClr val="black"/>
                </a:solidFill>
                <a:effectLst/>
                <a:uLnTx/>
                <a:uFillTx/>
                <a:latin typeface="Calibri" panose="020F0502020204030204"/>
                <a:ea typeface="+mn-ea"/>
                <a:cs typeface="+mn-cs"/>
              </a:rPr>
              <a:t>Modalidades de seguro de hogar contratables en la</a:t>
            </a:r>
            <a:r>
              <a:rPr lang="es-ES" sz="1300" dirty="0">
                <a:solidFill>
                  <a:prstClr val="black"/>
                </a:solidFill>
                <a:latin typeface="Calibri" panose="020F0502020204030204"/>
              </a:rPr>
              <a:t>s z</a:t>
            </a:r>
            <a:r>
              <a:rPr kumimoji="0" lang="es-ES" sz="1300" b="0" i="0" u="none" strike="noStrike" kern="1200" cap="none" spc="0" normalizeH="0" baseline="0" dirty="0">
                <a:ln>
                  <a:noFill/>
                </a:ln>
                <a:solidFill>
                  <a:prstClr val="black"/>
                </a:solidFill>
                <a:effectLst/>
                <a:uLnTx/>
                <a:uFillTx/>
                <a:latin typeface="Calibri" panose="020F0502020204030204"/>
                <a:ea typeface="+mn-ea"/>
                <a:cs typeface="+mn-cs"/>
              </a:rPr>
              <a:t>onas cubiertas por Telefónica Segur</a:t>
            </a:r>
            <a:r>
              <a:rPr lang="es-ES" sz="1300" dirty="0">
                <a:solidFill>
                  <a:prstClr val="black"/>
                </a:solidFill>
                <a:latin typeface="Calibri" panose="020F0502020204030204"/>
              </a:rPr>
              <a:t>os. Descripción esquemática del conjunto de coberturas </a:t>
            </a:r>
            <a:r>
              <a:rPr lang="es-ES" sz="1300" dirty="0">
                <a:solidFill>
                  <a:prstClr val="black"/>
                </a:solidFill>
              </a:rPr>
              <a:t>y garantías, en las que también incluye servicios sin coste en todas las modalidades: Servicio Manitas, Defensa Jurídica y Mantenimiento por Uso y Deterioro....</a:t>
            </a:r>
            <a:endParaRPr kumimoji="0" lang="es-E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300" dirty="0">
              <a:solidFill>
                <a:prstClr val="black"/>
              </a:solidFill>
              <a:latin typeface="Calibri" panose="020F0502020204030204"/>
            </a:endParaRPr>
          </a:p>
        </p:txBody>
      </p:sp>
      <p:cxnSp>
        <p:nvCxnSpPr>
          <p:cNvPr id="49" name="Conector recto de flecha 48">
            <a:extLst>
              <a:ext uri="{FF2B5EF4-FFF2-40B4-BE49-F238E27FC236}">
                <a16:creationId xmlns:a16="http://schemas.microsoft.com/office/drawing/2014/main" id="{E32395BD-8F8B-40FB-B627-C94815AB3844}"/>
              </a:ext>
            </a:extLst>
          </p:cNvPr>
          <p:cNvCxnSpPr>
            <a:cxnSpLocks/>
          </p:cNvCxnSpPr>
          <p:nvPr/>
        </p:nvCxnSpPr>
        <p:spPr>
          <a:xfrm flipH="1">
            <a:off x="6888466" y="4453550"/>
            <a:ext cx="113158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Rectángulo: esquinas redondeadas 65">
            <a:extLst>
              <a:ext uri="{FF2B5EF4-FFF2-40B4-BE49-F238E27FC236}">
                <a16:creationId xmlns:a16="http://schemas.microsoft.com/office/drawing/2014/main" id="{8F0D5CE7-6B01-443B-ABFA-2AD9A920287D}"/>
              </a:ext>
            </a:extLst>
          </p:cNvPr>
          <p:cNvSpPr/>
          <p:nvPr/>
        </p:nvSpPr>
        <p:spPr>
          <a:xfrm>
            <a:off x="2313707" y="149844"/>
            <a:ext cx="5804837" cy="382357"/>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600" b="1" dirty="0">
                <a:solidFill>
                  <a:schemeClr val="bg1"/>
                </a:solidFill>
              </a:rPr>
              <a:t>DE UN VISTAZO: Zonas y Modalidades aseguradas por</a:t>
            </a:r>
          </a:p>
        </p:txBody>
      </p:sp>
      <p:pic>
        <p:nvPicPr>
          <p:cNvPr id="44" name="Imagen 43">
            <a:extLst>
              <a:ext uri="{FF2B5EF4-FFF2-40B4-BE49-F238E27FC236}">
                <a16:creationId xmlns:a16="http://schemas.microsoft.com/office/drawing/2014/main" id="{DE172CAD-3161-485E-A2FB-AB3ED5D14863}"/>
              </a:ext>
            </a:extLst>
          </p:cNvPr>
          <p:cNvPicPr>
            <a:picLocks noChangeAspect="1"/>
          </p:cNvPicPr>
          <p:nvPr/>
        </p:nvPicPr>
        <p:blipFill>
          <a:blip r:embed="rId2"/>
          <a:stretch>
            <a:fillRect/>
          </a:stretch>
        </p:blipFill>
        <p:spPr>
          <a:xfrm>
            <a:off x="136407" y="18106"/>
            <a:ext cx="1054469" cy="382357"/>
          </a:xfrm>
          <a:prstGeom prst="rect">
            <a:avLst/>
          </a:prstGeom>
        </p:spPr>
      </p:pic>
      <p:sp>
        <p:nvSpPr>
          <p:cNvPr id="45" name="Botón de acción: ir hacia delante o siguiente 44">
            <a:hlinkClick r:id="" action="ppaction://hlinkshowjump?jump=nextslide" highlightClick="1"/>
            <a:extLst>
              <a:ext uri="{FF2B5EF4-FFF2-40B4-BE49-F238E27FC236}">
                <a16:creationId xmlns:a16="http://schemas.microsoft.com/office/drawing/2014/main" id="{4775B874-E8E8-4F98-B1FB-87465DF97373}"/>
              </a:ext>
            </a:extLst>
          </p:cNvPr>
          <p:cNvSpPr/>
          <p:nvPr/>
        </p:nvSpPr>
        <p:spPr>
          <a:xfrm>
            <a:off x="11552749" y="649581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2" name="Imagen 41" descr="Imagen que contiene Texto&#10;&#10;Descripción generada automáticamente">
            <a:hlinkClick r:id="rId3" action="ppaction://hlinksldjump"/>
            <a:extLst>
              <a:ext uri="{FF2B5EF4-FFF2-40B4-BE49-F238E27FC236}">
                <a16:creationId xmlns:a16="http://schemas.microsoft.com/office/drawing/2014/main" id="{B010A750-C325-49AC-9046-D21D46C8D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157" y="118245"/>
            <a:ext cx="1408942" cy="453951"/>
          </a:xfrm>
          <a:prstGeom prst="rect">
            <a:avLst/>
          </a:prstGeom>
          <a:solidFill>
            <a:schemeClr val="bg1"/>
          </a:solidFill>
        </p:spPr>
      </p:pic>
      <p:pic>
        <p:nvPicPr>
          <p:cNvPr id="47" name="Imagen 46" descr="Imagen que contiene Texto&#10;&#10;Descripción generada automáticamente">
            <a:extLst>
              <a:ext uri="{FF2B5EF4-FFF2-40B4-BE49-F238E27FC236}">
                <a16:creationId xmlns:a16="http://schemas.microsoft.com/office/drawing/2014/main" id="{BEF01774-7475-4601-947B-362B246196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0227" y="2194566"/>
            <a:ext cx="1234347" cy="332604"/>
          </a:xfrm>
          <a:prstGeom prst="rect">
            <a:avLst/>
          </a:prstGeom>
          <a:solidFill>
            <a:schemeClr val="bg1"/>
          </a:solidFill>
        </p:spPr>
      </p:pic>
      <p:pic>
        <p:nvPicPr>
          <p:cNvPr id="48" name="Picture 6" descr="Resultado de imagen de ir a inicio">
            <a:hlinkClick r:id="rId5" action="ppaction://hlinksldjump"/>
            <a:extLst>
              <a:ext uri="{FF2B5EF4-FFF2-40B4-BE49-F238E27FC236}">
                <a16:creationId xmlns:a16="http://schemas.microsoft.com/office/drawing/2014/main" id="{E64366A8-08DA-4CB9-99C8-21CFF7F06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46" name="Rectángulo 45">
            <a:extLst>
              <a:ext uri="{FF2B5EF4-FFF2-40B4-BE49-F238E27FC236}">
                <a16:creationId xmlns:a16="http://schemas.microsoft.com/office/drawing/2014/main" id="{D27F218E-D733-49AC-BCF0-93F9602FB477}"/>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0" name="Tabla 49">
            <a:extLst>
              <a:ext uri="{FF2B5EF4-FFF2-40B4-BE49-F238E27FC236}">
                <a16:creationId xmlns:a16="http://schemas.microsoft.com/office/drawing/2014/main" id="{5C3A0DC9-C3CA-4BEA-8AB9-4D9CAE1139C4}"/>
              </a:ext>
            </a:extLst>
          </p:cNvPr>
          <p:cNvGraphicFramePr>
            <a:graphicFrameLocks noGrp="1"/>
          </p:cNvGraphicFramePr>
          <p:nvPr/>
        </p:nvGraphicFramePr>
        <p:xfrm>
          <a:off x="117942" y="3327249"/>
          <a:ext cx="5504558" cy="3446145"/>
        </p:xfrm>
        <a:graphic>
          <a:graphicData uri="http://schemas.openxmlformats.org/drawingml/2006/table">
            <a:tbl>
              <a:tblPr/>
              <a:tblGrid>
                <a:gridCol w="982879">
                  <a:extLst>
                    <a:ext uri="{9D8B030D-6E8A-4147-A177-3AD203B41FA5}">
                      <a16:colId xmlns:a16="http://schemas.microsoft.com/office/drawing/2014/main" val="2159310795"/>
                    </a:ext>
                  </a:extLst>
                </a:gridCol>
                <a:gridCol w="720347">
                  <a:extLst>
                    <a:ext uri="{9D8B030D-6E8A-4147-A177-3AD203B41FA5}">
                      <a16:colId xmlns:a16="http://schemas.microsoft.com/office/drawing/2014/main" val="3661122631"/>
                    </a:ext>
                  </a:extLst>
                </a:gridCol>
                <a:gridCol w="789774">
                  <a:extLst>
                    <a:ext uri="{9D8B030D-6E8A-4147-A177-3AD203B41FA5}">
                      <a16:colId xmlns:a16="http://schemas.microsoft.com/office/drawing/2014/main" val="67954591"/>
                    </a:ext>
                  </a:extLst>
                </a:gridCol>
                <a:gridCol w="980708">
                  <a:extLst>
                    <a:ext uri="{9D8B030D-6E8A-4147-A177-3AD203B41FA5}">
                      <a16:colId xmlns:a16="http://schemas.microsoft.com/office/drawing/2014/main" val="1780333072"/>
                    </a:ext>
                  </a:extLst>
                </a:gridCol>
                <a:gridCol w="1015425">
                  <a:extLst>
                    <a:ext uri="{9D8B030D-6E8A-4147-A177-3AD203B41FA5}">
                      <a16:colId xmlns:a16="http://schemas.microsoft.com/office/drawing/2014/main" val="2594139281"/>
                    </a:ext>
                  </a:extLst>
                </a:gridCol>
                <a:gridCol w="1015425">
                  <a:extLst>
                    <a:ext uri="{9D8B030D-6E8A-4147-A177-3AD203B41FA5}">
                      <a16:colId xmlns:a16="http://schemas.microsoft.com/office/drawing/2014/main" val="1534551821"/>
                    </a:ext>
                  </a:extLst>
                </a:gridCol>
              </a:tblGrid>
              <a:tr h="604775">
                <a:tc>
                  <a:txBody>
                    <a:bodyPr/>
                    <a:lstStyle/>
                    <a:p>
                      <a:pPr algn="l" fontAlgn="b"/>
                      <a:r>
                        <a:rPr lang="es-ES" sz="1100" b="1" i="0" u="none" strike="noStrike">
                          <a:solidFill>
                            <a:srgbClr val="000000"/>
                          </a:solidFill>
                          <a:effectLst/>
                          <a:latin typeface="Calibri" panose="020F0502020204030204" pitchFamily="34" charset="0"/>
                        </a:rPr>
                        <a:t>Modalidades disponibles</a:t>
                      </a:r>
                    </a:p>
                  </a:txBody>
                  <a:tcPr marL="9525" marR="9525" marT="9525" marB="108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Esencial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Más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Más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Cobertura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49794266"/>
                  </a:ext>
                </a:extLst>
              </a:tr>
              <a:tr h="803411">
                <a:tc rowSpan="4">
                  <a:txBody>
                    <a:bodyPr/>
                    <a:lstStyle/>
                    <a:p>
                      <a:pPr algn="ctr" fontAlgn="ctr"/>
                      <a:r>
                        <a:rPr lang="es-ES" sz="80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dirty="0">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Ampliación Alto Valor (robo y hurto fuera vivienda, objetos electrónicos y asistencia extraordinaria dentro del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455624"/>
                  </a:ext>
                </a:extLst>
              </a:tr>
              <a:tr h="122374">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842569"/>
                  </a:ext>
                </a:extLst>
              </a:tr>
              <a:tr h="349386">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497787"/>
                  </a:ext>
                </a:extLst>
              </a:tr>
              <a:tr h="150750">
                <a:tc vMerge="1">
                  <a:txBody>
                    <a:bodyPr/>
                    <a:lstStyle/>
                    <a:p>
                      <a:endParaRPr lang="es-ES"/>
                    </a:p>
                  </a:txBody>
                  <a:tcPr/>
                </a:tc>
                <a:tc gridSpan="5">
                  <a:txBody>
                    <a:bodyPr/>
                    <a:lstStyle/>
                    <a:p>
                      <a:pPr algn="ctr" fontAlgn="ctr"/>
                      <a:r>
                        <a:rPr lang="es-ES" sz="1000" b="0" i="0" u="none" strike="noStrike">
                          <a:solidFill>
                            <a:srgbClr val="000000"/>
                          </a:solidFill>
                          <a:effectLst/>
                          <a:latin typeface="Calibri" panose="020F0502020204030204" pitchFamily="34" charset="0"/>
                        </a:rPr>
                        <a:t>Protección Básica y Responsabilidad Civil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344400404"/>
                  </a:ext>
                </a:extLst>
              </a:tr>
              <a:tr h="164939">
                <a:tc>
                  <a:txBody>
                    <a:bodyPr/>
                    <a:lstStyle/>
                    <a:p>
                      <a:pPr algn="ctr" fontAlgn="ctr"/>
                      <a:endParaRPr lang="es-ES" sz="1100" b="1"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187377"/>
                  </a:ext>
                </a:extLst>
              </a:tr>
              <a:tr h="164939">
                <a:tc gridSpan="6">
                  <a:txBody>
                    <a:bodyPr/>
                    <a:lstStyle/>
                    <a:p>
                      <a:pPr algn="ctr" fontAlgn="b"/>
                      <a:r>
                        <a:rPr lang="es-ES" sz="1100" b="1" i="0" u="none" strike="noStrike">
                          <a:solidFill>
                            <a:srgbClr val="000000"/>
                          </a:solidFill>
                          <a:effectLst/>
                          <a:latin typeface="Calibri" panose="020F0502020204030204" pitchFamily="34" charset="0"/>
                        </a:rPr>
                        <a:t>SERVICIOS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865815502"/>
                  </a:ext>
                </a:extLst>
              </a:tr>
              <a:tr h="349386">
                <a:tc>
                  <a:txBody>
                    <a:bodyPr/>
                    <a:lstStyle/>
                    <a:p>
                      <a:pPr algn="ctr" fontAlgn="ctr"/>
                      <a:r>
                        <a:rPr lang="es-ES" sz="800" b="1" i="0" u="none" strike="noStrike">
                          <a:solidFill>
                            <a:srgbClr val="000000"/>
                          </a:solidFill>
                          <a:effectLst/>
                          <a:latin typeface="Calibri" panose="020F0502020204030204" pitchFamily="34" charset="0"/>
                        </a:rPr>
                        <a:t>Servicio de reparación de electrodomésticos de línea blanca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76684"/>
                  </a:ext>
                </a:extLst>
              </a:tr>
              <a:tr h="235880">
                <a:tc>
                  <a:txBody>
                    <a:bodyPr/>
                    <a:lstStyle/>
                    <a:p>
                      <a:pPr algn="ctr" fontAlgn="ctr"/>
                      <a:r>
                        <a:rPr lang="es-ES" sz="800" b="1" i="0" u="none" strike="noStrike">
                          <a:solidFill>
                            <a:srgbClr val="000000"/>
                          </a:solidFill>
                          <a:effectLst/>
                          <a:latin typeface="Calibri" panose="020F0502020204030204" pitchFamily="34" charset="0"/>
                        </a:rPr>
                        <a:t>Servicio de atención </a:t>
                      </a:r>
                      <a:r>
                        <a:rPr lang="es-ES" sz="800" b="1" i="0" u="none" strike="noStrike" err="1">
                          <a:solidFill>
                            <a:srgbClr val="000000"/>
                          </a:solidFill>
                          <a:effectLst/>
                          <a:latin typeface="Calibri" panose="020F0502020204030204" pitchFamily="34" charset="0"/>
                        </a:rPr>
                        <a:t>expres</a:t>
                      </a:r>
                      <a:endParaRPr lang="es-ES" sz="800" b="1"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Incluido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966112"/>
                  </a:ext>
                </a:extLst>
              </a:tr>
            </a:tbl>
          </a:graphicData>
        </a:graphic>
      </p:graphicFrame>
    </p:spTree>
    <p:extLst>
      <p:ext uri="{BB962C8B-B14F-4D97-AF65-F5344CB8AC3E}">
        <p14:creationId xmlns:p14="http://schemas.microsoft.com/office/powerpoint/2010/main" val="300617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144D8DBD-4BC7-4B31-B176-31641BDFC073}"/>
              </a:ext>
            </a:extLst>
          </p:cNvPr>
          <p:cNvPicPr/>
          <p:nvPr/>
        </p:nvPicPr>
        <p:blipFill rotWithShape="1">
          <a:blip r:embed="rId2" cstate="print">
            <a:extLst>
              <a:ext uri="{28A0092B-C50C-407E-A947-70E740481C1C}">
                <a14:useLocalDpi xmlns:a14="http://schemas.microsoft.com/office/drawing/2010/main" val="0"/>
              </a:ext>
            </a:extLst>
          </a:blip>
          <a:srcRect r="6342"/>
          <a:stretch/>
        </p:blipFill>
        <p:spPr bwMode="auto">
          <a:xfrm>
            <a:off x="9338363" y="3619009"/>
            <a:ext cx="2747778" cy="2462830"/>
          </a:xfrm>
          <a:prstGeom prst="rect">
            <a:avLst/>
          </a:prstGeom>
          <a:ln>
            <a:noFill/>
          </a:ln>
          <a:extLst>
            <a:ext uri="{53640926-AAD7-44D8-BBD7-CCE9431645EC}">
              <a14:shadowObscured xmlns:a14="http://schemas.microsoft.com/office/drawing/2010/main"/>
            </a:ext>
          </a:extLst>
        </p:spPr>
      </p:pic>
      <p:sp>
        <p:nvSpPr>
          <p:cNvPr id="2" name="Rectángulo: esquinas redondeadas 1">
            <a:extLst>
              <a:ext uri="{FF2B5EF4-FFF2-40B4-BE49-F238E27FC236}">
                <a16:creationId xmlns:a16="http://schemas.microsoft.com/office/drawing/2014/main" id="{507D4629-C362-41A3-A8DD-B59D10B0AE5E}"/>
              </a:ext>
            </a:extLst>
          </p:cNvPr>
          <p:cNvSpPr/>
          <p:nvPr/>
        </p:nvSpPr>
        <p:spPr>
          <a:xfrm>
            <a:off x="2314576" y="49738"/>
            <a:ext cx="6788374" cy="4186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Argumentario Apoyo Venta Seguro de Hogar</a:t>
            </a:r>
          </a:p>
        </p:txBody>
      </p:sp>
      <p:sp>
        <p:nvSpPr>
          <p:cNvPr id="25" name="Rectángulo: esquinas redondeadas 24">
            <a:extLst>
              <a:ext uri="{FF2B5EF4-FFF2-40B4-BE49-F238E27FC236}">
                <a16:creationId xmlns:a16="http://schemas.microsoft.com/office/drawing/2014/main" id="{FA157D17-BA35-454A-B526-E52310AE014C}"/>
              </a:ext>
            </a:extLst>
          </p:cNvPr>
          <p:cNvSpPr/>
          <p:nvPr/>
        </p:nvSpPr>
        <p:spPr>
          <a:xfrm>
            <a:off x="137022" y="651693"/>
            <a:ext cx="11919461"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Presta especial atención </a:t>
            </a:r>
            <a:r>
              <a:rPr lang="es-ES" sz="1400" b="1">
                <a:solidFill>
                  <a:schemeClr val="bg1"/>
                </a:solidFill>
              </a:rPr>
              <a:t>(durante la captura datos de la vivienda e inicio seguro)</a:t>
            </a:r>
          </a:p>
        </p:txBody>
      </p:sp>
      <p:sp>
        <p:nvSpPr>
          <p:cNvPr id="19" name="Rectángulo: esquinas redondeadas 18">
            <a:extLst>
              <a:ext uri="{FF2B5EF4-FFF2-40B4-BE49-F238E27FC236}">
                <a16:creationId xmlns:a16="http://schemas.microsoft.com/office/drawing/2014/main" id="{D5DE6719-CBE2-4453-A282-179B13E993A0}"/>
              </a:ext>
            </a:extLst>
          </p:cNvPr>
          <p:cNvSpPr/>
          <p:nvPr/>
        </p:nvSpPr>
        <p:spPr>
          <a:xfrm>
            <a:off x="1340165" y="2712678"/>
            <a:ext cx="8327709" cy="8495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s-ES" sz="1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En este caso no se solicita esta información</a:t>
            </a:r>
            <a:r>
              <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Si el cliente manifiesta que la vivienda está hipotecada y pregunta por la cesión de derechos se le informará que en este momento no se puede realizar. Tendrá que llamarnos al 900 22 22 66 en otro momento. </a:t>
            </a:r>
            <a:r>
              <a:rPr lang="es-ES" sz="1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PENDIENTE desarrollo</a:t>
            </a:r>
          </a:p>
        </p:txBody>
      </p:sp>
      <p:sp>
        <p:nvSpPr>
          <p:cNvPr id="20" name="Rectángulo: esquinas redondeadas 19">
            <a:extLst>
              <a:ext uri="{FF2B5EF4-FFF2-40B4-BE49-F238E27FC236}">
                <a16:creationId xmlns:a16="http://schemas.microsoft.com/office/drawing/2014/main" id="{978BEBF0-E9E4-47C5-9724-CCBA11B28B45}"/>
              </a:ext>
            </a:extLst>
          </p:cNvPr>
          <p:cNvSpPr/>
          <p:nvPr/>
        </p:nvSpPr>
        <p:spPr>
          <a:xfrm>
            <a:off x="153484" y="2715568"/>
            <a:ext cx="1186681" cy="83283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Vivienda Hipotecada</a:t>
            </a:r>
          </a:p>
        </p:txBody>
      </p:sp>
      <p:sp>
        <p:nvSpPr>
          <p:cNvPr id="21" name="Rectángulo: esquinas redondeadas 20">
            <a:extLst>
              <a:ext uri="{FF2B5EF4-FFF2-40B4-BE49-F238E27FC236}">
                <a16:creationId xmlns:a16="http://schemas.microsoft.com/office/drawing/2014/main" id="{719C43E7-B068-496C-904C-2A665F287956}"/>
              </a:ext>
            </a:extLst>
          </p:cNvPr>
          <p:cNvSpPr/>
          <p:nvPr/>
        </p:nvSpPr>
        <p:spPr>
          <a:xfrm>
            <a:off x="1292541" y="3603859"/>
            <a:ext cx="7975284" cy="23802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lvl="3"/>
            <a:r>
              <a:rPr lang="es-ES" sz="1000" dirty="0">
                <a:solidFill>
                  <a:prstClr val="black"/>
                </a:solidFill>
              </a:rPr>
              <a:t>El cliente ha de confirmar que la vivienda no está incluida en ninguna de las excepciones que se indican y que estarán recogidas en el portal gestor. Para ello debes seguir este procedimiento:</a:t>
            </a:r>
          </a:p>
          <a:p>
            <a:pPr>
              <a:lnSpc>
                <a:spcPct val="115000"/>
              </a:lnSpc>
              <a:spcBef>
                <a:spcPts val="500"/>
              </a:spcBef>
              <a:spcAft>
                <a:spcPts val="1000"/>
              </a:spcAft>
            </a:pP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a:t>
            </a:r>
            <a:r>
              <a:rPr lang="es-ES" sz="1000" dirty="0">
                <a:solidFill>
                  <a:srgbClr val="4472C4"/>
                </a:solidFill>
                <a:latin typeface="Calibri" panose="020F0502020204030204" pitchFamily="34" charset="0"/>
                <a:ea typeface="Times New Roman" panose="02020603050405020304" pitchFamily="18" charset="0"/>
                <a:cs typeface="Calibri" panose="020F0502020204030204" pitchFamily="34" charset="0"/>
              </a:rPr>
              <a:t> </a:t>
            </a:r>
            <a:r>
              <a:rPr lang="es-ES" sz="1000" b="1" i="1" dirty="0">
                <a:solidFill>
                  <a:srgbClr val="70AD47"/>
                </a:solidFill>
                <a:latin typeface="Calibri" panose="020F0502020204030204" pitchFamily="34" charset="0"/>
                <a:ea typeface="Times New Roman" panose="02020603050405020304" pitchFamily="18" charset="0"/>
                <a:cs typeface="Calibri" panose="020F0502020204030204" pitchFamily="34" charset="0"/>
              </a:rPr>
              <a:t>Para poder confirmar que tu vivienda es asegurable, a continuación, te voy a leer los requisitos que han de tener las viviendas que pueden asegurarse y las viviendas excluidas para que me indiques si la vivienda a asegurar es asegurable o no según la información que te voy facilitando.</a:t>
            </a: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p>
          <a:p>
            <a:pPr>
              <a:lnSpc>
                <a:spcPct val="115000"/>
              </a:lnSpc>
              <a:spcBef>
                <a:spcPts val="500"/>
              </a:spcBef>
              <a:spcAft>
                <a:spcPts val="1000"/>
              </a:spcAft>
            </a:pP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A medida que se le vayan leyendo cada una de las circunstancias, si el cliente indica:</a:t>
            </a:r>
            <a:endPar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200"/>
              </a:lnSpc>
              <a:spcAft>
                <a:spcPts val="1000"/>
              </a:spcAft>
              <a:buFont typeface="Wingdings" panose="05000000000000000000" pitchFamily="2" charset="2"/>
              <a:buChar char=""/>
            </a:pPr>
            <a:r>
              <a:rPr lang="es-ES" sz="1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Si la vivienda está dentro de las viviendas excluidas</a:t>
            </a: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 no se podrá continuar con el proceso. Se informará al cliente </a:t>
            </a: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 </a:t>
            </a:r>
            <a:r>
              <a:rPr lang="es-ES" sz="1000" b="1" i="1" dirty="0">
                <a:solidFill>
                  <a:srgbClr val="70AD47"/>
                </a:solidFill>
                <a:latin typeface="Calibri" panose="020F0502020204030204" pitchFamily="34" charset="0"/>
                <a:cs typeface="Calibri" panose="020F0502020204030204" pitchFamily="34" charset="0"/>
              </a:rPr>
              <a:t>“Al incurrir en (especificar cuál/es) no es posible la contratación del seguro”</a:t>
            </a: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r>
              <a:rPr lang="es-ES" sz="1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Despedida</a:t>
            </a:r>
            <a:endParaRPr lang="es-ES" sz="1000" dirty="0">
              <a:solidFill>
                <a:schemeClr val="tx1"/>
              </a:solidFill>
            </a:endParaRPr>
          </a:p>
          <a:p>
            <a:pPr marL="342900" lvl="0" indent="-342900">
              <a:lnSpc>
                <a:spcPts val="1200"/>
              </a:lnSpc>
              <a:spcAft>
                <a:spcPts val="1000"/>
              </a:spcAft>
              <a:buFont typeface="Wingdings" panose="05000000000000000000" pitchFamily="2" charset="2"/>
              <a:buChar char=""/>
            </a:pPr>
            <a:r>
              <a:rPr lang="es-ES" sz="1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Si la vivienda es asegurable</a:t>
            </a: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 </a:t>
            </a:r>
            <a:r>
              <a:rPr lang="es-ES" sz="1000" b="1" i="1" dirty="0">
                <a:solidFill>
                  <a:srgbClr val="70AD47"/>
                </a:solidFill>
                <a:latin typeface="Calibri" panose="020F0502020204030204" pitchFamily="34" charset="0"/>
                <a:cs typeface="Calibri" panose="020F0502020204030204" pitchFamily="34" charset="0"/>
              </a:rPr>
              <a:t>“Al ser una vivienda asegurable, continuamos con el proceso de contratación del seguro</a:t>
            </a:r>
            <a:r>
              <a:rPr lang="es-ES" sz="1000" dirty="0">
                <a:solidFill>
                  <a:schemeClr val="tx1"/>
                </a:solidFill>
                <a:latin typeface="Calibri" panose="020F0502020204030204" pitchFamily="34" charset="0"/>
                <a:ea typeface="Times New Roman" panose="02020603050405020304" pitchFamily="18" charset="0"/>
                <a:cs typeface="Calibri" panose="020F0502020204030204" pitchFamily="34" charset="0"/>
              </a:rPr>
              <a:t>”</a:t>
            </a:r>
            <a:r>
              <a:rPr lang="es-ES" sz="1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Se pulsará en el botón Confirmar y se continuará con el proceso.</a:t>
            </a:r>
            <a:endParaRPr lang="es-ES" sz="1000" dirty="0">
              <a:solidFill>
                <a:schemeClr val="tx1"/>
              </a:solidFill>
            </a:endParaRPr>
          </a:p>
        </p:txBody>
      </p:sp>
      <p:sp>
        <p:nvSpPr>
          <p:cNvPr id="22" name="Rectángulo: esquinas redondeadas 21">
            <a:extLst>
              <a:ext uri="{FF2B5EF4-FFF2-40B4-BE49-F238E27FC236}">
                <a16:creationId xmlns:a16="http://schemas.microsoft.com/office/drawing/2014/main" id="{F3CE0A7E-739B-460F-BE5F-B5825851B59B}"/>
              </a:ext>
            </a:extLst>
          </p:cNvPr>
          <p:cNvSpPr/>
          <p:nvPr/>
        </p:nvSpPr>
        <p:spPr>
          <a:xfrm>
            <a:off x="105859" y="3603858"/>
            <a:ext cx="1186681" cy="238022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Vivienda Asegurable</a:t>
            </a:r>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E47CF99F-9462-4E84-B1FC-228B2B2E0B3F}"/>
              </a:ext>
            </a:extLst>
          </p:cNvPr>
          <p:cNvSpPr/>
          <p:nvPr/>
        </p:nvSpPr>
        <p:spPr>
          <a:xfrm>
            <a:off x="452205" y="660744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Botón de acción: ir hacia delante o siguiente 14">
            <a:hlinkClick r:id="" action="ppaction://hlinkshowjump?jump=nextslide" highlightClick="1"/>
            <a:extLst>
              <a:ext uri="{FF2B5EF4-FFF2-40B4-BE49-F238E27FC236}">
                <a16:creationId xmlns:a16="http://schemas.microsoft.com/office/drawing/2014/main" id="{63CA6675-5665-4BAF-BB4B-17ED7356B8DD}"/>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4" name="Imagen 23">
            <a:extLst>
              <a:ext uri="{FF2B5EF4-FFF2-40B4-BE49-F238E27FC236}">
                <a16:creationId xmlns:a16="http://schemas.microsoft.com/office/drawing/2014/main" id="{AE1DE511-452A-49F9-BA3C-9DFEA8917F16}"/>
              </a:ext>
            </a:extLst>
          </p:cNvPr>
          <p:cNvPicPr>
            <a:picLocks noChangeAspect="1"/>
          </p:cNvPicPr>
          <p:nvPr/>
        </p:nvPicPr>
        <p:blipFill>
          <a:blip r:embed="rId3"/>
          <a:stretch>
            <a:fillRect/>
          </a:stretch>
        </p:blipFill>
        <p:spPr>
          <a:xfrm>
            <a:off x="136407" y="8581"/>
            <a:ext cx="1054469" cy="382357"/>
          </a:xfrm>
          <a:prstGeom prst="rect">
            <a:avLst/>
          </a:prstGeom>
        </p:spPr>
      </p:pic>
      <p:sp>
        <p:nvSpPr>
          <p:cNvPr id="27" name="Rectángulo: esquinas redondeadas 26">
            <a:extLst>
              <a:ext uri="{FF2B5EF4-FFF2-40B4-BE49-F238E27FC236}">
                <a16:creationId xmlns:a16="http://schemas.microsoft.com/office/drawing/2014/main" id="{E888DECA-19E4-4DDA-B6D2-3346B7131A67}"/>
              </a:ext>
            </a:extLst>
          </p:cNvPr>
          <p:cNvSpPr/>
          <p:nvPr/>
        </p:nvSpPr>
        <p:spPr>
          <a:xfrm>
            <a:off x="1340165" y="1861707"/>
            <a:ext cx="8327710" cy="77859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Si la antigüedad de la vivienda es </a:t>
            </a:r>
            <a:r>
              <a:rPr lang="es-ES" sz="1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superior a 100 años</a:t>
            </a:r>
            <a:r>
              <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se preguntará si se han realizado obras en los últimos 30 años, en caso afirmativo se le dejará continuar con el proceso y si es negativo se le informará</a:t>
            </a:r>
            <a:r>
              <a:rPr lang="es-ES" sz="1000" b="1" i="1" dirty="0">
                <a:solidFill>
                  <a:srgbClr val="70AD47"/>
                </a:solidFill>
                <a:latin typeface="Calibri" panose="020F0502020204030204" pitchFamily="34" charset="0"/>
                <a:cs typeface="Calibri" panose="020F0502020204030204" pitchFamily="34" charset="0"/>
              </a:rPr>
              <a:t>: “La vivienda no se puede asegurar y no se puede continuar con el proceso de contratación“</a:t>
            </a:r>
          </a:p>
        </p:txBody>
      </p:sp>
      <p:sp>
        <p:nvSpPr>
          <p:cNvPr id="28" name="Rectángulo: esquinas redondeadas 27">
            <a:extLst>
              <a:ext uri="{FF2B5EF4-FFF2-40B4-BE49-F238E27FC236}">
                <a16:creationId xmlns:a16="http://schemas.microsoft.com/office/drawing/2014/main" id="{632D57D5-7ACC-4949-BAEC-2D59CE49B877}"/>
              </a:ext>
            </a:extLst>
          </p:cNvPr>
          <p:cNvSpPr/>
          <p:nvPr/>
        </p:nvSpPr>
        <p:spPr>
          <a:xfrm>
            <a:off x="153484" y="1864597"/>
            <a:ext cx="1186681" cy="80703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Antigüedad vivienda</a:t>
            </a:r>
          </a:p>
        </p:txBody>
      </p:sp>
      <p:pic>
        <p:nvPicPr>
          <p:cNvPr id="29" name="Imagen 28">
            <a:extLst>
              <a:ext uri="{FF2B5EF4-FFF2-40B4-BE49-F238E27FC236}">
                <a16:creationId xmlns:a16="http://schemas.microsoft.com/office/drawing/2014/main" id="{4251A537-22D0-4FFC-8C48-9096D0E05307}"/>
              </a:ext>
            </a:extLst>
          </p:cNvPr>
          <p:cNvPicPr>
            <a:picLocks noChangeAspect="1"/>
          </p:cNvPicPr>
          <p:nvPr/>
        </p:nvPicPr>
        <p:blipFill rotWithShape="1">
          <a:blip r:embed="rId4"/>
          <a:srcRect t="2572"/>
          <a:stretch/>
        </p:blipFill>
        <p:spPr>
          <a:xfrm>
            <a:off x="9705424" y="1121125"/>
            <a:ext cx="2013656" cy="2273691"/>
          </a:xfrm>
          <a:prstGeom prst="rect">
            <a:avLst/>
          </a:prstGeom>
          <a:noFill/>
          <a:ln w="15875">
            <a:solidFill>
              <a:schemeClr val="accent1">
                <a:shade val="50000"/>
              </a:schemeClr>
            </a:solidFill>
          </a:ln>
        </p:spPr>
      </p:pic>
      <p:sp>
        <p:nvSpPr>
          <p:cNvPr id="30" name="Rectángulo: esquinas redondeadas 29">
            <a:extLst>
              <a:ext uri="{FF2B5EF4-FFF2-40B4-BE49-F238E27FC236}">
                <a16:creationId xmlns:a16="http://schemas.microsoft.com/office/drawing/2014/main" id="{1C826289-7FE5-4D44-B4DA-B5511F2D0CAA}"/>
              </a:ext>
            </a:extLst>
          </p:cNvPr>
          <p:cNvSpPr/>
          <p:nvPr/>
        </p:nvSpPr>
        <p:spPr>
          <a:xfrm>
            <a:off x="1340164" y="1111353"/>
            <a:ext cx="8327710" cy="6779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El tener el servicio catastro activado facilita la cumplimentación y validación de los datos referentes a la localización, y características de la vivienda, así como  facilita importes recomendados. El no tenerlo activado o cuando se pierde la conexión con el catastro implica tener que cumplimentar los datos manualmente. </a:t>
            </a:r>
          </a:p>
        </p:txBody>
      </p:sp>
      <p:sp>
        <p:nvSpPr>
          <p:cNvPr id="31" name="Rectángulo: esquinas redondeadas 30">
            <a:extLst>
              <a:ext uri="{FF2B5EF4-FFF2-40B4-BE49-F238E27FC236}">
                <a16:creationId xmlns:a16="http://schemas.microsoft.com/office/drawing/2014/main" id="{7C2FB053-1E37-44C4-A864-40FDA110630E}"/>
              </a:ext>
            </a:extLst>
          </p:cNvPr>
          <p:cNvSpPr/>
          <p:nvPr/>
        </p:nvSpPr>
        <p:spPr>
          <a:xfrm>
            <a:off x="153484" y="1106168"/>
            <a:ext cx="1186681" cy="68542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Utilizar servicios del catastro</a:t>
            </a:r>
          </a:p>
        </p:txBody>
      </p:sp>
      <p:pic>
        <p:nvPicPr>
          <p:cNvPr id="32" name="Imagen 31" descr="Imagen que contiene Texto&#10;&#10;Descripción generada automáticamente">
            <a:hlinkClick r:id="rId5" action="ppaction://hlinksldjump"/>
            <a:extLst>
              <a:ext uri="{FF2B5EF4-FFF2-40B4-BE49-F238E27FC236}">
                <a16:creationId xmlns:a16="http://schemas.microsoft.com/office/drawing/2014/main" id="{B22FC8E6-61C3-46FD-9A60-3CDA71C38B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3215" y="43331"/>
            <a:ext cx="1408942" cy="453951"/>
          </a:xfrm>
          <a:prstGeom prst="rect">
            <a:avLst/>
          </a:prstGeom>
          <a:solidFill>
            <a:schemeClr val="bg1"/>
          </a:solidFill>
        </p:spPr>
      </p:pic>
      <p:pic>
        <p:nvPicPr>
          <p:cNvPr id="33" name="Picture 6" descr="Resultado de imagen de ir a inicio">
            <a:hlinkClick r:id="rId7" action="ppaction://hlinksldjump"/>
            <a:extLst>
              <a:ext uri="{FF2B5EF4-FFF2-40B4-BE49-F238E27FC236}">
                <a16:creationId xmlns:a16="http://schemas.microsoft.com/office/drawing/2014/main" id="{30ADBB1E-B32E-4034-805A-6D096324A9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25">
            <a:extLst>
              <a:ext uri="{FF2B5EF4-FFF2-40B4-BE49-F238E27FC236}">
                <a16:creationId xmlns:a16="http://schemas.microsoft.com/office/drawing/2014/main" id="{0E445104-4ACB-4F4C-85CC-5E512B183D25}"/>
              </a:ext>
            </a:extLst>
          </p:cNvPr>
          <p:cNvSpPr/>
          <p:nvPr/>
        </p:nvSpPr>
        <p:spPr>
          <a:xfrm>
            <a:off x="7976576" y="202883"/>
            <a:ext cx="450764" cy="246221"/>
          </a:xfrm>
          <a:prstGeom prst="rect">
            <a:avLst/>
          </a:prstGeom>
        </p:spPr>
        <p:txBody>
          <a:bodyPr wrap="none">
            <a:spAutoFit/>
          </a:bodyPr>
          <a:lstStyle/>
          <a:p>
            <a:r>
              <a:rPr lang="es-ES" sz="1000" b="1" dirty="0">
                <a:solidFill>
                  <a:schemeClr val="bg1"/>
                </a:solidFill>
              </a:rPr>
              <a:t>(1/2)</a:t>
            </a:r>
            <a:endParaRPr lang="es-ES" sz="1000" dirty="0"/>
          </a:p>
        </p:txBody>
      </p:sp>
      <p:sp>
        <p:nvSpPr>
          <p:cNvPr id="34" name="Rectángulo 33">
            <a:extLst>
              <a:ext uri="{FF2B5EF4-FFF2-40B4-BE49-F238E27FC236}">
                <a16:creationId xmlns:a16="http://schemas.microsoft.com/office/drawing/2014/main" id="{69CBEA9C-8F3D-4C08-9AF2-EDE3AC9EA4C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52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07D4629-C362-41A3-A8DD-B59D10B0AE5E}"/>
              </a:ext>
            </a:extLst>
          </p:cNvPr>
          <p:cNvSpPr/>
          <p:nvPr/>
        </p:nvSpPr>
        <p:spPr>
          <a:xfrm>
            <a:off x="2476501" y="49738"/>
            <a:ext cx="6343650" cy="41861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Argumentario Apoyo Venta Seguro de Hogar</a:t>
            </a:r>
          </a:p>
        </p:txBody>
      </p:sp>
      <p:sp>
        <p:nvSpPr>
          <p:cNvPr id="24" name="Rectángulo: esquinas redondeadas 23">
            <a:extLst>
              <a:ext uri="{FF2B5EF4-FFF2-40B4-BE49-F238E27FC236}">
                <a16:creationId xmlns:a16="http://schemas.microsoft.com/office/drawing/2014/main" id="{550C649B-58E3-4E6D-AA70-5BC1AF6212DB}"/>
              </a:ext>
            </a:extLst>
          </p:cNvPr>
          <p:cNvSpPr/>
          <p:nvPr/>
        </p:nvSpPr>
        <p:spPr>
          <a:xfrm>
            <a:off x="136717" y="5797675"/>
            <a:ext cx="3270947" cy="438071"/>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t>Vivienda Hipotecada</a:t>
            </a:r>
          </a:p>
        </p:txBody>
      </p:sp>
      <p:sp>
        <p:nvSpPr>
          <p:cNvPr id="19" name="CuadroTexto 18">
            <a:extLst>
              <a:ext uri="{FF2B5EF4-FFF2-40B4-BE49-F238E27FC236}">
                <a16:creationId xmlns:a16="http://schemas.microsoft.com/office/drawing/2014/main" id="{1736C9AE-2B12-46F0-9612-C57DA663B02A}"/>
              </a:ext>
            </a:extLst>
          </p:cNvPr>
          <p:cNvSpPr txBox="1"/>
          <p:nvPr/>
        </p:nvSpPr>
        <p:spPr>
          <a:xfrm>
            <a:off x="137022" y="6235743"/>
            <a:ext cx="11981087" cy="246221"/>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000" b="1" dirty="0"/>
              <a:t>PENDIENTE OPERATIVA – Pendiente desarrollo TS</a:t>
            </a:r>
            <a:endParaRPr lang="es-ES" sz="1000" dirty="0"/>
          </a:p>
        </p:txBody>
      </p:sp>
      <p:pic>
        <p:nvPicPr>
          <p:cNvPr id="15" name="Imagen 14">
            <a:extLst>
              <a:ext uri="{FF2B5EF4-FFF2-40B4-BE49-F238E27FC236}">
                <a16:creationId xmlns:a16="http://schemas.microsoft.com/office/drawing/2014/main" id="{416CD7ED-C6A6-4054-A1ED-88914F1309E0}"/>
              </a:ext>
            </a:extLst>
          </p:cNvPr>
          <p:cNvPicPr>
            <a:picLocks noChangeAspect="1"/>
          </p:cNvPicPr>
          <p:nvPr/>
        </p:nvPicPr>
        <p:blipFill>
          <a:blip r:embed="rId2"/>
          <a:stretch>
            <a:fillRect/>
          </a:stretch>
        </p:blipFill>
        <p:spPr>
          <a:xfrm>
            <a:off x="136407" y="18106"/>
            <a:ext cx="1054469" cy="382357"/>
          </a:xfrm>
          <a:prstGeom prst="rect">
            <a:avLst/>
          </a:prstGeom>
        </p:spPr>
      </p:pic>
      <p:sp>
        <p:nvSpPr>
          <p:cNvPr id="20" name="Botón de acción: ir hacia atrás o anterior 19">
            <a:hlinkClick r:id="" action="ppaction://hlinkshowjump?jump=previousslide" highlightClick="1"/>
            <a:extLst>
              <a:ext uri="{FF2B5EF4-FFF2-40B4-BE49-F238E27FC236}">
                <a16:creationId xmlns:a16="http://schemas.microsoft.com/office/drawing/2014/main" id="{052D9C2F-3B78-4384-876B-A7E48D2D89D4}"/>
              </a:ext>
            </a:extLst>
          </p:cNvPr>
          <p:cNvSpPr/>
          <p:nvPr/>
        </p:nvSpPr>
        <p:spPr>
          <a:xfrm>
            <a:off x="177613" y="6577248"/>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1FBDCBC4-C6AB-48F7-BFB0-344BA520EA5D}"/>
              </a:ext>
            </a:extLst>
          </p:cNvPr>
          <p:cNvSpPr/>
          <p:nvPr/>
        </p:nvSpPr>
        <p:spPr>
          <a:xfrm>
            <a:off x="8254331" y="196158"/>
            <a:ext cx="450764" cy="246221"/>
          </a:xfrm>
          <a:prstGeom prst="rect">
            <a:avLst/>
          </a:prstGeom>
        </p:spPr>
        <p:txBody>
          <a:bodyPr wrap="none">
            <a:spAutoFit/>
          </a:bodyPr>
          <a:lstStyle/>
          <a:p>
            <a:r>
              <a:rPr lang="es-ES" sz="1000" b="1">
                <a:solidFill>
                  <a:schemeClr val="bg1"/>
                </a:solidFill>
              </a:rPr>
              <a:t>(2/2)</a:t>
            </a:r>
            <a:endParaRPr lang="es-ES" sz="1000"/>
          </a:p>
        </p:txBody>
      </p:sp>
      <p:pic>
        <p:nvPicPr>
          <p:cNvPr id="16" name="Imagen 15" descr="Imagen que contiene Texto&#10;&#10;Descripción generada automáticamente">
            <a:hlinkClick r:id="rId3" action="ppaction://hlinksldjump"/>
            <a:extLst>
              <a:ext uri="{FF2B5EF4-FFF2-40B4-BE49-F238E27FC236}">
                <a16:creationId xmlns:a16="http://schemas.microsoft.com/office/drawing/2014/main" id="{58700F64-600A-4977-84A1-77D7287EE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6437" y="126767"/>
            <a:ext cx="1408942" cy="453951"/>
          </a:xfrm>
          <a:prstGeom prst="rect">
            <a:avLst/>
          </a:prstGeom>
          <a:solidFill>
            <a:schemeClr val="bg1"/>
          </a:solidFill>
        </p:spPr>
      </p:pic>
      <p:pic>
        <p:nvPicPr>
          <p:cNvPr id="22" name="Picture 6" descr="Resultado de imagen de ir a inicio">
            <a:hlinkClick r:id="rId5" action="ppaction://hlinksldjump"/>
            <a:extLst>
              <a:ext uri="{FF2B5EF4-FFF2-40B4-BE49-F238E27FC236}">
                <a16:creationId xmlns:a16="http://schemas.microsoft.com/office/drawing/2014/main" id="{2CD48215-FA20-4679-A1E8-3946F31268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esquinas redondeadas 25">
            <a:extLst>
              <a:ext uri="{FF2B5EF4-FFF2-40B4-BE49-F238E27FC236}">
                <a16:creationId xmlns:a16="http://schemas.microsoft.com/office/drawing/2014/main" id="{5014900D-482E-457F-A413-35D2B9010574}"/>
              </a:ext>
            </a:extLst>
          </p:cNvPr>
          <p:cNvSpPr/>
          <p:nvPr/>
        </p:nvSpPr>
        <p:spPr>
          <a:xfrm>
            <a:off x="1434174" y="2697865"/>
            <a:ext cx="10318249" cy="7340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200" dirty="0">
                <a:solidFill>
                  <a:prstClr val="black"/>
                </a:solidFill>
              </a:rPr>
              <a:t>Ten en cuenta que, si la fecha inicio del seguro es superior a 1 año desde la fecha del día, no podrá realizarse la contratación y por tanto no se puede continuar. </a:t>
            </a:r>
          </a:p>
        </p:txBody>
      </p:sp>
      <p:sp>
        <p:nvSpPr>
          <p:cNvPr id="27" name="Rectángulo: esquinas redondeadas 26">
            <a:extLst>
              <a:ext uri="{FF2B5EF4-FFF2-40B4-BE49-F238E27FC236}">
                <a16:creationId xmlns:a16="http://schemas.microsoft.com/office/drawing/2014/main" id="{49F73A90-9E9A-4239-9569-07FDEEA24A0B}"/>
              </a:ext>
            </a:extLst>
          </p:cNvPr>
          <p:cNvSpPr/>
          <p:nvPr/>
        </p:nvSpPr>
        <p:spPr>
          <a:xfrm>
            <a:off x="177613" y="2684003"/>
            <a:ext cx="1256562" cy="74794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Fecha inicio del Seguro</a:t>
            </a:r>
          </a:p>
        </p:txBody>
      </p:sp>
      <p:sp>
        <p:nvSpPr>
          <p:cNvPr id="28" name="Rectángulo: esquinas redondeadas 27">
            <a:extLst>
              <a:ext uri="{FF2B5EF4-FFF2-40B4-BE49-F238E27FC236}">
                <a16:creationId xmlns:a16="http://schemas.microsoft.com/office/drawing/2014/main" id="{36C51257-486B-43EE-8D39-A83A7D4E56B9}"/>
              </a:ext>
            </a:extLst>
          </p:cNvPr>
          <p:cNvSpPr/>
          <p:nvPr/>
        </p:nvSpPr>
        <p:spPr>
          <a:xfrm>
            <a:off x="1358493" y="517162"/>
            <a:ext cx="10393930" cy="7340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200" dirty="0">
                <a:solidFill>
                  <a:prstClr val="black"/>
                </a:solidFill>
              </a:rPr>
              <a:t>Ten en cuenta que solo puede contratar el propietario de la vivienda, nunca el inquilino si la vivienda esta alquilada.</a:t>
            </a:r>
          </a:p>
        </p:txBody>
      </p:sp>
      <p:sp>
        <p:nvSpPr>
          <p:cNvPr id="29" name="Rectángulo: esquinas redondeadas 28">
            <a:extLst>
              <a:ext uri="{FF2B5EF4-FFF2-40B4-BE49-F238E27FC236}">
                <a16:creationId xmlns:a16="http://schemas.microsoft.com/office/drawing/2014/main" id="{C63F4404-1CF3-465A-97CC-10160AA31D8F}"/>
              </a:ext>
            </a:extLst>
          </p:cNvPr>
          <p:cNvSpPr/>
          <p:nvPr/>
        </p:nvSpPr>
        <p:spPr>
          <a:xfrm>
            <a:off x="177613" y="517162"/>
            <a:ext cx="1186681" cy="7479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Quién contrata</a:t>
            </a:r>
          </a:p>
        </p:txBody>
      </p:sp>
      <p:sp>
        <p:nvSpPr>
          <p:cNvPr id="30" name="Rectángulo: esquinas redondeadas 29">
            <a:extLst>
              <a:ext uri="{FF2B5EF4-FFF2-40B4-BE49-F238E27FC236}">
                <a16:creationId xmlns:a16="http://schemas.microsoft.com/office/drawing/2014/main" id="{C4546A9B-C29B-4702-AB78-A3600DEC6EB3}"/>
              </a:ext>
            </a:extLst>
          </p:cNvPr>
          <p:cNvSpPr/>
          <p:nvPr/>
        </p:nvSpPr>
        <p:spPr>
          <a:xfrm>
            <a:off x="1364295" y="1323603"/>
            <a:ext cx="10388128" cy="12587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200" dirty="0">
                <a:solidFill>
                  <a:prstClr val="black"/>
                </a:solidFill>
              </a:rPr>
              <a:t>Además de la fecha vencimiento o entrada en vigor de la póliza, es necesario tener el teléfono de contacto</a:t>
            </a:r>
          </a:p>
          <a:p>
            <a:pPr marL="0" lvl="3"/>
            <a:r>
              <a:rPr lang="es-ES" sz="1200" b="1" dirty="0">
                <a:solidFill>
                  <a:prstClr val="black"/>
                </a:solidFill>
              </a:rPr>
              <a:t>Importante</a:t>
            </a:r>
            <a:r>
              <a:rPr lang="es-ES" sz="1200" dirty="0">
                <a:solidFill>
                  <a:prstClr val="black"/>
                </a:solidFill>
              </a:rPr>
              <a:t>: sugerirle sea el teléfono desde el que esta llamando, si no se facilita no se puede continuar con el proceso. Si no lo quiere facilitar nunca se introducirá un teléfono al azar por temas de protección de datos</a:t>
            </a:r>
          </a:p>
          <a:p>
            <a:pPr marL="0" lvl="3"/>
            <a:endParaRPr lang="es-ES" sz="1200" dirty="0">
              <a:solidFill>
                <a:prstClr val="black"/>
              </a:solidFill>
            </a:endParaRPr>
          </a:p>
        </p:txBody>
      </p:sp>
      <p:sp>
        <p:nvSpPr>
          <p:cNvPr id="31" name="Rectángulo: esquinas redondeadas 30">
            <a:extLst>
              <a:ext uri="{FF2B5EF4-FFF2-40B4-BE49-F238E27FC236}">
                <a16:creationId xmlns:a16="http://schemas.microsoft.com/office/drawing/2014/main" id="{ADCBB075-3A95-44D2-8D1C-F88A93ED14D0}"/>
              </a:ext>
            </a:extLst>
          </p:cNvPr>
          <p:cNvSpPr/>
          <p:nvPr/>
        </p:nvSpPr>
        <p:spPr>
          <a:xfrm>
            <a:off x="177613" y="1326494"/>
            <a:ext cx="1186681" cy="125583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Teléfono contacto</a:t>
            </a:r>
          </a:p>
        </p:txBody>
      </p:sp>
      <p:sp>
        <p:nvSpPr>
          <p:cNvPr id="18" name="Rectángulo: esquinas redondeadas 17">
            <a:extLst>
              <a:ext uri="{FF2B5EF4-FFF2-40B4-BE49-F238E27FC236}">
                <a16:creationId xmlns:a16="http://schemas.microsoft.com/office/drawing/2014/main" id="{2EF77686-52AF-4C6F-9EA8-5E53A7098EF8}"/>
              </a:ext>
            </a:extLst>
          </p:cNvPr>
          <p:cNvSpPr/>
          <p:nvPr/>
        </p:nvSpPr>
        <p:spPr>
          <a:xfrm>
            <a:off x="1368739" y="3494404"/>
            <a:ext cx="10393930" cy="14805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200" b="1" dirty="0">
                <a:solidFill>
                  <a:prstClr val="black"/>
                </a:solidFill>
              </a:rPr>
              <a:t>Importante</a:t>
            </a:r>
            <a:r>
              <a:rPr lang="es-ES" sz="1200" dirty="0">
                <a:solidFill>
                  <a:prstClr val="black"/>
                </a:solidFill>
              </a:rPr>
              <a:t>: </a:t>
            </a:r>
          </a:p>
          <a:p>
            <a:pPr marL="171450" lvl="0" indent="-171450">
              <a:buFont typeface="Arial" panose="020B0604020202020204" pitchFamily="34" charset="0"/>
              <a:buChar char="•"/>
            </a:pPr>
            <a:r>
              <a:rPr lang="es-ES" sz="1200" dirty="0">
                <a:solidFill>
                  <a:prstClr val="black"/>
                </a:solidFill>
              </a:rPr>
              <a:t>Una vez capturado todos los datos relativos a la vivienda y antes de ofrecer al cliente la modalidad de seguro hogar es obligatorio informarle donde puede encontrar toda la información previa a la contratación del seguro de hogar Movistar. </a:t>
            </a:r>
          </a:p>
          <a:p>
            <a:pPr marL="171450" lvl="0" indent="-171450">
              <a:buFont typeface="Arial" panose="020B0604020202020204" pitchFamily="34" charset="0"/>
              <a:buChar char="•"/>
            </a:pPr>
            <a:r>
              <a:rPr lang="es-ES" sz="1200" dirty="0">
                <a:solidFill>
                  <a:prstClr val="black"/>
                </a:solidFill>
              </a:rPr>
              <a:t>Antes de facilitar la </a:t>
            </a:r>
            <a:r>
              <a:rPr lang="es-ES" sz="1200" dirty="0" err="1">
                <a:solidFill>
                  <a:prstClr val="black"/>
                </a:solidFill>
              </a:rPr>
              <a:t>url</a:t>
            </a:r>
            <a:r>
              <a:rPr lang="es-ES" sz="1200" dirty="0">
                <a:solidFill>
                  <a:prstClr val="black"/>
                </a:solidFill>
              </a:rPr>
              <a:t> de información precontractual asegúrate que aseguradora es pues las </a:t>
            </a:r>
            <a:r>
              <a:rPr lang="es-ES" sz="1200" dirty="0" err="1">
                <a:solidFill>
                  <a:prstClr val="black"/>
                </a:solidFill>
              </a:rPr>
              <a:t>url</a:t>
            </a:r>
            <a:r>
              <a:rPr lang="es-ES" sz="1200" dirty="0">
                <a:solidFill>
                  <a:prstClr val="black"/>
                </a:solidFill>
              </a:rPr>
              <a:t> son muy parecidas</a:t>
            </a:r>
          </a:p>
          <a:p>
            <a:pPr lvl="0"/>
            <a:r>
              <a:rPr lang="es-ES" sz="12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a:t>
            </a:r>
            <a:r>
              <a:rPr lang="es-ES" sz="1200" dirty="0">
                <a:solidFill>
                  <a:srgbClr val="4472C4"/>
                </a:solidFill>
                <a:latin typeface="Calibri" panose="020F0502020204030204" pitchFamily="34" charset="0"/>
                <a:ea typeface="Times New Roman" panose="02020603050405020304" pitchFamily="18" charset="0"/>
                <a:cs typeface="Calibri" panose="020F0502020204030204" pitchFamily="34" charset="0"/>
              </a:rPr>
              <a:t> </a:t>
            </a:r>
            <a:r>
              <a:rPr lang="es-ES" sz="1200" b="1" i="1" dirty="0">
                <a:solidFill>
                  <a:srgbClr val="70AD47"/>
                </a:solidFill>
                <a:latin typeface="Calibri" panose="020F0502020204030204" pitchFamily="34" charset="0"/>
                <a:ea typeface="Times New Roman" panose="02020603050405020304" pitchFamily="18" charset="0"/>
                <a:cs typeface="Calibri" panose="020F0502020204030204" pitchFamily="34" charset="0"/>
              </a:rPr>
              <a:t>[Nombre cliente], informarte que en http://seguros.movistar.es/hogar/legal puedes encontrar toda la información previa a la contratación del seguro de hogar Movistar Seguros asegurado por Telefónica Seguros y Reaseguros Compañía Aseguradora SAU</a:t>
            </a:r>
            <a:endParaRPr lang="es-ES" sz="1200" dirty="0">
              <a:solidFill>
                <a:prstClr val="black"/>
              </a:solidFill>
            </a:endParaRPr>
          </a:p>
        </p:txBody>
      </p:sp>
      <p:sp>
        <p:nvSpPr>
          <p:cNvPr id="21" name="Rectángulo: esquinas redondeadas 20">
            <a:extLst>
              <a:ext uri="{FF2B5EF4-FFF2-40B4-BE49-F238E27FC236}">
                <a16:creationId xmlns:a16="http://schemas.microsoft.com/office/drawing/2014/main" id="{CE25E91C-4289-4212-B9E4-24991897C120}"/>
              </a:ext>
            </a:extLst>
          </p:cNvPr>
          <p:cNvSpPr/>
          <p:nvPr/>
        </p:nvSpPr>
        <p:spPr>
          <a:xfrm>
            <a:off x="182057" y="3497295"/>
            <a:ext cx="1248403" cy="143573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Información precontractual</a:t>
            </a:r>
          </a:p>
        </p:txBody>
      </p:sp>
      <p:sp>
        <p:nvSpPr>
          <p:cNvPr id="23" name="Rectángulo: esquinas redondeadas 22">
            <a:extLst>
              <a:ext uri="{FF2B5EF4-FFF2-40B4-BE49-F238E27FC236}">
                <a16:creationId xmlns:a16="http://schemas.microsoft.com/office/drawing/2014/main" id="{44AC6F4E-E663-40C6-8AF6-1A977092EED5}"/>
              </a:ext>
            </a:extLst>
          </p:cNvPr>
          <p:cNvSpPr/>
          <p:nvPr/>
        </p:nvSpPr>
        <p:spPr>
          <a:xfrm>
            <a:off x="1358493" y="5028633"/>
            <a:ext cx="10393930" cy="7222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endParaRPr lang="es-ES" sz="1000" dirty="0">
              <a:solidFill>
                <a:prstClr val="black"/>
              </a:solidFill>
            </a:endParaRPr>
          </a:p>
          <a:p>
            <a:pPr marL="0" lvl="3"/>
            <a:r>
              <a:rPr lang="es-ES" sz="1000" b="1" dirty="0">
                <a:solidFill>
                  <a:prstClr val="black"/>
                </a:solidFill>
              </a:rPr>
              <a:t>Utilizar siempre los importes recomendados, que están ajustados a las características de la vivienda a asegurar</a:t>
            </a:r>
          </a:p>
          <a:p>
            <a:pPr marL="171450" lvl="3" indent="-171450">
              <a:buFont typeface="Arial" panose="020B0604020202020204" pitchFamily="34" charset="0"/>
              <a:buChar char="•"/>
            </a:pPr>
            <a:endParaRPr lang="es-ES" sz="1000" dirty="0">
              <a:solidFill>
                <a:prstClr val="black"/>
              </a:solidFill>
            </a:endParaRPr>
          </a:p>
        </p:txBody>
      </p:sp>
      <p:sp>
        <p:nvSpPr>
          <p:cNvPr id="32" name="Rectángulo: esquinas redondeadas 31">
            <a:extLst>
              <a:ext uri="{FF2B5EF4-FFF2-40B4-BE49-F238E27FC236}">
                <a16:creationId xmlns:a16="http://schemas.microsoft.com/office/drawing/2014/main" id="{5F4A5EB5-29FF-4A70-AC4A-803CDD21998F}"/>
              </a:ext>
            </a:extLst>
          </p:cNvPr>
          <p:cNvSpPr/>
          <p:nvPr/>
        </p:nvSpPr>
        <p:spPr>
          <a:xfrm>
            <a:off x="177613" y="5002943"/>
            <a:ext cx="1256562" cy="74794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Limites sumas aseguradas</a:t>
            </a:r>
          </a:p>
        </p:txBody>
      </p:sp>
      <p:sp>
        <p:nvSpPr>
          <p:cNvPr id="25" name="Rectángulo 24">
            <a:extLst>
              <a:ext uri="{FF2B5EF4-FFF2-40B4-BE49-F238E27FC236}">
                <a16:creationId xmlns:a16="http://schemas.microsoft.com/office/drawing/2014/main" id="{3AFE54AA-01DE-4FAC-8339-54E394F6ABE9}"/>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052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590801" y="134765"/>
            <a:ext cx="3009900"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QUE OFRECER</a:t>
            </a:r>
          </a:p>
        </p:txBody>
      </p:sp>
      <p:sp>
        <p:nvSpPr>
          <p:cNvPr id="16" name="Rectángulo: esquinas redondeadas 15">
            <a:extLst>
              <a:ext uri="{FF2B5EF4-FFF2-40B4-BE49-F238E27FC236}">
                <a16:creationId xmlns:a16="http://schemas.microsoft.com/office/drawing/2014/main" id="{514D5C27-3938-469A-B9B4-EE7B3F5F65EE}"/>
              </a:ext>
            </a:extLst>
          </p:cNvPr>
          <p:cNvSpPr/>
          <p:nvPr/>
        </p:nvSpPr>
        <p:spPr>
          <a:xfrm>
            <a:off x="6880026" y="604813"/>
            <a:ext cx="5175255" cy="242347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pPr>
            <a:r>
              <a:rPr lang="es-ES" sz="1100" b="1" i="1" dirty="0">
                <a:solidFill>
                  <a:srgbClr val="2E75B6"/>
                </a:solidFill>
                <a:latin typeface="Calibri" panose="020F0502020204030204" pitchFamily="34" charset="0"/>
                <a:ea typeface="Calibri" panose="020F0502020204030204" pitchFamily="34" charset="0"/>
                <a:cs typeface="Calibri" panose="020F0502020204030204" pitchFamily="34" charset="0"/>
              </a:rPr>
              <a:t>Agente</a:t>
            </a:r>
            <a:r>
              <a:rPr lang="es-ES" sz="1100" dirty="0">
                <a:solidFill>
                  <a:prstClr val="white"/>
                </a:solidFill>
                <a:latin typeface="Calibri" panose="020F0502020204030204" pitchFamily="34" charset="0"/>
                <a:ea typeface="Calibri" panose="020F0502020204030204" pitchFamily="34" charset="0"/>
                <a:cs typeface="Calibri" panose="020F0502020204030204" pitchFamily="34" charset="0"/>
              </a:rPr>
              <a:t>: : </a:t>
            </a:r>
            <a:r>
              <a:rPr lang="es-ES_tradnl" sz="1100" b="1" i="1" dirty="0">
                <a:solidFill>
                  <a:srgbClr val="6FAC47"/>
                </a:solidFill>
                <a:latin typeface="Calibri" panose="020F0502020204030204" pitchFamily="34" charset="0"/>
                <a:ea typeface="Times New Roman" panose="02020603050405020304" pitchFamily="18" charset="0"/>
                <a:cs typeface="Calibri" panose="020F0502020204030204" pitchFamily="34" charset="0"/>
              </a:rPr>
              <a:t>[Nombre del cliente], </a:t>
            </a:r>
            <a:r>
              <a:rPr lang="es-ES_tradnl" sz="1100" b="1" i="1" dirty="0">
                <a:solidFill>
                  <a:srgbClr val="70AD47"/>
                </a:solidFill>
                <a:latin typeface="Calibri" panose="020F0502020204030204" pitchFamily="34" charset="0"/>
                <a:ea typeface="Calibri" panose="020F0502020204030204" pitchFamily="34" charset="0"/>
                <a:cs typeface="Calibri" panose="020F0502020204030204" pitchFamily="34" charset="0"/>
              </a:rPr>
              <a:t>una vez cumplimentados todos los datos relativos a la vivienda a asegurar, me gustaría hablarte del  Seguro de Hogar Mas Seguridad de  Telefónica Seguros</a:t>
            </a:r>
            <a:endParaRPr lang="es-ES" sz="1100" b="1"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r>
              <a:rPr lang="es-ES" sz="1100" dirty="0">
                <a:solidFill>
                  <a:prstClr val="white"/>
                </a:solidFill>
                <a:latin typeface="Calibri" panose="020F0502020204030204" pitchFamily="34" charset="0"/>
                <a:ea typeface="Calibri" panose="020F0502020204030204" pitchFamily="34" charset="0"/>
                <a:cs typeface="Times New Roman" panose="02020603050405020304" pitchFamily="18" charset="0"/>
              </a:rPr>
              <a:t> </a:t>
            </a:r>
            <a:r>
              <a:rPr lang="es-ES" sz="1100" dirty="0">
                <a:solidFill>
                  <a:prstClr val="black"/>
                </a:solidFill>
              </a:rPr>
              <a:t>Como punto de partida, </a:t>
            </a:r>
            <a:r>
              <a:rPr lang="es-ES" sz="1100" b="1" dirty="0">
                <a:solidFill>
                  <a:prstClr val="black"/>
                </a:solidFill>
              </a:rPr>
              <a:t>ofrécele la modalidad Mas Seguridad</a:t>
            </a:r>
            <a:r>
              <a:rPr lang="es-ES" sz="1100" dirty="0">
                <a:solidFill>
                  <a:prstClr val="black"/>
                </a:solidFill>
              </a:rPr>
              <a:t>. Resalta las coberturas que incluye y el precio anual de la misma. </a:t>
            </a:r>
          </a:p>
          <a:p>
            <a:pPr marL="171450" lvl="0" indent="-171450">
              <a:spcAft>
                <a:spcPts val="800"/>
              </a:spcAft>
              <a:buFont typeface="Arial" panose="020B0604020202020204" pitchFamily="34" charset="0"/>
              <a:buChar char="•"/>
            </a:pPr>
            <a:r>
              <a:rPr lang="es-ES" sz="1100" dirty="0">
                <a:solidFill>
                  <a:prstClr val="black"/>
                </a:solidFill>
              </a:rPr>
              <a:t>En función de la sensibilidad del cliente al precio, a las necesidades que tenga y a las señales detectadas en la conversación, modula la propuesta hacia otra modalidad. </a:t>
            </a:r>
          </a:p>
          <a:p>
            <a:pPr marL="171450" lvl="0" indent="-171450">
              <a:spcAft>
                <a:spcPts val="800"/>
              </a:spcAft>
              <a:buFont typeface="Arial" panose="020B0604020202020204" pitchFamily="34" charset="0"/>
              <a:buChar char="•"/>
            </a:pPr>
            <a:r>
              <a:rPr lang="es-ES" sz="1100" dirty="0">
                <a:solidFill>
                  <a:prstClr val="black"/>
                </a:solidFill>
              </a:rPr>
              <a:t>Además ofrecerle contratar coberturas opcionales en cada modalidad, apoyándote en lo que significa e incluye en cada caso (utiliza ejemplos siempre que sea necesario)</a:t>
            </a:r>
          </a:p>
          <a:p>
            <a:pPr marL="171450" indent="-171450">
              <a:spcAft>
                <a:spcPts val="800"/>
              </a:spcAft>
              <a:buFont typeface="Arial" panose="020B0604020202020204" pitchFamily="34" charset="0"/>
              <a:buChar char="•"/>
            </a:pPr>
            <a:endParaRPr lang="es-ES" sz="1100" dirty="0">
              <a:solidFill>
                <a:prstClr val="black"/>
              </a:solidFill>
            </a:endParaRPr>
          </a:p>
        </p:txBody>
      </p:sp>
      <p:sp>
        <p:nvSpPr>
          <p:cNvPr id="17" name="Rectángulo: esquinas redondeadas 16">
            <a:extLst>
              <a:ext uri="{FF2B5EF4-FFF2-40B4-BE49-F238E27FC236}">
                <a16:creationId xmlns:a16="http://schemas.microsoft.com/office/drawing/2014/main" id="{1040685B-3AFD-4A79-897F-3263AA0B1A4A}"/>
              </a:ext>
            </a:extLst>
          </p:cNvPr>
          <p:cNvSpPr/>
          <p:nvPr/>
        </p:nvSpPr>
        <p:spPr>
          <a:xfrm>
            <a:off x="5693345" y="588083"/>
            <a:ext cx="1186681" cy="24402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Modalidad de seguro</a:t>
            </a:r>
          </a:p>
        </p:txBody>
      </p:sp>
      <p:sp>
        <p:nvSpPr>
          <p:cNvPr id="32" name="Rectángulo: esquinas redondeadas 31">
            <a:extLst>
              <a:ext uri="{FF2B5EF4-FFF2-40B4-BE49-F238E27FC236}">
                <a16:creationId xmlns:a16="http://schemas.microsoft.com/office/drawing/2014/main" id="{92C8EEA3-811A-481C-A02D-C343D2639DA0}"/>
              </a:ext>
            </a:extLst>
          </p:cNvPr>
          <p:cNvSpPr/>
          <p:nvPr/>
        </p:nvSpPr>
        <p:spPr>
          <a:xfrm>
            <a:off x="615305" y="6506377"/>
            <a:ext cx="10829793" cy="3073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pPr>
            <a:r>
              <a:rPr lang="es-ES" sz="1200" b="1" u="sng">
                <a:solidFill>
                  <a:prstClr val="black"/>
                </a:solidFill>
                <a:latin typeface="Calibri" panose="020F0502020204030204" pitchFamily="34" charset="0"/>
                <a:ea typeface="Calibri" panose="020F0502020204030204" pitchFamily="34" charset="0"/>
                <a:cs typeface="Calibri" panose="020F0502020204030204" pitchFamily="34" charset="0"/>
              </a:rPr>
              <a:t>Importante</a:t>
            </a:r>
            <a:r>
              <a:rPr lang="es-ES" sz="1200">
                <a:solidFill>
                  <a:prstClr val="black"/>
                </a:solidFill>
                <a:latin typeface="Calibri" panose="020F0502020204030204" pitchFamily="34" charset="0"/>
                <a:ea typeface="Calibri" panose="020F0502020204030204" pitchFamily="34" charset="0"/>
                <a:cs typeface="Calibri" panose="020F0502020204030204" pitchFamily="34" charset="0"/>
              </a:rPr>
              <a:t>: Si necesitas tener una comparativa de todas las </a:t>
            </a:r>
            <a:r>
              <a:rPr lang="es-ES" sz="1200">
                <a:solidFill>
                  <a:prstClr val="black"/>
                </a:solidFill>
                <a:latin typeface="Calibri" panose="020F0502020204030204" pitchFamily="34" charset="0"/>
                <a:cs typeface="Calibri" panose="020F0502020204030204" pitchFamily="34" charset="0"/>
              </a:rPr>
              <a:t>modalidades con las coberturas incluidas en cada una de ellas, en el portal gestor hay un acceso a las mismas</a:t>
            </a:r>
          </a:p>
        </p:txBody>
      </p:sp>
      <p:pic>
        <p:nvPicPr>
          <p:cNvPr id="9" name="Imagen 8">
            <a:extLst>
              <a:ext uri="{FF2B5EF4-FFF2-40B4-BE49-F238E27FC236}">
                <a16:creationId xmlns:a16="http://schemas.microsoft.com/office/drawing/2014/main" id="{C1FEBC21-FE82-486D-B325-CD9142FDA4DC}"/>
              </a:ext>
            </a:extLst>
          </p:cNvPr>
          <p:cNvPicPr>
            <a:picLocks noChangeAspect="1"/>
          </p:cNvPicPr>
          <p:nvPr/>
        </p:nvPicPr>
        <p:blipFill>
          <a:blip r:embed="rId2"/>
          <a:stretch>
            <a:fillRect/>
          </a:stretch>
        </p:blipFill>
        <p:spPr>
          <a:xfrm>
            <a:off x="136407" y="8581"/>
            <a:ext cx="1054469" cy="382357"/>
          </a:xfrm>
          <a:prstGeom prst="rect">
            <a:avLst/>
          </a:prstGeom>
        </p:spPr>
      </p:pic>
      <p:sp>
        <p:nvSpPr>
          <p:cNvPr id="11" name="Botón de acción: ir hacia atrás o anterior 10">
            <a:hlinkClick r:id="" action="ppaction://hlinkshowjump?jump=previousslide" highlightClick="1"/>
            <a:extLst>
              <a:ext uri="{FF2B5EF4-FFF2-40B4-BE49-F238E27FC236}">
                <a16:creationId xmlns:a16="http://schemas.microsoft.com/office/drawing/2014/main" id="{6D335235-6C26-495A-B2C5-27DFC41DC23F}"/>
              </a:ext>
            </a:extLst>
          </p:cNvPr>
          <p:cNvSpPr/>
          <p:nvPr/>
        </p:nvSpPr>
        <p:spPr>
          <a:xfrm>
            <a:off x="156930" y="660744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Botón de acción: ir hacia delante o siguiente 11">
            <a:hlinkClick r:id="" action="ppaction://hlinkshowjump?jump=nextslide" highlightClick="1"/>
            <a:extLst>
              <a:ext uri="{FF2B5EF4-FFF2-40B4-BE49-F238E27FC236}">
                <a16:creationId xmlns:a16="http://schemas.microsoft.com/office/drawing/2014/main" id="{5BF10494-B697-4CB5-B03C-5DA949748E89}"/>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3" name="Imagen 12" descr="Imagen que contiene Texto&#10;&#10;Descripción generada automáticamente">
            <a:hlinkClick r:id="rId3" action="ppaction://hlinksldjump"/>
            <a:extLst>
              <a:ext uri="{FF2B5EF4-FFF2-40B4-BE49-F238E27FC236}">
                <a16:creationId xmlns:a16="http://schemas.microsoft.com/office/drawing/2014/main" id="{4D488CD3-75EA-459A-9188-3E6D61A9F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199" y="44251"/>
            <a:ext cx="1408942" cy="453951"/>
          </a:xfrm>
          <a:prstGeom prst="rect">
            <a:avLst/>
          </a:prstGeom>
          <a:solidFill>
            <a:schemeClr val="bg1"/>
          </a:solidFill>
        </p:spPr>
      </p:pic>
      <p:pic>
        <p:nvPicPr>
          <p:cNvPr id="15" name="Picture 6" descr="Resultado de imagen de ir a inicio">
            <a:hlinkClick r:id="rId5" action="ppaction://hlinksldjump"/>
            <a:extLst>
              <a:ext uri="{FF2B5EF4-FFF2-40B4-BE49-F238E27FC236}">
                <a16:creationId xmlns:a16="http://schemas.microsoft.com/office/drawing/2014/main" id="{A430C302-73ED-4B12-BB15-10B304A73C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433E2AD1-5D78-4735-9544-68E69B0FDDBF}"/>
              </a:ext>
            </a:extLst>
          </p:cNvPr>
          <p:cNvSpPr txBox="1"/>
          <p:nvPr/>
        </p:nvSpPr>
        <p:spPr>
          <a:xfrm>
            <a:off x="177613" y="982580"/>
            <a:ext cx="5271742" cy="4893647"/>
          </a:xfrm>
          <a:prstGeom prst="rect">
            <a:avLst/>
          </a:prstGeom>
          <a:solidFill>
            <a:schemeClr val="accent1">
              <a:lumMod val="20000"/>
              <a:lumOff val="80000"/>
            </a:schemeClr>
          </a:solidFill>
          <a:ln>
            <a:solidFill>
              <a:schemeClr val="accent1">
                <a:shade val="50000"/>
              </a:schemeClr>
            </a:solidFill>
          </a:ln>
        </p:spPr>
        <p:txBody>
          <a:bodyPr wrap="square" rtlCol="0">
            <a:spAutoFit/>
          </a:bodyPr>
          <a:lstStyle/>
          <a:p>
            <a:r>
              <a:rPr lang="es-ES" sz="1200" b="1" dirty="0"/>
              <a:t>SEGURO EN LA COMPETENCIA</a:t>
            </a:r>
          </a:p>
          <a:p>
            <a:pPr marL="171450" indent="-171450">
              <a:buFont typeface="Arial" panose="020B0604020202020204" pitchFamily="34" charset="0"/>
              <a:buChar char="•"/>
            </a:pPr>
            <a:r>
              <a:rPr lang="es-ES" sz="1200" dirty="0"/>
              <a:t>¿Sabes si tienes el seguro más adecuado teniendo en cuenta el uso que haces de tu vivienda? Es posible que estés pagando por un exceso de coberturas que no necesitas. En solo unos minutos puedes empezar a ahorrarte dinero … En Movistar Seguros tenemos un seguro modulable para que asegures lo que realmente necesitas.</a:t>
            </a:r>
          </a:p>
          <a:p>
            <a:r>
              <a:rPr lang="es-ES" sz="1200" b="1" dirty="0"/>
              <a:t>PARA LOS PREOCUPADOS POR SU INFORMACIÓN EN LA RED</a:t>
            </a:r>
          </a:p>
          <a:p>
            <a:pPr marL="171450" indent="-171450">
              <a:buFont typeface="Arial" panose="020B0604020202020204" pitchFamily="34" charset="0"/>
              <a:buChar char="•"/>
            </a:pPr>
            <a:r>
              <a:rPr lang="es-ES" sz="1200" dirty="0"/>
              <a:t>¿Te preocupa los datos que internet pueda informar sobre ti y no sabes cómo borrarlos si se da el caso? Con nuestra Asistencia Informática cuentas con un servicio de borrado de identidad digital para que tu información personal no deseada desaparezca de la red, entre otras muchas prestaciones.</a:t>
            </a:r>
          </a:p>
          <a:p>
            <a:r>
              <a:rPr lang="es-ES" sz="1200" b="1" dirty="0"/>
              <a:t>PARA LOS QUE TIENEN ARREGLOS PENDIENTES EN CASA</a:t>
            </a:r>
          </a:p>
          <a:p>
            <a:pPr marL="171450" indent="-171450">
              <a:buFont typeface="Arial" panose="020B0604020202020204" pitchFamily="34" charset="0"/>
              <a:buChar char="•"/>
            </a:pPr>
            <a:r>
              <a:rPr lang="es-ES" sz="1200" dirty="0"/>
              <a:t>¿No cuentas con alguien que te ayude con ese grifo que gotea, un enchufe roto o una cisterna que falla? Con el servicio gratuito Manitas  por fin tienes esa persona de confianza que te ayudará en la puesta a punto de tu casa.</a:t>
            </a:r>
          </a:p>
          <a:p>
            <a:r>
              <a:rPr lang="es-ES" sz="1200" b="1" dirty="0"/>
              <a:t>PARA PODER CONTAR CON AYUDA ESPECIALIZADA DE DEFENSA JURÍDICA</a:t>
            </a:r>
          </a:p>
          <a:p>
            <a:pPr marL="171450" indent="-171450">
              <a:buFont typeface="Arial" panose="020B0604020202020204" pitchFamily="34" charset="0"/>
              <a:buChar char="•"/>
            </a:pPr>
            <a:r>
              <a:rPr lang="es-ES" sz="1200" dirty="0"/>
              <a:t>¿Cuentas con alguna persona que te pueda ayudar en temas jurídicos? Con nuestro servicio de Defensa Jurídica, dispones de asesoramiento jurídico telefónico para cualquier cuestión legal en el ámbito de tu vida privada y familiar, como consumidor y usuario.</a:t>
            </a:r>
          </a:p>
          <a:p>
            <a:r>
              <a:rPr lang="es-ES" sz="1200" b="1" dirty="0"/>
              <a:t>PARA LOS MÁS EXIGENTES: SERVICIO EXPRESS</a:t>
            </a:r>
          </a:p>
          <a:p>
            <a:pPr marL="171450" indent="-171450">
              <a:buFont typeface="Arial" panose="020B0604020202020204" pitchFamily="34" charset="0"/>
              <a:buChar char="•"/>
            </a:pPr>
            <a:r>
              <a:rPr lang="es-ES" sz="1200" dirty="0"/>
              <a:t> Contratando esta cobertura opcional (en la modalidad Cobertura Total se contrata automáticamente), nos comprometemos a atender el siniestro en menos de 3 horas y si no cumplimos te devolvemos el importe de la prima de este año en la próxima anualidad. ¿Qué te parece? ¿te parece un buen compromiso?</a:t>
            </a:r>
          </a:p>
        </p:txBody>
      </p:sp>
      <p:sp>
        <p:nvSpPr>
          <p:cNvPr id="23" name="Rectángulo: esquinas redondeadas 22">
            <a:extLst>
              <a:ext uri="{FF2B5EF4-FFF2-40B4-BE49-F238E27FC236}">
                <a16:creationId xmlns:a16="http://schemas.microsoft.com/office/drawing/2014/main" id="{D1A7B920-83E4-4077-A1D8-2D165F6B8ECF}"/>
              </a:ext>
            </a:extLst>
          </p:cNvPr>
          <p:cNvSpPr/>
          <p:nvPr/>
        </p:nvSpPr>
        <p:spPr>
          <a:xfrm>
            <a:off x="177613" y="592056"/>
            <a:ext cx="5271742" cy="41861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bg1"/>
                </a:solidFill>
              </a:rPr>
              <a:t>Despertar el interés</a:t>
            </a:r>
          </a:p>
        </p:txBody>
      </p:sp>
      <p:sp>
        <p:nvSpPr>
          <p:cNvPr id="18" name="Rectángulo 17">
            <a:extLst>
              <a:ext uri="{FF2B5EF4-FFF2-40B4-BE49-F238E27FC236}">
                <a16:creationId xmlns:a16="http://schemas.microsoft.com/office/drawing/2014/main" id="{E0F59094-C118-456C-9A52-063172EAB85E}"/>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9" name="Tabla 18">
            <a:extLst>
              <a:ext uri="{FF2B5EF4-FFF2-40B4-BE49-F238E27FC236}">
                <a16:creationId xmlns:a16="http://schemas.microsoft.com/office/drawing/2014/main" id="{27B7E48D-86B9-4B58-9707-DA74BD86C5FC}"/>
              </a:ext>
            </a:extLst>
          </p:cNvPr>
          <p:cNvGraphicFramePr>
            <a:graphicFrameLocks noGrp="1"/>
          </p:cNvGraphicFramePr>
          <p:nvPr/>
        </p:nvGraphicFramePr>
        <p:xfrm>
          <a:off x="6286685" y="3041250"/>
          <a:ext cx="5504558" cy="3446145"/>
        </p:xfrm>
        <a:graphic>
          <a:graphicData uri="http://schemas.openxmlformats.org/drawingml/2006/table">
            <a:tbl>
              <a:tblPr/>
              <a:tblGrid>
                <a:gridCol w="982879">
                  <a:extLst>
                    <a:ext uri="{9D8B030D-6E8A-4147-A177-3AD203B41FA5}">
                      <a16:colId xmlns:a16="http://schemas.microsoft.com/office/drawing/2014/main" val="2159310795"/>
                    </a:ext>
                  </a:extLst>
                </a:gridCol>
                <a:gridCol w="720347">
                  <a:extLst>
                    <a:ext uri="{9D8B030D-6E8A-4147-A177-3AD203B41FA5}">
                      <a16:colId xmlns:a16="http://schemas.microsoft.com/office/drawing/2014/main" val="3661122631"/>
                    </a:ext>
                  </a:extLst>
                </a:gridCol>
                <a:gridCol w="789774">
                  <a:extLst>
                    <a:ext uri="{9D8B030D-6E8A-4147-A177-3AD203B41FA5}">
                      <a16:colId xmlns:a16="http://schemas.microsoft.com/office/drawing/2014/main" val="67954591"/>
                    </a:ext>
                  </a:extLst>
                </a:gridCol>
                <a:gridCol w="980708">
                  <a:extLst>
                    <a:ext uri="{9D8B030D-6E8A-4147-A177-3AD203B41FA5}">
                      <a16:colId xmlns:a16="http://schemas.microsoft.com/office/drawing/2014/main" val="1780333072"/>
                    </a:ext>
                  </a:extLst>
                </a:gridCol>
                <a:gridCol w="1015425">
                  <a:extLst>
                    <a:ext uri="{9D8B030D-6E8A-4147-A177-3AD203B41FA5}">
                      <a16:colId xmlns:a16="http://schemas.microsoft.com/office/drawing/2014/main" val="2594139281"/>
                    </a:ext>
                  </a:extLst>
                </a:gridCol>
                <a:gridCol w="1015425">
                  <a:extLst>
                    <a:ext uri="{9D8B030D-6E8A-4147-A177-3AD203B41FA5}">
                      <a16:colId xmlns:a16="http://schemas.microsoft.com/office/drawing/2014/main" val="1534551821"/>
                    </a:ext>
                  </a:extLst>
                </a:gridCol>
              </a:tblGrid>
              <a:tr h="604775">
                <a:tc>
                  <a:txBody>
                    <a:bodyPr/>
                    <a:lstStyle/>
                    <a:p>
                      <a:pPr algn="l" fontAlgn="b"/>
                      <a:r>
                        <a:rPr lang="es-ES" sz="1100" b="1" i="0" u="none" strike="noStrike">
                          <a:solidFill>
                            <a:srgbClr val="000000"/>
                          </a:solidFill>
                          <a:effectLst/>
                          <a:latin typeface="Calibri" panose="020F0502020204030204" pitchFamily="34" charset="0"/>
                        </a:rPr>
                        <a:t>Modalidades disponibles</a:t>
                      </a:r>
                    </a:p>
                  </a:txBody>
                  <a:tcPr marL="9525" marR="9525" marT="9525" marB="108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Esencial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Más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Más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Cobertura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49794266"/>
                  </a:ext>
                </a:extLst>
              </a:tr>
              <a:tr h="803411">
                <a:tc rowSpan="4">
                  <a:txBody>
                    <a:bodyPr/>
                    <a:lstStyle/>
                    <a:p>
                      <a:pPr algn="ctr" fontAlgn="ctr"/>
                      <a:r>
                        <a:rPr lang="es-ES" sz="80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Ampliación Alto Valor (robo y hurto fuera vivienda, objetos electrónicos y asistencia extraordinaria dentro del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455624"/>
                  </a:ext>
                </a:extLst>
              </a:tr>
              <a:tr h="122374">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842569"/>
                  </a:ext>
                </a:extLst>
              </a:tr>
              <a:tr h="349386">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497787"/>
                  </a:ext>
                </a:extLst>
              </a:tr>
              <a:tr h="150750">
                <a:tc vMerge="1">
                  <a:txBody>
                    <a:bodyPr/>
                    <a:lstStyle/>
                    <a:p>
                      <a:endParaRPr lang="es-ES"/>
                    </a:p>
                  </a:txBody>
                  <a:tcPr/>
                </a:tc>
                <a:tc gridSpan="5">
                  <a:txBody>
                    <a:bodyPr/>
                    <a:lstStyle/>
                    <a:p>
                      <a:pPr algn="ctr" fontAlgn="ctr"/>
                      <a:r>
                        <a:rPr lang="es-ES" sz="1000" b="0" i="0" u="none" strike="noStrike">
                          <a:solidFill>
                            <a:srgbClr val="000000"/>
                          </a:solidFill>
                          <a:effectLst/>
                          <a:latin typeface="Calibri" panose="020F0502020204030204" pitchFamily="34" charset="0"/>
                        </a:rPr>
                        <a:t>Protección Básica y Responsabilidad Civil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344400404"/>
                  </a:ext>
                </a:extLst>
              </a:tr>
              <a:tr h="164939">
                <a:tc>
                  <a:txBody>
                    <a:bodyPr/>
                    <a:lstStyle/>
                    <a:p>
                      <a:pPr algn="ctr" fontAlgn="ctr"/>
                      <a:endParaRPr lang="es-ES" sz="1100" b="1"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187377"/>
                  </a:ext>
                </a:extLst>
              </a:tr>
              <a:tr h="164939">
                <a:tc gridSpan="6">
                  <a:txBody>
                    <a:bodyPr/>
                    <a:lstStyle/>
                    <a:p>
                      <a:pPr algn="ctr" fontAlgn="b"/>
                      <a:r>
                        <a:rPr lang="es-ES" sz="1100" b="1" i="0" u="none" strike="noStrike">
                          <a:solidFill>
                            <a:srgbClr val="000000"/>
                          </a:solidFill>
                          <a:effectLst/>
                          <a:latin typeface="Calibri" panose="020F0502020204030204" pitchFamily="34" charset="0"/>
                        </a:rPr>
                        <a:t>SERVICIOS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865815502"/>
                  </a:ext>
                </a:extLst>
              </a:tr>
              <a:tr h="349386">
                <a:tc>
                  <a:txBody>
                    <a:bodyPr/>
                    <a:lstStyle/>
                    <a:p>
                      <a:pPr algn="ctr" fontAlgn="ctr"/>
                      <a:r>
                        <a:rPr lang="es-ES" sz="800" b="1" i="0" u="none" strike="noStrike">
                          <a:solidFill>
                            <a:srgbClr val="000000"/>
                          </a:solidFill>
                          <a:effectLst/>
                          <a:latin typeface="Calibri" panose="020F0502020204030204" pitchFamily="34" charset="0"/>
                        </a:rPr>
                        <a:t>Servicio de reparación de electrodomésticos de línea blanca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76684"/>
                  </a:ext>
                </a:extLst>
              </a:tr>
              <a:tr h="235880">
                <a:tc>
                  <a:txBody>
                    <a:bodyPr/>
                    <a:lstStyle/>
                    <a:p>
                      <a:pPr algn="ctr" fontAlgn="ctr"/>
                      <a:r>
                        <a:rPr lang="es-ES" sz="800" b="1" i="0" u="none" strike="noStrike">
                          <a:solidFill>
                            <a:srgbClr val="000000"/>
                          </a:solidFill>
                          <a:effectLst/>
                          <a:latin typeface="Calibri" panose="020F0502020204030204" pitchFamily="34" charset="0"/>
                        </a:rPr>
                        <a:t>Servicio de atención </a:t>
                      </a:r>
                      <a:r>
                        <a:rPr lang="es-ES" sz="800" b="1" i="0" u="none" strike="noStrike" err="1">
                          <a:solidFill>
                            <a:srgbClr val="000000"/>
                          </a:solidFill>
                          <a:effectLst/>
                          <a:latin typeface="Calibri" panose="020F0502020204030204" pitchFamily="34" charset="0"/>
                        </a:rPr>
                        <a:t>expres</a:t>
                      </a:r>
                      <a:endParaRPr lang="es-ES" sz="800" b="1"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Incluido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966112"/>
                  </a:ext>
                </a:extLst>
              </a:tr>
            </a:tbl>
          </a:graphicData>
        </a:graphic>
      </p:graphicFrame>
    </p:spTree>
    <p:extLst>
      <p:ext uri="{BB962C8B-B14F-4D97-AF65-F5344CB8AC3E}">
        <p14:creationId xmlns:p14="http://schemas.microsoft.com/office/powerpoint/2010/main" val="19321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1676400" y="134765"/>
            <a:ext cx="6696075"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APOYOS o ARGUMENTOS </a:t>
            </a:r>
          </a:p>
        </p:txBody>
      </p:sp>
      <p:sp>
        <p:nvSpPr>
          <p:cNvPr id="16" name="Rectángulo: esquinas redondeadas 15">
            <a:extLst>
              <a:ext uri="{FF2B5EF4-FFF2-40B4-BE49-F238E27FC236}">
                <a16:creationId xmlns:a16="http://schemas.microsoft.com/office/drawing/2014/main" id="{514D5C27-3938-469A-B9B4-EE7B3F5F65EE}"/>
              </a:ext>
            </a:extLst>
          </p:cNvPr>
          <p:cNvSpPr/>
          <p:nvPr/>
        </p:nvSpPr>
        <p:spPr>
          <a:xfrm>
            <a:off x="135517" y="588442"/>
            <a:ext cx="11919461" cy="61347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500"/>
              </a:spcBef>
              <a:spcAft>
                <a:spcPts val="1000"/>
              </a:spcAft>
            </a:pPr>
            <a:r>
              <a:rPr lang="es-E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Importante</a:t>
            </a:r>
            <a:r>
              <a:rPr lang="es-E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s-ES"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endParaRPr lang="es-ES" sz="12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500"/>
              </a:spcBef>
              <a:spcAft>
                <a:spcPts val="1000"/>
              </a:spcAft>
            </a:pPr>
            <a:r>
              <a:rPr lang="es-ES" sz="12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Utiliza los 6 argumentos para explicar las distintas coberturas incluidas en la póliza recomendada. Por ejemplo</a:t>
            </a:r>
            <a:endParaRPr lang="es-ES" sz="12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PROTECCION JURIDICA,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En caso de que un día necesites defensa jurídica, nosotros te facilitamos un abogado de manera gratuita que te defiende y te gestiona todos los trámites.</a:t>
            </a:r>
            <a:endParaRPr lang="es-ES" sz="1200" dirty="0">
              <a:cs typeface="Times New Roman" panose="02020603050405020304" pitchFamily="18" charset="0"/>
            </a:endParaRPr>
          </a:p>
          <a:p>
            <a:pPr marL="631190">
              <a:spcBef>
                <a:spcPts val="500"/>
              </a:spcBef>
              <a:spcAft>
                <a:spcPts val="0"/>
              </a:spcAft>
            </a:pPr>
            <a:r>
              <a:rPr lang="es-ES" sz="1200" dirty="0">
                <a:latin typeface="Calibri" panose="020F0502020204030204" pitchFamily="34" charset="0"/>
                <a:ea typeface="Times New Roman" panose="02020603050405020304" pitchFamily="18" charset="0"/>
                <a:cs typeface="Calibri" panose="020F0502020204030204" pitchFamily="34" charset="0"/>
              </a:rPr>
              <a:t> </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RESPONSABILIDAD CIVIL</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por ejemplo “Imagínate que tienes una reclamación de un vecino, por el pago de un cristal que ha roto nuestro hijo jugando con su pelota. Nuestro perro (siempre que no sea de raza peligrosa) ha mordido a una señora y ésta nos quiere denunciar.” Esto te cubre la responsabilidad civil.</a:t>
            </a:r>
            <a:endParaRPr lang="es-ES" sz="1200" dirty="0">
              <a:cs typeface="Times New Roman" panose="02020603050405020304" pitchFamily="18" charset="0"/>
            </a:endParaRPr>
          </a:p>
          <a:p>
            <a:pPr marL="457200">
              <a:spcBef>
                <a:spcPts val="500"/>
              </a:spcBef>
              <a:spcAft>
                <a:spcPts val="1000"/>
              </a:spcAft>
            </a:pPr>
            <a:r>
              <a:rPr lang="es-ES" sz="1200" dirty="0">
                <a:latin typeface="Calibri" panose="020F0502020204030204" pitchFamily="34" charset="0"/>
                <a:ea typeface="Times New Roman" panose="02020603050405020304" pitchFamily="18" charset="0"/>
                <a:cs typeface="Calibri" panose="020F0502020204030204" pitchFamily="34" charset="0"/>
              </a:rPr>
              <a:t> </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ASISTENCIA EN EL HOGAR</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por ejemplo: “Imagina que estás viendo la televisión y la imagen comienza a verse borrosa, nosotros te mandamos un técnico especializado, incluyendo el desplazamiento y la mano de obra.”, o por ejemplo “Imagina que hay un pico de tensión en tu domicilio y se te estropean los electrodomésticos. No tienes que preocuparte, porque Movistar Seguros te cubre su reparación o reemplazo. Reparación y/o sustitución de los muebles del baño/cocina dañados por omisión del cierre del grifo de agua. Indemnización (pago) de la comida que había en la nevera, estropeada por una avería del aparato.”</a:t>
            </a:r>
            <a:endParaRPr lang="es-ES" sz="1200" dirty="0">
              <a:cs typeface="Times New Roman" panose="02020603050405020304" pitchFamily="18" charset="0"/>
            </a:endParaRPr>
          </a:p>
          <a:p>
            <a:pPr marL="457200">
              <a:spcBef>
                <a:spcPts val="500"/>
              </a:spcBef>
              <a:spcAft>
                <a:spcPts val="1000"/>
              </a:spcAft>
            </a:pPr>
            <a:r>
              <a:rPr lang="es-ES" sz="1200" dirty="0">
                <a:latin typeface="Calibri" panose="020F0502020204030204" pitchFamily="34" charset="0"/>
                <a:ea typeface="Times New Roman" panose="02020603050405020304" pitchFamily="18" charset="0"/>
                <a:cs typeface="Calibri" panose="020F0502020204030204" pitchFamily="34" charset="0"/>
              </a:rPr>
              <a:t> </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CERRAJERIA,</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por ejemplo “Piensa que un día dejas las llaves puestas por dentro de casa, tienes que llamar a un cerrajero de urgencia, ¡con lo que cuesta!, el seguro cubriría el desplazamiento de un profesional al hogar y la apertura de la puerta, facilitando el acceso a la vivienda.”</a:t>
            </a:r>
            <a:endParaRPr lang="es-ES" sz="1200" dirty="0">
              <a:cs typeface="Times New Roman" panose="02020603050405020304" pitchFamily="18" charset="0"/>
            </a:endParaRPr>
          </a:p>
          <a:p>
            <a:pPr marL="457200">
              <a:spcBef>
                <a:spcPts val="500"/>
              </a:spcBef>
              <a:spcAft>
                <a:spcPts val="1000"/>
              </a:spcAft>
            </a:pPr>
            <a:r>
              <a:rPr lang="es-ES" sz="1200" dirty="0">
                <a:latin typeface="Calibri" panose="020F0502020204030204" pitchFamily="34" charset="0"/>
                <a:ea typeface="Times New Roman" panose="02020603050405020304" pitchFamily="18" charset="0"/>
                <a:cs typeface="Calibri" panose="020F0502020204030204" pitchFamily="34" charset="0"/>
              </a:rPr>
              <a:t> </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ATRACO FUERA DEL HOGAR</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por ejemplo “Al ser un multirriesgo te cubrimos el robo al 100% dentro del hogar, y además Movistar Seguros da un paso más que la competencia. Imagínate que vas caminando por la calle y al girar la esquina sufres una agresión en la que te quitan la cartera con el dinero dentro y el reloj, no te preocupes que a través de la cobertura de atraco fuera del hogar quedarás protegido </a:t>
            </a:r>
            <a:endParaRPr lang="es-ES" sz="1200" dirty="0">
              <a:cs typeface="Times New Roman" panose="02020603050405020304" pitchFamily="18" charset="0"/>
            </a:endParaRPr>
          </a:p>
          <a:p>
            <a:pPr marL="457200">
              <a:spcBef>
                <a:spcPts val="500"/>
              </a:spcBef>
              <a:spcAft>
                <a:spcPts val="0"/>
              </a:spcAft>
            </a:pPr>
            <a:r>
              <a:rPr lang="es-ES" sz="1200" dirty="0">
                <a:latin typeface="Calibri" panose="020F0502020204030204" pitchFamily="34" charset="0"/>
                <a:ea typeface="Times New Roman" panose="02020603050405020304" pitchFamily="18" charset="0"/>
                <a:cs typeface="Calibri" panose="020F0502020204030204" pitchFamily="34" charset="0"/>
              </a:rPr>
              <a:t> </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INHABITABILIDAD DE LA VIVIENDA</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por ejemplo “Imagínate que debido a un incendio no puedes habitar tu vivienda habitual, con Movistar Seguros ponemos a tu disposición una vivienda temporal de sustitución, o bien la estancia en un hotel durante unos días, hasta que pueda ser habitable nuestra vivienda.”</a:t>
            </a:r>
            <a:endParaRPr lang="es-ES" sz="1200" dirty="0">
              <a:cs typeface="Times New Roman" panose="02020603050405020304" pitchFamily="18" charset="0"/>
            </a:endParaRPr>
          </a:p>
        </p:txBody>
      </p:sp>
      <p:sp>
        <p:nvSpPr>
          <p:cNvPr id="5" name="Botón de acción: ir hacia delante o siguiente 4">
            <a:hlinkClick r:id="" action="ppaction://hlinkshowjump?jump=nextslide" highlightClick="1"/>
            <a:extLst>
              <a:ext uri="{FF2B5EF4-FFF2-40B4-BE49-F238E27FC236}">
                <a16:creationId xmlns:a16="http://schemas.microsoft.com/office/drawing/2014/main" id="{BE13B445-8800-4BFF-BCE7-2C38B8A55F81}"/>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7DC3AA4A-A003-46BF-9CFC-97D4F76FC36F}"/>
              </a:ext>
            </a:extLst>
          </p:cNvPr>
          <p:cNvPicPr>
            <a:picLocks noChangeAspect="1"/>
          </p:cNvPicPr>
          <p:nvPr/>
        </p:nvPicPr>
        <p:blipFill>
          <a:blip r:embed="rId2"/>
          <a:stretch>
            <a:fillRect/>
          </a:stretch>
        </p:blipFill>
        <p:spPr>
          <a:xfrm>
            <a:off x="136407" y="8581"/>
            <a:ext cx="1054469" cy="382357"/>
          </a:xfrm>
          <a:prstGeom prst="rect">
            <a:avLst/>
          </a:prstGeom>
        </p:spPr>
      </p:pic>
      <p:pic>
        <p:nvPicPr>
          <p:cNvPr id="10" name="Imagen 9" descr="Imagen que contiene Texto&#10;&#10;Descripción generada automáticamente">
            <a:hlinkClick r:id="rId3" action="ppaction://hlinksldjump"/>
            <a:extLst>
              <a:ext uri="{FF2B5EF4-FFF2-40B4-BE49-F238E27FC236}">
                <a16:creationId xmlns:a16="http://schemas.microsoft.com/office/drawing/2014/main" id="{D0BF9356-BB32-49BB-A595-8FD0035FD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1129" y="42137"/>
            <a:ext cx="1408942" cy="453951"/>
          </a:xfrm>
          <a:prstGeom prst="rect">
            <a:avLst/>
          </a:prstGeom>
          <a:solidFill>
            <a:schemeClr val="bg1"/>
          </a:solidFill>
        </p:spPr>
      </p:pic>
      <p:pic>
        <p:nvPicPr>
          <p:cNvPr id="13" name="Picture 6" descr="Resultado de imagen de ir a inicio">
            <a:hlinkClick r:id="rId5" action="ppaction://hlinksldjump"/>
            <a:extLst>
              <a:ext uri="{FF2B5EF4-FFF2-40B4-BE49-F238E27FC236}">
                <a16:creationId xmlns:a16="http://schemas.microsoft.com/office/drawing/2014/main" id="{D9F33782-9296-4212-8544-AE4A0603B7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1" name="Botón de acción: ir hacia atrás o anterior 10">
            <a:hlinkClick r:id="" action="ppaction://hlinkshowjump?jump=previousslide" highlightClick="1"/>
            <a:extLst>
              <a:ext uri="{FF2B5EF4-FFF2-40B4-BE49-F238E27FC236}">
                <a16:creationId xmlns:a16="http://schemas.microsoft.com/office/drawing/2014/main" id="{043F4431-35C2-4235-8098-04759BF76911}"/>
              </a:ext>
            </a:extLst>
          </p:cNvPr>
          <p:cNvSpPr/>
          <p:nvPr/>
        </p:nvSpPr>
        <p:spPr>
          <a:xfrm>
            <a:off x="177613" y="6577248"/>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CC896CE6-6C8F-4A85-8D3B-AF5FD28BB260}"/>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64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7">
            <a:extLst>
              <a:ext uri="{FF2B5EF4-FFF2-40B4-BE49-F238E27FC236}">
                <a16:creationId xmlns:a16="http://schemas.microsoft.com/office/drawing/2014/main" id="{8E6A213C-4B3C-4840-BFE6-27C01B79F80F}"/>
              </a:ext>
            </a:extLst>
          </p:cNvPr>
          <p:cNvGrpSpPr/>
          <p:nvPr/>
        </p:nvGrpSpPr>
        <p:grpSpPr>
          <a:xfrm rot="19954090">
            <a:off x="5196849" y="1875835"/>
            <a:ext cx="2584266" cy="1744832"/>
            <a:chOff x="2538409" y="562364"/>
            <a:chExt cx="7477238" cy="5200475"/>
          </a:xfrm>
        </p:grpSpPr>
        <p:sp>
          <p:nvSpPr>
            <p:cNvPr id="6" name="Freeform 43">
              <a:extLst>
                <a:ext uri="{FF2B5EF4-FFF2-40B4-BE49-F238E27FC236}">
                  <a16:creationId xmlns:a16="http://schemas.microsoft.com/office/drawing/2014/main" id="{E0F8F52D-2923-45D8-A7CF-EC9947E54F1F}"/>
                </a:ext>
              </a:extLst>
            </p:cNvPr>
            <p:cNvSpPr>
              <a:spLocks noEditPoints="1"/>
            </p:cNvSpPr>
            <p:nvPr/>
          </p:nvSpPr>
          <p:spPr bwMode="gray">
            <a:xfrm rot="20933429">
              <a:off x="5839098" y="3388594"/>
              <a:ext cx="618039" cy="924110"/>
            </a:xfrm>
            <a:custGeom>
              <a:avLst/>
              <a:gdLst>
                <a:gd name="T0" fmla="*/ 60 w 799"/>
                <a:gd name="T1" fmla="*/ 201 h 1190"/>
                <a:gd name="T2" fmla="*/ 56 w 799"/>
                <a:gd name="T3" fmla="*/ 196 h 1190"/>
                <a:gd name="T4" fmla="*/ 98 w 799"/>
                <a:gd name="T5" fmla="*/ 267 h 1190"/>
                <a:gd name="T6" fmla="*/ 94 w 799"/>
                <a:gd name="T7" fmla="*/ 259 h 1190"/>
                <a:gd name="T8" fmla="*/ 81 w 799"/>
                <a:gd name="T9" fmla="*/ 249 h 1190"/>
                <a:gd name="T10" fmla="*/ 77 w 799"/>
                <a:gd name="T11" fmla="*/ 241 h 1190"/>
                <a:gd name="T12" fmla="*/ 72 w 799"/>
                <a:gd name="T13" fmla="*/ 223 h 1190"/>
                <a:gd name="T14" fmla="*/ 72 w 799"/>
                <a:gd name="T15" fmla="*/ 206 h 1190"/>
                <a:gd name="T16" fmla="*/ 72 w 799"/>
                <a:gd name="T17" fmla="*/ 196 h 1190"/>
                <a:gd name="T18" fmla="*/ 64 w 799"/>
                <a:gd name="T19" fmla="*/ 179 h 1190"/>
                <a:gd name="T20" fmla="*/ 56 w 799"/>
                <a:gd name="T21" fmla="*/ 192 h 1190"/>
                <a:gd name="T22" fmla="*/ 51 w 799"/>
                <a:gd name="T23" fmla="*/ 188 h 1190"/>
                <a:gd name="T24" fmla="*/ 26 w 799"/>
                <a:gd name="T25" fmla="*/ 192 h 1190"/>
                <a:gd name="T26" fmla="*/ 13 w 799"/>
                <a:gd name="T27" fmla="*/ 192 h 1190"/>
                <a:gd name="T28" fmla="*/ 13 w 799"/>
                <a:gd name="T29" fmla="*/ 175 h 1190"/>
                <a:gd name="T30" fmla="*/ 22 w 799"/>
                <a:gd name="T31" fmla="*/ 175 h 1190"/>
                <a:gd name="T32" fmla="*/ 22 w 799"/>
                <a:gd name="T33" fmla="*/ 162 h 1190"/>
                <a:gd name="T34" fmla="*/ 13 w 799"/>
                <a:gd name="T35" fmla="*/ 141 h 1190"/>
                <a:gd name="T36" fmla="*/ 9 w 799"/>
                <a:gd name="T37" fmla="*/ 118 h 1190"/>
                <a:gd name="T38" fmla="*/ 0 w 799"/>
                <a:gd name="T39" fmla="*/ 92 h 1190"/>
                <a:gd name="T40" fmla="*/ 13 w 799"/>
                <a:gd name="T41" fmla="*/ 70 h 1190"/>
                <a:gd name="T42" fmla="*/ 13 w 799"/>
                <a:gd name="T43" fmla="*/ 48 h 1190"/>
                <a:gd name="T44" fmla="*/ 26 w 799"/>
                <a:gd name="T45" fmla="*/ 35 h 1190"/>
                <a:gd name="T46" fmla="*/ 43 w 799"/>
                <a:gd name="T47" fmla="*/ 26 h 1190"/>
                <a:gd name="T48" fmla="*/ 56 w 799"/>
                <a:gd name="T49" fmla="*/ 18 h 1190"/>
                <a:gd name="T50" fmla="*/ 72 w 799"/>
                <a:gd name="T51" fmla="*/ 9 h 1190"/>
                <a:gd name="T52" fmla="*/ 81 w 799"/>
                <a:gd name="T53" fmla="*/ 5 h 1190"/>
                <a:gd name="T54" fmla="*/ 94 w 799"/>
                <a:gd name="T55" fmla="*/ 0 h 1190"/>
                <a:gd name="T56" fmla="*/ 111 w 799"/>
                <a:gd name="T57" fmla="*/ 9 h 1190"/>
                <a:gd name="T58" fmla="*/ 120 w 799"/>
                <a:gd name="T59" fmla="*/ 26 h 1190"/>
                <a:gd name="T60" fmla="*/ 136 w 799"/>
                <a:gd name="T61" fmla="*/ 35 h 1190"/>
                <a:gd name="T62" fmla="*/ 149 w 799"/>
                <a:gd name="T63" fmla="*/ 48 h 1190"/>
                <a:gd name="T64" fmla="*/ 162 w 799"/>
                <a:gd name="T65" fmla="*/ 61 h 1190"/>
                <a:gd name="T66" fmla="*/ 170 w 799"/>
                <a:gd name="T67" fmla="*/ 78 h 1190"/>
                <a:gd name="T68" fmla="*/ 192 w 799"/>
                <a:gd name="T69" fmla="*/ 87 h 1190"/>
                <a:gd name="T70" fmla="*/ 200 w 799"/>
                <a:gd name="T71" fmla="*/ 96 h 1190"/>
                <a:gd name="T72" fmla="*/ 196 w 799"/>
                <a:gd name="T73" fmla="*/ 118 h 1190"/>
                <a:gd name="T74" fmla="*/ 192 w 799"/>
                <a:gd name="T75" fmla="*/ 132 h 1190"/>
                <a:gd name="T76" fmla="*/ 183 w 799"/>
                <a:gd name="T77" fmla="*/ 145 h 1190"/>
                <a:gd name="T78" fmla="*/ 179 w 799"/>
                <a:gd name="T79" fmla="*/ 157 h 1190"/>
                <a:gd name="T80" fmla="*/ 175 w 799"/>
                <a:gd name="T81" fmla="*/ 175 h 1190"/>
                <a:gd name="T82" fmla="*/ 179 w 799"/>
                <a:gd name="T83" fmla="*/ 192 h 1190"/>
                <a:gd name="T84" fmla="*/ 179 w 799"/>
                <a:gd name="T85" fmla="*/ 210 h 1190"/>
                <a:gd name="T86" fmla="*/ 175 w 799"/>
                <a:gd name="T87" fmla="*/ 223 h 1190"/>
                <a:gd name="T88" fmla="*/ 183 w 799"/>
                <a:gd name="T89" fmla="*/ 236 h 1190"/>
                <a:gd name="T90" fmla="*/ 187 w 799"/>
                <a:gd name="T91" fmla="*/ 245 h 1190"/>
                <a:gd name="T92" fmla="*/ 192 w 799"/>
                <a:gd name="T93" fmla="*/ 259 h 1190"/>
                <a:gd name="T94" fmla="*/ 183 w 799"/>
                <a:gd name="T95" fmla="*/ 267 h 1190"/>
                <a:gd name="T96" fmla="*/ 166 w 799"/>
                <a:gd name="T97" fmla="*/ 272 h 1190"/>
                <a:gd name="T98" fmla="*/ 157 w 799"/>
                <a:gd name="T99" fmla="*/ 285 h 1190"/>
                <a:gd name="T100" fmla="*/ 145 w 799"/>
                <a:gd name="T101" fmla="*/ 298 h 1190"/>
                <a:gd name="T102" fmla="*/ 136 w 799"/>
                <a:gd name="T103" fmla="*/ 289 h 1190"/>
                <a:gd name="T104" fmla="*/ 132 w 799"/>
                <a:gd name="T105" fmla="*/ 281 h 1190"/>
                <a:gd name="T106" fmla="*/ 124 w 799"/>
                <a:gd name="T107" fmla="*/ 285 h 1190"/>
                <a:gd name="T108" fmla="*/ 102 w 799"/>
                <a:gd name="T109" fmla="*/ 285 h 1190"/>
                <a:gd name="T110" fmla="*/ 98 w 799"/>
                <a:gd name="T111" fmla="*/ 276 h 11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99"/>
                <a:gd name="T169" fmla="*/ 0 h 1190"/>
                <a:gd name="T170" fmla="*/ 799 w 799"/>
                <a:gd name="T171" fmla="*/ 1190 h 11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99" h="1190">
                  <a:moveTo>
                    <a:pt x="204" y="770"/>
                  </a:moveTo>
                  <a:lnTo>
                    <a:pt x="221" y="770"/>
                  </a:lnTo>
                  <a:lnTo>
                    <a:pt x="221" y="787"/>
                  </a:lnTo>
                  <a:lnTo>
                    <a:pt x="239" y="787"/>
                  </a:lnTo>
                  <a:lnTo>
                    <a:pt x="239" y="806"/>
                  </a:lnTo>
                  <a:lnTo>
                    <a:pt x="239" y="824"/>
                  </a:lnTo>
                  <a:lnTo>
                    <a:pt x="239" y="806"/>
                  </a:lnTo>
                  <a:lnTo>
                    <a:pt x="221" y="806"/>
                  </a:lnTo>
                  <a:lnTo>
                    <a:pt x="239" y="787"/>
                  </a:lnTo>
                  <a:lnTo>
                    <a:pt x="221" y="787"/>
                  </a:lnTo>
                  <a:lnTo>
                    <a:pt x="221" y="770"/>
                  </a:lnTo>
                  <a:lnTo>
                    <a:pt x="204" y="770"/>
                  </a:lnTo>
                  <a:close/>
                  <a:moveTo>
                    <a:pt x="392" y="1104"/>
                  </a:moveTo>
                  <a:lnTo>
                    <a:pt x="392" y="1085"/>
                  </a:lnTo>
                  <a:lnTo>
                    <a:pt x="392" y="1067"/>
                  </a:lnTo>
                  <a:lnTo>
                    <a:pt x="392" y="1050"/>
                  </a:lnTo>
                  <a:lnTo>
                    <a:pt x="392" y="1033"/>
                  </a:lnTo>
                  <a:lnTo>
                    <a:pt x="375" y="1033"/>
                  </a:lnTo>
                  <a:lnTo>
                    <a:pt x="375" y="1015"/>
                  </a:lnTo>
                  <a:lnTo>
                    <a:pt x="375" y="1033"/>
                  </a:lnTo>
                  <a:lnTo>
                    <a:pt x="358" y="1033"/>
                  </a:lnTo>
                  <a:lnTo>
                    <a:pt x="340" y="1033"/>
                  </a:lnTo>
                  <a:lnTo>
                    <a:pt x="323" y="1033"/>
                  </a:lnTo>
                  <a:lnTo>
                    <a:pt x="323" y="1015"/>
                  </a:lnTo>
                  <a:lnTo>
                    <a:pt x="323" y="998"/>
                  </a:lnTo>
                  <a:lnTo>
                    <a:pt x="306" y="998"/>
                  </a:lnTo>
                  <a:lnTo>
                    <a:pt x="306" y="981"/>
                  </a:lnTo>
                  <a:lnTo>
                    <a:pt x="306" y="964"/>
                  </a:lnTo>
                  <a:lnTo>
                    <a:pt x="323" y="964"/>
                  </a:lnTo>
                  <a:lnTo>
                    <a:pt x="306" y="964"/>
                  </a:lnTo>
                  <a:lnTo>
                    <a:pt x="306" y="944"/>
                  </a:lnTo>
                  <a:lnTo>
                    <a:pt x="288" y="944"/>
                  </a:lnTo>
                  <a:lnTo>
                    <a:pt x="288" y="927"/>
                  </a:lnTo>
                  <a:lnTo>
                    <a:pt x="288" y="910"/>
                  </a:lnTo>
                  <a:lnTo>
                    <a:pt x="288" y="893"/>
                  </a:lnTo>
                  <a:lnTo>
                    <a:pt x="273" y="893"/>
                  </a:lnTo>
                  <a:lnTo>
                    <a:pt x="273" y="875"/>
                  </a:lnTo>
                  <a:lnTo>
                    <a:pt x="288" y="858"/>
                  </a:lnTo>
                  <a:lnTo>
                    <a:pt x="288" y="841"/>
                  </a:lnTo>
                  <a:lnTo>
                    <a:pt x="288" y="824"/>
                  </a:lnTo>
                  <a:lnTo>
                    <a:pt x="288" y="806"/>
                  </a:lnTo>
                  <a:lnTo>
                    <a:pt x="273" y="806"/>
                  </a:lnTo>
                  <a:lnTo>
                    <a:pt x="273" y="824"/>
                  </a:lnTo>
                  <a:lnTo>
                    <a:pt x="273" y="806"/>
                  </a:lnTo>
                  <a:lnTo>
                    <a:pt x="288" y="787"/>
                  </a:lnTo>
                  <a:lnTo>
                    <a:pt x="273" y="770"/>
                  </a:lnTo>
                  <a:lnTo>
                    <a:pt x="273" y="753"/>
                  </a:lnTo>
                  <a:lnTo>
                    <a:pt x="273" y="735"/>
                  </a:lnTo>
                  <a:lnTo>
                    <a:pt x="256" y="735"/>
                  </a:lnTo>
                  <a:lnTo>
                    <a:pt x="256" y="718"/>
                  </a:lnTo>
                  <a:lnTo>
                    <a:pt x="239" y="718"/>
                  </a:lnTo>
                  <a:lnTo>
                    <a:pt x="239" y="735"/>
                  </a:lnTo>
                  <a:lnTo>
                    <a:pt x="221" y="735"/>
                  </a:lnTo>
                  <a:lnTo>
                    <a:pt x="221" y="753"/>
                  </a:lnTo>
                  <a:lnTo>
                    <a:pt x="221" y="770"/>
                  </a:lnTo>
                  <a:lnTo>
                    <a:pt x="204" y="753"/>
                  </a:lnTo>
                  <a:lnTo>
                    <a:pt x="204" y="735"/>
                  </a:lnTo>
                  <a:lnTo>
                    <a:pt x="187" y="735"/>
                  </a:lnTo>
                  <a:lnTo>
                    <a:pt x="204" y="735"/>
                  </a:lnTo>
                  <a:lnTo>
                    <a:pt x="204" y="753"/>
                  </a:lnTo>
                  <a:lnTo>
                    <a:pt x="187" y="753"/>
                  </a:lnTo>
                  <a:lnTo>
                    <a:pt x="171" y="753"/>
                  </a:lnTo>
                  <a:lnTo>
                    <a:pt x="171" y="735"/>
                  </a:lnTo>
                  <a:lnTo>
                    <a:pt x="120" y="753"/>
                  </a:lnTo>
                  <a:lnTo>
                    <a:pt x="102" y="770"/>
                  </a:lnTo>
                  <a:lnTo>
                    <a:pt x="85" y="770"/>
                  </a:lnTo>
                  <a:lnTo>
                    <a:pt x="70" y="770"/>
                  </a:lnTo>
                  <a:lnTo>
                    <a:pt x="70" y="787"/>
                  </a:lnTo>
                  <a:lnTo>
                    <a:pt x="52" y="787"/>
                  </a:lnTo>
                  <a:lnTo>
                    <a:pt x="52" y="770"/>
                  </a:lnTo>
                  <a:lnTo>
                    <a:pt x="35" y="753"/>
                  </a:lnTo>
                  <a:lnTo>
                    <a:pt x="35" y="735"/>
                  </a:lnTo>
                  <a:lnTo>
                    <a:pt x="35" y="718"/>
                  </a:lnTo>
                  <a:lnTo>
                    <a:pt x="35" y="701"/>
                  </a:lnTo>
                  <a:lnTo>
                    <a:pt x="52" y="701"/>
                  </a:lnTo>
                  <a:lnTo>
                    <a:pt x="52" y="718"/>
                  </a:lnTo>
                  <a:lnTo>
                    <a:pt x="70" y="701"/>
                  </a:lnTo>
                  <a:lnTo>
                    <a:pt x="85" y="701"/>
                  </a:lnTo>
                  <a:lnTo>
                    <a:pt x="85" y="718"/>
                  </a:lnTo>
                  <a:lnTo>
                    <a:pt x="85" y="701"/>
                  </a:lnTo>
                  <a:lnTo>
                    <a:pt x="102" y="701"/>
                  </a:lnTo>
                  <a:lnTo>
                    <a:pt x="102" y="683"/>
                  </a:lnTo>
                  <a:lnTo>
                    <a:pt x="102" y="666"/>
                  </a:lnTo>
                  <a:lnTo>
                    <a:pt x="102" y="649"/>
                  </a:lnTo>
                  <a:lnTo>
                    <a:pt x="85" y="649"/>
                  </a:lnTo>
                  <a:lnTo>
                    <a:pt x="85" y="630"/>
                  </a:lnTo>
                  <a:lnTo>
                    <a:pt x="85" y="612"/>
                  </a:lnTo>
                  <a:lnTo>
                    <a:pt x="85" y="595"/>
                  </a:lnTo>
                  <a:lnTo>
                    <a:pt x="70" y="578"/>
                  </a:lnTo>
                  <a:lnTo>
                    <a:pt x="52" y="561"/>
                  </a:lnTo>
                  <a:lnTo>
                    <a:pt x="70" y="543"/>
                  </a:lnTo>
                  <a:lnTo>
                    <a:pt x="70" y="526"/>
                  </a:lnTo>
                  <a:lnTo>
                    <a:pt x="70" y="509"/>
                  </a:lnTo>
                  <a:lnTo>
                    <a:pt x="52" y="490"/>
                  </a:lnTo>
                  <a:lnTo>
                    <a:pt x="35" y="472"/>
                  </a:lnTo>
                  <a:lnTo>
                    <a:pt x="35" y="438"/>
                  </a:lnTo>
                  <a:lnTo>
                    <a:pt x="35" y="420"/>
                  </a:lnTo>
                  <a:lnTo>
                    <a:pt x="18" y="403"/>
                  </a:lnTo>
                  <a:lnTo>
                    <a:pt x="18" y="386"/>
                  </a:lnTo>
                  <a:lnTo>
                    <a:pt x="0" y="369"/>
                  </a:lnTo>
                  <a:lnTo>
                    <a:pt x="18" y="351"/>
                  </a:lnTo>
                  <a:lnTo>
                    <a:pt x="35" y="351"/>
                  </a:lnTo>
                  <a:lnTo>
                    <a:pt x="35" y="332"/>
                  </a:lnTo>
                  <a:lnTo>
                    <a:pt x="52" y="315"/>
                  </a:lnTo>
                  <a:lnTo>
                    <a:pt x="52" y="280"/>
                  </a:lnTo>
                  <a:lnTo>
                    <a:pt x="52" y="263"/>
                  </a:lnTo>
                  <a:lnTo>
                    <a:pt x="52" y="246"/>
                  </a:lnTo>
                  <a:lnTo>
                    <a:pt x="52" y="228"/>
                  </a:lnTo>
                  <a:lnTo>
                    <a:pt x="52" y="211"/>
                  </a:lnTo>
                  <a:lnTo>
                    <a:pt x="52" y="194"/>
                  </a:lnTo>
                  <a:lnTo>
                    <a:pt x="52" y="175"/>
                  </a:lnTo>
                  <a:lnTo>
                    <a:pt x="52" y="157"/>
                  </a:lnTo>
                  <a:lnTo>
                    <a:pt x="70" y="140"/>
                  </a:lnTo>
                  <a:lnTo>
                    <a:pt x="85" y="140"/>
                  </a:lnTo>
                  <a:lnTo>
                    <a:pt x="102" y="140"/>
                  </a:lnTo>
                  <a:lnTo>
                    <a:pt x="120" y="140"/>
                  </a:lnTo>
                  <a:lnTo>
                    <a:pt x="120" y="123"/>
                  </a:lnTo>
                  <a:lnTo>
                    <a:pt x="137" y="123"/>
                  </a:lnTo>
                  <a:lnTo>
                    <a:pt x="154" y="106"/>
                  </a:lnTo>
                  <a:lnTo>
                    <a:pt x="171" y="106"/>
                  </a:lnTo>
                  <a:lnTo>
                    <a:pt x="171" y="88"/>
                  </a:lnTo>
                  <a:lnTo>
                    <a:pt x="187" y="88"/>
                  </a:lnTo>
                  <a:lnTo>
                    <a:pt x="187" y="71"/>
                  </a:lnTo>
                  <a:lnTo>
                    <a:pt x="204" y="71"/>
                  </a:lnTo>
                  <a:lnTo>
                    <a:pt x="221" y="71"/>
                  </a:lnTo>
                  <a:lnTo>
                    <a:pt x="239" y="71"/>
                  </a:lnTo>
                  <a:lnTo>
                    <a:pt x="239" y="54"/>
                  </a:lnTo>
                  <a:lnTo>
                    <a:pt x="256" y="54"/>
                  </a:lnTo>
                  <a:lnTo>
                    <a:pt x="273" y="54"/>
                  </a:lnTo>
                  <a:lnTo>
                    <a:pt x="288" y="37"/>
                  </a:lnTo>
                  <a:lnTo>
                    <a:pt x="288" y="17"/>
                  </a:lnTo>
                  <a:lnTo>
                    <a:pt x="306" y="17"/>
                  </a:lnTo>
                  <a:lnTo>
                    <a:pt x="306" y="37"/>
                  </a:lnTo>
                  <a:lnTo>
                    <a:pt x="306" y="17"/>
                  </a:lnTo>
                  <a:lnTo>
                    <a:pt x="323" y="17"/>
                  </a:lnTo>
                  <a:lnTo>
                    <a:pt x="323" y="0"/>
                  </a:lnTo>
                  <a:lnTo>
                    <a:pt x="340" y="0"/>
                  </a:lnTo>
                  <a:lnTo>
                    <a:pt x="358" y="0"/>
                  </a:lnTo>
                  <a:lnTo>
                    <a:pt x="375" y="17"/>
                  </a:lnTo>
                  <a:lnTo>
                    <a:pt x="375" y="0"/>
                  </a:lnTo>
                  <a:lnTo>
                    <a:pt x="392" y="0"/>
                  </a:lnTo>
                  <a:lnTo>
                    <a:pt x="407" y="0"/>
                  </a:lnTo>
                  <a:lnTo>
                    <a:pt x="407" y="17"/>
                  </a:lnTo>
                  <a:lnTo>
                    <a:pt x="425" y="37"/>
                  </a:lnTo>
                  <a:lnTo>
                    <a:pt x="442" y="37"/>
                  </a:lnTo>
                  <a:lnTo>
                    <a:pt x="459" y="54"/>
                  </a:lnTo>
                  <a:lnTo>
                    <a:pt x="477" y="54"/>
                  </a:lnTo>
                  <a:lnTo>
                    <a:pt x="477" y="71"/>
                  </a:lnTo>
                  <a:lnTo>
                    <a:pt x="477" y="88"/>
                  </a:lnTo>
                  <a:lnTo>
                    <a:pt x="477" y="106"/>
                  </a:lnTo>
                  <a:lnTo>
                    <a:pt x="494" y="106"/>
                  </a:lnTo>
                  <a:lnTo>
                    <a:pt x="494" y="123"/>
                  </a:lnTo>
                  <a:lnTo>
                    <a:pt x="509" y="123"/>
                  </a:lnTo>
                  <a:lnTo>
                    <a:pt x="527" y="123"/>
                  </a:lnTo>
                  <a:lnTo>
                    <a:pt x="544" y="140"/>
                  </a:lnTo>
                  <a:lnTo>
                    <a:pt x="561" y="157"/>
                  </a:lnTo>
                  <a:lnTo>
                    <a:pt x="561" y="175"/>
                  </a:lnTo>
                  <a:lnTo>
                    <a:pt x="578" y="175"/>
                  </a:lnTo>
                  <a:lnTo>
                    <a:pt x="578" y="194"/>
                  </a:lnTo>
                  <a:lnTo>
                    <a:pt x="596" y="194"/>
                  </a:lnTo>
                  <a:lnTo>
                    <a:pt x="596" y="211"/>
                  </a:lnTo>
                  <a:lnTo>
                    <a:pt x="596" y="228"/>
                  </a:lnTo>
                  <a:lnTo>
                    <a:pt x="613" y="228"/>
                  </a:lnTo>
                  <a:lnTo>
                    <a:pt x="628" y="228"/>
                  </a:lnTo>
                  <a:lnTo>
                    <a:pt x="646" y="246"/>
                  </a:lnTo>
                  <a:lnTo>
                    <a:pt x="646" y="263"/>
                  </a:lnTo>
                  <a:lnTo>
                    <a:pt x="663" y="280"/>
                  </a:lnTo>
                  <a:lnTo>
                    <a:pt x="663" y="298"/>
                  </a:lnTo>
                  <a:lnTo>
                    <a:pt x="680" y="298"/>
                  </a:lnTo>
                  <a:lnTo>
                    <a:pt x="680" y="315"/>
                  </a:lnTo>
                  <a:lnTo>
                    <a:pt x="697" y="315"/>
                  </a:lnTo>
                  <a:lnTo>
                    <a:pt x="715" y="332"/>
                  </a:lnTo>
                  <a:lnTo>
                    <a:pt x="730" y="351"/>
                  </a:lnTo>
                  <a:lnTo>
                    <a:pt x="747" y="351"/>
                  </a:lnTo>
                  <a:lnTo>
                    <a:pt x="765" y="351"/>
                  </a:lnTo>
                  <a:lnTo>
                    <a:pt x="765" y="369"/>
                  </a:lnTo>
                  <a:lnTo>
                    <a:pt x="782" y="369"/>
                  </a:lnTo>
                  <a:lnTo>
                    <a:pt x="782" y="386"/>
                  </a:lnTo>
                  <a:lnTo>
                    <a:pt x="782" y="403"/>
                  </a:lnTo>
                  <a:lnTo>
                    <a:pt x="799" y="386"/>
                  </a:lnTo>
                  <a:lnTo>
                    <a:pt x="799" y="403"/>
                  </a:lnTo>
                  <a:lnTo>
                    <a:pt x="782" y="420"/>
                  </a:lnTo>
                  <a:lnTo>
                    <a:pt x="782" y="438"/>
                  </a:lnTo>
                  <a:lnTo>
                    <a:pt x="782" y="455"/>
                  </a:lnTo>
                  <a:lnTo>
                    <a:pt x="782" y="472"/>
                  </a:lnTo>
                  <a:lnTo>
                    <a:pt x="799" y="490"/>
                  </a:lnTo>
                  <a:lnTo>
                    <a:pt x="799" y="509"/>
                  </a:lnTo>
                  <a:lnTo>
                    <a:pt x="799" y="526"/>
                  </a:lnTo>
                  <a:lnTo>
                    <a:pt x="782" y="526"/>
                  </a:lnTo>
                  <a:lnTo>
                    <a:pt x="765" y="526"/>
                  </a:lnTo>
                  <a:lnTo>
                    <a:pt x="765" y="543"/>
                  </a:lnTo>
                  <a:lnTo>
                    <a:pt x="747" y="543"/>
                  </a:lnTo>
                  <a:lnTo>
                    <a:pt x="747" y="561"/>
                  </a:lnTo>
                  <a:lnTo>
                    <a:pt x="730" y="561"/>
                  </a:lnTo>
                  <a:lnTo>
                    <a:pt x="730" y="578"/>
                  </a:lnTo>
                  <a:lnTo>
                    <a:pt x="715" y="578"/>
                  </a:lnTo>
                  <a:lnTo>
                    <a:pt x="730" y="595"/>
                  </a:lnTo>
                  <a:lnTo>
                    <a:pt x="715" y="595"/>
                  </a:lnTo>
                  <a:lnTo>
                    <a:pt x="715" y="612"/>
                  </a:lnTo>
                  <a:lnTo>
                    <a:pt x="715" y="630"/>
                  </a:lnTo>
                  <a:lnTo>
                    <a:pt x="715" y="649"/>
                  </a:lnTo>
                  <a:lnTo>
                    <a:pt x="715" y="666"/>
                  </a:lnTo>
                  <a:lnTo>
                    <a:pt x="697" y="666"/>
                  </a:lnTo>
                  <a:lnTo>
                    <a:pt x="697" y="683"/>
                  </a:lnTo>
                  <a:lnTo>
                    <a:pt x="697" y="701"/>
                  </a:lnTo>
                  <a:lnTo>
                    <a:pt x="680" y="718"/>
                  </a:lnTo>
                  <a:lnTo>
                    <a:pt x="680" y="735"/>
                  </a:lnTo>
                  <a:lnTo>
                    <a:pt x="680" y="753"/>
                  </a:lnTo>
                  <a:lnTo>
                    <a:pt x="697" y="770"/>
                  </a:lnTo>
                  <a:lnTo>
                    <a:pt x="715" y="770"/>
                  </a:lnTo>
                  <a:lnTo>
                    <a:pt x="715" y="787"/>
                  </a:lnTo>
                  <a:lnTo>
                    <a:pt x="697" y="787"/>
                  </a:lnTo>
                  <a:lnTo>
                    <a:pt x="697" y="806"/>
                  </a:lnTo>
                  <a:lnTo>
                    <a:pt x="697" y="824"/>
                  </a:lnTo>
                  <a:lnTo>
                    <a:pt x="715" y="841"/>
                  </a:lnTo>
                  <a:lnTo>
                    <a:pt x="730" y="858"/>
                  </a:lnTo>
                  <a:lnTo>
                    <a:pt x="697" y="858"/>
                  </a:lnTo>
                  <a:lnTo>
                    <a:pt x="697" y="875"/>
                  </a:lnTo>
                  <a:lnTo>
                    <a:pt x="680" y="875"/>
                  </a:lnTo>
                  <a:lnTo>
                    <a:pt x="697" y="893"/>
                  </a:lnTo>
                  <a:lnTo>
                    <a:pt x="715" y="893"/>
                  </a:lnTo>
                  <a:lnTo>
                    <a:pt x="715" y="910"/>
                  </a:lnTo>
                  <a:lnTo>
                    <a:pt x="715" y="927"/>
                  </a:lnTo>
                  <a:lnTo>
                    <a:pt x="730" y="927"/>
                  </a:lnTo>
                  <a:lnTo>
                    <a:pt x="730" y="944"/>
                  </a:lnTo>
                  <a:lnTo>
                    <a:pt x="730" y="964"/>
                  </a:lnTo>
                  <a:lnTo>
                    <a:pt x="747" y="964"/>
                  </a:lnTo>
                  <a:lnTo>
                    <a:pt x="730" y="964"/>
                  </a:lnTo>
                  <a:lnTo>
                    <a:pt x="747" y="964"/>
                  </a:lnTo>
                  <a:lnTo>
                    <a:pt x="747" y="981"/>
                  </a:lnTo>
                  <a:lnTo>
                    <a:pt x="765" y="998"/>
                  </a:lnTo>
                  <a:lnTo>
                    <a:pt x="747" y="998"/>
                  </a:lnTo>
                  <a:lnTo>
                    <a:pt x="747" y="1015"/>
                  </a:lnTo>
                  <a:lnTo>
                    <a:pt x="765" y="1015"/>
                  </a:lnTo>
                  <a:lnTo>
                    <a:pt x="765" y="1033"/>
                  </a:lnTo>
                  <a:lnTo>
                    <a:pt x="765" y="1050"/>
                  </a:lnTo>
                  <a:lnTo>
                    <a:pt x="782" y="1067"/>
                  </a:lnTo>
                  <a:lnTo>
                    <a:pt x="765" y="1067"/>
                  </a:lnTo>
                  <a:lnTo>
                    <a:pt x="747" y="1067"/>
                  </a:lnTo>
                  <a:lnTo>
                    <a:pt x="730" y="1067"/>
                  </a:lnTo>
                  <a:lnTo>
                    <a:pt x="715" y="1067"/>
                  </a:lnTo>
                  <a:lnTo>
                    <a:pt x="715" y="1085"/>
                  </a:lnTo>
                  <a:lnTo>
                    <a:pt x="697" y="1085"/>
                  </a:lnTo>
                  <a:lnTo>
                    <a:pt x="680" y="1104"/>
                  </a:lnTo>
                  <a:lnTo>
                    <a:pt x="663" y="1085"/>
                  </a:lnTo>
                  <a:lnTo>
                    <a:pt x="646" y="1085"/>
                  </a:lnTo>
                  <a:lnTo>
                    <a:pt x="646" y="1104"/>
                  </a:lnTo>
                  <a:lnTo>
                    <a:pt x="628" y="1104"/>
                  </a:lnTo>
                  <a:lnTo>
                    <a:pt x="628" y="1121"/>
                  </a:lnTo>
                  <a:lnTo>
                    <a:pt x="628" y="1138"/>
                  </a:lnTo>
                  <a:lnTo>
                    <a:pt x="613" y="1138"/>
                  </a:lnTo>
                  <a:lnTo>
                    <a:pt x="613" y="1156"/>
                  </a:lnTo>
                  <a:lnTo>
                    <a:pt x="613" y="1173"/>
                  </a:lnTo>
                  <a:lnTo>
                    <a:pt x="596" y="1190"/>
                  </a:lnTo>
                  <a:lnTo>
                    <a:pt x="578" y="1190"/>
                  </a:lnTo>
                  <a:lnTo>
                    <a:pt x="561" y="1190"/>
                  </a:lnTo>
                  <a:lnTo>
                    <a:pt x="578" y="1173"/>
                  </a:lnTo>
                  <a:lnTo>
                    <a:pt x="561" y="1173"/>
                  </a:lnTo>
                  <a:lnTo>
                    <a:pt x="544" y="1173"/>
                  </a:lnTo>
                  <a:lnTo>
                    <a:pt x="544" y="1156"/>
                  </a:lnTo>
                  <a:lnTo>
                    <a:pt x="544" y="1138"/>
                  </a:lnTo>
                  <a:lnTo>
                    <a:pt x="544" y="1121"/>
                  </a:lnTo>
                  <a:lnTo>
                    <a:pt x="527" y="1121"/>
                  </a:lnTo>
                  <a:lnTo>
                    <a:pt x="527" y="1104"/>
                  </a:lnTo>
                  <a:lnTo>
                    <a:pt x="527" y="1121"/>
                  </a:lnTo>
                  <a:lnTo>
                    <a:pt x="509" y="1121"/>
                  </a:lnTo>
                  <a:lnTo>
                    <a:pt x="494" y="1121"/>
                  </a:lnTo>
                  <a:lnTo>
                    <a:pt x="494" y="1138"/>
                  </a:lnTo>
                  <a:lnTo>
                    <a:pt x="494" y="1121"/>
                  </a:lnTo>
                  <a:lnTo>
                    <a:pt x="494" y="1138"/>
                  </a:lnTo>
                  <a:lnTo>
                    <a:pt x="477" y="1138"/>
                  </a:lnTo>
                  <a:lnTo>
                    <a:pt x="459" y="1156"/>
                  </a:lnTo>
                  <a:lnTo>
                    <a:pt x="442" y="1138"/>
                  </a:lnTo>
                  <a:lnTo>
                    <a:pt x="425" y="1138"/>
                  </a:lnTo>
                  <a:lnTo>
                    <a:pt x="407" y="1138"/>
                  </a:lnTo>
                  <a:lnTo>
                    <a:pt x="425" y="1138"/>
                  </a:lnTo>
                  <a:lnTo>
                    <a:pt x="425" y="1121"/>
                  </a:lnTo>
                  <a:lnTo>
                    <a:pt x="407" y="1121"/>
                  </a:lnTo>
                  <a:lnTo>
                    <a:pt x="407" y="1104"/>
                  </a:lnTo>
                  <a:lnTo>
                    <a:pt x="392" y="1104"/>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7" name="Freeform 44">
              <a:extLst>
                <a:ext uri="{FF2B5EF4-FFF2-40B4-BE49-F238E27FC236}">
                  <a16:creationId xmlns:a16="http://schemas.microsoft.com/office/drawing/2014/main" id="{1C1054D5-FEF9-4697-9A61-7D5146E0C9CB}"/>
                </a:ext>
              </a:extLst>
            </p:cNvPr>
            <p:cNvSpPr>
              <a:spLocks/>
            </p:cNvSpPr>
            <p:nvPr/>
          </p:nvSpPr>
          <p:spPr bwMode="gray">
            <a:xfrm rot="20933429">
              <a:off x="4978751" y="3665284"/>
              <a:ext cx="641215" cy="843347"/>
            </a:xfrm>
            <a:custGeom>
              <a:avLst/>
              <a:gdLst>
                <a:gd name="T0" fmla="*/ 132 w 829"/>
                <a:gd name="T1" fmla="*/ 263 h 1087"/>
                <a:gd name="T2" fmla="*/ 127 w 829"/>
                <a:gd name="T3" fmla="*/ 263 h 1087"/>
                <a:gd name="T4" fmla="*/ 119 w 829"/>
                <a:gd name="T5" fmla="*/ 241 h 1087"/>
                <a:gd name="T6" fmla="*/ 111 w 829"/>
                <a:gd name="T7" fmla="*/ 223 h 1087"/>
                <a:gd name="T8" fmla="*/ 89 w 829"/>
                <a:gd name="T9" fmla="*/ 206 h 1087"/>
                <a:gd name="T10" fmla="*/ 72 w 829"/>
                <a:gd name="T11" fmla="*/ 183 h 1087"/>
                <a:gd name="T12" fmla="*/ 72 w 829"/>
                <a:gd name="T13" fmla="*/ 171 h 1087"/>
                <a:gd name="T14" fmla="*/ 72 w 829"/>
                <a:gd name="T15" fmla="*/ 175 h 1087"/>
                <a:gd name="T16" fmla="*/ 64 w 829"/>
                <a:gd name="T17" fmla="*/ 166 h 1087"/>
                <a:gd name="T18" fmla="*/ 68 w 829"/>
                <a:gd name="T19" fmla="*/ 183 h 1087"/>
                <a:gd name="T20" fmla="*/ 60 w 829"/>
                <a:gd name="T21" fmla="*/ 179 h 1087"/>
                <a:gd name="T22" fmla="*/ 47 w 829"/>
                <a:gd name="T23" fmla="*/ 171 h 1087"/>
                <a:gd name="T24" fmla="*/ 43 w 829"/>
                <a:gd name="T25" fmla="*/ 171 h 1087"/>
                <a:gd name="T26" fmla="*/ 21 w 829"/>
                <a:gd name="T27" fmla="*/ 166 h 1087"/>
                <a:gd name="T28" fmla="*/ 9 w 829"/>
                <a:gd name="T29" fmla="*/ 162 h 1087"/>
                <a:gd name="T30" fmla="*/ 9 w 829"/>
                <a:gd name="T31" fmla="*/ 166 h 1087"/>
                <a:gd name="T32" fmla="*/ 0 w 829"/>
                <a:gd name="T33" fmla="*/ 162 h 1087"/>
                <a:gd name="T34" fmla="*/ 5 w 829"/>
                <a:gd name="T35" fmla="*/ 148 h 1087"/>
                <a:gd name="T36" fmla="*/ 5 w 829"/>
                <a:gd name="T37" fmla="*/ 135 h 1087"/>
                <a:gd name="T38" fmla="*/ 5 w 829"/>
                <a:gd name="T39" fmla="*/ 118 h 1087"/>
                <a:gd name="T40" fmla="*/ 5 w 829"/>
                <a:gd name="T41" fmla="*/ 100 h 1087"/>
                <a:gd name="T42" fmla="*/ 5 w 829"/>
                <a:gd name="T43" fmla="*/ 92 h 1087"/>
                <a:gd name="T44" fmla="*/ 13 w 829"/>
                <a:gd name="T45" fmla="*/ 83 h 1087"/>
                <a:gd name="T46" fmla="*/ 17 w 829"/>
                <a:gd name="T47" fmla="*/ 70 h 1087"/>
                <a:gd name="T48" fmla="*/ 26 w 829"/>
                <a:gd name="T49" fmla="*/ 61 h 1087"/>
                <a:gd name="T50" fmla="*/ 43 w 829"/>
                <a:gd name="T51" fmla="*/ 52 h 1087"/>
                <a:gd name="T52" fmla="*/ 55 w 829"/>
                <a:gd name="T53" fmla="*/ 35 h 1087"/>
                <a:gd name="T54" fmla="*/ 64 w 829"/>
                <a:gd name="T55" fmla="*/ 26 h 1087"/>
                <a:gd name="T56" fmla="*/ 72 w 829"/>
                <a:gd name="T57" fmla="*/ 30 h 1087"/>
                <a:gd name="T58" fmla="*/ 81 w 829"/>
                <a:gd name="T59" fmla="*/ 26 h 1087"/>
                <a:gd name="T60" fmla="*/ 89 w 829"/>
                <a:gd name="T61" fmla="*/ 30 h 1087"/>
                <a:gd name="T62" fmla="*/ 98 w 829"/>
                <a:gd name="T63" fmla="*/ 17 h 1087"/>
                <a:gd name="T64" fmla="*/ 102 w 829"/>
                <a:gd name="T65" fmla="*/ 4 h 1087"/>
                <a:gd name="T66" fmla="*/ 106 w 829"/>
                <a:gd name="T67" fmla="*/ 0 h 1087"/>
                <a:gd name="T68" fmla="*/ 119 w 829"/>
                <a:gd name="T69" fmla="*/ 4 h 1087"/>
                <a:gd name="T70" fmla="*/ 123 w 829"/>
                <a:gd name="T71" fmla="*/ 17 h 1087"/>
                <a:gd name="T72" fmla="*/ 140 w 829"/>
                <a:gd name="T73" fmla="*/ 26 h 1087"/>
                <a:gd name="T74" fmla="*/ 153 w 829"/>
                <a:gd name="T75" fmla="*/ 39 h 1087"/>
                <a:gd name="T76" fmla="*/ 157 w 829"/>
                <a:gd name="T77" fmla="*/ 43 h 1087"/>
                <a:gd name="T78" fmla="*/ 170 w 829"/>
                <a:gd name="T79" fmla="*/ 43 h 1087"/>
                <a:gd name="T80" fmla="*/ 183 w 829"/>
                <a:gd name="T81" fmla="*/ 43 h 1087"/>
                <a:gd name="T82" fmla="*/ 186 w 829"/>
                <a:gd name="T83" fmla="*/ 57 h 1087"/>
                <a:gd name="T84" fmla="*/ 195 w 829"/>
                <a:gd name="T85" fmla="*/ 65 h 1087"/>
                <a:gd name="T86" fmla="*/ 208 w 829"/>
                <a:gd name="T87" fmla="*/ 78 h 1087"/>
                <a:gd name="T88" fmla="*/ 204 w 829"/>
                <a:gd name="T89" fmla="*/ 87 h 1087"/>
                <a:gd name="T90" fmla="*/ 191 w 829"/>
                <a:gd name="T91" fmla="*/ 92 h 1087"/>
                <a:gd name="T92" fmla="*/ 183 w 829"/>
                <a:gd name="T93" fmla="*/ 105 h 1087"/>
                <a:gd name="T94" fmla="*/ 174 w 829"/>
                <a:gd name="T95" fmla="*/ 96 h 1087"/>
                <a:gd name="T96" fmla="*/ 157 w 829"/>
                <a:gd name="T97" fmla="*/ 100 h 1087"/>
                <a:gd name="T98" fmla="*/ 153 w 829"/>
                <a:gd name="T99" fmla="*/ 105 h 1087"/>
                <a:gd name="T100" fmla="*/ 140 w 829"/>
                <a:gd name="T101" fmla="*/ 109 h 1087"/>
                <a:gd name="T102" fmla="*/ 149 w 829"/>
                <a:gd name="T103" fmla="*/ 118 h 1087"/>
                <a:gd name="T104" fmla="*/ 157 w 829"/>
                <a:gd name="T105" fmla="*/ 123 h 1087"/>
                <a:gd name="T106" fmla="*/ 161 w 829"/>
                <a:gd name="T107" fmla="*/ 140 h 1087"/>
                <a:gd name="T108" fmla="*/ 165 w 829"/>
                <a:gd name="T109" fmla="*/ 153 h 1087"/>
                <a:gd name="T110" fmla="*/ 157 w 829"/>
                <a:gd name="T111" fmla="*/ 162 h 1087"/>
                <a:gd name="T112" fmla="*/ 153 w 829"/>
                <a:gd name="T113" fmla="*/ 175 h 1087"/>
                <a:gd name="T114" fmla="*/ 149 w 829"/>
                <a:gd name="T115" fmla="*/ 188 h 1087"/>
                <a:gd name="T116" fmla="*/ 149 w 829"/>
                <a:gd name="T117" fmla="*/ 206 h 1087"/>
                <a:gd name="T118" fmla="*/ 144 w 829"/>
                <a:gd name="T119" fmla="*/ 214 h 1087"/>
                <a:gd name="T120" fmla="*/ 140 w 829"/>
                <a:gd name="T121" fmla="*/ 228 h 1087"/>
                <a:gd name="T122" fmla="*/ 136 w 829"/>
                <a:gd name="T123" fmla="*/ 241 h 10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29"/>
                <a:gd name="T187" fmla="*/ 0 h 1087"/>
                <a:gd name="T188" fmla="*/ 829 w 829"/>
                <a:gd name="T189" fmla="*/ 1087 h 108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29" h="1087">
                  <a:moveTo>
                    <a:pt x="558" y="998"/>
                  </a:moveTo>
                  <a:lnTo>
                    <a:pt x="541" y="1016"/>
                  </a:lnTo>
                  <a:lnTo>
                    <a:pt x="541" y="1033"/>
                  </a:lnTo>
                  <a:lnTo>
                    <a:pt x="526" y="1052"/>
                  </a:lnTo>
                  <a:lnTo>
                    <a:pt x="526" y="1069"/>
                  </a:lnTo>
                  <a:lnTo>
                    <a:pt x="526" y="1087"/>
                  </a:lnTo>
                  <a:lnTo>
                    <a:pt x="508" y="1069"/>
                  </a:lnTo>
                  <a:lnTo>
                    <a:pt x="508" y="1052"/>
                  </a:lnTo>
                  <a:lnTo>
                    <a:pt x="508" y="1033"/>
                  </a:lnTo>
                  <a:lnTo>
                    <a:pt x="491" y="1016"/>
                  </a:lnTo>
                  <a:lnTo>
                    <a:pt x="491" y="981"/>
                  </a:lnTo>
                  <a:lnTo>
                    <a:pt x="474" y="964"/>
                  </a:lnTo>
                  <a:lnTo>
                    <a:pt x="474" y="947"/>
                  </a:lnTo>
                  <a:lnTo>
                    <a:pt x="457" y="929"/>
                  </a:lnTo>
                  <a:lnTo>
                    <a:pt x="457" y="912"/>
                  </a:lnTo>
                  <a:lnTo>
                    <a:pt x="441" y="893"/>
                  </a:lnTo>
                  <a:lnTo>
                    <a:pt x="424" y="875"/>
                  </a:lnTo>
                  <a:lnTo>
                    <a:pt x="407" y="858"/>
                  </a:lnTo>
                  <a:lnTo>
                    <a:pt x="372" y="841"/>
                  </a:lnTo>
                  <a:lnTo>
                    <a:pt x="355" y="824"/>
                  </a:lnTo>
                  <a:lnTo>
                    <a:pt x="355" y="806"/>
                  </a:lnTo>
                  <a:lnTo>
                    <a:pt x="339" y="789"/>
                  </a:lnTo>
                  <a:lnTo>
                    <a:pt x="288" y="753"/>
                  </a:lnTo>
                  <a:lnTo>
                    <a:pt x="288" y="735"/>
                  </a:lnTo>
                  <a:lnTo>
                    <a:pt x="270" y="718"/>
                  </a:lnTo>
                  <a:lnTo>
                    <a:pt x="270" y="701"/>
                  </a:lnTo>
                  <a:lnTo>
                    <a:pt x="288" y="701"/>
                  </a:lnTo>
                  <a:lnTo>
                    <a:pt x="288" y="684"/>
                  </a:lnTo>
                  <a:lnTo>
                    <a:pt x="305" y="684"/>
                  </a:lnTo>
                  <a:lnTo>
                    <a:pt x="322" y="666"/>
                  </a:lnTo>
                  <a:lnTo>
                    <a:pt x="305" y="666"/>
                  </a:lnTo>
                  <a:lnTo>
                    <a:pt x="288" y="701"/>
                  </a:lnTo>
                  <a:lnTo>
                    <a:pt x="270" y="701"/>
                  </a:lnTo>
                  <a:lnTo>
                    <a:pt x="253" y="701"/>
                  </a:lnTo>
                  <a:lnTo>
                    <a:pt x="253" y="684"/>
                  </a:lnTo>
                  <a:lnTo>
                    <a:pt x="253" y="666"/>
                  </a:lnTo>
                  <a:lnTo>
                    <a:pt x="253" y="701"/>
                  </a:lnTo>
                  <a:lnTo>
                    <a:pt x="270" y="701"/>
                  </a:lnTo>
                  <a:lnTo>
                    <a:pt x="270" y="718"/>
                  </a:lnTo>
                  <a:lnTo>
                    <a:pt x="270" y="735"/>
                  </a:lnTo>
                  <a:lnTo>
                    <a:pt x="270" y="753"/>
                  </a:lnTo>
                  <a:lnTo>
                    <a:pt x="270" y="735"/>
                  </a:lnTo>
                  <a:lnTo>
                    <a:pt x="253" y="735"/>
                  </a:lnTo>
                  <a:lnTo>
                    <a:pt x="238" y="718"/>
                  </a:lnTo>
                  <a:lnTo>
                    <a:pt x="220" y="701"/>
                  </a:lnTo>
                  <a:lnTo>
                    <a:pt x="203" y="701"/>
                  </a:lnTo>
                  <a:lnTo>
                    <a:pt x="203" y="684"/>
                  </a:lnTo>
                  <a:lnTo>
                    <a:pt x="186" y="684"/>
                  </a:lnTo>
                  <a:lnTo>
                    <a:pt x="169" y="684"/>
                  </a:lnTo>
                  <a:lnTo>
                    <a:pt x="136" y="666"/>
                  </a:lnTo>
                  <a:lnTo>
                    <a:pt x="153" y="684"/>
                  </a:lnTo>
                  <a:lnTo>
                    <a:pt x="169" y="684"/>
                  </a:lnTo>
                  <a:lnTo>
                    <a:pt x="186" y="684"/>
                  </a:lnTo>
                  <a:lnTo>
                    <a:pt x="119" y="684"/>
                  </a:lnTo>
                  <a:lnTo>
                    <a:pt x="101" y="666"/>
                  </a:lnTo>
                  <a:lnTo>
                    <a:pt x="84" y="666"/>
                  </a:lnTo>
                  <a:lnTo>
                    <a:pt x="67" y="666"/>
                  </a:lnTo>
                  <a:lnTo>
                    <a:pt x="51" y="666"/>
                  </a:lnTo>
                  <a:lnTo>
                    <a:pt x="51" y="649"/>
                  </a:lnTo>
                  <a:lnTo>
                    <a:pt x="34" y="649"/>
                  </a:lnTo>
                  <a:lnTo>
                    <a:pt x="51" y="666"/>
                  </a:lnTo>
                  <a:lnTo>
                    <a:pt x="34" y="666"/>
                  </a:lnTo>
                  <a:lnTo>
                    <a:pt x="51" y="666"/>
                  </a:lnTo>
                  <a:lnTo>
                    <a:pt x="34" y="666"/>
                  </a:lnTo>
                  <a:lnTo>
                    <a:pt x="17" y="684"/>
                  </a:lnTo>
                  <a:lnTo>
                    <a:pt x="17" y="666"/>
                  </a:lnTo>
                  <a:lnTo>
                    <a:pt x="0" y="666"/>
                  </a:lnTo>
                  <a:lnTo>
                    <a:pt x="0" y="649"/>
                  </a:lnTo>
                  <a:lnTo>
                    <a:pt x="0" y="632"/>
                  </a:lnTo>
                  <a:lnTo>
                    <a:pt x="0" y="614"/>
                  </a:lnTo>
                  <a:lnTo>
                    <a:pt x="0" y="595"/>
                  </a:lnTo>
                  <a:lnTo>
                    <a:pt x="17" y="595"/>
                  </a:lnTo>
                  <a:lnTo>
                    <a:pt x="0" y="578"/>
                  </a:lnTo>
                  <a:lnTo>
                    <a:pt x="0" y="561"/>
                  </a:lnTo>
                  <a:lnTo>
                    <a:pt x="17" y="561"/>
                  </a:lnTo>
                  <a:lnTo>
                    <a:pt x="17" y="543"/>
                  </a:lnTo>
                  <a:lnTo>
                    <a:pt x="17" y="526"/>
                  </a:lnTo>
                  <a:lnTo>
                    <a:pt x="17" y="509"/>
                  </a:lnTo>
                  <a:lnTo>
                    <a:pt x="17" y="492"/>
                  </a:lnTo>
                  <a:lnTo>
                    <a:pt x="17" y="474"/>
                  </a:lnTo>
                  <a:lnTo>
                    <a:pt x="17" y="455"/>
                  </a:lnTo>
                  <a:lnTo>
                    <a:pt x="17" y="438"/>
                  </a:lnTo>
                  <a:lnTo>
                    <a:pt x="17" y="421"/>
                  </a:lnTo>
                  <a:lnTo>
                    <a:pt x="17" y="403"/>
                  </a:lnTo>
                  <a:lnTo>
                    <a:pt x="0" y="403"/>
                  </a:lnTo>
                  <a:lnTo>
                    <a:pt x="0" y="386"/>
                  </a:lnTo>
                  <a:lnTo>
                    <a:pt x="17" y="386"/>
                  </a:lnTo>
                  <a:lnTo>
                    <a:pt x="17" y="369"/>
                  </a:lnTo>
                  <a:lnTo>
                    <a:pt x="17" y="351"/>
                  </a:lnTo>
                  <a:lnTo>
                    <a:pt x="34" y="351"/>
                  </a:lnTo>
                  <a:lnTo>
                    <a:pt x="34" y="334"/>
                  </a:lnTo>
                  <a:lnTo>
                    <a:pt x="51" y="334"/>
                  </a:lnTo>
                  <a:lnTo>
                    <a:pt x="51" y="315"/>
                  </a:lnTo>
                  <a:lnTo>
                    <a:pt x="67" y="315"/>
                  </a:lnTo>
                  <a:lnTo>
                    <a:pt x="67" y="298"/>
                  </a:lnTo>
                  <a:lnTo>
                    <a:pt x="67" y="280"/>
                  </a:lnTo>
                  <a:lnTo>
                    <a:pt x="84" y="280"/>
                  </a:lnTo>
                  <a:lnTo>
                    <a:pt x="84" y="263"/>
                  </a:lnTo>
                  <a:lnTo>
                    <a:pt x="84" y="246"/>
                  </a:lnTo>
                  <a:lnTo>
                    <a:pt x="101" y="246"/>
                  </a:lnTo>
                  <a:lnTo>
                    <a:pt x="119" y="229"/>
                  </a:lnTo>
                  <a:lnTo>
                    <a:pt x="136" y="229"/>
                  </a:lnTo>
                  <a:lnTo>
                    <a:pt x="153" y="229"/>
                  </a:lnTo>
                  <a:lnTo>
                    <a:pt x="169" y="211"/>
                  </a:lnTo>
                  <a:lnTo>
                    <a:pt x="186" y="194"/>
                  </a:lnTo>
                  <a:lnTo>
                    <a:pt x="186" y="175"/>
                  </a:lnTo>
                  <a:lnTo>
                    <a:pt x="203" y="158"/>
                  </a:lnTo>
                  <a:lnTo>
                    <a:pt x="220" y="140"/>
                  </a:lnTo>
                  <a:lnTo>
                    <a:pt x="220" y="123"/>
                  </a:lnTo>
                  <a:lnTo>
                    <a:pt x="220" y="106"/>
                  </a:lnTo>
                  <a:lnTo>
                    <a:pt x="238" y="106"/>
                  </a:lnTo>
                  <a:lnTo>
                    <a:pt x="253" y="106"/>
                  </a:lnTo>
                  <a:lnTo>
                    <a:pt x="270" y="106"/>
                  </a:lnTo>
                  <a:lnTo>
                    <a:pt x="270" y="123"/>
                  </a:lnTo>
                  <a:lnTo>
                    <a:pt x="288" y="106"/>
                  </a:lnTo>
                  <a:lnTo>
                    <a:pt x="288" y="123"/>
                  </a:lnTo>
                  <a:lnTo>
                    <a:pt x="305" y="106"/>
                  </a:lnTo>
                  <a:lnTo>
                    <a:pt x="305" y="88"/>
                  </a:lnTo>
                  <a:lnTo>
                    <a:pt x="322" y="88"/>
                  </a:lnTo>
                  <a:lnTo>
                    <a:pt x="322" y="106"/>
                  </a:lnTo>
                  <a:lnTo>
                    <a:pt x="339" y="106"/>
                  </a:lnTo>
                  <a:lnTo>
                    <a:pt x="339" y="123"/>
                  </a:lnTo>
                  <a:lnTo>
                    <a:pt x="355" y="106"/>
                  </a:lnTo>
                  <a:lnTo>
                    <a:pt x="355" y="123"/>
                  </a:lnTo>
                  <a:lnTo>
                    <a:pt x="372" y="123"/>
                  </a:lnTo>
                  <a:lnTo>
                    <a:pt x="372" y="106"/>
                  </a:lnTo>
                  <a:lnTo>
                    <a:pt x="372" y="88"/>
                  </a:lnTo>
                  <a:lnTo>
                    <a:pt x="389" y="71"/>
                  </a:lnTo>
                  <a:lnTo>
                    <a:pt x="389" y="54"/>
                  </a:lnTo>
                  <a:lnTo>
                    <a:pt x="407" y="54"/>
                  </a:lnTo>
                  <a:lnTo>
                    <a:pt x="407" y="35"/>
                  </a:lnTo>
                  <a:lnTo>
                    <a:pt x="407" y="17"/>
                  </a:lnTo>
                  <a:lnTo>
                    <a:pt x="407" y="35"/>
                  </a:lnTo>
                  <a:lnTo>
                    <a:pt x="407" y="17"/>
                  </a:lnTo>
                  <a:lnTo>
                    <a:pt x="424" y="17"/>
                  </a:lnTo>
                  <a:lnTo>
                    <a:pt x="424" y="0"/>
                  </a:lnTo>
                  <a:lnTo>
                    <a:pt x="441" y="0"/>
                  </a:lnTo>
                  <a:lnTo>
                    <a:pt x="457" y="0"/>
                  </a:lnTo>
                  <a:lnTo>
                    <a:pt x="457" y="17"/>
                  </a:lnTo>
                  <a:lnTo>
                    <a:pt x="474" y="17"/>
                  </a:lnTo>
                  <a:lnTo>
                    <a:pt x="491" y="35"/>
                  </a:lnTo>
                  <a:lnTo>
                    <a:pt x="508" y="35"/>
                  </a:lnTo>
                  <a:lnTo>
                    <a:pt x="508" y="54"/>
                  </a:lnTo>
                  <a:lnTo>
                    <a:pt x="491" y="71"/>
                  </a:lnTo>
                  <a:lnTo>
                    <a:pt x="508" y="88"/>
                  </a:lnTo>
                  <a:lnTo>
                    <a:pt x="526" y="106"/>
                  </a:lnTo>
                  <a:lnTo>
                    <a:pt x="541" y="106"/>
                  </a:lnTo>
                  <a:lnTo>
                    <a:pt x="558" y="106"/>
                  </a:lnTo>
                  <a:lnTo>
                    <a:pt x="576" y="106"/>
                  </a:lnTo>
                  <a:lnTo>
                    <a:pt x="593" y="106"/>
                  </a:lnTo>
                  <a:lnTo>
                    <a:pt x="610" y="140"/>
                  </a:lnTo>
                  <a:lnTo>
                    <a:pt x="610" y="158"/>
                  </a:lnTo>
                  <a:lnTo>
                    <a:pt x="593" y="158"/>
                  </a:lnTo>
                  <a:lnTo>
                    <a:pt x="593" y="175"/>
                  </a:lnTo>
                  <a:lnTo>
                    <a:pt x="610" y="175"/>
                  </a:lnTo>
                  <a:lnTo>
                    <a:pt x="627" y="175"/>
                  </a:lnTo>
                  <a:lnTo>
                    <a:pt x="643" y="194"/>
                  </a:lnTo>
                  <a:lnTo>
                    <a:pt x="660" y="194"/>
                  </a:lnTo>
                  <a:lnTo>
                    <a:pt x="660" y="175"/>
                  </a:lnTo>
                  <a:lnTo>
                    <a:pt x="677" y="175"/>
                  </a:lnTo>
                  <a:lnTo>
                    <a:pt x="677" y="158"/>
                  </a:lnTo>
                  <a:lnTo>
                    <a:pt x="695" y="158"/>
                  </a:lnTo>
                  <a:lnTo>
                    <a:pt x="712" y="175"/>
                  </a:lnTo>
                  <a:lnTo>
                    <a:pt x="729" y="175"/>
                  </a:lnTo>
                  <a:lnTo>
                    <a:pt x="729" y="194"/>
                  </a:lnTo>
                  <a:lnTo>
                    <a:pt x="729" y="211"/>
                  </a:lnTo>
                  <a:lnTo>
                    <a:pt x="729" y="229"/>
                  </a:lnTo>
                  <a:lnTo>
                    <a:pt x="744" y="229"/>
                  </a:lnTo>
                  <a:lnTo>
                    <a:pt x="744" y="246"/>
                  </a:lnTo>
                  <a:lnTo>
                    <a:pt x="762" y="246"/>
                  </a:lnTo>
                  <a:lnTo>
                    <a:pt x="779" y="246"/>
                  </a:lnTo>
                  <a:lnTo>
                    <a:pt x="779" y="263"/>
                  </a:lnTo>
                  <a:lnTo>
                    <a:pt x="796" y="263"/>
                  </a:lnTo>
                  <a:lnTo>
                    <a:pt x="796" y="280"/>
                  </a:lnTo>
                  <a:lnTo>
                    <a:pt x="814" y="298"/>
                  </a:lnTo>
                  <a:lnTo>
                    <a:pt x="829" y="315"/>
                  </a:lnTo>
                  <a:lnTo>
                    <a:pt x="814" y="315"/>
                  </a:lnTo>
                  <a:lnTo>
                    <a:pt x="814" y="334"/>
                  </a:lnTo>
                  <a:lnTo>
                    <a:pt x="796" y="351"/>
                  </a:lnTo>
                  <a:lnTo>
                    <a:pt x="814" y="351"/>
                  </a:lnTo>
                  <a:lnTo>
                    <a:pt x="814" y="369"/>
                  </a:lnTo>
                  <a:lnTo>
                    <a:pt x="796" y="369"/>
                  </a:lnTo>
                  <a:lnTo>
                    <a:pt x="779" y="369"/>
                  </a:lnTo>
                  <a:lnTo>
                    <a:pt x="762" y="369"/>
                  </a:lnTo>
                  <a:lnTo>
                    <a:pt x="762" y="386"/>
                  </a:lnTo>
                  <a:lnTo>
                    <a:pt x="762" y="403"/>
                  </a:lnTo>
                  <a:lnTo>
                    <a:pt x="744" y="421"/>
                  </a:lnTo>
                  <a:lnTo>
                    <a:pt x="729" y="421"/>
                  </a:lnTo>
                  <a:lnTo>
                    <a:pt x="744" y="403"/>
                  </a:lnTo>
                  <a:lnTo>
                    <a:pt x="729" y="403"/>
                  </a:lnTo>
                  <a:lnTo>
                    <a:pt x="712" y="386"/>
                  </a:lnTo>
                  <a:lnTo>
                    <a:pt x="695" y="386"/>
                  </a:lnTo>
                  <a:lnTo>
                    <a:pt x="677" y="386"/>
                  </a:lnTo>
                  <a:lnTo>
                    <a:pt x="660" y="386"/>
                  </a:lnTo>
                  <a:lnTo>
                    <a:pt x="643" y="386"/>
                  </a:lnTo>
                  <a:lnTo>
                    <a:pt x="627" y="403"/>
                  </a:lnTo>
                  <a:lnTo>
                    <a:pt x="610" y="403"/>
                  </a:lnTo>
                  <a:lnTo>
                    <a:pt x="610" y="386"/>
                  </a:lnTo>
                  <a:lnTo>
                    <a:pt x="610" y="403"/>
                  </a:lnTo>
                  <a:lnTo>
                    <a:pt x="610" y="421"/>
                  </a:lnTo>
                  <a:lnTo>
                    <a:pt x="593" y="421"/>
                  </a:lnTo>
                  <a:lnTo>
                    <a:pt x="593" y="438"/>
                  </a:lnTo>
                  <a:lnTo>
                    <a:pt x="576" y="438"/>
                  </a:lnTo>
                  <a:lnTo>
                    <a:pt x="558" y="438"/>
                  </a:lnTo>
                  <a:lnTo>
                    <a:pt x="558" y="455"/>
                  </a:lnTo>
                  <a:lnTo>
                    <a:pt x="558" y="474"/>
                  </a:lnTo>
                  <a:lnTo>
                    <a:pt x="576" y="474"/>
                  </a:lnTo>
                  <a:lnTo>
                    <a:pt x="593" y="474"/>
                  </a:lnTo>
                  <a:lnTo>
                    <a:pt x="610" y="474"/>
                  </a:lnTo>
                  <a:lnTo>
                    <a:pt x="627" y="474"/>
                  </a:lnTo>
                  <a:lnTo>
                    <a:pt x="643" y="492"/>
                  </a:lnTo>
                  <a:lnTo>
                    <a:pt x="627" y="492"/>
                  </a:lnTo>
                  <a:lnTo>
                    <a:pt x="627" y="509"/>
                  </a:lnTo>
                  <a:lnTo>
                    <a:pt x="627" y="526"/>
                  </a:lnTo>
                  <a:lnTo>
                    <a:pt x="643" y="543"/>
                  </a:lnTo>
                  <a:lnTo>
                    <a:pt x="643" y="561"/>
                  </a:lnTo>
                  <a:lnTo>
                    <a:pt x="643" y="578"/>
                  </a:lnTo>
                  <a:lnTo>
                    <a:pt x="643" y="595"/>
                  </a:lnTo>
                  <a:lnTo>
                    <a:pt x="643" y="614"/>
                  </a:lnTo>
                  <a:lnTo>
                    <a:pt x="660" y="614"/>
                  </a:lnTo>
                  <a:lnTo>
                    <a:pt x="660" y="632"/>
                  </a:lnTo>
                  <a:lnTo>
                    <a:pt x="643" y="632"/>
                  </a:lnTo>
                  <a:lnTo>
                    <a:pt x="627" y="632"/>
                  </a:lnTo>
                  <a:lnTo>
                    <a:pt x="627" y="649"/>
                  </a:lnTo>
                  <a:lnTo>
                    <a:pt x="627" y="666"/>
                  </a:lnTo>
                  <a:lnTo>
                    <a:pt x="610" y="684"/>
                  </a:lnTo>
                  <a:lnTo>
                    <a:pt x="593" y="684"/>
                  </a:lnTo>
                  <a:lnTo>
                    <a:pt x="610" y="701"/>
                  </a:lnTo>
                  <a:lnTo>
                    <a:pt x="610" y="718"/>
                  </a:lnTo>
                  <a:lnTo>
                    <a:pt x="610" y="735"/>
                  </a:lnTo>
                  <a:lnTo>
                    <a:pt x="610" y="753"/>
                  </a:lnTo>
                  <a:lnTo>
                    <a:pt x="593" y="753"/>
                  </a:lnTo>
                  <a:lnTo>
                    <a:pt x="593" y="772"/>
                  </a:lnTo>
                  <a:lnTo>
                    <a:pt x="593" y="789"/>
                  </a:lnTo>
                  <a:lnTo>
                    <a:pt x="593" y="806"/>
                  </a:lnTo>
                  <a:lnTo>
                    <a:pt x="593" y="824"/>
                  </a:lnTo>
                  <a:lnTo>
                    <a:pt x="576" y="841"/>
                  </a:lnTo>
                  <a:lnTo>
                    <a:pt x="593" y="841"/>
                  </a:lnTo>
                  <a:lnTo>
                    <a:pt x="576" y="841"/>
                  </a:lnTo>
                  <a:lnTo>
                    <a:pt x="576" y="858"/>
                  </a:lnTo>
                  <a:lnTo>
                    <a:pt x="558" y="858"/>
                  </a:lnTo>
                  <a:lnTo>
                    <a:pt x="558" y="875"/>
                  </a:lnTo>
                  <a:lnTo>
                    <a:pt x="558" y="893"/>
                  </a:lnTo>
                  <a:lnTo>
                    <a:pt x="558" y="912"/>
                  </a:lnTo>
                  <a:lnTo>
                    <a:pt x="558" y="929"/>
                  </a:lnTo>
                  <a:lnTo>
                    <a:pt x="558" y="947"/>
                  </a:lnTo>
                  <a:lnTo>
                    <a:pt x="558" y="964"/>
                  </a:lnTo>
                  <a:lnTo>
                    <a:pt x="541" y="964"/>
                  </a:lnTo>
                  <a:lnTo>
                    <a:pt x="541" y="981"/>
                  </a:lnTo>
                  <a:lnTo>
                    <a:pt x="558" y="998"/>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8" name="Freeform 47">
              <a:extLst>
                <a:ext uri="{FF2B5EF4-FFF2-40B4-BE49-F238E27FC236}">
                  <a16:creationId xmlns:a16="http://schemas.microsoft.com/office/drawing/2014/main" id="{158E0422-CB3B-4B5E-ADC6-FB9C526AB588}"/>
                </a:ext>
              </a:extLst>
            </p:cNvPr>
            <p:cNvSpPr>
              <a:spLocks noEditPoints="1"/>
            </p:cNvSpPr>
            <p:nvPr/>
          </p:nvSpPr>
          <p:spPr bwMode="gray">
            <a:xfrm rot="20933429">
              <a:off x="5402610" y="3691711"/>
              <a:ext cx="772548" cy="748607"/>
            </a:xfrm>
            <a:custGeom>
              <a:avLst/>
              <a:gdLst>
                <a:gd name="T0" fmla="*/ 5 w 1000"/>
                <a:gd name="T1" fmla="*/ 193 h 963"/>
                <a:gd name="T2" fmla="*/ 9 w 1000"/>
                <a:gd name="T3" fmla="*/ 171 h 963"/>
                <a:gd name="T4" fmla="*/ 13 w 1000"/>
                <a:gd name="T5" fmla="*/ 153 h 963"/>
                <a:gd name="T6" fmla="*/ 13 w 1000"/>
                <a:gd name="T7" fmla="*/ 132 h 963"/>
                <a:gd name="T8" fmla="*/ 30 w 1000"/>
                <a:gd name="T9" fmla="*/ 118 h 963"/>
                <a:gd name="T10" fmla="*/ 26 w 1000"/>
                <a:gd name="T11" fmla="*/ 97 h 963"/>
                <a:gd name="T12" fmla="*/ 18 w 1000"/>
                <a:gd name="T13" fmla="*/ 79 h 963"/>
                <a:gd name="T14" fmla="*/ 9 w 1000"/>
                <a:gd name="T15" fmla="*/ 70 h 963"/>
                <a:gd name="T16" fmla="*/ 18 w 1000"/>
                <a:gd name="T17" fmla="*/ 62 h 963"/>
                <a:gd name="T18" fmla="*/ 43 w 1000"/>
                <a:gd name="T19" fmla="*/ 57 h 963"/>
                <a:gd name="T20" fmla="*/ 56 w 1000"/>
                <a:gd name="T21" fmla="*/ 57 h 963"/>
                <a:gd name="T22" fmla="*/ 63 w 1000"/>
                <a:gd name="T23" fmla="*/ 49 h 963"/>
                <a:gd name="T24" fmla="*/ 69 w 1000"/>
                <a:gd name="T25" fmla="*/ 31 h 963"/>
                <a:gd name="T26" fmla="*/ 94 w 1000"/>
                <a:gd name="T27" fmla="*/ 27 h 963"/>
                <a:gd name="T28" fmla="*/ 111 w 1000"/>
                <a:gd name="T29" fmla="*/ 5 h 963"/>
                <a:gd name="T30" fmla="*/ 136 w 1000"/>
                <a:gd name="T31" fmla="*/ 0 h 963"/>
                <a:gd name="T32" fmla="*/ 141 w 1000"/>
                <a:gd name="T33" fmla="*/ 9 h 963"/>
                <a:gd name="T34" fmla="*/ 141 w 1000"/>
                <a:gd name="T35" fmla="*/ 22 h 963"/>
                <a:gd name="T36" fmla="*/ 157 w 1000"/>
                <a:gd name="T37" fmla="*/ 22 h 963"/>
                <a:gd name="T38" fmla="*/ 170 w 1000"/>
                <a:gd name="T39" fmla="*/ 53 h 963"/>
                <a:gd name="T40" fmla="*/ 174 w 1000"/>
                <a:gd name="T41" fmla="*/ 79 h 963"/>
                <a:gd name="T42" fmla="*/ 178 w 1000"/>
                <a:gd name="T43" fmla="*/ 101 h 963"/>
                <a:gd name="T44" fmla="*/ 166 w 1000"/>
                <a:gd name="T45" fmla="*/ 101 h 963"/>
                <a:gd name="T46" fmla="*/ 166 w 1000"/>
                <a:gd name="T47" fmla="*/ 123 h 963"/>
                <a:gd name="T48" fmla="*/ 196 w 1000"/>
                <a:gd name="T49" fmla="*/ 110 h 963"/>
                <a:gd name="T50" fmla="*/ 204 w 1000"/>
                <a:gd name="T51" fmla="*/ 110 h 963"/>
                <a:gd name="T52" fmla="*/ 213 w 1000"/>
                <a:gd name="T53" fmla="*/ 105 h 963"/>
                <a:gd name="T54" fmla="*/ 225 w 1000"/>
                <a:gd name="T55" fmla="*/ 123 h 963"/>
                <a:gd name="T56" fmla="*/ 225 w 1000"/>
                <a:gd name="T57" fmla="*/ 136 h 963"/>
                <a:gd name="T58" fmla="*/ 225 w 1000"/>
                <a:gd name="T59" fmla="*/ 158 h 963"/>
                <a:gd name="T60" fmla="*/ 229 w 1000"/>
                <a:gd name="T61" fmla="*/ 171 h 963"/>
                <a:gd name="T62" fmla="*/ 242 w 1000"/>
                <a:gd name="T63" fmla="*/ 184 h 963"/>
                <a:gd name="T64" fmla="*/ 250 w 1000"/>
                <a:gd name="T65" fmla="*/ 193 h 963"/>
                <a:gd name="T66" fmla="*/ 242 w 1000"/>
                <a:gd name="T67" fmla="*/ 202 h 963"/>
                <a:gd name="T68" fmla="*/ 234 w 1000"/>
                <a:gd name="T69" fmla="*/ 215 h 963"/>
                <a:gd name="T70" fmla="*/ 221 w 1000"/>
                <a:gd name="T71" fmla="*/ 206 h 963"/>
                <a:gd name="T72" fmla="*/ 213 w 1000"/>
                <a:gd name="T73" fmla="*/ 210 h 963"/>
                <a:gd name="T74" fmla="*/ 204 w 1000"/>
                <a:gd name="T75" fmla="*/ 223 h 963"/>
                <a:gd name="T76" fmla="*/ 178 w 1000"/>
                <a:gd name="T77" fmla="*/ 232 h 963"/>
                <a:gd name="T78" fmla="*/ 157 w 1000"/>
                <a:gd name="T79" fmla="*/ 241 h 963"/>
                <a:gd name="T80" fmla="*/ 145 w 1000"/>
                <a:gd name="T81" fmla="*/ 228 h 963"/>
                <a:gd name="T82" fmla="*/ 127 w 1000"/>
                <a:gd name="T83" fmla="*/ 228 h 963"/>
                <a:gd name="T84" fmla="*/ 127 w 1000"/>
                <a:gd name="T85" fmla="*/ 215 h 963"/>
                <a:gd name="T86" fmla="*/ 119 w 1000"/>
                <a:gd name="T87" fmla="*/ 232 h 963"/>
                <a:gd name="T88" fmla="*/ 111 w 1000"/>
                <a:gd name="T89" fmla="*/ 232 h 963"/>
                <a:gd name="T90" fmla="*/ 98 w 1000"/>
                <a:gd name="T91" fmla="*/ 223 h 963"/>
                <a:gd name="T92" fmla="*/ 81 w 1000"/>
                <a:gd name="T93" fmla="*/ 228 h 963"/>
                <a:gd name="T94" fmla="*/ 60 w 1000"/>
                <a:gd name="T95" fmla="*/ 236 h 963"/>
                <a:gd name="T96" fmla="*/ 34 w 1000"/>
                <a:gd name="T97" fmla="*/ 228 h 963"/>
                <a:gd name="T98" fmla="*/ 22 w 1000"/>
                <a:gd name="T99" fmla="*/ 215 h 963"/>
                <a:gd name="T100" fmla="*/ 34 w 1000"/>
                <a:gd name="T101" fmla="*/ 197 h 963"/>
                <a:gd name="T102" fmla="*/ 43 w 1000"/>
                <a:gd name="T103" fmla="*/ 193 h 963"/>
                <a:gd name="T104" fmla="*/ 26 w 1000"/>
                <a:gd name="T105" fmla="*/ 210 h 963"/>
                <a:gd name="T106" fmla="*/ 9 w 1000"/>
                <a:gd name="T107" fmla="*/ 215 h 963"/>
                <a:gd name="T108" fmla="*/ 213 w 1000"/>
                <a:gd name="T109" fmla="*/ 123 h 963"/>
                <a:gd name="T110" fmla="*/ 208 w 1000"/>
                <a:gd name="T111" fmla="*/ 123 h 9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00"/>
                <a:gd name="T169" fmla="*/ 0 h 963"/>
                <a:gd name="T170" fmla="*/ 1000 w 1000"/>
                <a:gd name="T171" fmla="*/ 963 h 9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00" h="963">
                  <a:moveTo>
                    <a:pt x="17" y="840"/>
                  </a:moveTo>
                  <a:lnTo>
                    <a:pt x="0" y="823"/>
                  </a:lnTo>
                  <a:lnTo>
                    <a:pt x="0" y="806"/>
                  </a:lnTo>
                  <a:lnTo>
                    <a:pt x="17" y="806"/>
                  </a:lnTo>
                  <a:lnTo>
                    <a:pt x="17" y="787"/>
                  </a:lnTo>
                  <a:lnTo>
                    <a:pt x="17" y="769"/>
                  </a:lnTo>
                  <a:lnTo>
                    <a:pt x="17" y="752"/>
                  </a:lnTo>
                  <a:lnTo>
                    <a:pt x="17" y="735"/>
                  </a:lnTo>
                  <a:lnTo>
                    <a:pt x="17" y="717"/>
                  </a:lnTo>
                  <a:lnTo>
                    <a:pt x="17" y="700"/>
                  </a:lnTo>
                  <a:lnTo>
                    <a:pt x="35" y="700"/>
                  </a:lnTo>
                  <a:lnTo>
                    <a:pt x="35" y="683"/>
                  </a:lnTo>
                  <a:lnTo>
                    <a:pt x="52" y="683"/>
                  </a:lnTo>
                  <a:lnTo>
                    <a:pt x="35" y="683"/>
                  </a:lnTo>
                  <a:lnTo>
                    <a:pt x="52" y="666"/>
                  </a:lnTo>
                  <a:lnTo>
                    <a:pt x="52" y="648"/>
                  </a:lnTo>
                  <a:lnTo>
                    <a:pt x="52" y="629"/>
                  </a:lnTo>
                  <a:lnTo>
                    <a:pt x="52" y="612"/>
                  </a:lnTo>
                  <a:lnTo>
                    <a:pt x="52" y="595"/>
                  </a:lnTo>
                  <a:lnTo>
                    <a:pt x="69" y="595"/>
                  </a:lnTo>
                  <a:lnTo>
                    <a:pt x="69" y="577"/>
                  </a:lnTo>
                  <a:lnTo>
                    <a:pt x="69" y="560"/>
                  </a:lnTo>
                  <a:lnTo>
                    <a:pt x="69" y="543"/>
                  </a:lnTo>
                  <a:lnTo>
                    <a:pt x="52" y="526"/>
                  </a:lnTo>
                  <a:lnTo>
                    <a:pt x="69" y="526"/>
                  </a:lnTo>
                  <a:lnTo>
                    <a:pt x="86" y="508"/>
                  </a:lnTo>
                  <a:lnTo>
                    <a:pt x="86" y="491"/>
                  </a:lnTo>
                  <a:lnTo>
                    <a:pt x="86" y="472"/>
                  </a:lnTo>
                  <a:lnTo>
                    <a:pt x="102" y="472"/>
                  </a:lnTo>
                  <a:lnTo>
                    <a:pt x="119" y="472"/>
                  </a:lnTo>
                  <a:lnTo>
                    <a:pt x="119" y="455"/>
                  </a:lnTo>
                  <a:lnTo>
                    <a:pt x="102" y="455"/>
                  </a:lnTo>
                  <a:lnTo>
                    <a:pt x="102" y="437"/>
                  </a:lnTo>
                  <a:lnTo>
                    <a:pt x="102" y="420"/>
                  </a:lnTo>
                  <a:lnTo>
                    <a:pt x="102" y="403"/>
                  </a:lnTo>
                  <a:lnTo>
                    <a:pt x="102" y="385"/>
                  </a:lnTo>
                  <a:lnTo>
                    <a:pt x="86" y="368"/>
                  </a:lnTo>
                  <a:lnTo>
                    <a:pt x="86" y="351"/>
                  </a:lnTo>
                  <a:lnTo>
                    <a:pt x="86" y="334"/>
                  </a:lnTo>
                  <a:lnTo>
                    <a:pt x="102" y="334"/>
                  </a:lnTo>
                  <a:lnTo>
                    <a:pt x="86" y="314"/>
                  </a:lnTo>
                  <a:lnTo>
                    <a:pt x="69" y="314"/>
                  </a:lnTo>
                  <a:lnTo>
                    <a:pt x="52" y="314"/>
                  </a:lnTo>
                  <a:lnTo>
                    <a:pt x="35" y="314"/>
                  </a:lnTo>
                  <a:lnTo>
                    <a:pt x="17" y="314"/>
                  </a:lnTo>
                  <a:lnTo>
                    <a:pt x="17" y="297"/>
                  </a:lnTo>
                  <a:lnTo>
                    <a:pt x="17" y="280"/>
                  </a:lnTo>
                  <a:lnTo>
                    <a:pt x="35" y="280"/>
                  </a:lnTo>
                  <a:lnTo>
                    <a:pt x="52" y="280"/>
                  </a:lnTo>
                  <a:lnTo>
                    <a:pt x="52" y="263"/>
                  </a:lnTo>
                  <a:lnTo>
                    <a:pt x="69" y="263"/>
                  </a:lnTo>
                  <a:lnTo>
                    <a:pt x="69" y="245"/>
                  </a:lnTo>
                  <a:lnTo>
                    <a:pt x="69" y="228"/>
                  </a:lnTo>
                  <a:lnTo>
                    <a:pt x="69" y="245"/>
                  </a:lnTo>
                  <a:lnTo>
                    <a:pt x="86" y="245"/>
                  </a:lnTo>
                  <a:lnTo>
                    <a:pt x="102" y="228"/>
                  </a:lnTo>
                  <a:lnTo>
                    <a:pt x="119" y="228"/>
                  </a:lnTo>
                  <a:lnTo>
                    <a:pt x="136" y="228"/>
                  </a:lnTo>
                  <a:lnTo>
                    <a:pt x="154" y="228"/>
                  </a:lnTo>
                  <a:lnTo>
                    <a:pt x="171" y="228"/>
                  </a:lnTo>
                  <a:lnTo>
                    <a:pt x="188" y="245"/>
                  </a:lnTo>
                  <a:lnTo>
                    <a:pt x="203" y="245"/>
                  </a:lnTo>
                  <a:lnTo>
                    <a:pt x="188" y="263"/>
                  </a:lnTo>
                  <a:lnTo>
                    <a:pt x="203" y="263"/>
                  </a:lnTo>
                  <a:lnTo>
                    <a:pt x="221" y="245"/>
                  </a:lnTo>
                  <a:lnTo>
                    <a:pt x="221" y="228"/>
                  </a:lnTo>
                  <a:lnTo>
                    <a:pt x="221" y="211"/>
                  </a:lnTo>
                  <a:lnTo>
                    <a:pt x="238" y="211"/>
                  </a:lnTo>
                  <a:lnTo>
                    <a:pt x="255" y="211"/>
                  </a:lnTo>
                  <a:lnTo>
                    <a:pt x="273" y="211"/>
                  </a:lnTo>
                  <a:lnTo>
                    <a:pt x="273" y="193"/>
                  </a:lnTo>
                  <a:lnTo>
                    <a:pt x="255" y="193"/>
                  </a:lnTo>
                  <a:lnTo>
                    <a:pt x="273" y="176"/>
                  </a:lnTo>
                  <a:lnTo>
                    <a:pt x="273" y="157"/>
                  </a:lnTo>
                  <a:lnTo>
                    <a:pt x="290" y="157"/>
                  </a:lnTo>
                  <a:lnTo>
                    <a:pt x="273" y="140"/>
                  </a:lnTo>
                  <a:lnTo>
                    <a:pt x="255" y="122"/>
                  </a:lnTo>
                  <a:lnTo>
                    <a:pt x="273" y="122"/>
                  </a:lnTo>
                  <a:lnTo>
                    <a:pt x="290" y="105"/>
                  </a:lnTo>
                  <a:lnTo>
                    <a:pt x="305" y="105"/>
                  </a:lnTo>
                  <a:lnTo>
                    <a:pt x="323" y="105"/>
                  </a:lnTo>
                  <a:lnTo>
                    <a:pt x="340" y="105"/>
                  </a:lnTo>
                  <a:lnTo>
                    <a:pt x="357" y="105"/>
                  </a:lnTo>
                  <a:lnTo>
                    <a:pt x="374" y="105"/>
                  </a:lnTo>
                  <a:lnTo>
                    <a:pt x="390" y="105"/>
                  </a:lnTo>
                  <a:lnTo>
                    <a:pt x="407" y="88"/>
                  </a:lnTo>
                  <a:lnTo>
                    <a:pt x="424" y="71"/>
                  </a:lnTo>
                  <a:lnTo>
                    <a:pt x="424" y="53"/>
                  </a:lnTo>
                  <a:lnTo>
                    <a:pt x="424" y="36"/>
                  </a:lnTo>
                  <a:lnTo>
                    <a:pt x="442" y="19"/>
                  </a:lnTo>
                  <a:lnTo>
                    <a:pt x="459" y="19"/>
                  </a:lnTo>
                  <a:lnTo>
                    <a:pt x="476" y="0"/>
                  </a:lnTo>
                  <a:lnTo>
                    <a:pt x="491" y="0"/>
                  </a:lnTo>
                  <a:lnTo>
                    <a:pt x="509" y="0"/>
                  </a:lnTo>
                  <a:lnTo>
                    <a:pt x="526" y="0"/>
                  </a:lnTo>
                  <a:lnTo>
                    <a:pt x="543" y="0"/>
                  </a:lnTo>
                  <a:lnTo>
                    <a:pt x="561" y="0"/>
                  </a:lnTo>
                  <a:lnTo>
                    <a:pt x="561" y="19"/>
                  </a:lnTo>
                  <a:lnTo>
                    <a:pt x="578" y="19"/>
                  </a:lnTo>
                  <a:lnTo>
                    <a:pt x="578" y="36"/>
                  </a:lnTo>
                  <a:lnTo>
                    <a:pt x="561" y="19"/>
                  </a:lnTo>
                  <a:lnTo>
                    <a:pt x="561" y="36"/>
                  </a:lnTo>
                  <a:lnTo>
                    <a:pt x="543" y="36"/>
                  </a:lnTo>
                  <a:lnTo>
                    <a:pt x="526" y="53"/>
                  </a:lnTo>
                  <a:lnTo>
                    <a:pt x="526" y="71"/>
                  </a:lnTo>
                  <a:lnTo>
                    <a:pt x="543" y="71"/>
                  </a:lnTo>
                  <a:lnTo>
                    <a:pt x="543" y="88"/>
                  </a:lnTo>
                  <a:lnTo>
                    <a:pt x="561" y="88"/>
                  </a:lnTo>
                  <a:lnTo>
                    <a:pt x="561" y="71"/>
                  </a:lnTo>
                  <a:lnTo>
                    <a:pt x="578" y="53"/>
                  </a:lnTo>
                  <a:lnTo>
                    <a:pt x="593" y="53"/>
                  </a:lnTo>
                  <a:lnTo>
                    <a:pt x="610" y="53"/>
                  </a:lnTo>
                  <a:lnTo>
                    <a:pt x="610" y="71"/>
                  </a:lnTo>
                  <a:lnTo>
                    <a:pt x="628" y="88"/>
                  </a:lnTo>
                  <a:lnTo>
                    <a:pt x="628" y="105"/>
                  </a:lnTo>
                  <a:lnTo>
                    <a:pt x="645" y="122"/>
                  </a:lnTo>
                  <a:lnTo>
                    <a:pt x="645" y="140"/>
                  </a:lnTo>
                  <a:lnTo>
                    <a:pt x="645" y="176"/>
                  </a:lnTo>
                  <a:lnTo>
                    <a:pt x="662" y="193"/>
                  </a:lnTo>
                  <a:lnTo>
                    <a:pt x="680" y="211"/>
                  </a:lnTo>
                  <a:lnTo>
                    <a:pt x="680" y="228"/>
                  </a:lnTo>
                  <a:lnTo>
                    <a:pt x="680" y="245"/>
                  </a:lnTo>
                  <a:lnTo>
                    <a:pt x="662" y="263"/>
                  </a:lnTo>
                  <a:lnTo>
                    <a:pt x="680" y="280"/>
                  </a:lnTo>
                  <a:lnTo>
                    <a:pt x="695" y="297"/>
                  </a:lnTo>
                  <a:lnTo>
                    <a:pt x="695" y="314"/>
                  </a:lnTo>
                  <a:lnTo>
                    <a:pt x="695" y="334"/>
                  </a:lnTo>
                  <a:lnTo>
                    <a:pt x="695" y="351"/>
                  </a:lnTo>
                  <a:lnTo>
                    <a:pt x="712" y="351"/>
                  </a:lnTo>
                  <a:lnTo>
                    <a:pt x="712" y="368"/>
                  </a:lnTo>
                  <a:lnTo>
                    <a:pt x="712" y="385"/>
                  </a:lnTo>
                  <a:lnTo>
                    <a:pt x="712" y="403"/>
                  </a:lnTo>
                  <a:lnTo>
                    <a:pt x="695" y="403"/>
                  </a:lnTo>
                  <a:lnTo>
                    <a:pt x="695" y="420"/>
                  </a:lnTo>
                  <a:lnTo>
                    <a:pt x="695" y="403"/>
                  </a:lnTo>
                  <a:lnTo>
                    <a:pt x="680" y="403"/>
                  </a:lnTo>
                  <a:lnTo>
                    <a:pt x="662" y="420"/>
                  </a:lnTo>
                  <a:lnTo>
                    <a:pt x="662" y="403"/>
                  </a:lnTo>
                  <a:lnTo>
                    <a:pt x="645" y="403"/>
                  </a:lnTo>
                  <a:lnTo>
                    <a:pt x="645" y="420"/>
                  </a:lnTo>
                  <a:lnTo>
                    <a:pt x="645" y="437"/>
                  </a:lnTo>
                  <a:lnTo>
                    <a:pt x="645" y="455"/>
                  </a:lnTo>
                  <a:lnTo>
                    <a:pt x="662" y="472"/>
                  </a:lnTo>
                  <a:lnTo>
                    <a:pt x="662" y="491"/>
                  </a:lnTo>
                  <a:lnTo>
                    <a:pt x="680" y="491"/>
                  </a:lnTo>
                  <a:lnTo>
                    <a:pt x="680" y="472"/>
                  </a:lnTo>
                  <a:lnTo>
                    <a:pt x="695" y="472"/>
                  </a:lnTo>
                  <a:lnTo>
                    <a:pt x="712" y="472"/>
                  </a:lnTo>
                  <a:lnTo>
                    <a:pt x="730" y="455"/>
                  </a:lnTo>
                  <a:lnTo>
                    <a:pt x="781" y="437"/>
                  </a:lnTo>
                  <a:lnTo>
                    <a:pt x="781" y="455"/>
                  </a:lnTo>
                  <a:lnTo>
                    <a:pt x="797" y="455"/>
                  </a:lnTo>
                  <a:lnTo>
                    <a:pt x="814" y="455"/>
                  </a:lnTo>
                  <a:lnTo>
                    <a:pt x="814" y="437"/>
                  </a:lnTo>
                  <a:lnTo>
                    <a:pt x="797" y="437"/>
                  </a:lnTo>
                  <a:lnTo>
                    <a:pt x="814" y="437"/>
                  </a:lnTo>
                  <a:lnTo>
                    <a:pt x="814" y="455"/>
                  </a:lnTo>
                  <a:lnTo>
                    <a:pt x="831" y="472"/>
                  </a:lnTo>
                  <a:lnTo>
                    <a:pt x="831" y="455"/>
                  </a:lnTo>
                  <a:lnTo>
                    <a:pt x="831" y="437"/>
                  </a:lnTo>
                  <a:lnTo>
                    <a:pt x="849" y="437"/>
                  </a:lnTo>
                  <a:lnTo>
                    <a:pt x="849" y="420"/>
                  </a:lnTo>
                  <a:lnTo>
                    <a:pt x="866" y="420"/>
                  </a:lnTo>
                  <a:lnTo>
                    <a:pt x="866" y="437"/>
                  </a:lnTo>
                  <a:lnTo>
                    <a:pt x="881" y="437"/>
                  </a:lnTo>
                  <a:lnTo>
                    <a:pt x="881" y="455"/>
                  </a:lnTo>
                  <a:lnTo>
                    <a:pt x="881" y="472"/>
                  </a:lnTo>
                  <a:lnTo>
                    <a:pt x="898" y="491"/>
                  </a:lnTo>
                  <a:lnTo>
                    <a:pt x="881" y="508"/>
                  </a:lnTo>
                  <a:lnTo>
                    <a:pt x="881" y="526"/>
                  </a:lnTo>
                  <a:lnTo>
                    <a:pt x="881" y="508"/>
                  </a:lnTo>
                  <a:lnTo>
                    <a:pt x="898" y="508"/>
                  </a:lnTo>
                  <a:lnTo>
                    <a:pt x="898" y="526"/>
                  </a:lnTo>
                  <a:lnTo>
                    <a:pt x="898" y="543"/>
                  </a:lnTo>
                  <a:lnTo>
                    <a:pt x="898" y="560"/>
                  </a:lnTo>
                  <a:lnTo>
                    <a:pt x="881" y="577"/>
                  </a:lnTo>
                  <a:lnTo>
                    <a:pt x="881" y="595"/>
                  </a:lnTo>
                  <a:lnTo>
                    <a:pt x="898" y="595"/>
                  </a:lnTo>
                  <a:lnTo>
                    <a:pt x="898" y="612"/>
                  </a:lnTo>
                  <a:lnTo>
                    <a:pt x="898" y="629"/>
                  </a:lnTo>
                  <a:lnTo>
                    <a:pt x="898" y="648"/>
                  </a:lnTo>
                  <a:lnTo>
                    <a:pt x="916" y="648"/>
                  </a:lnTo>
                  <a:lnTo>
                    <a:pt x="916" y="666"/>
                  </a:lnTo>
                  <a:lnTo>
                    <a:pt x="933" y="666"/>
                  </a:lnTo>
                  <a:lnTo>
                    <a:pt x="916" y="666"/>
                  </a:lnTo>
                  <a:lnTo>
                    <a:pt x="916" y="683"/>
                  </a:lnTo>
                  <a:lnTo>
                    <a:pt x="916" y="700"/>
                  </a:lnTo>
                  <a:lnTo>
                    <a:pt x="933" y="700"/>
                  </a:lnTo>
                  <a:lnTo>
                    <a:pt x="933" y="717"/>
                  </a:lnTo>
                  <a:lnTo>
                    <a:pt x="933" y="735"/>
                  </a:lnTo>
                  <a:lnTo>
                    <a:pt x="950" y="735"/>
                  </a:lnTo>
                  <a:lnTo>
                    <a:pt x="968" y="735"/>
                  </a:lnTo>
                  <a:lnTo>
                    <a:pt x="983" y="735"/>
                  </a:lnTo>
                  <a:lnTo>
                    <a:pt x="983" y="717"/>
                  </a:lnTo>
                  <a:lnTo>
                    <a:pt x="983" y="735"/>
                  </a:lnTo>
                  <a:lnTo>
                    <a:pt x="1000" y="735"/>
                  </a:lnTo>
                  <a:lnTo>
                    <a:pt x="1000" y="752"/>
                  </a:lnTo>
                  <a:lnTo>
                    <a:pt x="1000" y="769"/>
                  </a:lnTo>
                  <a:lnTo>
                    <a:pt x="1000" y="787"/>
                  </a:lnTo>
                  <a:lnTo>
                    <a:pt x="1000" y="806"/>
                  </a:lnTo>
                  <a:lnTo>
                    <a:pt x="983" y="806"/>
                  </a:lnTo>
                  <a:lnTo>
                    <a:pt x="968" y="806"/>
                  </a:lnTo>
                  <a:lnTo>
                    <a:pt x="950" y="806"/>
                  </a:lnTo>
                  <a:lnTo>
                    <a:pt x="968" y="806"/>
                  </a:lnTo>
                  <a:lnTo>
                    <a:pt x="950" y="823"/>
                  </a:lnTo>
                  <a:lnTo>
                    <a:pt x="950" y="840"/>
                  </a:lnTo>
                  <a:lnTo>
                    <a:pt x="968" y="840"/>
                  </a:lnTo>
                  <a:lnTo>
                    <a:pt x="950" y="840"/>
                  </a:lnTo>
                  <a:lnTo>
                    <a:pt x="950" y="858"/>
                  </a:lnTo>
                  <a:lnTo>
                    <a:pt x="933" y="858"/>
                  </a:lnTo>
                  <a:lnTo>
                    <a:pt x="916" y="858"/>
                  </a:lnTo>
                  <a:lnTo>
                    <a:pt x="898" y="858"/>
                  </a:lnTo>
                  <a:lnTo>
                    <a:pt x="916" y="858"/>
                  </a:lnTo>
                  <a:lnTo>
                    <a:pt x="898" y="840"/>
                  </a:lnTo>
                  <a:lnTo>
                    <a:pt x="898" y="823"/>
                  </a:lnTo>
                  <a:lnTo>
                    <a:pt x="881" y="823"/>
                  </a:lnTo>
                  <a:lnTo>
                    <a:pt x="881" y="840"/>
                  </a:lnTo>
                  <a:lnTo>
                    <a:pt x="866" y="858"/>
                  </a:lnTo>
                  <a:lnTo>
                    <a:pt x="849" y="858"/>
                  </a:lnTo>
                  <a:lnTo>
                    <a:pt x="849" y="840"/>
                  </a:lnTo>
                  <a:lnTo>
                    <a:pt x="849" y="823"/>
                  </a:lnTo>
                  <a:lnTo>
                    <a:pt x="849" y="840"/>
                  </a:lnTo>
                  <a:lnTo>
                    <a:pt x="831" y="840"/>
                  </a:lnTo>
                  <a:lnTo>
                    <a:pt x="849" y="858"/>
                  </a:lnTo>
                  <a:lnTo>
                    <a:pt x="849" y="875"/>
                  </a:lnTo>
                  <a:lnTo>
                    <a:pt x="831" y="875"/>
                  </a:lnTo>
                  <a:lnTo>
                    <a:pt x="831" y="892"/>
                  </a:lnTo>
                  <a:lnTo>
                    <a:pt x="814" y="892"/>
                  </a:lnTo>
                  <a:lnTo>
                    <a:pt x="797" y="892"/>
                  </a:lnTo>
                  <a:lnTo>
                    <a:pt x="797" y="909"/>
                  </a:lnTo>
                  <a:lnTo>
                    <a:pt x="764" y="909"/>
                  </a:lnTo>
                  <a:lnTo>
                    <a:pt x="747" y="927"/>
                  </a:lnTo>
                  <a:lnTo>
                    <a:pt x="730" y="927"/>
                  </a:lnTo>
                  <a:lnTo>
                    <a:pt x="712" y="927"/>
                  </a:lnTo>
                  <a:lnTo>
                    <a:pt x="695" y="927"/>
                  </a:lnTo>
                  <a:lnTo>
                    <a:pt x="680" y="944"/>
                  </a:lnTo>
                  <a:lnTo>
                    <a:pt x="662" y="944"/>
                  </a:lnTo>
                  <a:lnTo>
                    <a:pt x="662" y="963"/>
                  </a:lnTo>
                  <a:lnTo>
                    <a:pt x="645" y="963"/>
                  </a:lnTo>
                  <a:lnTo>
                    <a:pt x="628" y="963"/>
                  </a:lnTo>
                  <a:lnTo>
                    <a:pt x="628" y="944"/>
                  </a:lnTo>
                  <a:lnTo>
                    <a:pt x="628" y="927"/>
                  </a:lnTo>
                  <a:lnTo>
                    <a:pt x="610" y="909"/>
                  </a:lnTo>
                  <a:lnTo>
                    <a:pt x="610" y="892"/>
                  </a:lnTo>
                  <a:lnTo>
                    <a:pt x="593" y="909"/>
                  </a:lnTo>
                  <a:lnTo>
                    <a:pt x="578" y="909"/>
                  </a:lnTo>
                  <a:lnTo>
                    <a:pt x="561" y="927"/>
                  </a:lnTo>
                  <a:lnTo>
                    <a:pt x="543" y="927"/>
                  </a:lnTo>
                  <a:lnTo>
                    <a:pt x="543" y="944"/>
                  </a:lnTo>
                  <a:lnTo>
                    <a:pt x="526" y="944"/>
                  </a:lnTo>
                  <a:lnTo>
                    <a:pt x="509" y="927"/>
                  </a:lnTo>
                  <a:lnTo>
                    <a:pt x="509" y="909"/>
                  </a:lnTo>
                  <a:lnTo>
                    <a:pt x="526" y="909"/>
                  </a:lnTo>
                  <a:lnTo>
                    <a:pt x="543" y="892"/>
                  </a:lnTo>
                  <a:lnTo>
                    <a:pt x="543" y="875"/>
                  </a:lnTo>
                  <a:lnTo>
                    <a:pt x="543" y="858"/>
                  </a:lnTo>
                  <a:lnTo>
                    <a:pt x="526" y="875"/>
                  </a:lnTo>
                  <a:lnTo>
                    <a:pt x="509" y="858"/>
                  </a:lnTo>
                  <a:lnTo>
                    <a:pt x="491" y="858"/>
                  </a:lnTo>
                  <a:lnTo>
                    <a:pt x="491" y="875"/>
                  </a:lnTo>
                  <a:lnTo>
                    <a:pt x="509" y="892"/>
                  </a:lnTo>
                  <a:lnTo>
                    <a:pt x="509" y="909"/>
                  </a:lnTo>
                  <a:lnTo>
                    <a:pt x="491" y="909"/>
                  </a:lnTo>
                  <a:lnTo>
                    <a:pt x="476" y="927"/>
                  </a:lnTo>
                  <a:lnTo>
                    <a:pt x="476" y="944"/>
                  </a:lnTo>
                  <a:lnTo>
                    <a:pt x="459" y="944"/>
                  </a:lnTo>
                  <a:lnTo>
                    <a:pt x="459" y="963"/>
                  </a:lnTo>
                  <a:lnTo>
                    <a:pt x="442" y="944"/>
                  </a:lnTo>
                  <a:lnTo>
                    <a:pt x="424" y="944"/>
                  </a:lnTo>
                  <a:lnTo>
                    <a:pt x="442" y="927"/>
                  </a:lnTo>
                  <a:lnTo>
                    <a:pt x="424" y="927"/>
                  </a:lnTo>
                  <a:lnTo>
                    <a:pt x="424" y="909"/>
                  </a:lnTo>
                  <a:lnTo>
                    <a:pt x="424" y="927"/>
                  </a:lnTo>
                  <a:lnTo>
                    <a:pt x="424" y="909"/>
                  </a:lnTo>
                  <a:lnTo>
                    <a:pt x="407" y="909"/>
                  </a:lnTo>
                  <a:lnTo>
                    <a:pt x="390" y="892"/>
                  </a:lnTo>
                  <a:lnTo>
                    <a:pt x="374" y="892"/>
                  </a:lnTo>
                  <a:lnTo>
                    <a:pt x="374" y="909"/>
                  </a:lnTo>
                  <a:lnTo>
                    <a:pt x="374" y="927"/>
                  </a:lnTo>
                  <a:lnTo>
                    <a:pt x="357" y="927"/>
                  </a:lnTo>
                  <a:lnTo>
                    <a:pt x="340" y="909"/>
                  </a:lnTo>
                  <a:lnTo>
                    <a:pt x="323" y="909"/>
                  </a:lnTo>
                  <a:lnTo>
                    <a:pt x="305" y="909"/>
                  </a:lnTo>
                  <a:lnTo>
                    <a:pt x="290" y="909"/>
                  </a:lnTo>
                  <a:lnTo>
                    <a:pt x="273" y="909"/>
                  </a:lnTo>
                  <a:lnTo>
                    <a:pt x="273" y="927"/>
                  </a:lnTo>
                  <a:lnTo>
                    <a:pt x="255" y="944"/>
                  </a:lnTo>
                  <a:lnTo>
                    <a:pt x="238" y="944"/>
                  </a:lnTo>
                  <a:lnTo>
                    <a:pt x="221" y="944"/>
                  </a:lnTo>
                  <a:lnTo>
                    <a:pt x="203" y="944"/>
                  </a:lnTo>
                  <a:lnTo>
                    <a:pt x="188" y="944"/>
                  </a:lnTo>
                  <a:lnTo>
                    <a:pt x="171" y="927"/>
                  </a:lnTo>
                  <a:lnTo>
                    <a:pt x="154" y="927"/>
                  </a:lnTo>
                  <a:lnTo>
                    <a:pt x="136" y="909"/>
                  </a:lnTo>
                  <a:lnTo>
                    <a:pt x="119" y="909"/>
                  </a:lnTo>
                  <a:lnTo>
                    <a:pt x="119" y="892"/>
                  </a:lnTo>
                  <a:lnTo>
                    <a:pt x="102" y="892"/>
                  </a:lnTo>
                  <a:lnTo>
                    <a:pt x="69" y="875"/>
                  </a:lnTo>
                  <a:lnTo>
                    <a:pt x="86" y="875"/>
                  </a:lnTo>
                  <a:lnTo>
                    <a:pt x="86" y="858"/>
                  </a:lnTo>
                  <a:lnTo>
                    <a:pt x="102" y="858"/>
                  </a:lnTo>
                  <a:lnTo>
                    <a:pt x="102" y="840"/>
                  </a:lnTo>
                  <a:lnTo>
                    <a:pt x="119" y="823"/>
                  </a:lnTo>
                  <a:lnTo>
                    <a:pt x="119" y="806"/>
                  </a:lnTo>
                  <a:lnTo>
                    <a:pt x="136" y="806"/>
                  </a:lnTo>
                  <a:lnTo>
                    <a:pt x="136" y="787"/>
                  </a:lnTo>
                  <a:lnTo>
                    <a:pt x="154" y="787"/>
                  </a:lnTo>
                  <a:lnTo>
                    <a:pt x="171" y="787"/>
                  </a:lnTo>
                  <a:lnTo>
                    <a:pt x="171" y="769"/>
                  </a:lnTo>
                  <a:lnTo>
                    <a:pt x="188" y="752"/>
                  </a:lnTo>
                  <a:lnTo>
                    <a:pt x="171" y="752"/>
                  </a:lnTo>
                  <a:lnTo>
                    <a:pt x="171" y="769"/>
                  </a:lnTo>
                  <a:lnTo>
                    <a:pt x="154" y="769"/>
                  </a:lnTo>
                  <a:lnTo>
                    <a:pt x="154" y="787"/>
                  </a:lnTo>
                  <a:lnTo>
                    <a:pt x="136" y="787"/>
                  </a:lnTo>
                  <a:lnTo>
                    <a:pt x="119" y="806"/>
                  </a:lnTo>
                  <a:lnTo>
                    <a:pt x="102" y="823"/>
                  </a:lnTo>
                  <a:lnTo>
                    <a:pt x="102" y="840"/>
                  </a:lnTo>
                  <a:lnTo>
                    <a:pt x="86" y="858"/>
                  </a:lnTo>
                  <a:lnTo>
                    <a:pt x="69" y="858"/>
                  </a:lnTo>
                  <a:lnTo>
                    <a:pt x="52" y="858"/>
                  </a:lnTo>
                  <a:lnTo>
                    <a:pt x="52" y="840"/>
                  </a:lnTo>
                  <a:lnTo>
                    <a:pt x="52" y="858"/>
                  </a:lnTo>
                  <a:lnTo>
                    <a:pt x="35" y="858"/>
                  </a:lnTo>
                  <a:lnTo>
                    <a:pt x="17" y="858"/>
                  </a:lnTo>
                  <a:lnTo>
                    <a:pt x="17" y="840"/>
                  </a:lnTo>
                  <a:close/>
                  <a:moveTo>
                    <a:pt x="814" y="472"/>
                  </a:moveTo>
                  <a:lnTo>
                    <a:pt x="831" y="472"/>
                  </a:lnTo>
                  <a:lnTo>
                    <a:pt x="831" y="491"/>
                  </a:lnTo>
                  <a:lnTo>
                    <a:pt x="849" y="491"/>
                  </a:lnTo>
                  <a:lnTo>
                    <a:pt x="849" y="508"/>
                  </a:lnTo>
                  <a:lnTo>
                    <a:pt x="849" y="526"/>
                  </a:lnTo>
                  <a:lnTo>
                    <a:pt x="849" y="508"/>
                  </a:lnTo>
                  <a:lnTo>
                    <a:pt x="831" y="508"/>
                  </a:lnTo>
                  <a:lnTo>
                    <a:pt x="849" y="491"/>
                  </a:lnTo>
                  <a:lnTo>
                    <a:pt x="831" y="491"/>
                  </a:lnTo>
                  <a:lnTo>
                    <a:pt x="831" y="472"/>
                  </a:lnTo>
                  <a:lnTo>
                    <a:pt x="814" y="472"/>
                  </a:lnTo>
                  <a:close/>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nvGrpSpPr>
            <p:cNvPr id="9" name="Group 126">
              <a:extLst>
                <a:ext uri="{FF2B5EF4-FFF2-40B4-BE49-F238E27FC236}">
                  <a16:creationId xmlns:a16="http://schemas.microsoft.com/office/drawing/2014/main" id="{55F8A3F4-7372-4D2E-BCF5-9DDCAFD4EAEE}"/>
                </a:ext>
              </a:extLst>
            </p:cNvPr>
            <p:cNvGrpSpPr/>
            <p:nvPr/>
          </p:nvGrpSpPr>
          <p:grpSpPr>
            <a:xfrm>
              <a:off x="5474787" y="3533553"/>
              <a:ext cx="2061447" cy="1419594"/>
              <a:chOff x="3010174" y="4545891"/>
              <a:chExt cx="2089455" cy="1419409"/>
            </a:xfrm>
            <a:solidFill>
              <a:srgbClr val="9FD9EB"/>
            </a:solidFill>
          </p:grpSpPr>
          <p:sp>
            <p:nvSpPr>
              <p:cNvPr id="42" name="Freeform 45">
                <a:extLst>
                  <a:ext uri="{FF2B5EF4-FFF2-40B4-BE49-F238E27FC236}">
                    <a16:creationId xmlns:a16="http://schemas.microsoft.com/office/drawing/2014/main" id="{1501DAA9-1986-4C65-89E8-0BCD6A856FAB}"/>
                  </a:ext>
                </a:extLst>
              </p:cNvPr>
              <p:cNvSpPr>
                <a:spLocks/>
              </p:cNvSpPr>
              <p:nvPr/>
            </p:nvSpPr>
            <p:spPr bwMode="gray">
              <a:xfrm rot="20933429">
                <a:off x="3914084" y="4545891"/>
                <a:ext cx="837442" cy="594847"/>
              </a:xfrm>
              <a:custGeom>
                <a:avLst/>
                <a:gdLst>
                  <a:gd name="T0" fmla="*/ 21 w 1085"/>
                  <a:gd name="T1" fmla="*/ 170 h 768"/>
                  <a:gd name="T2" fmla="*/ 17 w 1085"/>
                  <a:gd name="T3" fmla="*/ 161 h 768"/>
                  <a:gd name="T4" fmla="*/ 13 w 1085"/>
                  <a:gd name="T5" fmla="*/ 157 h 768"/>
                  <a:gd name="T6" fmla="*/ 8 w 1085"/>
                  <a:gd name="T7" fmla="*/ 143 h 768"/>
                  <a:gd name="T8" fmla="*/ 4 w 1085"/>
                  <a:gd name="T9" fmla="*/ 135 h 768"/>
                  <a:gd name="T10" fmla="*/ 4 w 1085"/>
                  <a:gd name="T11" fmla="*/ 122 h 768"/>
                  <a:gd name="T12" fmla="*/ 8 w 1085"/>
                  <a:gd name="T13" fmla="*/ 109 h 768"/>
                  <a:gd name="T14" fmla="*/ 0 w 1085"/>
                  <a:gd name="T15" fmla="*/ 96 h 768"/>
                  <a:gd name="T16" fmla="*/ 8 w 1085"/>
                  <a:gd name="T17" fmla="*/ 83 h 768"/>
                  <a:gd name="T18" fmla="*/ 8 w 1085"/>
                  <a:gd name="T19" fmla="*/ 65 h 768"/>
                  <a:gd name="T20" fmla="*/ 13 w 1085"/>
                  <a:gd name="T21" fmla="*/ 56 h 768"/>
                  <a:gd name="T22" fmla="*/ 21 w 1085"/>
                  <a:gd name="T23" fmla="*/ 48 h 768"/>
                  <a:gd name="T24" fmla="*/ 29 w 1085"/>
                  <a:gd name="T25" fmla="*/ 39 h 768"/>
                  <a:gd name="T26" fmla="*/ 25 w 1085"/>
                  <a:gd name="T27" fmla="*/ 22 h 768"/>
                  <a:gd name="T28" fmla="*/ 25 w 1085"/>
                  <a:gd name="T29" fmla="*/ 13 h 768"/>
                  <a:gd name="T30" fmla="*/ 21 w 1085"/>
                  <a:gd name="T31" fmla="*/ 0 h 768"/>
                  <a:gd name="T32" fmla="*/ 42 w 1085"/>
                  <a:gd name="T33" fmla="*/ 4 h 768"/>
                  <a:gd name="T34" fmla="*/ 59 w 1085"/>
                  <a:gd name="T35" fmla="*/ 8 h 768"/>
                  <a:gd name="T36" fmla="*/ 80 w 1085"/>
                  <a:gd name="T37" fmla="*/ 13 h 768"/>
                  <a:gd name="T38" fmla="*/ 97 w 1085"/>
                  <a:gd name="T39" fmla="*/ 8 h 768"/>
                  <a:gd name="T40" fmla="*/ 114 w 1085"/>
                  <a:gd name="T41" fmla="*/ 17 h 768"/>
                  <a:gd name="T42" fmla="*/ 123 w 1085"/>
                  <a:gd name="T43" fmla="*/ 13 h 768"/>
                  <a:gd name="T44" fmla="*/ 139 w 1085"/>
                  <a:gd name="T45" fmla="*/ 17 h 768"/>
                  <a:gd name="T46" fmla="*/ 152 w 1085"/>
                  <a:gd name="T47" fmla="*/ 8 h 768"/>
                  <a:gd name="T48" fmla="*/ 173 w 1085"/>
                  <a:gd name="T49" fmla="*/ 17 h 768"/>
                  <a:gd name="T50" fmla="*/ 199 w 1085"/>
                  <a:gd name="T51" fmla="*/ 30 h 768"/>
                  <a:gd name="T52" fmla="*/ 207 w 1085"/>
                  <a:gd name="T53" fmla="*/ 17 h 768"/>
                  <a:gd name="T54" fmla="*/ 220 w 1085"/>
                  <a:gd name="T55" fmla="*/ 22 h 768"/>
                  <a:gd name="T56" fmla="*/ 232 w 1085"/>
                  <a:gd name="T57" fmla="*/ 17 h 768"/>
                  <a:gd name="T58" fmla="*/ 241 w 1085"/>
                  <a:gd name="T59" fmla="*/ 22 h 768"/>
                  <a:gd name="T60" fmla="*/ 258 w 1085"/>
                  <a:gd name="T61" fmla="*/ 22 h 768"/>
                  <a:gd name="T62" fmla="*/ 254 w 1085"/>
                  <a:gd name="T63" fmla="*/ 39 h 768"/>
                  <a:gd name="T64" fmla="*/ 267 w 1085"/>
                  <a:gd name="T65" fmla="*/ 48 h 768"/>
                  <a:gd name="T66" fmla="*/ 267 w 1085"/>
                  <a:gd name="T67" fmla="*/ 61 h 768"/>
                  <a:gd name="T68" fmla="*/ 267 w 1085"/>
                  <a:gd name="T69" fmla="*/ 70 h 768"/>
                  <a:gd name="T70" fmla="*/ 262 w 1085"/>
                  <a:gd name="T71" fmla="*/ 83 h 768"/>
                  <a:gd name="T72" fmla="*/ 254 w 1085"/>
                  <a:gd name="T73" fmla="*/ 96 h 768"/>
                  <a:gd name="T74" fmla="*/ 241 w 1085"/>
                  <a:gd name="T75" fmla="*/ 104 h 768"/>
                  <a:gd name="T76" fmla="*/ 229 w 1085"/>
                  <a:gd name="T77" fmla="*/ 117 h 768"/>
                  <a:gd name="T78" fmla="*/ 211 w 1085"/>
                  <a:gd name="T79" fmla="*/ 122 h 768"/>
                  <a:gd name="T80" fmla="*/ 203 w 1085"/>
                  <a:gd name="T81" fmla="*/ 135 h 768"/>
                  <a:gd name="T82" fmla="*/ 195 w 1085"/>
                  <a:gd name="T83" fmla="*/ 152 h 768"/>
                  <a:gd name="T84" fmla="*/ 186 w 1085"/>
                  <a:gd name="T85" fmla="*/ 157 h 768"/>
                  <a:gd name="T86" fmla="*/ 186 w 1085"/>
                  <a:gd name="T87" fmla="*/ 165 h 768"/>
                  <a:gd name="T88" fmla="*/ 173 w 1085"/>
                  <a:gd name="T89" fmla="*/ 174 h 768"/>
                  <a:gd name="T90" fmla="*/ 161 w 1085"/>
                  <a:gd name="T91" fmla="*/ 174 h 768"/>
                  <a:gd name="T92" fmla="*/ 148 w 1085"/>
                  <a:gd name="T93" fmla="*/ 165 h 768"/>
                  <a:gd name="T94" fmla="*/ 135 w 1085"/>
                  <a:gd name="T95" fmla="*/ 165 h 768"/>
                  <a:gd name="T96" fmla="*/ 123 w 1085"/>
                  <a:gd name="T97" fmla="*/ 174 h 768"/>
                  <a:gd name="T98" fmla="*/ 110 w 1085"/>
                  <a:gd name="T99" fmla="*/ 165 h 768"/>
                  <a:gd name="T100" fmla="*/ 97 w 1085"/>
                  <a:gd name="T101" fmla="*/ 161 h 768"/>
                  <a:gd name="T102" fmla="*/ 89 w 1085"/>
                  <a:gd name="T103" fmla="*/ 170 h 768"/>
                  <a:gd name="T104" fmla="*/ 72 w 1085"/>
                  <a:gd name="T105" fmla="*/ 174 h 768"/>
                  <a:gd name="T106" fmla="*/ 59 w 1085"/>
                  <a:gd name="T107" fmla="*/ 174 h 768"/>
                  <a:gd name="T108" fmla="*/ 51 w 1085"/>
                  <a:gd name="T109" fmla="*/ 183 h 768"/>
                  <a:gd name="T110" fmla="*/ 42 w 1085"/>
                  <a:gd name="T111" fmla="*/ 191 h 768"/>
                  <a:gd name="T112" fmla="*/ 29 w 1085"/>
                  <a:gd name="T113" fmla="*/ 187 h 7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5"/>
                  <a:gd name="T172" fmla="*/ 0 h 768"/>
                  <a:gd name="T173" fmla="*/ 1085 w 1085"/>
                  <a:gd name="T174" fmla="*/ 768 h 76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5" h="768">
                    <a:moveTo>
                      <a:pt x="102" y="733"/>
                    </a:moveTo>
                    <a:lnTo>
                      <a:pt x="85" y="716"/>
                    </a:lnTo>
                    <a:lnTo>
                      <a:pt x="85" y="699"/>
                    </a:lnTo>
                    <a:lnTo>
                      <a:pt x="85" y="681"/>
                    </a:lnTo>
                    <a:lnTo>
                      <a:pt x="69" y="681"/>
                    </a:lnTo>
                    <a:lnTo>
                      <a:pt x="69" y="664"/>
                    </a:lnTo>
                    <a:lnTo>
                      <a:pt x="85" y="664"/>
                    </a:lnTo>
                    <a:lnTo>
                      <a:pt x="69" y="647"/>
                    </a:lnTo>
                    <a:lnTo>
                      <a:pt x="69" y="630"/>
                    </a:lnTo>
                    <a:lnTo>
                      <a:pt x="52" y="630"/>
                    </a:lnTo>
                    <a:lnTo>
                      <a:pt x="69" y="630"/>
                    </a:lnTo>
                    <a:lnTo>
                      <a:pt x="52" y="630"/>
                    </a:lnTo>
                    <a:lnTo>
                      <a:pt x="52" y="610"/>
                    </a:lnTo>
                    <a:lnTo>
                      <a:pt x="52" y="593"/>
                    </a:lnTo>
                    <a:lnTo>
                      <a:pt x="35" y="593"/>
                    </a:lnTo>
                    <a:lnTo>
                      <a:pt x="35" y="576"/>
                    </a:lnTo>
                    <a:lnTo>
                      <a:pt x="35" y="559"/>
                    </a:lnTo>
                    <a:lnTo>
                      <a:pt x="17" y="559"/>
                    </a:lnTo>
                    <a:lnTo>
                      <a:pt x="0" y="541"/>
                    </a:lnTo>
                    <a:lnTo>
                      <a:pt x="17" y="541"/>
                    </a:lnTo>
                    <a:lnTo>
                      <a:pt x="17" y="524"/>
                    </a:lnTo>
                    <a:lnTo>
                      <a:pt x="52" y="524"/>
                    </a:lnTo>
                    <a:lnTo>
                      <a:pt x="35" y="507"/>
                    </a:lnTo>
                    <a:lnTo>
                      <a:pt x="17" y="490"/>
                    </a:lnTo>
                    <a:lnTo>
                      <a:pt x="17" y="472"/>
                    </a:lnTo>
                    <a:lnTo>
                      <a:pt x="17" y="455"/>
                    </a:lnTo>
                    <a:lnTo>
                      <a:pt x="35" y="455"/>
                    </a:lnTo>
                    <a:lnTo>
                      <a:pt x="35" y="438"/>
                    </a:lnTo>
                    <a:lnTo>
                      <a:pt x="17" y="438"/>
                    </a:lnTo>
                    <a:lnTo>
                      <a:pt x="0" y="419"/>
                    </a:lnTo>
                    <a:lnTo>
                      <a:pt x="0" y="401"/>
                    </a:lnTo>
                    <a:lnTo>
                      <a:pt x="0" y="384"/>
                    </a:lnTo>
                    <a:lnTo>
                      <a:pt x="17" y="367"/>
                    </a:lnTo>
                    <a:lnTo>
                      <a:pt x="17" y="349"/>
                    </a:lnTo>
                    <a:lnTo>
                      <a:pt x="17" y="332"/>
                    </a:lnTo>
                    <a:lnTo>
                      <a:pt x="35" y="332"/>
                    </a:lnTo>
                    <a:lnTo>
                      <a:pt x="35" y="315"/>
                    </a:lnTo>
                    <a:lnTo>
                      <a:pt x="35" y="298"/>
                    </a:lnTo>
                    <a:lnTo>
                      <a:pt x="35" y="280"/>
                    </a:lnTo>
                    <a:lnTo>
                      <a:pt x="35" y="263"/>
                    </a:lnTo>
                    <a:lnTo>
                      <a:pt x="52" y="263"/>
                    </a:lnTo>
                    <a:lnTo>
                      <a:pt x="35" y="246"/>
                    </a:lnTo>
                    <a:lnTo>
                      <a:pt x="52" y="246"/>
                    </a:lnTo>
                    <a:lnTo>
                      <a:pt x="52" y="227"/>
                    </a:lnTo>
                    <a:lnTo>
                      <a:pt x="69" y="227"/>
                    </a:lnTo>
                    <a:lnTo>
                      <a:pt x="69" y="209"/>
                    </a:lnTo>
                    <a:lnTo>
                      <a:pt x="85" y="209"/>
                    </a:lnTo>
                    <a:lnTo>
                      <a:pt x="85" y="192"/>
                    </a:lnTo>
                    <a:lnTo>
                      <a:pt x="102" y="192"/>
                    </a:lnTo>
                    <a:lnTo>
                      <a:pt x="119" y="192"/>
                    </a:lnTo>
                    <a:lnTo>
                      <a:pt x="119" y="175"/>
                    </a:lnTo>
                    <a:lnTo>
                      <a:pt x="119" y="157"/>
                    </a:lnTo>
                    <a:lnTo>
                      <a:pt x="102" y="140"/>
                    </a:lnTo>
                    <a:lnTo>
                      <a:pt x="102" y="123"/>
                    </a:lnTo>
                    <a:lnTo>
                      <a:pt x="102" y="106"/>
                    </a:lnTo>
                    <a:lnTo>
                      <a:pt x="102" y="88"/>
                    </a:lnTo>
                    <a:lnTo>
                      <a:pt x="119" y="71"/>
                    </a:lnTo>
                    <a:lnTo>
                      <a:pt x="119" y="54"/>
                    </a:lnTo>
                    <a:lnTo>
                      <a:pt x="102" y="71"/>
                    </a:lnTo>
                    <a:lnTo>
                      <a:pt x="102" y="54"/>
                    </a:lnTo>
                    <a:lnTo>
                      <a:pt x="102" y="35"/>
                    </a:lnTo>
                    <a:lnTo>
                      <a:pt x="85" y="35"/>
                    </a:lnTo>
                    <a:lnTo>
                      <a:pt x="85" y="17"/>
                    </a:lnTo>
                    <a:lnTo>
                      <a:pt x="85" y="0"/>
                    </a:lnTo>
                    <a:lnTo>
                      <a:pt x="102" y="0"/>
                    </a:lnTo>
                    <a:lnTo>
                      <a:pt x="119" y="0"/>
                    </a:lnTo>
                    <a:lnTo>
                      <a:pt x="154" y="17"/>
                    </a:lnTo>
                    <a:lnTo>
                      <a:pt x="171" y="17"/>
                    </a:lnTo>
                    <a:lnTo>
                      <a:pt x="186" y="17"/>
                    </a:lnTo>
                    <a:lnTo>
                      <a:pt x="204" y="35"/>
                    </a:lnTo>
                    <a:lnTo>
                      <a:pt x="221" y="35"/>
                    </a:lnTo>
                    <a:lnTo>
                      <a:pt x="238" y="35"/>
                    </a:lnTo>
                    <a:lnTo>
                      <a:pt x="256" y="54"/>
                    </a:lnTo>
                    <a:lnTo>
                      <a:pt x="288" y="54"/>
                    </a:lnTo>
                    <a:lnTo>
                      <a:pt x="305" y="54"/>
                    </a:lnTo>
                    <a:lnTo>
                      <a:pt x="323" y="54"/>
                    </a:lnTo>
                    <a:lnTo>
                      <a:pt x="340" y="17"/>
                    </a:lnTo>
                    <a:lnTo>
                      <a:pt x="357" y="35"/>
                    </a:lnTo>
                    <a:lnTo>
                      <a:pt x="373" y="35"/>
                    </a:lnTo>
                    <a:lnTo>
                      <a:pt x="390" y="35"/>
                    </a:lnTo>
                    <a:lnTo>
                      <a:pt x="407" y="54"/>
                    </a:lnTo>
                    <a:lnTo>
                      <a:pt x="424" y="54"/>
                    </a:lnTo>
                    <a:lnTo>
                      <a:pt x="442" y="71"/>
                    </a:lnTo>
                    <a:lnTo>
                      <a:pt x="457" y="71"/>
                    </a:lnTo>
                    <a:lnTo>
                      <a:pt x="474" y="54"/>
                    </a:lnTo>
                    <a:lnTo>
                      <a:pt x="474" y="35"/>
                    </a:lnTo>
                    <a:lnTo>
                      <a:pt x="492" y="35"/>
                    </a:lnTo>
                    <a:lnTo>
                      <a:pt x="492" y="54"/>
                    </a:lnTo>
                    <a:lnTo>
                      <a:pt x="509" y="71"/>
                    </a:lnTo>
                    <a:lnTo>
                      <a:pt x="526" y="71"/>
                    </a:lnTo>
                    <a:lnTo>
                      <a:pt x="543" y="71"/>
                    </a:lnTo>
                    <a:lnTo>
                      <a:pt x="559" y="71"/>
                    </a:lnTo>
                    <a:lnTo>
                      <a:pt x="576" y="71"/>
                    </a:lnTo>
                    <a:lnTo>
                      <a:pt x="593" y="54"/>
                    </a:lnTo>
                    <a:lnTo>
                      <a:pt x="593" y="35"/>
                    </a:lnTo>
                    <a:lnTo>
                      <a:pt x="611" y="35"/>
                    </a:lnTo>
                    <a:lnTo>
                      <a:pt x="628" y="35"/>
                    </a:lnTo>
                    <a:lnTo>
                      <a:pt x="645" y="54"/>
                    </a:lnTo>
                    <a:lnTo>
                      <a:pt x="661" y="71"/>
                    </a:lnTo>
                    <a:lnTo>
                      <a:pt x="695" y="71"/>
                    </a:lnTo>
                    <a:lnTo>
                      <a:pt x="712" y="88"/>
                    </a:lnTo>
                    <a:lnTo>
                      <a:pt x="730" y="88"/>
                    </a:lnTo>
                    <a:lnTo>
                      <a:pt x="762" y="71"/>
                    </a:lnTo>
                    <a:lnTo>
                      <a:pt x="797" y="123"/>
                    </a:lnTo>
                    <a:lnTo>
                      <a:pt x="797" y="106"/>
                    </a:lnTo>
                    <a:lnTo>
                      <a:pt x="797" y="88"/>
                    </a:lnTo>
                    <a:lnTo>
                      <a:pt x="814" y="88"/>
                    </a:lnTo>
                    <a:lnTo>
                      <a:pt x="831" y="71"/>
                    </a:lnTo>
                    <a:lnTo>
                      <a:pt x="847" y="88"/>
                    </a:lnTo>
                    <a:lnTo>
                      <a:pt x="864" y="106"/>
                    </a:lnTo>
                    <a:lnTo>
                      <a:pt x="864" y="88"/>
                    </a:lnTo>
                    <a:lnTo>
                      <a:pt x="881" y="88"/>
                    </a:lnTo>
                    <a:lnTo>
                      <a:pt x="899" y="88"/>
                    </a:lnTo>
                    <a:lnTo>
                      <a:pt x="899" y="71"/>
                    </a:lnTo>
                    <a:lnTo>
                      <a:pt x="916" y="71"/>
                    </a:lnTo>
                    <a:lnTo>
                      <a:pt x="931" y="71"/>
                    </a:lnTo>
                    <a:lnTo>
                      <a:pt x="931" y="54"/>
                    </a:lnTo>
                    <a:lnTo>
                      <a:pt x="949" y="54"/>
                    </a:lnTo>
                    <a:lnTo>
                      <a:pt x="949" y="71"/>
                    </a:lnTo>
                    <a:lnTo>
                      <a:pt x="966" y="88"/>
                    </a:lnTo>
                    <a:lnTo>
                      <a:pt x="983" y="88"/>
                    </a:lnTo>
                    <a:lnTo>
                      <a:pt x="1000" y="88"/>
                    </a:lnTo>
                    <a:lnTo>
                      <a:pt x="1018" y="88"/>
                    </a:lnTo>
                    <a:lnTo>
                      <a:pt x="1033" y="88"/>
                    </a:lnTo>
                    <a:lnTo>
                      <a:pt x="1033" y="106"/>
                    </a:lnTo>
                    <a:lnTo>
                      <a:pt x="1033" y="123"/>
                    </a:lnTo>
                    <a:lnTo>
                      <a:pt x="1033" y="140"/>
                    </a:lnTo>
                    <a:lnTo>
                      <a:pt x="1018" y="157"/>
                    </a:lnTo>
                    <a:lnTo>
                      <a:pt x="1033" y="157"/>
                    </a:lnTo>
                    <a:lnTo>
                      <a:pt x="1050" y="175"/>
                    </a:lnTo>
                    <a:lnTo>
                      <a:pt x="1068" y="175"/>
                    </a:lnTo>
                    <a:lnTo>
                      <a:pt x="1068" y="192"/>
                    </a:lnTo>
                    <a:lnTo>
                      <a:pt x="1068" y="209"/>
                    </a:lnTo>
                    <a:lnTo>
                      <a:pt x="1068" y="227"/>
                    </a:lnTo>
                    <a:lnTo>
                      <a:pt x="1050" y="246"/>
                    </a:lnTo>
                    <a:lnTo>
                      <a:pt x="1068" y="246"/>
                    </a:lnTo>
                    <a:lnTo>
                      <a:pt x="1068" y="263"/>
                    </a:lnTo>
                    <a:lnTo>
                      <a:pt x="1085" y="263"/>
                    </a:lnTo>
                    <a:lnTo>
                      <a:pt x="1085" y="280"/>
                    </a:lnTo>
                    <a:lnTo>
                      <a:pt x="1068" y="280"/>
                    </a:lnTo>
                    <a:lnTo>
                      <a:pt x="1068" y="298"/>
                    </a:lnTo>
                    <a:lnTo>
                      <a:pt x="1068" y="315"/>
                    </a:lnTo>
                    <a:lnTo>
                      <a:pt x="1068" y="332"/>
                    </a:lnTo>
                    <a:lnTo>
                      <a:pt x="1050" y="332"/>
                    </a:lnTo>
                    <a:lnTo>
                      <a:pt x="1050" y="349"/>
                    </a:lnTo>
                    <a:lnTo>
                      <a:pt x="1033" y="367"/>
                    </a:lnTo>
                    <a:lnTo>
                      <a:pt x="1018" y="367"/>
                    </a:lnTo>
                    <a:lnTo>
                      <a:pt x="1018" y="384"/>
                    </a:lnTo>
                    <a:lnTo>
                      <a:pt x="1000" y="401"/>
                    </a:lnTo>
                    <a:lnTo>
                      <a:pt x="983" y="401"/>
                    </a:lnTo>
                    <a:lnTo>
                      <a:pt x="966" y="401"/>
                    </a:lnTo>
                    <a:lnTo>
                      <a:pt x="966" y="419"/>
                    </a:lnTo>
                    <a:lnTo>
                      <a:pt x="966" y="438"/>
                    </a:lnTo>
                    <a:lnTo>
                      <a:pt x="949" y="455"/>
                    </a:lnTo>
                    <a:lnTo>
                      <a:pt x="931" y="472"/>
                    </a:lnTo>
                    <a:lnTo>
                      <a:pt x="916" y="472"/>
                    </a:lnTo>
                    <a:lnTo>
                      <a:pt x="899" y="472"/>
                    </a:lnTo>
                    <a:lnTo>
                      <a:pt x="881" y="472"/>
                    </a:lnTo>
                    <a:lnTo>
                      <a:pt x="864" y="490"/>
                    </a:lnTo>
                    <a:lnTo>
                      <a:pt x="847" y="490"/>
                    </a:lnTo>
                    <a:lnTo>
                      <a:pt x="831" y="507"/>
                    </a:lnTo>
                    <a:lnTo>
                      <a:pt x="831" y="524"/>
                    </a:lnTo>
                    <a:lnTo>
                      <a:pt x="814" y="524"/>
                    </a:lnTo>
                    <a:lnTo>
                      <a:pt x="814" y="541"/>
                    </a:lnTo>
                    <a:lnTo>
                      <a:pt x="797" y="559"/>
                    </a:lnTo>
                    <a:lnTo>
                      <a:pt x="797" y="576"/>
                    </a:lnTo>
                    <a:lnTo>
                      <a:pt x="780" y="576"/>
                    </a:lnTo>
                    <a:lnTo>
                      <a:pt x="780" y="610"/>
                    </a:lnTo>
                    <a:lnTo>
                      <a:pt x="762" y="593"/>
                    </a:lnTo>
                    <a:lnTo>
                      <a:pt x="762" y="610"/>
                    </a:lnTo>
                    <a:lnTo>
                      <a:pt x="745" y="610"/>
                    </a:lnTo>
                    <a:lnTo>
                      <a:pt x="745" y="630"/>
                    </a:lnTo>
                    <a:lnTo>
                      <a:pt x="745" y="647"/>
                    </a:lnTo>
                    <a:lnTo>
                      <a:pt x="745" y="664"/>
                    </a:lnTo>
                    <a:lnTo>
                      <a:pt x="762" y="664"/>
                    </a:lnTo>
                    <a:lnTo>
                      <a:pt x="745" y="664"/>
                    </a:lnTo>
                    <a:lnTo>
                      <a:pt x="730" y="664"/>
                    </a:lnTo>
                    <a:lnTo>
                      <a:pt x="730" y="681"/>
                    </a:lnTo>
                    <a:lnTo>
                      <a:pt x="695" y="681"/>
                    </a:lnTo>
                    <a:lnTo>
                      <a:pt x="695" y="699"/>
                    </a:lnTo>
                    <a:lnTo>
                      <a:pt x="678" y="699"/>
                    </a:lnTo>
                    <a:lnTo>
                      <a:pt x="661" y="681"/>
                    </a:lnTo>
                    <a:lnTo>
                      <a:pt x="661" y="699"/>
                    </a:lnTo>
                    <a:lnTo>
                      <a:pt x="645" y="699"/>
                    </a:lnTo>
                    <a:lnTo>
                      <a:pt x="628" y="699"/>
                    </a:lnTo>
                    <a:lnTo>
                      <a:pt x="628" y="681"/>
                    </a:lnTo>
                    <a:lnTo>
                      <a:pt x="611" y="681"/>
                    </a:lnTo>
                    <a:lnTo>
                      <a:pt x="593" y="664"/>
                    </a:lnTo>
                    <a:lnTo>
                      <a:pt x="576" y="647"/>
                    </a:lnTo>
                    <a:lnTo>
                      <a:pt x="559" y="647"/>
                    </a:lnTo>
                    <a:lnTo>
                      <a:pt x="543" y="647"/>
                    </a:lnTo>
                    <a:lnTo>
                      <a:pt x="543" y="664"/>
                    </a:lnTo>
                    <a:lnTo>
                      <a:pt x="526" y="664"/>
                    </a:lnTo>
                    <a:lnTo>
                      <a:pt x="526" y="681"/>
                    </a:lnTo>
                    <a:lnTo>
                      <a:pt x="509" y="681"/>
                    </a:lnTo>
                    <a:lnTo>
                      <a:pt x="492" y="699"/>
                    </a:lnTo>
                    <a:lnTo>
                      <a:pt x="474" y="699"/>
                    </a:lnTo>
                    <a:lnTo>
                      <a:pt x="457" y="699"/>
                    </a:lnTo>
                    <a:lnTo>
                      <a:pt x="442" y="681"/>
                    </a:lnTo>
                    <a:lnTo>
                      <a:pt x="442" y="664"/>
                    </a:lnTo>
                    <a:lnTo>
                      <a:pt x="424" y="664"/>
                    </a:lnTo>
                    <a:lnTo>
                      <a:pt x="424" y="647"/>
                    </a:lnTo>
                    <a:lnTo>
                      <a:pt x="407" y="647"/>
                    </a:lnTo>
                    <a:lnTo>
                      <a:pt x="390" y="647"/>
                    </a:lnTo>
                    <a:lnTo>
                      <a:pt x="390" y="664"/>
                    </a:lnTo>
                    <a:lnTo>
                      <a:pt x="373" y="664"/>
                    </a:lnTo>
                    <a:lnTo>
                      <a:pt x="357" y="664"/>
                    </a:lnTo>
                    <a:lnTo>
                      <a:pt x="357" y="681"/>
                    </a:lnTo>
                    <a:lnTo>
                      <a:pt x="340" y="681"/>
                    </a:lnTo>
                    <a:lnTo>
                      <a:pt x="323" y="681"/>
                    </a:lnTo>
                    <a:lnTo>
                      <a:pt x="305" y="699"/>
                    </a:lnTo>
                    <a:lnTo>
                      <a:pt x="288" y="699"/>
                    </a:lnTo>
                    <a:lnTo>
                      <a:pt x="271" y="699"/>
                    </a:lnTo>
                    <a:lnTo>
                      <a:pt x="256" y="716"/>
                    </a:lnTo>
                    <a:lnTo>
                      <a:pt x="238" y="716"/>
                    </a:lnTo>
                    <a:lnTo>
                      <a:pt x="238" y="699"/>
                    </a:lnTo>
                    <a:lnTo>
                      <a:pt x="221" y="699"/>
                    </a:lnTo>
                    <a:lnTo>
                      <a:pt x="221" y="716"/>
                    </a:lnTo>
                    <a:lnTo>
                      <a:pt x="221" y="733"/>
                    </a:lnTo>
                    <a:lnTo>
                      <a:pt x="204" y="733"/>
                    </a:lnTo>
                    <a:lnTo>
                      <a:pt x="204" y="751"/>
                    </a:lnTo>
                    <a:lnTo>
                      <a:pt x="204" y="768"/>
                    </a:lnTo>
                    <a:lnTo>
                      <a:pt x="186" y="768"/>
                    </a:lnTo>
                    <a:lnTo>
                      <a:pt x="171" y="768"/>
                    </a:lnTo>
                    <a:lnTo>
                      <a:pt x="154" y="768"/>
                    </a:lnTo>
                    <a:lnTo>
                      <a:pt x="136" y="768"/>
                    </a:lnTo>
                    <a:lnTo>
                      <a:pt x="119" y="768"/>
                    </a:lnTo>
                    <a:lnTo>
                      <a:pt x="119" y="751"/>
                    </a:lnTo>
                    <a:lnTo>
                      <a:pt x="102" y="751"/>
                    </a:lnTo>
                    <a:lnTo>
                      <a:pt x="102" y="733"/>
                    </a:lnTo>
                    <a:close/>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3" name="Freeform 50">
                <a:extLst>
                  <a:ext uri="{FF2B5EF4-FFF2-40B4-BE49-F238E27FC236}">
                    <a16:creationId xmlns:a16="http://schemas.microsoft.com/office/drawing/2014/main" id="{FADD69CB-2E22-4023-AA90-CCC7BE406854}"/>
                  </a:ext>
                </a:extLst>
              </p:cNvPr>
              <p:cNvSpPr>
                <a:spLocks/>
              </p:cNvSpPr>
              <p:nvPr/>
            </p:nvSpPr>
            <p:spPr bwMode="gray">
              <a:xfrm rot="20933429">
                <a:off x="4391975" y="4907192"/>
                <a:ext cx="707654" cy="678716"/>
              </a:xfrm>
              <a:custGeom>
                <a:avLst/>
                <a:gdLst>
                  <a:gd name="T0" fmla="*/ 5 w 916"/>
                  <a:gd name="T1" fmla="*/ 179 h 873"/>
                  <a:gd name="T2" fmla="*/ 17 w 916"/>
                  <a:gd name="T3" fmla="*/ 171 h 873"/>
                  <a:gd name="T4" fmla="*/ 13 w 916"/>
                  <a:gd name="T5" fmla="*/ 158 h 873"/>
                  <a:gd name="T6" fmla="*/ 26 w 916"/>
                  <a:gd name="T7" fmla="*/ 149 h 873"/>
                  <a:gd name="T8" fmla="*/ 26 w 916"/>
                  <a:gd name="T9" fmla="*/ 140 h 873"/>
                  <a:gd name="T10" fmla="*/ 26 w 916"/>
                  <a:gd name="T11" fmla="*/ 123 h 873"/>
                  <a:gd name="T12" fmla="*/ 38 w 916"/>
                  <a:gd name="T13" fmla="*/ 127 h 873"/>
                  <a:gd name="T14" fmla="*/ 47 w 916"/>
                  <a:gd name="T15" fmla="*/ 118 h 873"/>
                  <a:gd name="T16" fmla="*/ 51 w 916"/>
                  <a:gd name="T17" fmla="*/ 105 h 873"/>
                  <a:gd name="T18" fmla="*/ 56 w 916"/>
                  <a:gd name="T19" fmla="*/ 101 h 873"/>
                  <a:gd name="T20" fmla="*/ 63 w 916"/>
                  <a:gd name="T21" fmla="*/ 109 h 873"/>
                  <a:gd name="T22" fmla="*/ 77 w 916"/>
                  <a:gd name="T23" fmla="*/ 114 h 873"/>
                  <a:gd name="T24" fmla="*/ 81 w 916"/>
                  <a:gd name="T25" fmla="*/ 101 h 873"/>
                  <a:gd name="T26" fmla="*/ 89 w 916"/>
                  <a:gd name="T27" fmla="*/ 88 h 873"/>
                  <a:gd name="T28" fmla="*/ 98 w 916"/>
                  <a:gd name="T29" fmla="*/ 79 h 873"/>
                  <a:gd name="T30" fmla="*/ 115 w 916"/>
                  <a:gd name="T31" fmla="*/ 75 h 873"/>
                  <a:gd name="T32" fmla="*/ 122 w 916"/>
                  <a:gd name="T33" fmla="*/ 66 h 873"/>
                  <a:gd name="T34" fmla="*/ 132 w 916"/>
                  <a:gd name="T35" fmla="*/ 61 h 873"/>
                  <a:gd name="T36" fmla="*/ 136 w 916"/>
                  <a:gd name="T37" fmla="*/ 48 h 873"/>
                  <a:gd name="T38" fmla="*/ 140 w 916"/>
                  <a:gd name="T39" fmla="*/ 40 h 873"/>
                  <a:gd name="T40" fmla="*/ 149 w 916"/>
                  <a:gd name="T41" fmla="*/ 26 h 873"/>
                  <a:gd name="T42" fmla="*/ 153 w 916"/>
                  <a:gd name="T43" fmla="*/ 13 h 873"/>
                  <a:gd name="T44" fmla="*/ 165 w 916"/>
                  <a:gd name="T45" fmla="*/ 0 h 873"/>
                  <a:gd name="T46" fmla="*/ 178 w 916"/>
                  <a:gd name="T47" fmla="*/ 9 h 873"/>
                  <a:gd name="T48" fmla="*/ 195 w 916"/>
                  <a:gd name="T49" fmla="*/ 13 h 873"/>
                  <a:gd name="T50" fmla="*/ 191 w 916"/>
                  <a:gd name="T51" fmla="*/ 26 h 873"/>
                  <a:gd name="T52" fmla="*/ 187 w 916"/>
                  <a:gd name="T53" fmla="*/ 44 h 873"/>
                  <a:gd name="T54" fmla="*/ 187 w 916"/>
                  <a:gd name="T55" fmla="*/ 53 h 873"/>
                  <a:gd name="T56" fmla="*/ 191 w 916"/>
                  <a:gd name="T57" fmla="*/ 75 h 873"/>
                  <a:gd name="T58" fmla="*/ 200 w 916"/>
                  <a:gd name="T59" fmla="*/ 92 h 873"/>
                  <a:gd name="T60" fmla="*/ 204 w 916"/>
                  <a:gd name="T61" fmla="*/ 96 h 873"/>
                  <a:gd name="T62" fmla="*/ 229 w 916"/>
                  <a:gd name="T63" fmla="*/ 114 h 873"/>
                  <a:gd name="T64" fmla="*/ 216 w 916"/>
                  <a:gd name="T65" fmla="*/ 123 h 873"/>
                  <a:gd name="T66" fmla="*/ 204 w 916"/>
                  <a:gd name="T67" fmla="*/ 131 h 873"/>
                  <a:gd name="T68" fmla="*/ 195 w 916"/>
                  <a:gd name="T69" fmla="*/ 140 h 873"/>
                  <a:gd name="T70" fmla="*/ 191 w 916"/>
                  <a:gd name="T71" fmla="*/ 153 h 873"/>
                  <a:gd name="T72" fmla="*/ 183 w 916"/>
                  <a:gd name="T73" fmla="*/ 166 h 873"/>
                  <a:gd name="T74" fmla="*/ 178 w 916"/>
                  <a:gd name="T75" fmla="*/ 179 h 873"/>
                  <a:gd name="T76" fmla="*/ 165 w 916"/>
                  <a:gd name="T77" fmla="*/ 192 h 873"/>
                  <a:gd name="T78" fmla="*/ 157 w 916"/>
                  <a:gd name="T79" fmla="*/ 201 h 873"/>
                  <a:gd name="T80" fmla="*/ 149 w 916"/>
                  <a:gd name="T81" fmla="*/ 214 h 873"/>
                  <a:gd name="T82" fmla="*/ 140 w 916"/>
                  <a:gd name="T83" fmla="*/ 219 h 873"/>
                  <a:gd name="T84" fmla="*/ 122 w 916"/>
                  <a:gd name="T85" fmla="*/ 206 h 873"/>
                  <a:gd name="T86" fmla="*/ 111 w 916"/>
                  <a:gd name="T87" fmla="*/ 192 h 873"/>
                  <a:gd name="T88" fmla="*/ 98 w 916"/>
                  <a:gd name="T89" fmla="*/ 192 h 873"/>
                  <a:gd name="T90" fmla="*/ 85 w 916"/>
                  <a:gd name="T91" fmla="*/ 188 h 873"/>
                  <a:gd name="T92" fmla="*/ 77 w 916"/>
                  <a:gd name="T93" fmla="*/ 197 h 873"/>
                  <a:gd name="T94" fmla="*/ 68 w 916"/>
                  <a:gd name="T95" fmla="*/ 210 h 873"/>
                  <a:gd name="T96" fmla="*/ 51 w 916"/>
                  <a:gd name="T97" fmla="*/ 210 h 873"/>
                  <a:gd name="T98" fmla="*/ 38 w 916"/>
                  <a:gd name="T99" fmla="*/ 206 h 873"/>
                  <a:gd name="T100" fmla="*/ 29 w 916"/>
                  <a:gd name="T101" fmla="*/ 192 h 873"/>
                  <a:gd name="T102" fmla="*/ 13 w 916"/>
                  <a:gd name="T103" fmla="*/ 192 h 8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6"/>
                  <a:gd name="T157" fmla="*/ 0 h 873"/>
                  <a:gd name="T158" fmla="*/ 916 w 916"/>
                  <a:gd name="T159" fmla="*/ 873 h 8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6" h="873">
                    <a:moveTo>
                      <a:pt x="0" y="750"/>
                    </a:moveTo>
                    <a:lnTo>
                      <a:pt x="0" y="733"/>
                    </a:lnTo>
                    <a:lnTo>
                      <a:pt x="0" y="716"/>
                    </a:lnTo>
                    <a:lnTo>
                      <a:pt x="17" y="716"/>
                    </a:lnTo>
                    <a:lnTo>
                      <a:pt x="34" y="698"/>
                    </a:lnTo>
                    <a:lnTo>
                      <a:pt x="50" y="698"/>
                    </a:lnTo>
                    <a:lnTo>
                      <a:pt x="67" y="698"/>
                    </a:lnTo>
                    <a:lnTo>
                      <a:pt x="67" y="681"/>
                    </a:lnTo>
                    <a:lnTo>
                      <a:pt x="67" y="664"/>
                    </a:lnTo>
                    <a:lnTo>
                      <a:pt x="50" y="664"/>
                    </a:lnTo>
                    <a:lnTo>
                      <a:pt x="50" y="647"/>
                    </a:lnTo>
                    <a:lnTo>
                      <a:pt x="50" y="629"/>
                    </a:lnTo>
                    <a:lnTo>
                      <a:pt x="67" y="629"/>
                    </a:lnTo>
                    <a:lnTo>
                      <a:pt x="84" y="612"/>
                    </a:lnTo>
                    <a:lnTo>
                      <a:pt x="102" y="612"/>
                    </a:lnTo>
                    <a:lnTo>
                      <a:pt x="102" y="593"/>
                    </a:lnTo>
                    <a:lnTo>
                      <a:pt x="119" y="593"/>
                    </a:lnTo>
                    <a:lnTo>
                      <a:pt x="119" y="576"/>
                    </a:lnTo>
                    <a:lnTo>
                      <a:pt x="102" y="576"/>
                    </a:lnTo>
                    <a:lnTo>
                      <a:pt x="102" y="558"/>
                    </a:lnTo>
                    <a:lnTo>
                      <a:pt x="102" y="541"/>
                    </a:lnTo>
                    <a:lnTo>
                      <a:pt x="102" y="524"/>
                    </a:lnTo>
                    <a:lnTo>
                      <a:pt x="102" y="506"/>
                    </a:lnTo>
                    <a:lnTo>
                      <a:pt x="102" y="489"/>
                    </a:lnTo>
                    <a:lnTo>
                      <a:pt x="102" y="506"/>
                    </a:lnTo>
                    <a:lnTo>
                      <a:pt x="119" y="506"/>
                    </a:lnTo>
                    <a:lnTo>
                      <a:pt x="136" y="506"/>
                    </a:lnTo>
                    <a:lnTo>
                      <a:pt x="152" y="506"/>
                    </a:lnTo>
                    <a:lnTo>
                      <a:pt x="152" y="489"/>
                    </a:lnTo>
                    <a:lnTo>
                      <a:pt x="152" y="472"/>
                    </a:lnTo>
                    <a:lnTo>
                      <a:pt x="169" y="472"/>
                    </a:lnTo>
                    <a:lnTo>
                      <a:pt x="186" y="472"/>
                    </a:lnTo>
                    <a:lnTo>
                      <a:pt x="186" y="455"/>
                    </a:lnTo>
                    <a:lnTo>
                      <a:pt x="186" y="435"/>
                    </a:lnTo>
                    <a:lnTo>
                      <a:pt x="203" y="435"/>
                    </a:lnTo>
                    <a:lnTo>
                      <a:pt x="203" y="418"/>
                    </a:lnTo>
                    <a:lnTo>
                      <a:pt x="203" y="401"/>
                    </a:lnTo>
                    <a:lnTo>
                      <a:pt x="221" y="401"/>
                    </a:lnTo>
                    <a:lnTo>
                      <a:pt x="221" y="384"/>
                    </a:lnTo>
                    <a:lnTo>
                      <a:pt x="221" y="401"/>
                    </a:lnTo>
                    <a:lnTo>
                      <a:pt x="238" y="401"/>
                    </a:lnTo>
                    <a:lnTo>
                      <a:pt x="253" y="401"/>
                    </a:lnTo>
                    <a:lnTo>
                      <a:pt x="253" y="418"/>
                    </a:lnTo>
                    <a:lnTo>
                      <a:pt x="253" y="435"/>
                    </a:lnTo>
                    <a:lnTo>
                      <a:pt x="271" y="435"/>
                    </a:lnTo>
                    <a:lnTo>
                      <a:pt x="288" y="435"/>
                    </a:lnTo>
                    <a:lnTo>
                      <a:pt x="288" y="455"/>
                    </a:lnTo>
                    <a:lnTo>
                      <a:pt x="305" y="455"/>
                    </a:lnTo>
                    <a:lnTo>
                      <a:pt x="322" y="455"/>
                    </a:lnTo>
                    <a:lnTo>
                      <a:pt x="322" y="435"/>
                    </a:lnTo>
                    <a:lnTo>
                      <a:pt x="322" y="418"/>
                    </a:lnTo>
                    <a:lnTo>
                      <a:pt x="322" y="401"/>
                    </a:lnTo>
                    <a:lnTo>
                      <a:pt x="340" y="384"/>
                    </a:lnTo>
                    <a:lnTo>
                      <a:pt x="340" y="366"/>
                    </a:lnTo>
                    <a:lnTo>
                      <a:pt x="355" y="366"/>
                    </a:lnTo>
                    <a:lnTo>
                      <a:pt x="355" y="349"/>
                    </a:lnTo>
                    <a:lnTo>
                      <a:pt x="355" y="332"/>
                    </a:lnTo>
                    <a:lnTo>
                      <a:pt x="372" y="332"/>
                    </a:lnTo>
                    <a:lnTo>
                      <a:pt x="372" y="314"/>
                    </a:lnTo>
                    <a:lnTo>
                      <a:pt x="390" y="314"/>
                    </a:lnTo>
                    <a:lnTo>
                      <a:pt x="407" y="297"/>
                    </a:lnTo>
                    <a:lnTo>
                      <a:pt x="424" y="297"/>
                    </a:lnTo>
                    <a:lnTo>
                      <a:pt x="441" y="280"/>
                    </a:lnTo>
                    <a:lnTo>
                      <a:pt x="457" y="297"/>
                    </a:lnTo>
                    <a:lnTo>
                      <a:pt x="457" y="280"/>
                    </a:lnTo>
                    <a:lnTo>
                      <a:pt x="474" y="280"/>
                    </a:lnTo>
                    <a:lnTo>
                      <a:pt x="491" y="280"/>
                    </a:lnTo>
                    <a:lnTo>
                      <a:pt x="491" y="261"/>
                    </a:lnTo>
                    <a:lnTo>
                      <a:pt x="509" y="280"/>
                    </a:lnTo>
                    <a:lnTo>
                      <a:pt x="526" y="280"/>
                    </a:lnTo>
                    <a:lnTo>
                      <a:pt x="526" y="261"/>
                    </a:lnTo>
                    <a:lnTo>
                      <a:pt x="526" y="243"/>
                    </a:lnTo>
                    <a:lnTo>
                      <a:pt x="526" y="226"/>
                    </a:lnTo>
                    <a:lnTo>
                      <a:pt x="526" y="209"/>
                    </a:lnTo>
                    <a:lnTo>
                      <a:pt x="526" y="192"/>
                    </a:lnTo>
                    <a:lnTo>
                      <a:pt x="543" y="192"/>
                    </a:lnTo>
                    <a:lnTo>
                      <a:pt x="559" y="209"/>
                    </a:lnTo>
                    <a:lnTo>
                      <a:pt x="559" y="192"/>
                    </a:lnTo>
                    <a:lnTo>
                      <a:pt x="559" y="174"/>
                    </a:lnTo>
                    <a:lnTo>
                      <a:pt x="559" y="157"/>
                    </a:lnTo>
                    <a:lnTo>
                      <a:pt x="576" y="140"/>
                    </a:lnTo>
                    <a:lnTo>
                      <a:pt x="576" y="122"/>
                    </a:lnTo>
                    <a:lnTo>
                      <a:pt x="593" y="122"/>
                    </a:lnTo>
                    <a:lnTo>
                      <a:pt x="593" y="103"/>
                    </a:lnTo>
                    <a:lnTo>
                      <a:pt x="593" y="86"/>
                    </a:lnTo>
                    <a:lnTo>
                      <a:pt x="593" y="69"/>
                    </a:lnTo>
                    <a:lnTo>
                      <a:pt x="593" y="51"/>
                    </a:lnTo>
                    <a:lnTo>
                      <a:pt x="610" y="51"/>
                    </a:lnTo>
                    <a:lnTo>
                      <a:pt x="610" y="34"/>
                    </a:lnTo>
                    <a:lnTo>
                      <a:pt x="610" y="17"/>
                    </a:lnTo>
                    <a:lnTo>
                      <a:pt x="628" y="17"/>
                    </a:lnTo>
                    <a:lnTo>
                      <a:pt x="660" y="0"/>
                    </a:lnTo>
                    <a:lnTo>
                      <a:pt x="660" y="17"/>
                    </a:lnTo>
                    <a:lnTo>
                      <a:pt x="678" y="17"/>
                    </a:lnTo>
                    <a:lnTo>
                      <a:pt x="695" y="17"/>
                    </a:lnTo>
                    <a:lnTo>
                      <a:pt x="712" y="34"/>
                    </a:lnTo>
                    <a:lnTo>
                      <a:pt x="729" y="34"/>
                    </a:lnTo>
                    <a:lnTo>
                      <a:pt x="747" y="51"/>
                    </a:lnTo>
                    <a:lnTo>
                      <a:pt x="762" y="51"/>
                    </a:lnTo>
                    <a:lnTo>
                      <a:pt x="779" y="51"/>
                    </a:lnTo>
                    <a:lnTo>
                      <a:pt x="779" y="69"/>
                    </a:lnTo>
                    <a:lnTo>
                      <a:pt x="762" y="69"/>
                    </a:lnTo>
                    <a:lnTo>
                      <a:pt x="762" y="86"/>
                    </a:lnTo>
                    <a:lnTo>
                      <a:pt x="762" y="103"/>
                    </a:lnTo>
                    <a:lnTo>
                      <a:pt x="747" y="122"/>
                    </a:lnTo>
                    <a:lnTo>
                      <a:pt x="747" y="140"/>
                    </a:lnTo>
                    <a:lnTo>
                      <a:pt x="747" y="157"/>
                    </a:lnTo>
                    <a:lnTo>
                      <a:pt x="747" y="174"/>
                    </a:lnTo>
                    <a:lnTo>
                      <a:pt x="747" y="192"/>
                    </a:lnTo>
                    <a:lnTo>
                      <a:pt x="729" y="192"/>
                    </a:lnTo>
                    <a:lnTo>
                      <a:pt x="729" y="209"/>
                    </a:lnTo>
                    <a:lnTo>
                      <a:pt x="747" y="209"/>
                    </a:lnTo>
                    <a:lnTo>
                      <a:pt x="747" y="226"/>
                    </a:lnTo>
                    <a:lnTo>
                      <a:pt x="747" y="243"/>
                    </a:lnTo>
                    <a:lnTo>
                      <a:pt x="762" y="261"/>
                    </a:lnTo>
                    <a:lnTo>
                      <a:pt x="762" y="297"/>
                    </a:lnTo>
                    <a:lnTo>
                      <a:pt x="779" y="314"/>
                    </a:lnTo>
                    <a:lnTo>
                      <a:pt x="779" y="332"/>
                    </a:lnTo>
                    <a:lnTo>
                      <a:pt x="797" y="349"/>
                    </a:lnTo>
                    <a:lnTo>
                      <a:pt x="797" y="366"/>
                    </a:lnTo>
                    <a:lnTo>
                      <a:pt x="797" y="384"/>
                    </a:lnTo>
                    <a:lnTo>
                      <a:pt x="814" y="384"/>
                    </a:lnTo>
                    <a:lnTo>
                      <a:pt x="814" y="401"/>
                    </a:lnTo>
                    <a:lnTo>
                      <a:pt x="814" y="384"/>
                    </a:lnTo>
                    <a:lnTo>
                      <a:pt x="831" y="384"/>
                    </a:lnTo>
                    <a:lnTo>
                      <a:pt x="864" y="401"/>
                    </a:lnTo>
                    <a:lnTo>
                      <a:pt x="881" y="418"/>
                    </a:lnTo>
                    <a:lnTo>
                      <a:pt x="916" y="455"/>
                    </a:lnTo>
                    <a:lnTo>
                      <a:pt x="898" y="455"/>
                    </a:lnTo>
                    <a:lnTo>
                      <a:pt x="881" y="455"/>
                    </a:lnTo>
                    <a:lnTo>
                      <a:pt x="881" y="472"/>
                    </a:lnTo>
                    <a:lnTo>
                      <a:pt x="864" y="489"/>
                    </a:lnTo>
                    <a:lnTo>
                      <a:pt x="848" y="506"/>
                    </a:lnTo>
                    <a:lnTo>
                      <a:pt x="831" y="506"/>
                    </a:lnTo>
                    <a:lnTo>
                      <a:pt x="831" y="524"/>
                    </a:lnTo>
                    <a:lnTo>
                      <a:pt x="814" y="524"/>
                    </a:lnTo>
                    <a:lnTo>
                      <a:pt x="814" y="541"/>
                    </a:lnTo>
                    <a:lnTo>
                      <a:pt x="797" y="541"/>
                    </a:lnTo>
                    <a:lnTo>
                      <a:pt x="797" y="558"/>
                    </a:lnTo>
                    <a:lnTo>
                      <a:pt x="779" y="558"/>
                    </a:lnTo>
                    <a:lnTo>
                      <a:pt x="779" y="576"/>
                    </a:lnTo>
                    <a:lnTo>
                      <a:pt x="779" y="593"/>
                    </a:lnTo>
                    <a:lnTo>
                      <a:pt x="779" y="612"/>
                    </a:lnTo>
                    <a:lnTo>
                      <a:pt x="762" y="612"/>
                    </a:lnTo>
                    <a:lnTo>
                      <a:pt x="762" y="629"/>
                    </a:lnTo>
                    <a:lnTo>
                      <a:pt x="747" y="647"/>
                    </a:lnTo>
                    <a:lnTo>
                      <a:pt x="747" y="664"/>
                    </a:lnTo>
                    <a:lnTo>
                      <a:pt x="729" y="664"/>
                    </a:lnTo>
                    <a:lnTo>
                      <a:pt x="729" y="681"/>
                    </a:lnTo>
                    <a:lnTo>
                      <a:pt x="729" y="698"/>
                    </a:lnTo>
                    <a:lnTo>
                      <a:pt x="712" y="698"/>
                    </a:lnTo>
                    <a:lnTo>
                      <a:pt x="712" y="716"/>
                    </a:lnTo>
                    <a:lnTo>
                      <a:pt x="712" y="733"/>
                    </a:lnTo>
                    <a:lnTo>
                      <a:pt x="695" y="733"/>
                    </a:lnTo>
                    <a:lnTo>
                      <a:pt x="678" y="750"/>
                    </a:lnTo>
                    <a:lnTo>
                      <a:pt x="660" y="767"/>
                    </a:lnTo>
                    <a:lnTo>
                      <a:pt x="645" y="767"/>
                    </a:lnTo>
                    <a:lnTo>
                      <a:pt x="645" y="787"/>
                    </a:lnTo>
                    <a:lnTo>
                      <a:pt x="645" y="804"/>
                    </a:lnTo>
                    <a:lnTo>
                      <a:pt x="628" y="804"/>
                    </a:lnTo>
                    <a:lnTo>
                      <a:pt x="610" y="821"/>
                    </a:lnTo>
                    <a:lnTo>
                      <a:pt x="610" y="838"/>
                    </a:lnTo>
                    <a:lnTo>
                      <a:pt x="593" y="838"/>
                    </a:lnTo>
                    <a:lnTo>
                      <a:pt x="593" y="856"/>
                    </a:lnTo>
                    <a:lnTo>
                      <a:pt x="576" y="838"/>
                    </a:lnTo>
                    <a:lnTo>
                      <a:pt x="576" y="856"/>
                    </a:lnTo>
                    <a:lnTo>
                      <a:pt x="559" y="856"/>
                    </a:lnTo>
                    <a:lnTo>
                      <a:pt x="559" y="873"/>
                    </a:lnTo>
                    <a:lnTo>
                      <a:pt x="543" y="873"/>
                    </a:lnTo>
                    <a:lnTo>
                      <a:pt x="526" y="873"/>
                    </a:lnTo>
                    <a:lnTo>
                      <a:pt x="509" y="856"/>
                    </a:lnTo>
                    <a:lnTo>
                      <a:pt x="491" y="821"/>
                    </a:lnTo>
                    <a:lnTo>
                      <a:pt x="491" y="804"/>
                    </a:lnTo>
                    <a:lnTo>
                      <a:pt x="474" y="787"/>
                    </a:lnTo>
                    <a:lnTo>
                      <a:pt x="457" y="767"/>
                    </a:lnTo>
                    <a:lnTo>
                      <a:pt x="441" y="767"/>
                    </a:lnTo>
                    <a:lnTo>
                      <a:pt x="424" y="767"/>
                    </a:lnTo>
                    <a:lnTo>
                      <a:pt x="407" y="767"/>
                    </a:lnTo>
                    <a:lnTo>
                      <a:pt x="390" y="787"/>
                    </a:lnTo>
                    <a:lnTo>
                      <a:pt x="390" y="767"/>
                    </a:lnTo>
                    <a:lnTo>
                      <a:pt x="372" y="750"/>
                    </a:lnTo>
                    <a:lnTo>
                      <a:pt x="355" y="767"/>
                    </a:lnTo>
                    <a:lnTo>
                      <a:pt x="355" y="750"/>
                    </a:lnTo>
                    <a:lnTo>
                      <a:pt x="340" y="750"/>
                    </a:lnTo>
                    <a:lnTo>
                      <a:pt x="340" y="767"/>
                    </a:lnTo>
                    <a:lnTo>
                      <a:pt x="322" y="767"/>
                    </a:lnTo>
                    <a:lnTo>
                      <a:pt x="305" y="767"/>
                    </a:lnTo>
                    <a:lnTo>
                      <a:pt x="305" y="787"/>
                    </a:lnTo>
                    <a:lnTo>
                      <a:pt x="288" y="787"/>
                    </a:lnTo>
                    <a:lnTo>
                      <a:pt x="288" y="804"/>
                    </a:lnTo>
                    <a:lnTo>
                      <a:pt x="271" y="821"/>
                    </a:lnTo>
                    <a:lnTo>
                      <a:pt x="271" y="838"/>
                    </a:lnTo>
                    <a:lnTo>
                      <a:pt x="253" y="838"/>
                    </a:lnTo>
                    <a:lnTo>
                      <a:pt x="238" y="838"/>
                    </a:lnTo>
                    <a:lnTo>
                      <a:pt x="221" y="838"/>
                    </a:lnTo>
                    <a:lnTo>
                      <a:pt x="203" y="838"/>
                    </a:lnTo>
                    <a:lnTo>
                      <a:pt x="186" y="838"/>
                    </a:lnTo>
                    <a:lnTo>
                      <a:pt x="186" y="821"/>
                    </a:lnTo>
                    <a:lnTo>
                      <a:pt x="169" y="821"/>
                    </a:lnTo>
                    <a:lnTo>
                      <a:pt x="152" y="821"/>
                    </a:lnTo>
                    <a:lnTo>
                      <a:pt x="136" y="821"/>
                    </a:lnTo>
                    <a:lnTo>
                      <a:pt x="136" y="804"/>
                    </a:lnTo>
                    <a:lnTo>
                      <a:pt x="119" y="787"/>
                    </a:lnTo>
                    <a:lnTo>
                      <a:pt x="119" y="767"/>
                    </a:lnTo>
                    <a:lnTo>
                      <a:pt x="102" y="767"/>
                    </a:lnTo>
                    <a:lnTo>
                      <a:pt x="84" y="767"/>
                    </a:lnTo>
                    <a:lnTo>
                      <a:pt x="67" y="767"/>
                    </a:lnTo>
                    <a:lnTo>
                      <a:pt x="50" y="767"/>
                    </a:lnTo>
                    <a:lnTo>
                      <a:pt x="34" y="767"/>
                    </a:lnTo>
                    <a:lnTo>
                      <a:pt x="17" y="750"/>
                    </a:lnTo>
                    <a:lnTo>
                      <a:pt x="0" y="750"/>
                    </a:lnTo>
                    <a:close/>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4" name="Freeform 52">
                <a:extLst>
                  <a:ext uri="{FF2B5EF4-FFF2-40B4-BE49-F238E27FC236}">
                    <a16:creationId xmlns:a16="http://schemas.microsoft.com/office/drawing/2014/main" id="{3875CA41-3029-44FC-9C50-DE82A5A50E40}"/>
                  </a:ext>
                </a:extLst>
              </p:cNvPr>
              <p:cNvSpPr>
                <a:spLocks/>
              </p:cNvSpPr>
              <p:nvPr/>
            </p:nvSpPr>
            <p:spPr bwMode="gray">
              <a:xfrm rot="20933429">
                <a:off x="3895461" y="4853420"/>
                <a:ext cx="993497" cy="705119"/>
              </a:xfrm>
              <a:custGeom>
                <a:avLst/>
                <a:gdLst>
                  <a:gd name="T0" fmla="*/ 12 w 1286"/>
                  <a:gd name="T1" fmla="*/ 105 h 908"/>
                  <a:gd name="T2" fmla="*/ 21 w 1286"/>
                  <a:gd name="T3" fmla="*/ 92 h 908"/>
                  <a:gd name="T4" fmla="*/ 38 w 1286"/>
                  <a:gd name="T5" fmla="*/ 88 h 908"/>
                  <a:gd name="T6" fmla="*/ 54 w 1286"/>
                  <a:gd name="T7" fmla="*/ 83 h 908"/>
                  <a:gd name="T8" fmla="*/ 68 w 1286"/>
                  <a:gd name="T9" fmla="*/ 92 h 908"/>
                  <a:gd name="T10" fmla="*/ 80 w 1286"/>
                  <a:gd name="T11" fmla="*/ 83 h 908"/>
                  <a:gd name="T12" fmla="*/ 88 w 1286"/>
                  <a:gd name="T13" fmla="*/ 79 h 908"/>
                  <a:gd name="T14" fmla="*/ 110 w 1286"/>
                  <a:gd name="T15" fmla="*/ 70 h 908"/>
                  <a:gd name="T16" fmla="*/ 126 w 1286"/>
                  <a:gd name="T17" fmla="*/ 66 h 908"/>
                  <a:gd name="T18" fmla="*/ 140 w 1286"/>
                  <a:gd name="T19" fmla="*/ 66 h 908"/>
                  <a:gd name="T20" fmla="*/ 157 w 1286"/>
                  <a:gd name="T21" fmla="*/ 70 h 908"/>
                  <a:gd name="T22" fmla="*/ 169 w 1286"/>
                  <a:gd name="T23" fmla="*/ 61 h 908"/>
                  <a:gd name="T24" fmla="*/ 186 w 1286"/>
                  <a:gd name="T25" fmla="*/ 74 h 908"/>
                  <a:gd name="T26" fmla="*/ 203 w 1286"/>
                  <a:gd name="T27" fmla="*/ 74 h 908"/>
                  <a:gd name="T28" fmla="*/ 219 w 1286"/>
                  <a:gd name="T29" fmla="*/ 66 h 908"/>
                  <a:gd name="T30" fmla="*/ 219 w 1286"/>
                  <a:gd name="T31" fmla="*/ 53 h 908"/>
                  <a:gd name="T32" fmla="*/ 228 w 1286"/>
                  <a:gd name="T33" fmla="*/ 39 h 908"/>
                  <a:gd name="T34" fmla="*/ 241 w 1286"/>
                  <a:gd name="T35" fmla="*/ 22 h 908"/>
                  <a:gd name="T36" fmla="*/ 262 w 1286"/>
                  <a:gd name="T37" fmla="*/ 18 h 908"/>
                  <a:gd name="T38" fmla="*/ 275 w 1286"/>
                  <a:gd name="T39" fmla="*/ 0 h 908"/>
                  <a:gd name="T40" fmla="*/ 292 w 1286"/>
                  <a:gd name="T41" fmla="*/ 13 h 908"/>
                  <a:gd name="T42" fmla="*/ 309 w 1286"/>
                  <a:gd name="T43" fmla="*/ 22 h 908"/>
                  <a:gd name="T44" fmla="*/ 318 w 1286"/>
                  <a:gd name="T45" fmla="*/ 35 h 908"/>
                  <a:gd name="T46" fmla="*/ 309 w 1286"/>
                  <a:gd name="T47" fmla="*/ 53 h 908"/>
                  <a:gd name="T48" fmla="*/ 305 w 1286"/>
                  <a:gd name="T49" fmla="*/ 70 h 908"/>
                  <a:gd name="T50" fmla="*/ 297 w 1286"/>
                  <a:gd name="T51" fmla="*/ 88 h 908"/>
                  <a:gd name="T52" fmla="*/ 288 w 1286"/>
                  <a:gd name="T53" fmla="*/ 96 h 908"/>
                  <a:gd name="T54" fmla="*/ 279 w 1286"/>
                  <a:gd name="T55" fmla="*/ 105 h 908"/>
                  <a:gd name="T56" fmla="*/ 267 w 1286"/>
                  <a:gd name="T57" fmla="*/ 109 h 908"/>
                  <a:gd name="T58" fmla="*/ 249 w 1286"/>
                  <a:gd name="T59" fmla="*/ 122 h 908"/>
                  <a:gd name="T60" fmla="*/ 241 w 1286"/>
                  <a:gd name="T61" fmla="*/ 136 h 908"/>
                  <a:gd name="T62" fmla="*/ 232 w 1286"/>
                  <a:gd name="T63" fmla="*/ 153 h 908"/>
                  <a:gd name="T64" fmla="*/ 219 w 1286"/>
                  <a:gd name="T65" fmla="*/ 144 h 908"/>
                  <a:gd name="T66" fmla="*/ 211 w 1286"/>
                  <a:gd name="T67" fmla="*/ 140 h 908"/>
                  <a:gd name="T68" fmla="*/ 203 w 1286"/>
                  <a:gd name="T69" fmla="*/ 153 h 908"/>
                  <a:gd name="T70" fmla="*/ 194 w 1286"/>
                  <a:gd name="T71" fmla="*/ 166 h 908"/>
                  <a:gd name="T72" fmla="*/ 182 w 1286"/>
                  <a:gd name="T73" fmla="*/ 166 h 908"/>
                  <a:gd name="T74" fmla="*/ 186 w 1286"/>
                  <a:gd name="T75" fmla="*/ 184 h 908"/>
                  <a:gd name="T76" fmla="*/ 173 w 1286"/>
                  <a:gd name="T77" fmla="*/ 197 h 908"/>
                  <a:gd name="T78" fmla="*/ 173 w 1286"/>
                  <a:gd name="T79" fmla="*/ 210 h 908"/>
                  <a:gd name="T80" fmla="*/ 157 w 1286"/>
                  <a:gd name="T81" fmla="*/ 218 h 908"/>
                  <a:gd name="T82" fmla="*/ 144 w 1286"/>
                  <a:gd name="T83" fmla="*/ 227 h 908"/>
                  <a:gd name="T84" fmla="*/ 122 w 1286"/>
                  <a:gd name="T85" fmla="*/ 223 h 908"/>
                  <a:gd name="T86" fmla="*/ 105 w 1286"/>
                  <a:gd name="T87" fmla="*/ 227 h 908"/>
                  <a:gd name="T88" fmla="*/ 93 w 1286"/>
                  <a:gd name="T89" fmla="*/ 218 h 908"/>
                  <a:gd name="T90" fmla="*/ 76 w 1286"/>
                  <a:gd name="T91" fmla="*/ 214 h 908"/>
                  <a:gd name="T92" fmla="*/ 63 w 1286"/>
                  <a:gd name="T93" fmla="*/ 210 h 908"/>
                  <a:gd name="T94" fmla="*/ 63 w 1286"/>
                  <a:gd name="T95" fmla="*/ 192 h 908"/>
                  <a:gd name="T96" fmla="*/ 51 w 1286"/>
                  <a:gd name="T97" fmla="*/ 184 h 908"/>
                  <a:gd name="T98" fmla="*/ 38 w 1286"/>
                  <a:gd name="T99" fmla="*/ 175 h 908"/>
                  <a:gd name="T100" fmla="*/ 25 w 1286"/>
                  <a:gd name="T101" fmla="*/ 162 h 908"/>
                  <a:gd name="T102" fmla="*/ 12 w 1286"/>
                  <a:gd name="T103" fmla="*/ 153 h 908"/>
                  <a:gd name="T104" fmla="*/ 5 w 1286"/>
                  <a:gd name="T105" fmla="*/ 140 h 908"/>
                  <a:gd name="T106" fmla="*/ 0 w 1286"/>
                  <a:gd name="T107" fmla="*/ 114 h 9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86"/>
                  <a:gd name="T163" fmla="*/ 0 h 908"/>
                  <a:gd name="T164" fmla="*/ 1286 w 1286"/>
                  <a:gd name="T165" fmla="*/ 908 h 9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86" h="908">
                    <a:moveTo>
                      <a:pt x="0" y="453"/>
                    </a:moveTo>
                    <a:lnTo>
                      <a:pt x="17" y="453"/>
                    </a:lnTo>
                    <a:lnTo>
                      <a:pt x="33" y="453"/>
                    </a:lnTo>
                    <a:lnTo>
                      <a:pt x="50" y="436"/>
                    </a:lnTo>
                    <a:lnTo>
                      <a:pt x="50" y="419"/>
                    </a:lnTo>
                    <a:lnTo>
                      <a:pt x="50" y="401"/>
                    </a:lnTo>
                    <a:lnTo>
                      <a:pt x="67" y="401"/>
                    </a:lnTo>
                    <a:lnTo>
                      <a:pt x="67" y="384"/>
                    </a:lnTo>
                    <a:lnTo>
                      <a:pt x="67" y="367"/>
                    </a:lnTo>
                    <a:lnTo>
                      <a:pt x="85" y="367"/>
                    </a:lnTo>
                    <a:lnTo>
                      <a:pt x="85" y="350"/>
                    </a:lnTo>
                    <a:lnTo>
                      <a:pt x="102" y="350"/>
                    </a:lnTo>
                    <a:lnTo>
                      <a:pt x="119" y="367"/>
                    </a:lnTo>
                    <a:lnTo>
                      <a:pt x="134" y="350"/>
                    </a:lnTo>
                    <a:lnTo>
                      <a:pt x="152" y="350"/>
                    </a:lnTo>
                    <a:lnTo>
                      <a:pt x="152" y="330"/>
                    </a:lnTo>
                    <a:lnTo>
                      <a:pt x="169" y="330"/>
                    </a:lnTo>
                    <a:lnTo>
                      <a:pt x="186" y="330"/>
                    </a:lnTo>
                    <a:lnTo>
                      <a:pt x="204" y="330"/>
                    </a:lnTo>
                    <a:lnTo>
                      <a:pt x="219" y="330"/>
                    </a:lnTo>
                    <a:lnTo>
                      <a:pt x="219" y="350"/>
                    </a:lnTo>
                    <a:lnTo>
                      <a:pt x="236" y="350"/>
                    </a:lnTo>
                    <a:lnTo>
                      <a:pt x="236" y="367"/>
                    </a:lnTo>
                    <a:lnTo>
                      <a:pt x="253" y="367"/>
                    </a:lnTo>
                    <a:lnTo>
                      <a:pt x="271" y="367"/>
                    </a:lnTo>
                    <a:lnTo>
                      <a:pt x="288" y="367"/>
                    </a:lnTo>
                    <a:lnTo>
                      <a:pt x="303" y="367"/>
                    </a:lnTo>
                    <a:lnTo>
                      <a:pt x="321" y="367"/>
                    </a:lnTo>
                    <a:lnTo>
                      <a:pt x="321" y="350"/>
                    </a:lnTo>
                    <a:lnTo>
                      <a:pt x="321" y="330"/>
                    </a:lnTo>
                    <a:lnTo>
                      <a:pt x="338" y="330"/>
                    </a:lnTo>
                    <a:lnTo>
                      <a:pt x="338" y="313"/>
                    </a:lnTo>
                    <a:lnTo>
                      <a:pt x="338" y="296"/>
                    </a:lnTo>
                    <a:lnTo>
                      <a:pt x="355" y="296"/>
                    </a:lnTo>
                    <a:lnTo>
                      <a:pt x="355" y="313"/>
                    </a:lnTo>
                    <a:lnTo>
                      <a:pt x="373" y="313"/>
                    </a:lnTo>
                    <a:lnTo>
                      <a:pt x="390" y="296"/>
                    </a:lnTo>
                    <a:lnTo>
                      <a:pt x="405" y="296"/>
                    </a:lnTo>
                    <a:lnTo>
                      <a:pt x="422" y="296"/>
                    </a:lnTo>
                    <a:lnTo>
                      <a:pt x="440" y="278"/>
                    </a:lnTo>
                    <a:lnTo>
                      <a:pt x="457" y="278"/>
                    </a:lnTo>
                    <a:lnTo>
                      <a:pt x="474" y="278"/>
                    </a:lnTo>
                    <a:lnTo>
                      <a:pt x="474" y="261"/>
                    </a:lnTo>
                    <a:lnTo>
                      <a:pt x="490" y="261"/>
                    </a:lnTo>
                    <a:lnTo>
                      <a:pt x="507" y="261"/>
                    </a:lnTo>
                    <a:lnTo>
                      <a:pt x="507" y="244"/>
                    </a:lnTo>
                    <a:lnTo>
                      <a:pt x="524" y="244"/>
                    </a:lnTo>
                    <a:lnTo>
                      <a:pt x="541" y="244"/>
                    </a:lnTo>
                    <a:lnTo>
                      <a:pt x="541" y="261"/>
                    </a:lnTo>
                    <a:lnTo>
                      <a:pt x="559" y="261"/>
                    </a:lnTo>
                    <a:lnTo>
                      <a:pt x="559" y="278"/>
                    </a:lnTo>
                    <a:lnTo>
                      <a:pt x="574" y="296"/>
                    </a:lnTo>
                    <a:lnTo>
                      <a:pt x="591" y="296"/>
                    </a:lnTo>
                    <a:lnTo>
                      <a:pt x="609" y="296"/>
                    </a:lnTo>
                    <a:lnTo>
                      <a:pt x="626" y="278"/>
                    </a:lnTo>
                    <a:lnTo>
                      <a:pt x="643" y="278"/>
                    </a:lnTo>
                    <a:lnTo>
                      <a:pt x="643" y="261"/>
                    </a:lnTo>
                    <a:lnTo>
                      <a:pt x="660" y="261"/>
                    </a:lnTo>
                    <a:lnTo>
                      <a:pt x="660" y="244"/>
                    </a:lnTo>
                    <a:lnTo>
                      <a:pt x="676" y="244"/>
                    </a:lnTo>
                    <a:lnTo>
                      <a:pt x="693" y="244"/>
                    </a:lnTo>
                    <a:lnTo>
                      <a:pt x="710" y="261"/>
                    </a:lnTo>
                    <a:lnTo>
                      <a:pt x="728" y="278"/>
                    </a:lnTo>
                    <a:lnTo>
                      <a:pt x="745" y="278"/>
                    </a:lnTo>
                    <a:lnTo>
                      <a:pt x="745" y="296"/>
                    </a:lnTo>
                    <a:lnTo>
                      <a:pt x="760" y="296"/>
                    </a:lnTo>
                    <a:lnTo>
                      <a:pt x="778" y="296"/>
                    </a:lnTo>
                    <a:lnTo>
                      <a:pt x="778" y="278"/>
                    </a:lnTo>
                    <a:lnTo>
                      <a:pt x="795" y="296"/>
                    </a:lnTo>
                    <a:lnTo>
                      <a:pt x="812" y="296"/>
                    </a:lnTo>
                    <a:lnTo>
                      <a:pt x="812" y="278"/>
                    </a:lnTo>
                    <a:lnTo>
                      <a:pt x="845" y="278"/>
                    </a:lnTo>
                    <a:lnTo>
                      <a:pt x="845" y="261"/>
                    </a:lnTo>
                    <a:lnTo>
                      <a:pt x="862" y="261"/>
                    </a:lnTo>
                    <a:lnTo>
                      <a:pt x="879" y="261"/>
                    </a:lnTo>
                    <a:lnTo>
                      <a:pt x="862" y="261"/>
                    </a:lnTo>
                    <a:lnTo>
                      <a:pt x="862" y="244"/>
                    </a:lnTo>
                    <a:lnTo>
                      <a:pt x="862" y="227"/>
                    </a:lnTo>
                    <a:lnTo>
                      <a:pt x="862" y="209"/>
                    </a:lnTo>
                    <a:lnTo>
                      <a:pt x="879" y="209"/>
                    </a:lnTo>
                    <a:lnTo>
                      <a:pt x="879" y="192"/>
                    </a:lnTo>
                    <a:lnTo>
                      <a:pt x="897" y="209"/>
                    </a:lnTo>
                    <a:lnTo>
                      <a:pt x="897" y="175"/>
                    </a:lnTo>
                    <a:lnTo>
                      <a:pt x="914" y="175"/>
                    </a:lnTo>
                    <a:lnTo>
                      <a:pt x="914" y="156"/>
                    </a:lnTo>
                    <a:lnTo>
                      <a:pt x="931" y="138"/>
                    </a:lnTo>
                    <a:lnTo>
                      <a:pt x="931" y="121"/>
                    </a:lnTo>
                    <a:lnTo>
                      <a:pt x="947" y="121"/>
                    </a:lnTo>
                    <a:lnTo>
                      <a:pt x="947" y="104"/>
                    </a:lnTo>
                    <a:lnTo>
                      <a:pt x="964" y="87"/>
                    </a:lnTo>
                    <a:lnTo>
                      <a:pt x="981" y="87"/>
                    </a:lnTo>
                    <a:lnTo>
                      <a:pt x="998" y="69"/>
                    </a:lnTo>
                    <a:lnTo>
                      <a:pt x="1016" y="69"/>
                    </a:lnTo>
                    <a:lnTo>
                      <a:pt x="1031" y="69"/>
                    </a:lnTo>
                    <a:lnTo>
                      <a:pt x="1048" y="69"/>
                    </a:lnTo>
                    <a:lnTo>
                      <a:pt x="1066" y="52"/>
                    </a:lnTo>
                    <a:lnTo>
                      <a:pt x="1083" y="35"/>
                    </a:lnTo>
                    <a:lnTo>
                      <a:pt x="1083" y="17"/>
                    </a:lnTo>
                    <a:lnTo>
                      <a:pt x="1083" y="0"/>
                    </a:lnTo>
                    <a:lnTo>
                      <a:pt x="1100" y="0"/>
                    </a:lnTo>
                    <a:lnTo>
                      <a:pt x="1115" y="0"/>
                    </a:lnTo>
                    <a:lnTo>
                      <a:pt x="1133" y="17"/>
                    </a:lnTo>
                    <a:lnTo>
                      <a:pt x="1150" y="35"/>
                    </a:lnTo>
                    <a:lnTo>
                      <a:pt x="1167" y="35"/>
                    </a:lnTo>
                    <a:lnTo>
                      <a:pt x="1167" y="52"/>
                    </a:lnTo>
                    <a:lnTo>
                      <a:pt x="1185" y="52"/>
                    </a:lnTo>
                    <a:lnTo>
                      <a:pt x="1202" y="52"/>
                    </a:lnTo>
                    <a:lnTo>
                      <a:pt x="1217" y="69"/>
                    </a:lnTo>
                    <a:lnTo>
                      <a:pt x="1235" y="69"/>
                    </a:lnTo>
                    <a:lnTo>
                      <a:pt x="1235" y="87"/>
                    </a:lnTo>
                    <a:lnTo>
                      <a:pt x="1252" y="87"/>
                    </a:lnTo>
                    <a:lnTo>
                      <a:pt x="1252" y="104"/>
                    </a:lnTo>
                    <a:lnTo>
                      <a:pt x="1252" y="121"/>
                    </a:lnTo>
                    <a:lnTo>
                      <a:pt x="1252" y="138"/>
                    </a:lnTo>
                    <a:lnTo>
                      <a:pt x="1269" y="138"/>
                    </a:lnTo>
                    <a:lnTo>
                      <a:pt x="1286" y="156"/>
                    </a:lnTo>
                    <a:lnTo>
                      <a:pt x="1252" y="175"/>
                    </a:lnTo>
                    <a:lnTo>
                      <a:pt x="1235" y="175"/>
                    </a:lnTo>
                    <a:lnTo>
                      <a:pt x="1235" y="192"/>
                    </a:lnTo>
                    <a:lnTo>
                      <a:pt x="1235" y="209"/>
                    </a:lnTo>
                    <a:lnTo>
                      <a:pt x="1217" y="209"/>
                    </a:lnTo>
                    <a:lnTo>
                      <a:pt x="1217" y="227"/>
                    </a:lnTo>
                    <a:lnTo>
                      <a:pt x="1217" y="244"/>
                    </a:lnTo>
                    <a:lnTo>
                      <a:pt x="1217" y="261"/>
                    </a:lnTo>
                    <a:lnTo>
                      <a:pt x="1217" y="278"/>
                    </a:lnTo>
                    <a:lnTo>
                      <a:pt x="1202" y="278"/>
                    </a:lnTo>
                    <a:lnTo>
                      <a:pt x="1202" y="296"/>
                    </a:lnTo>
                    <a:lnTo>
                      <a:pt x="1185" y="313"/>
                    </a:lnTo>
                    <a:lnTo>
                      <a:pt x="1185" y="330"/>
                    </a:lnTo>
                    <a:lnTo>
                      <a:pt x="1185" y="350"/>
                    </a:lnTo>
                    <a:lnTo>
                      <a:pt x="1185" y="367"/>
                    </a:lnTo>
                    <a:lnTo>
                      <a:pt x="1167" y="350"/>
                    </a:lnTo>
                    <a:lnTo>
                      <a:pt x="1150" y="350"/>
                    </a:lnTo>
                    <a:lnTo>
                      <a:pt x="1150" y="367"/>
                    </a:lnTo>
                    <a:lnTo>
                      <a:pt x="1150" y="384"/>
                    </a:lnTo>
                    <a:lnTo>
                      <a:pt x="1150" y="401"/>
                    </a:lnTo>
                    <a:lnTo>
                      <a:pt x="1150" y="419"/>
                    </a:lnTo>
                    <a:lnTo>
                      <a:pt x="1150" y="436"/>
                    </a:lnTo>
                    <a:lnTo>
                      <a:pt x="1133" y="436"/>
                    </a:lnTo>
                    <a:lnTo>
                      <a:pt x="1115" y="419"/>
                    </a:lnTo>
                    <a:lnTo>
                      <a:pt x="1115" y="436"/>
                    </a:lnTo>
                    <a:lnTo>
                      <a:pt x="1100" y="436"/>
                    </a:lnTo>
                    <a:lnTo>
                      <a:pt x="1083" y="436"/>
                    </a:lnTo>
                    <a:lnTo>
                      <a:pt x="1083" y="453"/>
                    </a:lnTo>
                    <a:lnTo>
                      <a:pt x="1066" y="436"/>
                    </a:lnTo>
                    <a:lnTo>
                      <a:pt x="1048" y="453"/>
                    </a:lnTo>
                    <a:lnTo>
                      <a:pt x="1031" y="453"/>
                    </a:lnTo>
                    <a:lnTo>
                      <a:pt x="1016" y="470"/>
                    </a:lnTo>
                    <a:lnTo>
                      <a:pt x="998" y="470"/>
                    </a:lnTo>
                    <a:lnTo>
                      <a:pt x="998" y="488"/>
                    </a:lnTo>
                    <a:lnTo>
                      <a:pt x="981" y="488"/>
                    </a:lnTo>
                    <a:lnTo>
                      <a:pt x="981" y="505"/>
                    </a:lnTo>
                    <a:lnTo>
                      <a:pt x="981" y="522"/>
                    </a:lnTo>
                    <a:lnTo>
                      <a:pt x="964" y="522"/>
                    </a:lnTo>
                    <a:lnTo>
                      <a:pt x="964" y="541"/>
                    </a:lnTo>
                    <a:lnTo>
                      <a:pt x="947" y="559"/>
                    </a:lnTo>
                    <a:lnTo>
                      <a:pt x="947" y="576"/>
                    </a:lnTo>
                    <a:lnTo>
                      <a:pt x="947" y="593"/>
                    </a:lnTo>
                    <a:lnTo>
                      <a:pt x="947" y="611"/>
                    </a:lnTo>
                    <a:lnTo>
                      <a:pt x="931" y="611"/>
                    </a:lnTo>
                    <a:lnTo>
                      <a:pt x="914" y="611"/>
                    </a:lnTo>
                    <a:lnTo>
                      <a:pt x="914" y="593"/>
                    </a:lnTo>
                    <a:lnTo>
                      <a:pt x="897" y="593"/>
                    </a:lnTo>
                    <a:lnTo>
                      <a:pt x="879" y="593"/>
                    </a:lnTo>
                    <a:lnTo>
                      <a:pt x="879" y="576"/>
                    </a:lnTo>
                    <a:lnTo>
                      <a:pt x="879" y="559"/>
                    </a:lnTo>
                    <a:lnTo>
                      <a:pt x="862" y="559"/>
                    </a:lnTo>
                    <a:lnTo>
                      <a:pt x="845" y="559"/>
                    </a:lnTo>
                    <a:lnTo>
                      <a:pt x="845" y="541"/>
                    </a:lnTo>
                    <a:lnTo>
                      <a:pt x="845" y="559"/>
                    </a:lnTo>
                    <a:lnTo>
                      <a:pt x="829" y="559"/>
                    </a:lnTo>
                    <a:lnTo>
                      <a:pt x="829" y="576"/>
                    </a:lnTo>
                    <a:lnTo>
                      <a:pt x="829" y="593"/>
                    </a:lnTo>
                    <a:lnTo>
                      <a:pt x="812" y="593"/>
                    </a:lnTo>
                    <a:lnTo>
                      <a:pt x="812" y="611"/>
                    </a:lnTo>
                    <a:lnTo>
                      <a:pt x="812" y="628"/>
                    </a:lnTo>
                    <a:lnTo>
                      <a:pt x="795" y="628"/>
                    </a:lnTo>
                    <a:lnTo>
                      <a:pt x="778" y="628"/>
                    </a:lnTo>
                    <a:lnTo>
                      <a:pt x="778" y="645"/>
                    </a:lnTo>
                    <a:lnTo>
                      <a:pt x="778" y="662"/>
                    </a:lnTo>
                    <a:lnTo>
                      <a:pt x="760" y="662"/>
                    </a:lnTo>
                    <a:lnTo>
                      <a:pt x="745" y="662"/>
                    </a:lnTo>
                    <a:lnTo>
                      <a:pt x="728" y="662"/>
                    </a:lnTo>
                    <a:lnTo>
                      <a:pt x="728" y="645"/>
                    </a:lnTo>
                    <a:lnTo>
                      <a:pt x="728" y="662"/>
                    </a:lnTo>
                    <a:lnTo>
                      <a:pt x="728" y="680"/>
                    </a:lnTo>
                    <a:lnTo>
                      <a:pt x="728" y="697"/>
                    </a:lnTo>
                    <a:lnTo>
                      <a:pt x="728" y="714"/>
                    </a:lnTo>
                    <a:lnTo>
                      <a:pt x="728" y="733"/>
                    </a:lnTo>
                    <a:lnTo>
                      <a:pt x="745" y="733"/>
                    </a:lnTo>
                    <a:lnTo>
                      <a:pt x="745" y="751"/>
                    </a:lnTo>
                    <a:lnTo>
                      <a:pt x="728" y="751"/>
                    </a:lnTo>
                    <a:lnTo>
                      <a:pt x="728" y="768"/>
                    </a:lnTo>
                    <a:lnTo>
                      <a:pt x="710" y="768"/>
                    </a:lnTo>
                    <a:lnTo>
                      <a:pt x="693" y="785"/>
                    </a:lnTo>
                    <a:lnTo>
                      <a:pt x="676" y="785"/>
                    </a:lnTo>
                    <a:lnTo>
                      <a:pt x="676" y="803"/>
                    </a:lnTo>
                    <a:lnTo>
                      <a:pt x="676" y="820"/>
                    </a:lnTo>
                    <a:lnTo>
                      <a:pt x="693" y="820"/>
                    </a:lnTo>
                    <a:lnTo>
                      <a:pt x="693" y="837"/>
                    </a:lnTo>
                    <a:lnTo>
                      <a:pt x="693" y="854"/>
                    </a:lnTo>
                    <a:lnTo>
                      <a:pt x="676" y="854"/>
                    </a:lnTo>
                    <a:lnTo>
                      <a:pt x="660" y="854"/>
                    </a:lnTo>
                    <a:lnTo>
                      <a:pt x="643" y="872"/>
                    </a:lnTo>
                    <a:lnTo>
                      <a:pt x="626" y="872"/>
                    </a:lnTo>
                    <a:lnTo>
                      <a:pt x="626" y="889"/>
                    </a:lnTo>
                    <a:lnTo>
                      <a:pt x="626" y="908"/>
                    </a:lnTo>
                    <a:lnTo>
                      <a:pt x="609" y="908"/>
                    </a:lnTo>
                    <a:lnTo>
                      <a:pt x="591" y="908"/>
                    </a:lnTo>
                    <a:lnTo>
                      <a:pt x="574" y="908"/>
                    </a:lnTo>
                    <a:lnTo>
                      <a:pt x="559" y="889"/>
                    </a:lnTo>
                    <a:lnTo>
                      <a:pt x="541" y="889"/>
                    </a:lnTo>
                    <a:lnTo>
                      <a:pt x="524" y="889"/>
                    </a:lnTo>
                    <a:lnTo>
                      <a:pt x="507" y="889"/>
                    </a:lnTo>
                    <a:lnTo>
                      <a:pt x="490" y="889"/>
                    </a:lnTo>
                    <a:lnTo>
                      <a:pt x="490" y="908"/>
                    </a:lnTo>
                    <a:lnTo>
                      <a:pt x="474" y="908"/>
                    </a:lnTo>
                    <a:lnTo>
                      <a:pt x="457" y="908"/>
                    </a:lnTo>
                    <a:lnTo>
                      <a:pt x="440" y="908"/>
                    </a:lnTo>
                    <a:lnTo>
                      <a:pt x="422" y="908"/>
                    </a:lnTo>
                    <a:lnTo>
                      <a:pt x="405" y="908"/>
                    </a:lnTo>
                    <a:lnTo>
                      <a:pt x="405" y="889"/>
                    </a:lnTo>
                    <a:lnTo>
                      <a:pt x="390" y="889"/>
                    </a:lnTo>
                    <a:lnTo>
                      <a:pt x="373" y="889"/>
                    </a:lnTo>
                    <a:lnTo>
                      <a:pt x="373" y="872"/>
                    </a:lnTo>
                    <a:lnTo>
                      <a:pt x="355" y="872"/>
                    </a:lnTo>
                    <a:lnTo>
                      <a:pt x="355" y="854"/>
                    </a:lnTo>
                    <a:lnTo>
                      <a:pt x="338" y="854"/>
                    </a:lnTo>
                    <a:lnTo>
                      <a:pt x="321" y="854"/>
                    </a:lnTo>
                    <a:lnTo>
                      <a:pt x="303" y="854"/>
                    </a:lnTo>
                    <a:lnTo>
                      <a:pt x="288" y="854"/>
                    </a:lnTo>
                    <a:lnTo>
                      <a:pt x="288" y="872"/>
                    </a:lnTo>
                    <a:lnTo>
                      <a:pt x="271" y="854"/>
                    </a:lnTo>
                    <a:lnTo>
                      <a:pt x="253" y="854"/>
                    </a:lnTo>
                    <a:lnTo>
                      <a:pt x="253" y="837"/>
                    </a:lnTo>
                    <a:lnTo>
                      <a:pt x="253" y="820"/>
                    </a:lnTo>
                    <a:lnTo>
                      <a:pt x="271" y="803"/>
                    </a:lnTo>
                    <a:lnTo>
                      <a:pt x="271" y="785"/>
                    </a:lnTo>
                    <a:lnTo>
                      <a:pt x="253" y="785"/>
                    </a:lnTo>
                    <a:lnTo>
                      <a:pt x="253" y="768"/>
                    </a:lnTo>
                    <a:lnTo>
                      <a:pt x="236" y="768"/>
                    </a:lnTo>
                    <a:lnTo>
                      <a:pt x="236" y="751"/>
                    </a:lnTo>
                    <a:lnTo>
                      <a:pt x="219" y="751"/>
                    </a:lnTo>
                    <a:lnTo>
                      <a:pt x="204" y="751"/>
                    </a:lnTo>
                    <a:lnTo>
                      <a:pt x="204" y="733"/>
                    </a:lnTo>
                    <a:lnTo>
                      <a:pt x="186" y="733"/>
                    </a:lnTo>
                    <a:lnTo>
                      <a:pt x="186" y="714"/>
                    </a:lnTo>
                    <a:lnTo>
                      <a:pt x="169" y="714"/>
                    </a:lnTo>
                    <a:lnTo>
                      <a:pt x="152" y="714"/>
                    </a:lnTo>
                    <a:lnTo>
                      <a:pt x="152" y="697"/>
                    </a:lnTo>
                    <a:lnTo>
                      <a:pt x="134" y="697"/>
                    </a:lnTo>
                    <a:lnTo>
                      <a:pt x="119" y="697"/>
                    </a:lnTo>
                    <a:lnTo>
                      <a:pt x="119" y="680"/>
                    </a:lnTo>
                    <a:lnTo>
                      <a:pt x="102" y="662"/>
                    </a:lnTo>
                    <a:lnTo>
                      <a:pt x="102" y="645"/>
                    </a:lnTo>
                    <a:lnTo>
                      <a:pt x="85" y="645"/>
                    </a:lnTo>
                    <a:lnTo>
                      <a:pt x="67" y="645"/>
                    </a:lnTo>
                    <a:lnTo>
                      <a:pt x="67" y="628"/>
                    </a:lnTo>
                    <a:lnTo>
                      <a:pt x="50" y="628"/>
                    </a:lnTo>
                    <a:lnTo>
                      <a:pt x="50" y="611"/>
                    </a:lnTo>
                    <a:lnTo>
                      <a:pt x="33" y="611"/>
                    </a:lnTo>
                    <a:lnTo>
                      <a:pt x="33" y="593"/>
                    </a:lnTo>
                    <a:lnTo>
                      <a:pt x="17" y="593"/>
                    </a:lnTo>
                    <a:lnTo>
                      <a:pt x="17" y="576"/>
                    </a:lnTo>
                    <a:lnTo>
                      <a:pt x="17" y="559"/>
                    </a:lnTo>
                    <a:lnTo>
                      <a:pt x="17" y="541"/>
                    </a:lnTo>
                    <a:lnTo>
                      <a:pt x="17" y="522"/>
                    </a:lnTo>
                    <a:lnTo>
                      <a:pt x="17" y="505"/>
                    </a:lnTo>
                    <a:lnTo>
                      <a:pt x="17" y="488"/>
                    </a:lnTo>
                    <a:lnTo>
                      <a:pt x="0" y="453"/>
                    </a:lnTo>
                    <a:close/>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5" name="Freeform 55">
                <a:extLst>
                  <a:ext uri="{FF2B5EF4-FFF2-40B4-BE49-F238E27FC236}">
                    <a16:creationId xmlns:a16="http://schemas.microsoft.com/office/drawing/2014/main" id="{5A2AA31B-DDAE-4AB1-9256-D62CE938ED77}"/>
                  </a:ext>
                </a:extLst>
              </p:cNvPr>
              <p:cNvSpPr>
                <a:spLocks/>
              </p:cNvSpPr>
              <p:nvPr/>
            </p:nvSpPr>
            <p:spPr bwMode="gray">
              <a:xfrm rot="20933429">
                <a:off x="3010174" y="5395303"/>
                <a:ext cx="601043" cy="569997"/>
              </a:xfrm>
              <a:custGeom>
                <a:avLst/>
                <a:gdLst>
                  <a:gd name="T0" fmla="*/ 123 w 777"/>
                  <a:gd name="T1" fmla="*/ 157 h 733"/>
                  <a:gd name="T2" fmla="*/ 115 w 777"/>
                  <a:gd name="T3" fmla="*/ 166 h 733"/>
                  <a:gd name="T4" fmla="*/ 110 w 777"/>
                  <a:gd name="T5" fmla="*/ 179 h 733"/>
                  <a:gd name="T6" fmla="*/ 93 w 777"/>
                  <a:gd name="T7" fmla="*/ 184 h 733"/>
                  <a:gd name="T8" fmla="*/ 85 w 777"/>
                  <a:gd name="T9" fmla="*/ 174 h 733"/>
                  <a:gd name="T10" fmla="*/ 72 w 777"/>
                  <a:gd name="T11" fmla="*/ 170 h 733"/>
                  <a:gd name="T12" fmla="*/ 64 w 777"/>
                  <a:gd name="T13" fmla="*/ 166 h 733"/>
                  <a:gd name="T14" fmla="*/ 59 w 777"/>
                  <a:gd name="T15" fmla="*/ 153 h 733"/>
                  <a:gd name="T16" fmla="*/ 47 w 777"/>
                  <a:gd name="T17" fmla="*/ 140 h 733"/>
                  <a:gd name="T18" fmla="*/ 34 w 777"/>
                  <a:gd name="T19" fmla="*/ 136 h 733"/>
                  <a:gd name="T20" fmla="*/ 30 w 777"/>
                  <a:gd name="T21" fmla="*/ 118 h 733"/>
                  <a:gd name="T22" fmla="*/ 21 w 777"/>
                  <a:gd name="T23" fmla="*/ 109 h 733"/>
                  <a:gd name="T24" fmla="*/ 17 w 777"/>
                  <a:gd name="T25" fmla="*/ 96 h 733"/>
                  <a:gd name="T26" fmla="*/ 17 w 777"/>
                  <a:gd name="T27" fmla="*/ 88 h 733"/>
                  <a:gd name="T28" fmla="*/ 13 w 777"/>
                  <a:gd name="T29" fmla="*/ 88 h 733"/>
                  <a:gd name="T30" fmla="*/ 9 w 777"/>
                  <a:gd name="T31" fmla="*/ 66 h 733"/>
                  <a:gd name="T32" fmla="*/ 13 w 777"/>
                  <a:gd name="T33" fmla="*/ 79 h 733"/>
                  <a:gd name="T34" fmla="*/ 13 w 777"/>
                  <a:gd name="T35" fmla="*/ 88 h 733"/>
                  <a:gd name="T36" fmla="*/ 21 w 777"/>
                  <a:gd name="T37" fmla="*/ 79 h 733"/>
                  <a:gd name="T38" fmla="*/ 17 w 777"/>
                  <a:gd name="T39" fmla="*/ 75 h 733"/>
                  <a:gd name="T40" fmla="*/ 21 w 777"/>
                  <a:gd name="T41" fmla="*/ 61 h 733"/>
                  <a:gd name="T42" fmla="*/ 17 w 777"/>
                  <a:gd name="T43" fmla="*/ 53 h 733"/>
                  <a:gd name="T44" fmla="*/ 5 w 777"/>
                  <a:gd name="T45" fmla="*/ 48 h 733"/>
                  <a:gd name="T46" fmla="*/ 0 w 777"/>
                  <a:gd name="T47" fmla="*/ 31 h 733"/>
                  <a:gd name="T48" fmla="*/ 9 w 777"/>
                  <a:gd name="T49" fmla="*/ 22 h 733"/>
                  <a:gd name="T50" fmla="*/ 17 w 777"/>
                  <a:gd name="T51" fmla="*/ 14 h 733"/>
                  <a:gd name="T52" fmla="*/ 26 w 777"/>
                  <a:gd name="T53" fmla="*/ 0 h 733"/>
                  <a:gd name="T54" fmla="*/ 43 w 777"/>
                  <a:gd name="T55" fmla="*/ 9 h 733"/>
                  <a:gd name="T56" fmla="*/ 55 w 777"/>
                  <a:gd name="T57" fmla="*/ 18 h 733"/>
                  <a:gd name="T58" fmla="*/ 72 w 777"/>
                  <a:gd name="T59" fmla="*/ 22 h 733"/>
                  <a:gd name="T60" fmla="*/ 85 w 777"/>
                  <a:gd name="T61" fmla="*/ 14 h 733"/>
                  <a:gd name="T62" fmla="*/ 102 w 777"/>
                  <a:gd name="T63" fmla="*/ 14 h 733"/>
                  <a:gd name="T64" fmla="*/ 110 w 777"/>
                  <a:gd name="T65" fmla="*/ 9 h 733"/>
                  <a:gd name="T66" fmla="*/ 123 w 777"/>
                  <a:gd name="T67" fmla="*/ 18 h 733"/>
                  <a:gd name="T68" fmla="*/ 123 w 777"/>
                  <a:gd name="T69" fmla="*/ 22 h 733"/>
                  <a:gd name="T70" fmla="*/ 136 w 777"/>
                  <a:gd name="T71" fmla="*/ 22 h 733"/>
                  <a:gd name="T72" fmla="*/ 144 w 777"/>
                  <a:gd name="T73" fmla="*/ 9 h 733"/>
                  <a:gd name="T74" fmla="*/ 148 w 777"/>
                  <a:gd name="T75" fmla="*/ 5 h 733"/>
                  <a:gd name="T76" fmla="*/ 148 w 777"/>
                  <a:gd name="T77" fmla="*/ 14 h 733"/>
                  <a:gd name="T78" fmla="*/ 152 w 777"/>
                  <a:gd name="T79" fmla="*/ 22 h 733"/>
                  <a:gd name="T80" fmla="*/ 165 w 777"/>
                  <a:gd name="T81" fmla="*/ 14 h 733"/>
                  <a:gd name="T82" fmla="*/ 174 w 777"/>
                  <a:gd name="T83" fmla="*/ 22 h 733"/>
                  <a:gd name="T84" fmla="*/ 182 w 777"/>
                  <a:gd name="T85" fmla="*/ 22 h 733"/>
                  <a:gd name="T86" fmla="*/ 195 w 777"/>
                  <a:gd name="T87" fmla="*/ 27 h 733"/>
                  <a:gd name="T88" fmla="*/ 190 w 777"/>
                  <a:gd name="T89" fmla="*/ 40 h 733"/>
                  <a:gd name="T90" fmla="*/ 182 w 777"/>
                  <a:gd name="T91" fmla="*/ 53 h 733"/>
                  <a:gd name="T92" fmla="*/ 169 w 777"/>
                  <a:gd name="T93" fmla="*/ 40 h 733"/>
                  <a:gd name="T94" fmla="*/ 161 w 777"/>
                  <a:gd name="T95" fmla="*/ 40 h 733"/>
                  <a:gd name="T96" fmla="*/ 161 w 777"/>
                  <a:gd name="T97" fmla="*/ 53 h 733"/>
                  <a:gd name="T98" fmla="*/ 152 w 777"/>
                  <a:gd name="T99" fmla="*/ 66 h 733"/>
                  <a:gd name="T100" fmla="*/ 144 w 777"/>
                  <a:gd name="T101" fmla="*/ 79 h 733"/>
                  <a:gd name="T102" fmla="*/ 131 w 777"/>
                  <a:gd name="T103" fmla="*/ 83 h 733"/>
                  <a:gd name="T104" fmla="*/ 119 w 777"/>
                  <a:gd name="T105" fmla="*/ 92 h 733"/>
                  <a:gd name="T106" fmla="*/ 106 w 777"/>
                  <a:gd name="T107" fmla="*/ 88 h 733"/>
                  <a:gd name="T108" fmla="*/ 115 w 777"/>
                  <a:gd name="T109" fmla="*/ 96 h 733"/>
                  <a:gd name="T110" fmla="*/ 127 w 777"/>
                  <a:gd name="T111" fmla="*/ 96 h 733"/>
                  <a:gd name="T112" fmla="*/ 136 w 777"/>
                  <a:gd name="T113" fmla="*/ 96 h 733"/>
                  <a:gd name="T114" fmla="*/ 136 w 777"/>
                  <a:gd name="T115" fmla="*/ 114 h 733"/>
                  <a:gd name="T116" fmla="*/ 140 w 777"/>
                  <a:gd name="T117" fmla="*/ 127 h 733"/>
                  <a:gd name="T118" fmla="*/ 148 w 777"/>
                  <a:gd name="T119" fmla="*/ 136 h 733"/>
                  <a:gd name="T120" fmla="*/ 140 w 777"/>
                  <a:gd name="T121" fmla="*/ 140 h 733"/>
                  <a:gd name="T122" fmla="*/ 136 w 777"/>
                  <a:gd name="T123" fmla="*/ 157 h 7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77"/>
                  <a:gd name="T187" fmla="*/ 0 h 733"/>
                  <a:gd name="T188" fmla="*/ 777 w 777"/>
                  <a:gd name="T189" fmla="*/ 733 h 7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77" h="733">
                    <a:moveTo>
                      <a:pt x="507" y="662"/>
                    </a:moveTo>
                    <a:lnTo>
                      <a:pt x="507" y="645"/>
                    </a:lnTo>
                    <a:lnTo>
                      <a:pt x="491" y="645"/>
                    </a:lnTo>
                    <a:lnTo>
                      <a:pt x="491" y="627"/>
                    </a:lnTo>
                    <a:lnTo>
                      <a:pt x="474" y="627"/>
                    </a:lnTo>
                    <a:lnTo>
                      <a:pt x="474" y="645"/>
                    </a:lnTo>
                    <a:lnTo>
                      <a:pt x="457" y="645"/>
                    </a:lnTo>
                    <a:lnTo>
                      <a:pt x="457" y="662"/>
                    </a:lnTo>
                    <a:lnTo>
                      <a:pt x="457" y="679"/>
                    </a:lnTo>
                    <a:lnTo>
                      <a:pt x="457" y="696"/>
                    </a:lnTo>
                    <a:lnTo>
                      <a:pt x="457" y="716"/>
                    </a:lnTo>
                    <a:lnTo>
                      <a:pt x="439" y="716"/>
                    </a:lnTo>
                    <a:lnTo>
                      <a:pt x="422" y="716"/>
                    </a:lnTo>
                    <a:lnTo>
                      <a:pt x="405" y="716"/>
                    </a:lnTo>
                    <a:lnTo>
                      <a:pt x="389" y="733"/>
                    </a:lnTo>
                    <a:lnTo>
                      <a:pt x="372" y="733"/>
                    </a:lnTo>
                    <a:lnTo>
                      <a:pt x="355" y="733"/>
                    </a:lnTo>
                    <a:lnTo>
                      <a:pt x="338" y="733"/>
                    </a:lnTo>
                    <a:lnTo>
                      <a:pt x="338" y="716"/>
                    </a:lnTo>
                    <a:lnTo>
                      <a:pt x="338" y="696"/>
                    </a:lnTo>
                    <a:lnTo>
                      <a:pt x="320" y="696"/>
                    </a:lnTo>
                    <a:lnTo>
                      <a:pt x="320" y="679"/>
                    </a:lnTo>
                    <a:lnTo>
                      <a:pt x="305" y="679"/>
                    </a:lnTo>
                    <a:lnTo>
                      <a:pt x="288" y="679"/>
                    </a:lnTo>
                    <a:lnTo>
                      <a:pt x="270" y="662"/>
                    </a:lnTo>
                    <a:lnTo>
                      <a:pt x="270" y="645"/>
                    </a:lnTo>
                    <a:lnTo>
                      <a:pt x="253" y="645"/>
                    </a:lnTo>
                    <a:lnTo>
                      <a:pt x="253" y="662"/>
                    </a:lnTo>
                    <a:lnTo>
                      <a:pt x="253" y="645"/>
                    </a:lnTo>
                    <a:lnTo>
                      <a:pt x="236" y="645"/>
                    </a:lnTo>
                    <a:lnTo>
                      <a:pt x="236" y="627"/>
                    </a:lnTo>
                    <a:lnTo>
                      <a:pt x="236" y="610"/>
                    </a:lnTo>
                    <a:lnTo>
                      <a:pt x="220" y="593"/>
                    </a:lnTo>
                    <a:lnTo>
                      <a:pt x="203" y="575"/>
                    </a:lnTo>
                    <a:lnTo>
                      <a:pt x="203" y="558"/>
                    </a:lnTo>
                    <a:lnTo>
                      <a:pt x="186" y="558"/>
                    </a:lnTo>
                    <a:lnTo>
                      <a:pt x="169" y="558"/>
                    </a:lnTo>
                    <a:lnTo>
                      <a:pt x="151" y="558"/>
                    </a:lnTo>
                    <a:lnTo>
                      <a:pt x="136" y="558"/>
                    </a:lnTo>
                    <a:lnTo>
                      <a:pt x="136" y="541"/>
                    </a:lnTo>
                    <a:lnTo>
                      <a:pt x="119" y="541"/>
                    </a:lnTo>
                    <a:lnTo>
                      <a:pt x="119" y="506"/>
                    </a:lnTo>
                    <a:lnTo>
                      <a:pt x="119" y="489"/>
                    </a:lnTo>
                    <a:lnTo>
                      <a:pt x="119" y="470"/>
                    </a:lnTo>
                    <a:lnTo>
                      <a:pt x="101" y="470"/>
                    </a:lnTo>
                    <a:lnTo>
                      <a:pt x="101" y="453"/>
                    </a:lnTo>
                    <a:lnTo>
                      <a:pt x="84" y="453"/>
                    </a:lnTo>
                    <a:lnTo>
                      <a:pt x="84" y="435"/>
                    </a:lnTo>
                    <a:lnTo>
                      <a:pt x="84" y="418"/>
                    </a:lnTo>
                    <a:lnTo>
                      <a:pt x="84" y="401"/>
                    </a:lnTo>
                    <a:lnTo>
                      <a:pt x="67" y="401"/>
                    </a:lnTo>
                    <a:lnTo>
                      <a:pt x="67" y="384"/>
                    </a:lnTo>
                    <a:lnTo>
                      <a:pt x="67" y="366"/>
                    </a:lnTo>
                    <a:lnTo>
                      <a:pt x="67" y="349"/>
                    </a:lnTo>
                    <a:lnTo>
                      <a:pt x="84" y="349"/>
                    </a:lnTo>
                    <a:lnTo>
                      <a:pt x="67" y="349"/>
                    </a:lnTo>
                    <a:lnTo>
                      <a:pt x="67" y="366"/>
                    </a:lnTo>
                    <a:lnTo>
                      <a:pt x="67" y="384"/>
                    </a:lnTo>
                    <a:lnTo>
                      <a:pt x="52" y="366"/>
                    </a:lnTo>
                    <a:lnTo>
                      <a:pt x="52" y="349"/>
                    </a:lnTo>
                    <a:lnTo>
                      <a:pt x="52" y="332"/>
                    </a:lnTo>
                    <a:lnTo>
                      <a:pt x="52" y="297"/>
                    </a:lnTo>
                    <a:lnTo>
                      <a:pt x="52" y="280"/>
                    </a:lnTo>
                    <a:lnTo>
                      <a:pt x="34" y="263"/>
                    </a:lnTo>
                    <a:lnTo>
                      <a:pt x="52" y="263"/>
                    </a:lnTo>
                    <a:lnTo>
                      <a:pt x="52" y="280"/>
                    </a:lnTo>
                    <a:lnTo>
                      <a:pt x="52" y="297"/>
                    </a:lnTo>
                    <a:lnTo>
                      <a:pt x="52" y="314"/>
                    </a:lnTo>
                    <a:lnTo>
                      <a:pt x="67" y="314"/>
                    </a:lnTo>
                    <a:lnTo>
                      <a:pt x="67" y="332"/>
                    </a:lnTo>
                    <a:lnTo>
                      <a:pt x="52" y="332"/>
                    </a:lnTo>
                    <a:lnTo>
                      <a:pt x="52" y="349"/>
                    </a:lnTo>
                    <a:lnTo>
                      <a:pt x="67" y="349"/>
                    </a:lnTo>
                    <a:lnTo>
                      <a:pt x="67" y="332"/>
                    </a:lnTo>
                    <a:lnTo>
                      <a:pt x="67" y="314"/>
                    </a:lnTo>
                    <a:lnTo>
                      <a:pt x="84" y="314"/>
                    </a:lnTo>
                    <a:lnTo>
                      <a:pt x="84" y="297"/>
                    </a:lnTo>
                    <a:lnTo>
                      <a:pt x="101" y="297"/>
                    </a:lnTo>
                    <a:lnTo>
                      <a:pt x="84" y="297"/>
                    </a:lnTo>
                    <a:lnTo>
                      <a:pt x="67" y="297"/>
                    </a:lnTo>
                    <a:lnTo>
                      <a:pt x="67" y="280"/>
                    </a:lnTo>
                    <a:lnTo>
                      <a:pt x="84" y="280"/>
                    </a:lnTo>
                    <a:lnTo>
                      <a:pt x="84" y="263"/>
                    </a:lnTo>
                    <a:lnTo>
                      <a:pt x="84" y="243"/>
                    </a:lnTo>
                    <a:lnTo>
                      <a:pt x="84" y="226"/>
                    </a:lnTo>
                    <a:lnTo>
                      <a:pt x="84" y="243"/>
                    </a:lnTo>
                    <a:lnTo>
                      <a:pt x="67" y="226"/>
                    </a:lnTo>
                    <a:lnTo>
                      <a:pt x="67" y="209"/>
                    </a:lnTo>
                    <a:lnTo>
                      <a:pt x="52" y="209"/>
                    </a:lnTo>
                    <a:lnTo>
                      <a:pt x="52" y="192"/>
                    </a:lnTo>
                    <a:lnTo>
                      <a:pt x="34" y="192"/>
                    </a:lnTo>
                    <a:lnTo>
                      <a:pt x="17" y="192"/>
                    </a:lnTo>
                    <a:lnTo>
                      <a:pt x="0" y="174"/>
                    </a:lnTo>
                    <a:lnTo>
                      <a:pt x="0" y="157"/>
                    </a:lnTo>
                    <a:lnTo>
                      <a:pt x="0" y="140"/>
                    </a:lnTo>
                    <a:lnTo>
                      <a:pt x="0" y="122"/>
                    </a:lnTo>
                    <a:lnTo>
                      <a:pt x="0" y="105"/>
                    </a:lnTo>
                    <a:lnTo>
                      <a:pt x="0" y="88"/>
                    </a:lnTo>
                    <a:lnTo>
                      <a:pt x="17" y="88"/>
                    </a:lnTo>
                    <a:lnTo>
                      <a:pt x="34" y="88"/>
                    </a:lnTo>
                    <a:lnTo>
                      <a:pt x="34" y="71"/>
                    </a:lnTo>
                    <a:lnTo>
                      <a:pt x="52" y="71"/>
                    </a:lnTo>
                    <a:lnTo>
                      <a:pt x="67" y="71"/>
                    </a:lnTo>
                    <a:lnTo>
                      <a:pt x="67" y="53"/>
                    </a:lnTo>
                    <a:lnTo>
                      <a:pt x="67" y="36"/>
                    </a:lnTo>
                    <a:lnTo>
                      <a:pt x="67" y="0"/>
                    </a:lnTo>
                    <a:lnTo>
                      <a:pt x="84" y="0"/>
                    </a:lnTo>
                    <a:lnTo>
                      <a:pt x="101" y="0"/>
                    </a:lnTo>
                    <a:lnTo>
                      <a:pt x="119" y="0"/>
                    </a:lnTo>
                    <a:lnTo>
                      <a:pt x="119" y="17"/>
                    </a:lnTo>
                    <a:lnTo>
                      <a:pt x="136" y="17"/>
                    </a:lnTo>
                    <a:lnTo>
                      <a:pt x="169" y="36"/>
                    </a:lnTo>
                    <a:lnTo>
                      <a:pt x="186" y="36"/>
                    </a:lnTo>
                    <a:lnTo>
                      <a:pt x="186" y="53"/>
                    </a:lnTo>
                    <a:lnTo>
                      <a:pt x="203" y="53"/>
                    </a:lnTo>
                    <a:lnTo>
                      <a:pt x="220" y="71"/>
                    </a:lnTo>
                    <a:lnTo>
                      <a:pt x="236" y="71"/>
                    </a:lnTo>
                    <a:lnTo>
                      <a:pt x="253" y="88"/>
                    </a:lnTo>
                    <a:lnTo>
                      <a:pt x="270" y="88"/>
                    </a:lnTo>
                    <a:lnTo>
                      <a:pt x="288" y="88"/>
                    </a:lnTo>
                    <a:lnTo>
                      <a:pt x="305" y="88"/>
                    </a:lnTo>
                    <a:lnTo>
                      <a:pt x="320" y="88"/>
                    </a:lnTo>
                    <a:lnTo>
                      <a:pt x="338" y="71"/>
                    </a:lnTo>
                    <a:lnTo>
                      <a:pt x="338" y="53"/>
                    </a:lnTo>
                    <a:lnTo>
                      <a:pt x="355" y="53"/>
                    </a:lnTo>
                    <a:lnTo>
                      <a:pt x="372" y="53"/>
                    </a:lnTo>
                    <a:lnTo>
                      <a:pt x="389" y="53"/>
                    </a:lnTo>
                    <a:lnTo>
                      <a:pt x="405" y="53"/>
                    </a:lnTo>
                    <a:lnTo>
                      <a:pt x="422" y="71"/>
                    </a:lnTo>
                    <a:lnTo>
                      <a:pt x="439" y="71"/>
                    </a:lnTo>
                    <a:lnTo>
                      <a:pt x="439" y="53"/>
                    </a:lnTo>
                    <a:lnTo>
                      <a:pt x="439" y="36"/>
                    </a:lnTo>
                    <a:lnTo>
                      <a:pt x="457" y="36"/>
                    </a:lnTo>
                    <a:lnTo>
                      <a:pt x="474" y="53"/>
                    </a:lnTo>
                    <a:lnTo>
                      <a:pt x="491" y="53"/>
                    </a:lnTo>
                    <a:lnTo>
                      <a:pt x="491" y="71"/>
                    </a:lnTo>
                    <a:lnTo>
                      <a:pt x="491" y="53"/>
                    </a:lnTo>
                    <a:lnTo>
                      <a:pt x="491" y="71"/>
                    </a:lnTo>
                    <a:lnTo>
                      <a:pt x="507" y="71"/>
                    </a:lnTo>
                    <a:lnTo>
                      <a:pt x="491" y="88"/>
                    </a:lnTo>
                    <a:lnTo>
                      <a:pt x="507" y="88"/>
                    </a:lnTo>
                    <a:lnTo>
                      <a:pt x="524" y="105"/>
                    </a:lnTo>
                    <a:lnTo>
                      <a:pt x="524" y="88"/>
                    </a:lnTo>
                    <a:lnTo>
                      <a:pt x="541" y="88"/>
                    </a:lnTo>
                    <a:lnTo>
                      <a:pt x="541" y="71"/>
                    </a:lnTo>
                    <a:lnTo>
                      <a:pt x="558" y="53"/>
                    </a:lnTo>
                    <a:lnTo>
                      <a:pt x="576" y="53"/>
                    </a:lnTo>
                    <a:lnTo>
                      <a:pt x="576" y="36"/>
                    </a:lnTo>
                    <a:lnTo>
                      <a:pt x="558" y="17"/>
                    </a:lnTo>
                    <a:lnTo>
                      <a:pt x="558" y="0"/>
                    </a:lnTo>
                    <a:lnTo>
                      <a:pt x="576" y="0"/>
                    </a:lnTo>
                    <a:lnTo>
                      <a:pt x="591" y="17"/>
                    </a:lnTo>
                    <a:lnTo>
                      <a:pt x="608" y="0"/>
                    </a:lnTo>
                    <a:lnTo>
                      <a:pt x="608" y="17"/>
                    </a:lnTo>
                    <a:lnTo>
                      <a:pt x="608" y="36"/>
                    </a:lnTo>
                    <a:lnTo>
                      <a:pt x="591" y="53"/>
                    </a:lnTo>
                    <a:lnTo>
                      <a:pt x="576" y="53"/>
                    </a:lnTo>
                    <a:lnTo>
                      <a:pt x="576" y="71"/>
                    </a:lnTo>
                    <a:lnTo>
                      <a:pt x="591" y="88"/>
                    </a:lnTo>
                    <a:lnTo>
                      <a:pt x="608" y="88"/>
                    </a:lnTo>
                    <a:lnTo>
                      <a:pt x="608" y="71"/>
                    </a:lnTo>
                    <a:lnTo>
                      <a:pt x="626" y="71"/>
                    </a:lnTo>
                    <a:lnTo>
                      <a:pt x="643" y="53"/>
                    </a:lnTo>
                    <a:lnTo>
                      <a:pt x="660" y="53"/>
                    </a:lnTo>
                    <a:lnTo>
                      <a:pt x="675" y="36"/>
                    </a:lnTo>
                    <a:lnTo>
                      <a:pt x="675" y="53"/>
                    </a:lnTo>
                    <a:lnTo>
                      <a:pt x="693" y="71"/>
                    </a:lnTo>
                    <a:lnTo>
                      <a:pt x="693" y="88"/>
                    </a:lnTo>
                    <a:lnTo>
                      <a:pt x="693" y="105"/>
                    </a:lnTo>
                    <a:lnTo>
                      <a:pt x="710" y="105"/>
                    </a:lnTo>
                    <a:lnTo>
                      <a:pt x="727" y="105"/>
                    </a:lnTo>
                    <a:lnTo>
                      <a:pt x="727" y="88"/>
                    </a:lnTo>
                    <a:lnTo>
                      <a:pt x="745" y="88"/>
                    </a:lnTo>
                    <a:lnTo>
                      <a:pt x="760" y="71"/>
                    </a:lnTo>
                    <a:lnTo>
                      <a:pt x="777" y="88"/>
                    </a:lnTo>
                    <a:lnTo>
                      <a:pt x="777" y="105"/>
                    </a:lnTo>
                    <a:lnTo>
                      <a:pt x="777" y="122"/>
                    </a:lnTo>
                    <a:lnTo>
                      <a:pt x="777" y="140"/>
                    </a:lnTo>
                    <a:lnTo>
                      <a:pt x="777" y="157"/>
                    </a:lnTo>
                    <a:lnTo>
                      <a:pt x="760" y="157"/>
                    </a:lnTo>
                    <a:lnTo>
                      <a:pt x="760" y="174"/>
                    </a:lnTo>
                    <a:lnTo>
                      <a:pt x="745" y="192"/>
                    </a:lnTo>
                    <a:lnTo>
                      <a:pt x="727" y="192"/>
                    </a:lnTo>
                    <a:lnTo>
                      <a:pt x="727" y="209"/>
                    </a:lnTo>
                    <a:lnTo>
                      <a:pt x="710" y="192"/>
                    </a:lnTo>
                    <a:lnTo>
                      <a:pt x="693" y="192"/>
                    </a:lnTo>
                    <a:lnTo>
                      <a:pt x="693" y="174"/>
                    </a:lnTo>
                    <a:lnTo>
                      <a:pt x="675" y="157"/>
                    </a:lnTo>
                    <a:lnTo>
                      <a:pt x="675" y="140"/>
                    </a:lnTo>
                    <a:lnTo>
                      <a:pt x="660" y="140"/>
                    </a:lnTo>
                    <a:lnTo>
                      <a:pt x="660" y="157"/>
                    </a:lnTo>
                    <a:lnTo>
                      <a:pt x="643" y="157"/>
                    </a:lnTo>
                    <a:lnTo>
                      <a:pt x="626" y="174"/>
                    </a:lnTo>
                    <a:lnTo>
                      <a:pt x="626" y="192"/>
                    </a:lnTo>
                    <a:lnTo>
                      <a:pt x="626" y="209"/>
                    </a:lnTo>
                    <a:lnTo>
                      <a:pt x="643" y="209"/>
                    </a:lnTo>
                    <a:lnTo>
                      <a:pt x="643" y="226"/>
                    </a:lnTo>
                    <a:lnTo>
                      <a:pt x="626" y="243"/>
                    </a:lnTo>
                    <a:lnTo>
                      <a:pt x="626" y="263"/>
                    </a:lnTo>
                    <a:lnTo>
                      <a:pt x="608" y="263"/>
                    </a:lnTo>
                    <a:lnTo>
                      <a:pt x="608" y="280"/>
                    </a:lnTo>
                    <a:lnTo>
                      <a:pt x="608" y="297"/>
                    </a:lnTo>
                    <a:lnTo>
                      <a:pt x="591" y="297"/>
                    </a:lnTo>
                    <a:lnTo>
                      <a:pt x="576" y="314"/>
                    </a:lnTo>
                    <a:lnTo>
                      <a:pt x="558" y="314"/>
                    </a:lnTo>
                    <a:lnTo>
                      <a:pt x="541" y="314"/>
                    </a:lnTo>
                    <a:lnTo>
                      <a:pt x="524" y="314"/>
                    </a:lnTo>
                    <a:lnTo>
                      <a:pt x="524" y="332"/>
                    </a:lnTo>
                    <a:lnTo>
                      <a:pt x="507" y="349"/>
                    </a:lnTo>
                    <a:lnTo>
                      <a:pt x="491" y="349"/>
                    </a:lnTo>
                    <a:lnTo>
                      <a:pt x="491" y="366"/>
                    </a:lnTo>
                    <a:lnTo>
                      <a:pt x="474" y="366"/>
                    </a:lnTo>
                    <a:lnTo>
                      <a:pt x="457" y="366"/>
                    </a:lnTo>
                    <a:lnTo>
                      <a:pt x="457" y="349"/>
                    </a:lnTo>
                    <a:lnTo>
                      <a:pt x="439" y="349"/>
                    </a:lnTo>
                    <a:lnTo>
                      <a:pt x="422" y="349"/>
                    </a:lnTo>
                    <a:lnTo>
                      <a:pt x="422" y="366"/>
                    </a:lnTo>
                    <a:lnTo>
                      <a:pt x="439" y="366"/>
                    </a:lnTo>
                    <a:lnTo>
                      <a:pt x="439" y="384"/>
                    </a:lnTo>
                    <a:lnTo>
                      <a:pt x="457" y="384"/>
                    </a:lnTo>
                    <a:lnTo>
                      <a:pt x="474" y="384"/>
                    </a:lnTo>
                    <a:lnTo>
                      <a:pt x="491" y="366"/>
                    </a:lnTo>
                    <a:lnTo>
                      <a:pt x="507" y="366"/>
                    </a:lnTo>
                    <a:lnTo>
                      <a:pt x="507" y="384"/>
                    </a:lnTo>
                    <a:lnTo>
                      <a:pt x="507" y="366"/>
                    </a:lnTo>
                    <a:lnTo>
                      <a:pt x="524" y="366"/>
                    </a:lnTo>
                    <a:lnTo>
                      <a:pt x="524" y="384"/>
                    </a:lnTo>
                    <a:lnTo>
                      <a:pt x="541" y="384"/>
                    </a:lnTo>
                    <a:lnTo>
                      <a:pt x="541" y="401"/>
                    </a:lnTo>
                    <a:lnTo>
                      <a:pt x="541" y="418"/>
                    </a:lnTo>
                    <a:lnTo>
                      <a:pt x="541" y="435"/>
                    </a:lnTo>
                    <a:lnTo>
                      <a:pt x="541" y="453"/>
                    </a:lnTo>
                    <a:lnTo>
                      <a:pt x="558" y="453"/>
                    </a:lnTo>
                    <a:lnTo>
                      <a:pt x="558" y="470"/>
                    </a:lnTo>
                    <a:lnTo>
                      <a:pt x="558" y="489"/>
                    </a:lnTo>
                    <a:lnTo>
                      <a:pt x="558" y="506"/>
                    </a:lnTo>
                    <a:lnTo>
                      <a:pt x="558" y="524"/>
                    </a:lnTo>
                    <a:lnTo>
                      <a:pt x="558" y="541"/>
                    </a:lnTo>
                    <a:lnTo>
                      <a:pt x="576" y="541"/>
                    </a:lnTo>
                    <a:lnTo>
                      <a:pt x="591" y="541"/>
                    </a:lnTo>
                    <a:lnTo>
                      <a:pt x="591" y="558"/>
                    </a:lnTo>
                    <a:lnTo>
                      <a:pt x="576" y="575"/>
                    </a:lnTo>
                    <a:lnTo>
                      <a:pt x="576" y="558"/>
                    </a:lnTo>
                    <a:lnTo>
                      <a:pt x="558" y="558"/>
                    </a:lnTo>
                    <a:lnTo>
                      <a:pt x="576" y="575"/>
                    </a:lnTo>
                    <a:lnTo>
                      <a:pt x="558" y="610"/>
                    </a:lnTo>
                    <a:lnTo>
                      <a:pt x="541" y="610"/>
                    </a:lnTo>
                    <a:lnTo>
                      <a:pt x="541" y="627"/>
                    </a:lnTo>
                    <a:lnTo>
                      <a:pt x="524" y="645"/>
                    </a:lnTo>
                    <a:lnTo>
                      <a:pt x="524" y="662"/>
                    </a:lnTo>
                    <a:lnTo>
                      <a:pt x="507" y="662"/>
                    </a:lnTo>
                    <a:close/>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6" name="Freeform 56">
                <a:extLst>
                  <a:ext uri="{FF2B5EF4-FFF2-40B4-BE49-F238E27FC236}">
                    <a16:creationId xmlns:a16="http://schemas.microsoft.com/office/drawing/2014/main" id="{4C44688B-D44E-4140-8A6D-29C0B5B2A08E}"/>
                  </a:ext>
                </a:extLst>
              </p:cNvPr>
              <p:cNvSpPr>
                <a:spLocks/>
              </p:cNvSpPr>
              <p:nvPr/>
            </p:nvSpPr>
            <p:spPr bwMode="gray">
              <a:xfrm rot="20933429">
                <a:off x="3312338" y="5269285"/>
                <a:ext cx="835897" cy="476809"/>
              </a:xfrm>
              <a:custGeom>
                <a:avLst/>
                <a:gdLst>
                  <a:gd name="T0" fmla="*/ 33 w 1083"/>
                  <a:gd name="T1" fmla="*/ 149 h 612"/>
                  <a:gd name="T2" fmla="*/ 33 w 1083"/>
                  <a:gd name="T3" fmla="*/ 132 h 612"/>
                  <a:gd name="T4" fmla="*/ 29 w 1083"/>
                  <a:gd name="T5" fmla="*/ 119 h 612"/>
                  <a:gd name="T6" fmla="*/ 25 w 1083"/>
                  <a:gd name="T7" fmla="*/ 106 h 612"/>
                  <a:gd name="T8" fmla="*/ 16 w 1083"/>
                  <a:gd name="T9" fmla="*/ 106 h 612"/>
                  <a:gd name="T10" fmla="*/ 4 w 1083"/>
                  <a:gd name="T11" fmla="*/ 106 h 612"/>
                  <a:gd name="T12" fmla="*/ 8 w 1083"/>
                  <a:gd name="T13" fmla="*/ 101 h 612"/>
                  <a:gd name="T14" fmla="*/ 16 w 1083"/>
                  <a:gd name="T15" fmla="*/ 101 h 612"/>
                  <a:gd name="T16" fmla="*/ 29 w 1083"/>
                  <a:gd name="T17" fmla="*/ 92 h 612"/>
                  <a:gd name="T18" fmla="*/ 46 w 1083"/>
                  <a:gd name="T19" fmla="*/ 88 h 612"/>
                  <a:gd name="T20" fmla="*/ 51 w 1083"/>
                  <a:gd name="T21" fmla="*/ 75 h 612"/>
                  <a:gd name="T22" fmla="*/ 51 w 1083"/>
                  <a:gd name="T23" fmla="*/ 62 h 612"/>
                  <a:gd name="T24" fmla="*/ 59 w 1083"/>
                  <a:gd name="T25" fmla="*/ 48 h 612"/>
                  <a:gd name="T26" fmla="*/ 67 w 1083"/>
                  <a:gd name="T27" fmla="*/ 62 h 612"/>
                  <a:gd name="T28" fmla="*/ 80 w 1083"/>
                  <a:gd name="T29" fmla="*/ 62 h 612"/>
                  <a:gd name="T30" fmla="*/ 88 w 1083"/>
                  <a:gd name="T31" fmla="*/ 48 h 612"/>
                  <a:gd name="T32" fmla="*/ 84 w 1083"/>
                  <a:gd name="T33" fmla="*/ 31 h 612"/>
                  <a:gd name="T34" fmla="*/ 101 w 1083"/>
                  <a:gd name="T35" fmla="*/ 27 h 612"/>
                  <a:gd name="T36" fmla="*/ 118 w 1083"/>
                  <a:gd name="T37" fmla="*/ 22 h 612"/>
                  <a:gd name="T38" fmla="*/ 118 w 1083"/>
                  <a:gd name="T39" fmla="*/ 9 h 612"/>
                  <a:gd name="T40" fmla="*/ 123 w 1083"/>
                  <a:gd name="T41" fmla="*/ 14 h 612"/>
                  <a:gd name="T42" fmla="*/ 135 w 1083"/>
                  <a:gd name="T43" fmla="*/ 5 h 612"/>
                  <a:gd name="T44" fmla="*/ 139 w 1083"/>
                  <a:gd name="T45" fmla="*/ 14 h 612"/>
                  <a:gd name="T46" fmla="*/ 152 w 1083"/>
                  <a:gd name="T47" fmla="*/ 9 h 612"/>
                  <a:gd name="T48" fmla="*/ 148 w 1083"/>
                  <a:gd name="T49" fmla="*/ 0 h 612"/>
                  <a:gd name="T50" fmla="*/ 165 w 1083"/>
                  <a:gd name="T51" fmla="*/ 0 h 612"/>
                  <a:gd name="T52" fmla="*/ 165 w 1083"/>
                  <a:gd name="T53" fmla="*/ 9 h 612"/>
                  <a:gd name="T54" fmla="*/ 182 w 1083"/>
                  <a:gd name="T55" fmla="*/ 9 h 612"/>
                  <a:gd name="T56" fmla="*/ 186 w 1083"/>
                  <a:gd name="T57" fmla="*/ 5 h 612"/>
                  <a:gd name="T58" fmla="*/ 195 w 1083"/>
                  <a:gd name="T59" fmla="*/ 5 h 612"/>
                  <a:gd name="T60" fmla="*/ 198 w 1083"/>
                  <a:gd name="T61" fmla="*/ 18 h 612"/>
                  <a:gd name="T62" fmla="*/ 207 w 1083"/>
                  <a:gd name="T63" fmla="*/ 31 h 612"/>
                  <a:gd name="T64" fmla="*/ 207 w 1083"/>
                  <a:gd name="T65" fmla="*/ 48 h 612"/>
                  <a:gd name="T66" fmla="*/ 211 w 1083"/>
                  <a:gd name="T67" fmla="*/ 62 h 612"/>
                  <a:gd name="T68" fmla="*/ 220 w 1083"/>
                  <a:gd name="T69" fmla="*/ 70 h 612"/>
                  <a:gd name="T70" fmla="*/ 232 w 1083"/>
                  <a:gd name="T71" fmla="*/ 79 h 612"/>
                  <a:gd name="T72" fmla="*/ 241 w 1083"/>
                  <a:gd name="T73" fmla="*/ 88 h 612"/>
                  <a:gd name="T74" fmla="*/ 254 w 1083"/>
                  <a:gd name="T75" fmla="*/ 92 h 612"/>
                  <a:gd name="T76" fmla="*/ 262 w 1083"/>
                  <a:gd name="T77" fmla="*/ 101 h 612"/>
                  <a:gd name="T78" fmla="*/ 270 w 1083"/>
                  <a:gd name="T79" fmla="*/ 110 h 612"/>
                  <a:gd name="T80" fmla="*/ 258 w 1083"/>
                  <a:gd name="T81" fmla="*/ 114 h 612"/>
                  <a:gd name="T82" fmla="*/ 241 w 1083"/>
                  <a:gd name="T83" fmla="*/ 119 h 612"/>
                  <a:gd name="T84" fmla="*/ 224 w 1083"/>
                  <a:gd name="T85" fmla="*/ 110 h 612"/>
                  <a:gd name="T86" fmla="*/ 203 w 1083"/>
                  <a:gd name="T87" fmla="*/ 110 h 612"/>
                  <a:gd name="T88" fmla="*/ 186 w 1083"/>
                  <a:gd name="T89" fmla="*/ 110 h 612"/>
                  <a:gd name="T90" fmla="*/ 173 w 1083"/>
                  <a:gd name="T91" fmla="*/ 110 h 612"/>
                  <a:gd name="T92" fmla="*/ 165 w 1083"/>
                  <a:gd name="T93" fmla="*/ 114 h 612"/>
                  <a:gd name="T94" fmla="*/ 152 w 1083"/>
                  <a:gd name="T95" fmla="*/ 127 h 612"/>
                  <a:gd name="T96" fmla="*/ 139 w 1083"/>
                  <a:gd name="T97" fmla="*/ 132 h 612"/>
                  <a:gd name="T98" fmla="*/ 127 w 1083"/>
                  <a:gd name="T99" fmla="*/ 141 h 612"/>
                  <a:gd name="T100" fmla="*/ 110 w 1083"/>
                  <a:gd name="T101" fmla="*/ 132 h 612"/>
                  <a:gd name="T102" fmla="*/ 93 w 1083"/>
                  <a:gd name="T103" fmla="*/ 132 h 612"/>
                  <a:gd name="T104" fmla="*/ 76 w 1083"/>
                  <a:gd name="T105" fmla="*/ 136 h 612"/>
                  <a:gd name="T106" fmla="*/ 59 w 1083"/>
                  <a:gd name="T107" fmla="*/ 136 h 612"/>
                  <a:gd name="T108" fmla="*/ 51 w 1083"/>
                  <a:gd name="T109" fmla="*/ 141 h 612"/>
                  <a:gd name="T110" fmla="*/ 46 w 1083"/>
                  <a:gd name="T111" fmla="*/ 154 h 6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83"/>
                  <a:gd name="T169" fmla="*/ 0 h 612"/>
                  <a:gd name="T170" fmla="*/ 1083 w 1083"/>
                  <a:gd name="T171" fmla="*/ 612 h 6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83" h="612">
                    <a:moveTo>
                      <a:pt x="169" y="612"/>
                    </a:moveTo>
                    <a:lnTo>
                      <a:pt x="169" y="595"/>
                    </a:lnTo>
                    <a:lnTo>
                      <a:pt x="152" y="595"/>
                    </a:lnTo>
                    <a:lnTo>
                      <a:pt x="134" y="595"/>
                    </a:lnTo>
                    <a:lnTo>
                      <a:pt x="134" y="578"/>
                    </a:lnTo>
                    <a:lnTo>
                      <a:pt x="134" y="560"/>
                    </a:lnTo>
                    <a:lnTo>
                      <a:pt x="134" y="543"/>
                    </a:lnTo>
                    <a:lnTo>
                      <a:pt x="134" y="524"/>
                    </a:lnTo>
                    <a:lnTo>
                      <a:pt x="134" y="507"/>
                    </a:lnTo>
                    <a:lnTo>
                      <a:pt x="119" y="507"/>
                    </a:lnTo>
                    <a:lnTo>
                      <a:pt x="119" y="489"/>
                    </a:lnTo>
                    <a:lnTo>
                      <a:pt x="119" y="472"/>
                    </a:lnTo>
                    <a:lnTo>
                      <a:pt x="119" y="455"/>
                    </a:lnTo>
                    <a:lnTo>
                      <a:pt x="119" y="438"/>
                    </a:lnTo>
                    <a:lnTo>
                      <a:pt x="102" y="438"/>
                    </a:lnTo>
                    <a:lnTo>
                      <a:pt x="102" y="420"/>
                    </a:lnTo>
                    <a:lnTo>
                      <a:pt x="85" y="420"/>
                    </a:lnTo>
                    <a:lnTo>
                      <a:pt x="85" y="438"/>
                    </a:lnTo>
                    <a:lnTo>
                      <a:pt x="85" y="420"/>
                    </a:lnTo>
                    <a:lnTo>
                      <a:pt x="67" y="420"/>
                    </a:lnTo>
                    <a:lnTo>
                      <a:pt x="50" y="438"/>
                    </a:lnTo>
                    <a:lnTo>
                      <a:pt x="35" y="438"/>
                    </a:lnTo>
                    <a:lnTo>
                      <a:pt x="17" y="438"/>
                    </a:lnTo>
                    <a:lnTo>
                      <a:pt x="17" y="420"/>
                    </a:lnTo>
                    <a:lnTo>
                      <a:pt x="0" y="420"/>
                    </a:lnTo>
                    <a:lnTo>
                      <a:pt x="0" y="403"/>
                    </a:lnTo>
                    <a:lnTo>
                      <a:pt x="17" y="403"/>
                    </a:lnTo>
                    <a:lnTo>
                      <a:pt x="35" y="403"/>
                    </a:lnTo>
                    <a:lnTo>
                      <a:pt x="35" y="420"/>
                    </a:lnTo>
                    <a:lnTo>
                      <a:pt x="50" y="420"/>
                    </a:lnTo>
                    <a:lnTo>
                      <a:pt x="67" y="420"/>
                    </a:lnTo>
                    <a:lnTo>
                      <a:pt x="67" y="403"/>
                    </a:lnTo>
                    <a:lnTo>
                      <a:pt x="85" y="403"/>
                    </a:lnTo>
                    <a:lnTo>
                      <a:pt x="102" y="386"/>
                    </a:lnTo>
                    <a:lnTo>
                      <a:pt x="102" y="367"/>
                    </a:lnTo>
                    <a:lnTo>
                      <a:pt x="119" y="367"/>
                    </a:lnTo>
                    <a:lnTo>
                      <a:pt x="134" y="367"/>
                    </a:lnTo>
                    <a:lnTo>
                      <a:pt x="152" y="367"/>
                    </a:lnTo>
                    <a:lnTo>
                      <a:pt x="169" y="349"/>
                    </a:lnTo>
                    <a:lnTo>
                      <a:pt x="186" y="349"/>
                    </a:lnTo>
                    <a:lnTo>
                      <a:pt x="186" y="332"/>
                    </a:lnTo>
                    <a:lnTo>
                      <a:pt x="186" y="315"/>
                    </a:lnTo>
                    <a:lnTo>
                      <a:pt x="204" y="315"/>
                    </a:lnTo>
                    <a:lnTo>
                      <a:pt x="204" y="297"/>
                    </a:lnTo>
                    <a:lnTo>
                      <a:pt x="221" y="280"/>
                    </a:lnTo>
                    <a:lnTo>
                      <a:pt x="221" y="263"/>
                    </a:lnTo>
                    <a:lnTo>
                      <a:pt x="204" y="263"/>
                    </a:lnTo>
                    <a:lnTo>
                      <a:pt x="204" y="246"/>
                    </a:lnTo>
                    <a:lnTo>
                      <a:pt x="204" y="228"/>
                    </a:lnTo>
                    <a:lnTo>
                      <a:pt x="221" y="211"/>
                    </a:lnTo>
                    <a:lnTo>
                      <a:pt x="236" y="211"/>
                    </a:lnTo>
                    <a:lnTo>
                      <a:pt x="236" y="192"/>
                    </a:lnTo>
                    <a:lnTo>
                      <a:pt x="253" y="192"/>
                    </a:lnTo>
                    <a:lnTo>
                      <a:pt x="253" y="211"/>
                    </a:lnTo>
                    <a:lnTo>
                      <a:pt x="271" y="228"/>
                    </a:lnTo>
                    <a:lnTo>
                      <a:pt x="271" y="246"/>
                    </a:lnTo>
                    <a:lnTo>
                      <a:pt x="288" y="246"/>
                    </a:lnTo>
                    <a:lnTo>
                      <a:pt x="305" y="263"/>
                    </a:lnTo>
                    <a:lnTo>
                      <a:pt x="305" y="246"/>
                    </a:lnTo>
                    <a:lnTo>
                      <a:pt x="321" y="246"/>
                    </a:lnTo>
                    <a:lnTo>
                      <a:pt x="338" y="228"/>
                    </a:lnTo>
                    <a:lnTo>
                      <a:pt x="338" y="211"/>
                    </a:lnTo>
                    <a:lnTo>
                      <a:pt x="355" y="211"/>
                    </a:lnTo>
                    <a:lnTo>
                      <a:pt x="355" y="192"/>
                    </a:lnTo>
                    <a:lnTo>
                      <a:pt x="355" y="175"/>
                    </a:lnTo>
                    <a:lnTo>
                      <a:pt x="355" y="157"/>
                    </a:lnTo>
                    <a:lnTo>
                      <a:pt x="355" y="140"/>
                    </a:lnTo>
                    <a:lnTo>
                      <a:pt x="338" y="123"/>
                    </a:lnTo>
                    <a:lnTo>
                      <a:pt x="355" y="123"/>
                    </a:lnTo>
                    <a:lnTo>
                      <a:pt x="373" y="123"/>
                    </a:lnTo>
                    <a:lnTo>
                      <a:pt x="390" y="123"/>
                    </a:lnTo>
                    <a:lnTo>
                      <a:pt x="407" y="105"/>
                    </a:lnTo>
                    <a:lnTo>
                      <a:pt x="440" y="105"/>
                    </a:lnTo>
                    <a:lnTo>
                      <a:pt x="440" y="88"/>
                    </a:lnTo>
                    <a:lnTo>
                      <a:pt x="457" y="88"/>
                    </a:lnTo>
                    <a:lnTo>
                      <a:pt x="474" y="88"/>
                    </a:lnTo>
                    <a:lnTo>
                      <a:pt x="474" y="71"/>
                    </a:lnTo>
                    <a:lnTo>
                      <a:pt x="492" y="71"/>
                    </a:lnTo>
                    <a:lnTo>
                      <a:pt x="492" y="54"/>
                    </a:lnTo>
                    <a:lnTo>
                      <a:pt x="474" y="34"/>
                    </a:lnTo>
                    <a:lnTo>
                      <a:pt x="492" y="34"/>
                    </a:lnTo>
                    <a:lnTo>
                      <a:pt x="492" y="17"/>
                    </a:lnTo>
                    <a:lnTo>
                      <a:pt x="492" y="34"/>
                    </a:lnTo>
                    <a:lnTo>
                      <a:pt x="492" y="54"/>
                    </a:lnTo>
                    <a:lnTo>
                      <a:pt x="509" y="54"/>
                    </a:lnTo>
                    <a:lnTo>
                      <a:pt x="524" y="34"/>
                    </a:lnTo>
                    <a:lnTo>
                      <a:pt x="524" y="17"/>
                    </a:lnTo>
                    <a:lnTo>
                      <a:pt x="541" y="17"/>
                    </a:lnTo>
                    <a:lnTo>
                      <a:pt x="541" y="34"/>
                    </a:lnTo>
                    <a:lnTo>
                      <a:pt x="559" y="54"/>
                    </a:lnTo>
                    <a:lnTo>
                      <a:pt x="541" y="54"/>
                    </a:lnTo>
                    <a:lnTo>
                      <a:pt x="559" y="54"/>
                    </a:lnTo>
                    <a:lnTo>
                      <a:pt x="576" y="54"/>
                    </a:lnTo>
                    <a:lnTo>
                      <a:pt x="593" y="54"/>
                    </a:lnTo>
                    <a:lnTo>
                      <a:pt x="593" y="34"/>
                    </a:lnTo>
                    <a:lnTo>
                      <a:pt x="609" y="34"/>
                    </a:lnTo>
                    <a:lnTo>
                      <a:pt x="593" y="34"/>
                    </a:lnTo>
                    <a:lnTo>
                      <a:pt x="593" y="17"/>
                    </a:lnTo>
                    <a:lnTo>
                      <a:pt x="609" y="0"/>
                    </a:lnTo>
                    <a:lnTo>
                      <a:pt x="593" y="0"/>
                    </a:lnTo>
                    <a:lnTo>
                      <a:pt x="609" y="0"/>
                    </a:lnTo>
                    <a:lnTo>
                      <a:pt x="626" y="0"/>
                    </a:lnTo>
                    <a:lnTo>
                      <a:pt x="643" y="0"/>
                    </a:lnTo>
                    <a:lnTo>
                      <a:pt x="660" y="0"/>
                    </a:lnTo>
                    <a:lnTo>
                      <a:pt x="660" y="17"/>
                    </a:lnTo>
                    <a:lnTo>
                      <a:pt x="678" y="17"/>
                    </a:lnTo>
                    <a:lnTo>
                      <a:pt x="678" y="34"/>
                    </a:lnTo>
                    <a:lnTo>
                      <a:pt x="660" y="34"/>
                    </a:lnTo>
                    <a:lnTo>
                      <a:pt x="678" y="34"/>
                    </a:lnTo>
                    <a:lnTo>
                      <a:pt x="695" y="34"/>
                    </a:lnTo>
                    <a:lnTo>
                      <a:pt x="710" y="54"/>
                    </a:lnTo>
                    <a:lnTo>
                      <a:pt x="728" y="34"/>
                    </a:lnTo>
                    <a:lnTo>
                      <a:pt x="745" y="34"/>
                    </a:lnTo>
                    <a:lnTo>
                      <a:pt x="745" y="17"/>
                    </a:lnTo>
                    <a:lnTo>
                      <a:pt x="745" y="34"/>
                    </a:lnTo>
                    <a:lnTo>
                      <a:pt x="745" y="17"/>
                    </a:lnTo>
                    <a:lnTo>
                      <a:pt x="762" y="17"/>
                    </a:lnTo>
                    <a:lnTo>
                      <a:pt x="780" y="17"/>
                    </a:lnTo>
                    <a:lnTo>
                      <a:pt x="780" y="0"/>
                    </a:lnTo>
                    <a:lnTo>
                      <a:pt x="780" y="17"/>
                    </a:lnTo>
                    <a:lnTo>
                      <a:pt x="795" y="17"/>
                    </a:lnTo>
                    <a:lnTo>
                      <a:pt x="795" y="34"/>
                    </a:lnTo>
                    <a:lnTo>
                      <a:pt x="795" y="54"/>
                    </a:lnTo>
                    <a:lnTo>
                      <a:pt x="795" y="71"/>
                    </a:lnTo>
                    <a:lnTo>
                      <a:pt x="812" y="71"/>
                    </a:lnTo>
                    <a:lnTo>
                      <a:pt x="829" y="71"/>
                    </a:lnTo>
                    <a:lnTo>
                      <a:pt x="812" y="88"/>
                    </a:lnTo>
                    <a:lnTo>
                      <a:pt x="829" y="123"/>
                    </a:lnTo>
                    <a:lnTo>
                      <a:pt x="829" y="140"/>
                    </a:lnTo>
                    <a:lnTo>
                      <a:pt x="829" y="157"/>
                    </a:lnTo>
                    <a:lnTo>
                      <a:pt x="829" y="175"/>
                    </a:lnTo>
                    <a:lnTo>
                      <a:pt x="829" y="192"/>
                    </a:lnTo>
                    <a:lnTo>
                      <a:pt x="829" y="211"/>
                    </a:lnTo>
                    <a:lnTo>
                      <a:pt x="829" y="228"/>
                    </a:lnTo>
                    <a:lnTo>
                      <a:pt x="847" y="228"/>
                    </a:lnTo>
                    <a:lnTo>
                      <a:pt x="847" y="246"/>
                    </a:lnTo>
                    <a:lnTo>
                      <a:pt x="864" y="246"/>
                    </a:lnTo>
                    <a:lnTo>
                      <a:pt x="864" y="263"/>
                    </a:lnTo>
                    <a:lnTo>
                      <a:pt x="881" y="263"/>
                    </a:lnTo>
                    <a:lnTo>
                      <a:pt x="881" y="280"/>
                    </a:lnTo>
                    <a:lnTo>
                      <a:pt x="897" y="280"/>
                    </a:lnTo>
                    <a:lnTo>
                      <a:pt x="914" y="280"/>
                    </a:lnTo>
                    <a:lnTo>
                      <a:pt x="914" y="297"/>
                    </a:lnTo>
                    <a:lnTo>
                      <a:pt x="931" y="315"/>
                    </a:lnTo>
                    <a:lnTo>
                      <a:pt x="931" y="332"/>
                    </a:lnTo>
                    <a:lnTo>
                      <a:pt x="948" y="332"/>
                    </a:lnTo>
                    <a:lnTo>
                      <a:pt x="966" y="332"/>
                    </a:lnTo>
                    <a:lnTo>
                      <a:pt x="966" y="349"/>
                    </a:lnTo>
                    <a:lnTo>
                      <a:pt x="983" y="349"/>
                    </a:lnTo>
                    <a:lnTo>
                      <a:pt x="998" y="349"/>
                    </a:lnTo>
                    <a:lnTo>
                      <a:pt x="998" y="367"/>
                    </a:lnTo>
                    <a:lnTo>
                      <a:pt x="1016" y="367"/>
                    </a:lnTo>
                    <a:lnTo>
                      <a:pt x="1016" y="386"/>
                    </a:lnTo>
                    <a:lnTo>
                      <a:pt x="1033" y="386"/>
                    </a:lnTo>
                    <a:lnTo>
                      <a:pt x="1050" y="386"/>
                    </a:lnTo>
                    <a:lnTo>
                      <a:pt x="1050" y="403"/>
                    </a:lnTo>
                    <a:lnTo>
                      <a:pt x="1067" y="403"/>
                    </a:lnTo>
                    <a:lnTo>
                      <a:pt x="1067" y="420"/>
                    </a:lnTo>
                    <a:lnTo>
                      <a:pt x="1083" y="420"/>
                    </a:lnTo>
                    <a:lnTo>
                      <a:pt x="1083" y="438"/>
                    </a:lnTo>
                    <a:lnTo>
                      <a:pt x="1067" y="455"/>
                    </a:lnTo>
                    <a:lnTo>
                      <a:pt x="1067" y="472"/>
                    </a:lnTo>
                    <a:lnTo>
                      <a:pt x="1050" y="472"/>
                    </a:lnTo>
                    <a:lnTo>
                      <a:pt x="1033" y="455"/>
                    </a:lnTo>
                    <a:lnTo>
                      <a:pt x="1016" y="455"/>
                    </a:lnTo>
                    <a:lnTo>
                      <a:pt x="998" y="455"/>
                    </a:lnTo>
                    <a:lnTo>
                      <a:pt x="983" y="455"/>
                    </a:lnTo>
                    <a:lnTo>
                      <a:pt x="966" y="472"/>
                    </a:lnTo>
                    <a:lnTo>
                      <a:pt x="948" y="455"/>
                    </a:lnTo>
                    <a:lnTo>
                      <a:pt x="931" y="455"/>
                    </a:lnTo>
                    <a:lnTo>
                      <a:pt x="914" y="438"/>
                    </a:lnTo>
                    <a:lnTo>
                      <a:pt x="897" y="438"/>
                    </a:lnTo>
                    <a:lnTo>
                      <a:pt x="881" y="455"/>
                    </a:lnTo>
                    <a:lnTo>
                      <a:pt x="864" y="455"/>
                    </a:lnTo>
                    <a:lnTo>
                      <a:pt x="847" y="455"/>
                    </a:lnTo>
                    <a:lnTo>
                      <a:pt x="812" y="438"/>
                    </a:lnTo>
                    <a:lnTo>
                      <a:pt x="795" y="438"/>
                    </a:lnTo>
                    <a:lnTo>
                      <a:pt x="780" y="438"/>
                    </a:lnTo>
                    <a:lnTo>
                      <a:pt x="762" y="438"/>
                    </a:lnTo>
                    <a:lnTo>
                      <a:pt x="745" y="438"/>
                    </a:lnTo>
                    <a:lnTo>
                      <a:pt x="728" y="438"/>
                    </a:lnTo>
                    <a:lnTo>
                      <a:pt x="710" y="420"/>
                    </a:lnTo>
                    <a:lnTo>
                      <a:pt x="695" y="420"/>
                    </a:lnTo>
                    <a:lnTo>
                      <a:pt x="695" y="438"/>
                    </a:lnTo>
                    <a:lnTo>
                      <a:pt x="695" y="420"/>
                    </a:lnTo>
                    <a:lnTo>
                      <a:pt x="695" y="438"/>
                    </a:lnTo>
                    <a:lnTo>
                      <a:pt x="678" y="455"/>
                    </a:lnTo>
                    <a:lnTo>
                      <a:pt x="660" y="455"/>
                    </a:lnTo>
                    <a:lnTo>
                      <a:pt x="660" y="472"/>
                    </a:lnTo>
                    <a:lnTo>
                      <a:pt x="626" y="489"/>
                    </a:lnTo>
                    <a:lnTo>
                      <a:pt x="626" y="507"/>
                    </a:lnTo>
                    <a:lnTo>
                      <a:pt x="609" y="507"/>
                    </a:lnTo>
                    <a:lnTo>
                      <a:pt x="593" y="507"/>
                    </a:lnTo>
                    <a:lnTo>
                      <a:pt x="576" y="507"/>
                    </a:lnTo>
                    <a:lnTo>
                      <a:pt x="576" y="524"/>
                    </a:lnTo>
                    <a:lnTo>
                      <a:pt x="559" y="524"/>
                    </a:lnTo>
                    <a:lnTo>
                      <a:pt x="559" y="543"/>
                    </a:lnTo>
                    <a:lnTo>
                      <a:pt x="541" y="543"/>
                    </a:lnTo>
                    <a:lnTo>
                      <a:pt x="524" y="543"/>
                    </a:lnTo>
                    <a:lnTo>
                      <a:pt x="509" y="560"/>
                    </a:lnTo>
                    <a:lnTo>
                      <a:pt x="492" y="560"/>
                    </a:lnTo>
                    <a:lnTo>
                      <a:pt x="474" y="543"/>
                    </a:lnTo>
                    <a:lnTo>
                      <a:pt x="457" y="543"/>
                    </a:lnTo>
                    <a:lnTo>
                      <a:pt x="440" y="524"/>
                    </a:lnTo>
                    <a:lnTo>
                      <a:pt x="422" y="524"/>
                    </a:lnTo>
                    <a:lnTo>
                      <a:pt x="407" y="524"/>
                    </a:lnTo>
                    <a:lnTo>
                      <a:pt x="390" y="524"/>
                    </a:lnTo>
                    <a:lnTo>
                      <a:pt x="373" y="524"/>
                    </a:lnTo>
                    <a:lnTo>
                      <a:pt x="355" y="524"/>
                    </a:lnTo>
                    <a:lnTo>
                      <a:pt x="321" y="543"/>
                    </a:lnTo>
                    <a:lnTo>
                      <a:pt x="321" y="524"/>
                    </a:lnTo>
                    <a:lnTo>
                      <a:pt x="305" y="543"/>
                    </a:lnTo>
                    <a:lnTo>
                      <a:pt x="288" y="543"/>
                    </a:lnTo>
                    <a:lnTo>
                      <a:pt x="271" y="543"/>
                    </a:lnTo>
                    <a:lnTo>
                      <a:pt x="253" y="543"/>
                    </a:lnTo>
                    <a:lnTo>
                      <a:pt x="236" y="543"/>
                    </a:lnTo>
                    <a:lnTo>
                      <a:pt x="236" y="560"/>
                    </a:lnTo>
                    <a:lnTo>
                      <a:pt x="236" y="543"/>
                    </a:lnTo>
                    <a:lnTo>
                      <a:pt x="221" y="560"/>
                    </a:lnTo>
                    <a:lnTo>
                      <a:pt x="204" y="560"/>
                    </a:lnTo>
                    <a:lnTo>
                      <a:pt x="204" y="578"/>
                    </a:lnTo>
                    <a:lnTo>
                      <a:pt x="186" y="578"/>
                    </a:lnTo>
                    <a:lnTo>
                      <a:pt x="186" y="595"/>
                    </a:lnTo>
                    <a:lnTo>
                      <a:pt x="186" y="612"/>
                    </a:lnTo>
                    <a:lnTo>
                      <a:pt x="169" y="612"/>
                    </a:lnTo>
                    <a:close/>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10" name="Freeform 48">
              <a:extLst>
                <a:ext uri="{FF2B5EF4-FFF2-40B4-BE49-F238E27FC236}">
                  <a16:creationId xmlns:a16="http://schemas.microsoft.com/office/drawing/2014/main" id="{00B0D43D-75BE-4C93-89C0-7FDA8483EFD6}"/>
                </a:ext>
              </a:extLst>
            </p:cNvPr>
            <p:cNvSpPr>
              <a:spLocks/>
            </p:cNvSpPr>
            <p:nvPr/>
          </p:nvSpPr>
          <p:spPr bwMode="gray">
            <a:xfrm>
              <a:off x="2538409" y="4542051"/>
              <a:ext cx="2365099" cy="1220788"/>
            </a:xfrm>
            <a:custGeom>
              <a:avLst/>
              <a:gdLst>
                <a:gd name="T0" fmla="*/ 0 w 1537"/>
                <a:gd name="T1" fmla="*/ 206 h 769"/>
                <a:gd name="T2" fmla="*/ 0 w 1537"/>
                <a:gd name="T3" fmla="*/ 206 h 769"/>
                <a:gd name="T4" fmla="*/ 207 w 1537"/>
                <a:gd name="T5" fmla="*/ 0 h 769"/>
                <a:gd name="T6" fmla="*/ 1536 w 1537"/>
                <a:gd name="T7" fmla="*/ 0 h 769"/>
                <a:gd name="T8" fmla="*/ 1536 w 1537"/>
                <a:gd name="T9" fmla="*/ 768 h 769"/>
                <a:gd name="T10" fmla="*/ 0 w 1537"/>
                <a:gd name="T11" fmla="*/ 768 h 769"/>
                <a:gd name="T12" fmla="*/ 0 w 1537"/>
                <a:gd name="T13" fmla="*/ 206 h 769"/>
                <a:gd name="T14" fmla="*/ 0 60000 65536"/>
                <a:gd name="T15" fmla="*/ 0 60000 65536"/>
                <a:gd name="T16" fmla="*/ 0 60000 65536"/>
                <a:gd name="T17" fmla="*/ 0 60000 65536"/>
                <a:gd name="T18" fmla="*/ 0 60000 65536"/>
                <a:gd name="T19" fmla="*/ 0 60000 65536"/>
                <a:gd name="T20" fmla="*/ 0 60000 65536"/>
                <a:gd name="T21" fmla="*/ 0 w 1537"/>
                <a:gd name="T22" fmla="*/ 0 h 769"/>
                <a:gd name="T23" fmla="*/ 1537 w 1537"/>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7" h="769">
                  <a:moveTo>
                    <a:pt x="0" y="206"/>
                  </a:moveTo>
                  <a:lnTo>
                    <a:pt x="0" y="206"/>
                  </a:lnTo>
                  <a:lnTo>
                    <a:pt x="207" y="0"/>
                  </a:lnTo>
                  <a:lnTo>
                    <a:pt x="1536" y="0"/>
                  </a:lnTo>
                  <a:lnTo>
                    <a:pt x="1536" y="768"/>
                  </a:lnTo>
                  <a:lnTo>
                    <a:pt x="0" y="768"/>
                  </a:lnTo>
                  <a:lnTo>
                    <a:pt x="0" y="206"/>
                  </a:lnTo>
                </a:path>
              </a:pathLst>
            </a:custGeom>
            <a:solidFill>
              <a:schemeClr val="bg1"/>
            </a:solidFill>
            <a:ln w="6350" cap="rnd" cmpd="sng" algn="ctr">
              <a:solidFill>
                <a:srgbClr val="FFFFFF"/>
              </a:solidFill>
              <a:prstDash val="solid"/>
              <a:round/>
              <a:headEnd type="none" w="med" len="med"/>
              <a:tailEnd type="none" w="med" len="med"/>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nvGrpSpPr>
            <p:cNvPr id="11" name="Group 128">
              <a:extLst>
                <a:ext uri="{FF2B5EF4-FFF2-40B4-BE49-F238E27FC236}">
                  <a16:creationId xmlns:a16="http://schemas.microsoft.com/office/drawing/2014/main" id="{A124C613-C817-432F-8C54-0B9F7B810C91}"/>
                </a:ext>
              </a:extLst>
            </p:cNvPr>
            <p:cNvGrpSpPr/>
            <p:nvPr/>
          </p:nvGrpSpPr>
          <p:grpSpPr>
            <a:xfrm>
              <a:off x="2599961" y="4669051"/>
              <a:ext cx="2266616" cy="954088"/>
              <a:chOff x="6134016" y="5502275"/>
              <a:chExt cx="2266616" cy="954088"/>
            </a:xfrm>
            <a:solidFill>
              <a:srgbClr val="1D6F88"/>
            </a:solidFill>
            <a:effectLst/>
          </p:grpSpPr>
          <p:sp>
            <p:nvSpPr>
              <p:cNvPr id="33" name="Freeform 49">
                <a:extLst>
                  <a:ext uri="{FF2B5EF4-FFF2-40B4-BE49-F238E27FC236}">
                    <a16:creationId xmlns:a16="http://schemas.microsoft.com/office/drawing/2014/main" id="{2323532E-B429-4DC8-8600-12480A5313E1}"/>
                  </a:ext>
                </a:extLst>
              </p:cNvPr>
              <p:cNvSpPr>
                <a:spLocks/>
              </p:cNvSpPr>
              <p:nvPr/>
            </p:nvSpPr>
            <p:spPr bwMode="gray">
              <a:xfrm>
                <a:off x="8202130" y="5540375"/>
                <a:ext cx="198502" cy="204788"/>
              </a:xfrm>
              <a:custGeom>
                <a:avLst/>
                <a:gdLst>
                  <a:gd name="T0" fmla="*/ 0 w 129"/>
                  <a:gd name="T1" fmla="*/ 120 h 129"/>
                  <a:gd name="T2" fmla="*/ 0 w 129"/>
                  <a:gd name="T3" fmla="*/ 120 h 129"/>
                  <a:gd name="T4" fmla="*/ 0 w 129"/>
                  <a:gd name="T5" fmla="*/ 105 h 129"/>
                  <a:gd name="T6" fmla="*/ 15 w 129"/>
                  <a:gd name="T7" fmla="*/ 98 h 129"/>
                  <a:gd name="T8" fmla="*/ 15 w 129"/>
                  <a:gd name="T9" fmla="*/ 53 h 129"/>
                  <a:gd name="T10" fmla="*/ 83 w 129"/>
                  <a:gd name="T11" fmla="*/ 23 h 129"/>
                  <a:gd name="T12" fmla="*/ 83 w 129"/>
                  <a:gd name="T13" fmla="*/ 38 h 129"/>
                  <a:gd name="T14" fmla="*/ 113 w 129"/>
                  <a:gd name="T15" fmla="*/ 0 h 129"/>
                  <a:gd name="T16" fmla="*/ 128 w 129"/>
                  <a:gd name="T17" fmla="*/ 0 h 129"/>
                  <a:gd name="T18" fmla="*/ 128 w 129"/>
                  <a:gd name="T19" fmla="*/ 23 h 129"/>
                  <a:gd name="T20" fmla="*/ 120 w 129"/>
                  <a:gd name="T21" fmla="*/ 23 h 129"/>
                  <a:gd name="T22" fmla="*/ 128 w 129"/>
                  <a:gd name="T23" fmla="*/ 45 h 129"/>
                  <a:gd name="T24" fmla="*/ 105 w 129"/>
                  <a:gd name="T25" fmla="*/ 90 h 129"/>
                  <a:gd name="T26" fmla="*/ 75 w 129"/>
                  <a:gd name="T27" fmla="*/ 90 h 129"/>
                  <a:gd name="T28" fmla="*/ 45 w 129"/>
                  <a:gd name="T29" fmla="*/ 98 h 129"/>
                  <a:gd name="T30" fmla="*/ 45 w 129"/>
                  <a:gd name="T31" fmla="*/ 120 h 129"/>
                  <a:gd name="T32" fmla="*/ 23 w 129"/>
                  <a:gd name="T33" fmla="*/ 128 h 129"/>
                  <a:gd name="T34" fmla="*/ 0 w 129"/>
                  <a:gd name="T35" fmla="*/ 120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129"/>
                  <a:gd name="T56" fmla="*/ 129 w 129"/>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129">
                    <a:moveTo>
                      <a:pt x="0" y="120"/>
                    </a:moveTo>
                    <a:lnTo>
                      <a:pt x="0" y="120"/>
                    </a:lnTo>
                    <a:lnTo>
                      <a:pt x="0" y="105"/>
                    </a:lnTo>
                    <a:lnTo>
                      <a:pt x="15" y="98"/>
                    </a:lnTo>
                    <a:lnTo>
                      <a:pt x="15" y="53"/>
                    </a:lnTo>
                    <a:lnTo>
                      <a:pt x="83" y="23"/>
                    </a:lnTo>
                    <a:lnTo>
                      <a:pt x="83" y="38"/>
                    </a:lnTo>
                    <a:lnTo>
                      <a:pt x="113" y="0"/>
                    </a:lnTo>
                    <a:lnTo>
                      <a:pt x="128" y="0"/>
                    </a:lnTo>
                    <a:lnTo>
                      <a:pt x="128" y="23"/>
                    </a:lnTo>
                    <a:lnTo>
                      <a:pt x="120" y="23"/>
                    </a:lnTo>
                    <a:lnTo>
                      <a:pt x="128" y="45"/>
                    </a:lnTo>
                    <a:lnTo>
                      <a:pt x="105" y="90"/>
                    </a:lnTo>
                    <a:lnTo>
                      <a:pt x="75" y="90"/>
                    </a:lnTo>
                    <a:lnTo>
                      <a:pt x="45" y="98"/>
                    </a:lnTo>
                    <a:lnTo>
                      <a:pt x="45" y="120"/>
                    </a:lnTo>
                    <a:lnTo>
                      <a:pt x="23" y="128"/>
                    </a:lnTo>
                    <a:lnTo>
                      <a:pt x="0" y="12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4" name="Freeform 50">
                <a:extLst>
                  <a:ext uri="{FF2B5EF4-FFF2-40B4-BE49-F238E27FC236}">
                    <a16:creationId xmlns:a16="http://schemas.microsoft.com/office/drawing/2014/main" id="{022A1694-293E-41D8-AAA6-EF63818FB827}"/>
                  </a:ext>
                </a:extLst>
              </p:cNvPr>
              <p:cNvSpPr>
                <a:spLocks/>
              </p:cNvSpPr>
              <p:nvPr/>
            </p:nvSpPr>
            <p:spPr bwMode="gray">
              <a:xfrm>
                <a:off x="8349853" y="5502275"/>
                <a:ext cx="26159" cy="14288"/>
              </a:xfrm>
              <a:custGeom>
                <a:avLst/>
                <a:gdLst>
                  <a:gd name="T0" fmla="*/ 5 w 17"/>
                  <a:gd name="T1" fmla="*/ 0 h 9"/>
                  <a:gd name="T2" fmla="*/ 5 w 17"/>
                  <a:gd name="T3" fmla="*/ 0 h 9"/>
                  <a:gd name="T4" fmla="*/ 16 w 17"/>
                  <a:gd name="T5" fmla="*/ 0 h 9"/>
                  <a:gd name="T6" fmla="*/ 16 w 17"/>
                  <a:gd name="T7" fmla="*/ 8 h 9"/>
                  <a:gd name="T8" fmla="*/ 0 w 17"/>
                  <a:gd name="T9" fmla="*/ 8 h 9"/>
                  <a:gd name="T10" fmla="*/ 5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5" y="0"/>
                    </a:moveTo>
                    <a:lnTo>
                      <a:pt x="5" y="0"/>
                    </a:lnTo>
                    <a:lnTo>
                      <a:pt x="16" y="0"/>
                    </a:lnTo>
                    <a:lnTo>
                      <a:pt x="16" y="8"/>
                    </a:lnTo>
                    <a:lnTo>
                      <a:pt x="0" y="8"/>
                    </a:lnTo>
                    <a:lnTo>
                      <a:pt x="5"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5" name="Freeform 51">
                <a:extLst>
                  <a:ext uri="{FF2B5EF4-FFF2-40B4-BE49-F238E27FC236}">
                    <a16:creationId xmlns:a16="http://schemas.microsoft.com/office/drawing/2014/main" id="{7B7F4D43-74DC-4F71-A157-57AC9F15FFDC}"/>
                  </a:ext>
                </a:extLst>
              </p:cNvPr>
              <p:cNvSpPr>
                <a:spLocks/>
              </p:cNvSpPr>
              <p:nvPr/>
            </p:nvSpPr>
            <p:spPr bwMode="gray">
              <a:xfrm>
                <a:off x="7894375" y="5807075"/>
                <a:ext cx="321604" cy="395288"/>
              </a:xfrm>
              <a:custGeom>
                <a:avLst/>
                <a:gdLst>
                  <a:gd name="T0" fmla="*/ 154 w 209"/>
                  <a:gd name="T1" fmla="*/ 186 h 249"/>
                  <a:gd name="T2" fmla="*/ 154 w 209"/>
                  <a:gd name="T3" fmla="*/ 186 h 249"/>
                  <a:gd name="T4" fmla="*/ 146 w 209"/>
                  <a:gd name="T5" fmla="*/ 202 h 249"/>
                  <a:gd name="T6" fmla="*/ 92 w 209"/>
                  <a:gd name="T7" fmla="*/ 209 h 249"/>
                  <a:gd name="T8" fmla="*/ 62 w 209"/>
                  <a:gd name="T9" fmla="*/ 248 h 249"/>
                  <a:gd name="T10" fmla="*/ 46 w 209"/>
                  <a:gd name="T11" fmla="*/ 248 h 249"/>
                  <a:gd name="T12" fmla="*/ 23 w 209"/>
                  <a:gd name="T13" fmla="*/ 240 h 249"/>
                  <a:gd name="T14" fmla="*/ 0 w 209"/>
                  <a:gd name="T15" fmla="*/ 248 h 249"/>
                  <a:gd name="T16" fmla="*/ 15 w 209"/>
                  <a:gd name="T17" fmla="*/ 225 h 249"/>
                  <a:gd name="T18" fmla="*/ 39 w 209"/>
                  <a:gd name="T19" fmla="*/ 225 h 249"/>
                  <a:gd name="T20" fmla="*/ 77 w 209"/>
                  <a:gd name="T21" fmla="*/ 209 h 249"/>
                  <a:gd name="T22" fmla="*/ 92 w 209"/>
                  <a:gd name="T23" fmla="*/ 178 h 249"/>
                  <a:gd name="T24" fmla="*/ 85 w 209"/>
                  <a:gd name="T25" fmla="*/ 163 h 249"/>
                  <a:gd name="T26" fmla="*/ 108 w 209"/>
                  <a:gd name="T27" fmla="*/ 124 h 249"/>
                  <a:gd name="T28" fmla="*/ 139 w 209"/>
                  <a:gd name="T29" fmla="*/ 70 h 249"/>
                  <a:gd name="T30" fmla="*/ 139 w 209"/>
                  <a:gd name="T31" fmla="*/ 47 h 249"/>
                  <a:gd name="T32" fmla="*/ 146 w 209"/>
                  <a:gd name="T33" fmla="*/ 16 h 249"/>
                  <a:gd name="T34" fmla="*/ 177 w 209"/>
                  <a:gd name="T35" fmla="*/ 0 h 249"/>
                  <a:gd name="T36" fmla="*/ 208 w 209"/>
                  <a:gd name="T37" fmla="*/ 16 h 249"/>
                  <a:gd name="T38" fmla="*/ 208 w 209"/>
                  <a:gd name="T39" fmla="*/ 70 h 249"/>
                  <a:gd name="T40" fmla="*/ 200 w 209"/>
                  <a:gd name="T41" fmla="*/ 93 h 249"/>
                  <a:gd name="T42" fmla="*/ 200 w 209"/>
                  <a:gd name="T43" fmla="*/ 124 h 249"/>
                  <a:gd name="T44" fmla="*/ 193 w 209"/>
                  <a:gd name="T45" fmla="*/ 155 h 249"/>
                  <a:gd name="T46" fmla="*/ 177 w 209"/>
                  <a:gd name="T47" fmla="*/ 186 h 249"/>
                  <a:gd name="T48" fmla="*/ 154 w 209"/>
                  <a:gd name="T49" fmla="*/ 186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9"/>
                  <a:gd name="T76" fmla="*/ 0 h 249"/>
                  <a:gd name="T77" fmla="*/ 209 w 209"/>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9" h="249">
                    <a:moveTo>
                      <a:pt x="154" y="186"/>
                    </a:moveTo>
                    <a:lnTo>
                      <a:pt x="154" y="186"/>
                    </a:lnTo>
                    <a:lnTo>
                      <a:pt x="146" y="202"/>
                    </a:lnTo>
                    <a:lnTo>
                      <a:pt x="92" y="209"/>
                    </a:lnTo>
                    <a:lnTo>
                      <a:pt x="62" y="248"/>
                    </a:lnTo>
                    <a:lnTo>
                      <a:pt x="46" y="248"/>
                    </a:lnTo>
                    <a:lnTo>
                      <a:pt x="23" y="240"/>
                    </a:lnTo>
                    <a:lnTo>
                      <a:pt x="0" y="248"/>
                    </a:lnTo>
                    <a:lnTo>
                      <a:pt x="15" y="225"/>
                    </a:lnTo>
                    <a:lnTo>
                      <a:pt x="39" y="225"/>
                    </a:lnTo>
                    <a:lnTo>
                      <a:pt x="77" y="209"/>
                    </a:lnTo>
                    <a:lnTo>
                      <a:pt x="92" y="178"/>
                    </a:lnTo>
                    <a:lnTo>
                      <a:pt x="85" y="163"/>
                    </a:lnTo>
                    <a:lnTo>
                      <a:pt x="108" y="124"/>
                    </a:lnTo>
                    <a:lnTo>
                      <a:pt x="139" y="70"/>
                    </a:lnTo>
                    <a:lnTo>
                      <a:pt x="139" y="47"/>
                    </a:lnTo>
                    <a:lnTo>
                      <a:pt x="146" y="16"/>
                    </a:lnTo>
                    <a:lnTo>
                      <a:pt x="177" y="0"/>
                    </a:lnTo>
                    <a:lnTo>
                      <a:pt x="208" y="16"/>
                    </a:lnTo>
                    <a:lnTo>
                      <a:pt x="208" y="70"/>
                    </a:lnTo>
                    <a:lnTo>
                      <a:pt x="200" y="93"/>
                    </a:lnTo>
                    <a:lnTo>
                      <a:pt x="200" y="124"/>
                    </a:lnTo>
                    <a:lnTo>
                      <a:pt x="193" y="155"/>
                    </a:lnTo>
                    <a:lnTo>
                      <a:pt x="177" y="186"/>
                    </a:lnTo>
                    <a:lnTo>
                      <a:pt x="154" y="186"/>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6" name="Freeform 52">
                <a:extLst>
                  <a:ext uri="{FF2B5EF4-FFF2-40B4-BE49-F238E27FC236}">
                    <a16:creationId xmlns:a16="http://schemas.microsoft.com/office/drawing/2014/main" id="{A4702CF2-A1AC-45A8-A45B-EA813079EF86}"/>
                  </a:ext>
                </a:extLst>
              </p:cNvPr>
              <p:cNvSpPr>
                <a:spLocks/>
              </p:cNvSpPr>
              <p:nvPr/>
            </p:nvSpPr>
            <p:spPr bwMode="gray">
              <a:xfrm>
                <a:off x="7278865" y="6137275"/>
                <a:ext cx="198502" cy="242888"/>
              </a:xfrm>
              <a:custGeom>
                <a:avLst/>
                <a:gdLst>
                  <a:gd name="T0" fmla="*/ 105 w 129"/>
                  <a:gd name="T1" fmla="*/ 15 h 153"/>
                  <a:gd name="T2" fmla="*/ 105 w 129"/>
                  <a:gd name="T3" fmla="*/ 15 h 153"/>
                  <a:gd name="T4" fmla="*/ 60 w 129"/>
                  <a:gd name="T5" fmla="*/ 15 h 153"/>
                  <a:gd name="T6" fmla="*/ 53 w 129"/>
                  <a:gd name="T7" fmla="*/ 8 h 153"/>
                  <a:gd name="T8" fmla="*/ 30 w 129"/>
                  <a:gd name="T9" fmla="*/ 8 h 153"/>
                  <a:gd name="T10" fmla="*/ 30 w 129"/>
                  <a:gd name="T11" fmla="*/ 38 h 153"/>
                  <a:gd name="T12" fmla="*/ 0 w 129"/>
                  <a:gd name="T13" fmla="*/ 61 h 153"/>
                  <a:gd name="T14" fmla="*/ 0 w 129"/>
                  <a:gd name="T15" fmla="*/ 106 h 153"/>
                  <a:gd name="T16" fmla="*/ 38 w 129"/>
                  <a:gd name="T17" fmla="*/ 144 h 153"/>
                  <a:gd name="T18" fmla="*/ 75 w 129"/>
                  <a:gd name="T19" fmla="*/ 152 h 153"/>
                  <a:gd name="T20" fmla="*/ 105 w 129"/>
                  <a:gd name="T21" fmla="*/ 129 h 153"/>
                  <a:gd name="T22" fmla="*/ 128 w 129"/>
                  <a:gd name="T23" fmla="*/ 91 h 153"/>
                  <a:gd name="T24" fmla="*/ 128 w 129"/>
                  <a:gd name="T25" fmla="*/ 61 h 153"/>
                  <a:gd name="T26" fmla="*/ 120 w 129"/>
                  <a:gd name="T27" fmla="*/ 38 h 153"/>
                  <a:gd name="T28" fmla="*/ 120 w 129"/>
                  <a:gd name="T29" fmla="*/ 8 h 153"/>
                  <a:gd name="T30" fmla="*/ 113 w 129"/>
                  <a:gd name="T31" fmla="*/ 0 h 153"/>
                  <a:gd name="T32" fmla="*/ 105 w 129"/>
                  <a:gd name="T33" fmla="*/ 15 h 1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9"/>
                  <a:gd name="T52" fmla="*/ 0 h 153"/>
                  <a:gd name="T53" fmla="*/ 129 w 129"/>
                  <a:gd name="T54" fmla="*/ 153 h 1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9" h="153">
                    <a:moveTo>
                      <a:pt x="105" y="15"/>
                    </a:moveTo>
                    <a:lnTo>
                      <a:pt x="105" y="15"/>
                    </a:lnTo>
                    <a:lnTo>
                      <a:pt x="60" y="15"/>
                    </a:lnTo>
                    <a:lnTo>
                      <a:pt x="53" y="8"/>
                    </a:lnTo>
                    <a:lnTo>
                      <a:pt x="30" y="8"/>
                    </a:lnTo>
                    <a:lnTo>
                      <a:pt x="30" y="38"/>
                    </a:lnTo>
                    <a:lnTo>
                      <a:pt x="0" y="61"/>
                    </a:lnTo>
                    <a:lnTo>
                      <a:pt x="0" y="106"/>
                    </a:lnTo>
                    <a:lnTo>
                      <a:pt x="38" y="144"/>
                    </a:lnTo>
                    <a:lnTo>
                      <a:pt x="75" y="152"/>
                    </a:lnTo>
                    <a:lnTo>
                      <a:pt x="105" y="129"/>
                    </a:lnTo>
                    <a:lnTo>
                      <a:pt x="128" y="91"/>
                    </a:lnTo>
                    <a:lnTo>
                      <a:pt x="128" y="61"/>
                    </a:lnTo>
                    <a:lnTo>
                      <a:pt x="120" y="38"/>
                    </a:lnTo>
                    <a:lnTo>
                      <a:pt x="120" y="8"/>
                    </a:lnTo>
                    <a:lnTo>
                      <a:pt x="113" y="0"/>
                    </a:lnTo>
                    <a:lnTo>
                      <a:pt x="105" y="15"/>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7" name="Freeform 53">
                <a:extLst>
                  <a:ext uri="{FF2B5EF4-FFF2-40B4-BE49-F238E27FC236}">
                    <a16:creationId xmlns:a16="http://schemas.microsoft.com/office/drawing/2014/main" id="{E86763E1-06E3-4251-A600-EE7E01E33333}"/>
                  </a:ext>
                </a:extLst>
              </p:cNvPr>
              <p:cNvSpPr>
                <a:spLocks/>
              </p:cNvSpPr>
              <p:nvPr/>
            </p:nvSpPr>
            <p:spPr bwMode="gray">
              <a:xfrm>
                <a:off x="6134016" y="6327775"/>
                <a:ext cx="124641" cy="128588"/>
              </a:xfrm>
              <a:custGeom>
                <a:avLst/>
                <a:gdLst>
                  <a:gd name="T0" fmla="*/ 58 w 81"/>
                  <a:gd name="T1" fmla="*/ 0 h 81"/>
                  <a:gd name="T2" fmla="*/ 58 w 81"/>
                  <a:gd name="T3" fmla="*/ 0 h 81"/>
                  <a:gd name="T4" fmla="*/ 80 w 81"/>
                  <a:gd name="T5" fmla="*/ 7 h 81"/>
                  <a:gd name="T6" fmla="*/ 73 w 81"/>
                  <a:gd name="T7" fmla="*/ 36 h 81"/>
                  <a:gd name="T8" fmla="*/ 65 w 81"/>
                  <a:gd name="T9" fmla="*/ 44 h 81"/>
                  <a:gd name="T10" fmla="*/ 51 w 81"/>
                  <a:gd name="T11" fmla="*/ 80 h 81"/>
                  <a:gd name="T12" fmla="*/ 29 w 81"/>
                  <a:gd name="T13" fmla="*/ 58 h 81"/>
                  <a:gd name="T14" fmla="*/ 0 w 81"/>
                  <a:gd name="T15" fmla="*/ 58 h 81"/>
                  <a:gd name="T16" fmla="*/ 7 w 81"/>
                  <a:gd name="T17" fmla="*/ 36 h 81"/>
                  <a:gd name="T18" fmla="*/ 36 w 81"/>
                  <a:gd name="T19" fmla="*/ 36 h 81"/>
                  <a:gd name="T20" fmla="*/ 58 w 81"/>
                  <a:gd name="T21" fmla="*/ 0 h 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81"/>
                  <a:gd name="T35" fmla="*/ 81 w 81"/>
                  <a:gd name="T36" fmla="*/ 81 h 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81">
                    <a:moveTo>
                      <a:pt x="58" y="0"/>
                    </a:moveTo>
                    <a:lnTo>
                      <a:pt x="58" y="0"/>
                    </a:lnTo>
                    <a:lnTo>
                      <a:pt x="80" y="7"/>
                    </a:lnTo>
                    <a:lnTo>
                      <a:pt x="73" y="36"/>
                    </a:lnTo>
                    <a:lnTo>
                      <a:pt x="65" y="44"/>
                    </a:lnTo>
                    <a:lnTo>
                      <a:pt x="51" y="80"/>
                    </a:lnTo>
                    <a:lnTo>
                      <a:pt x="29" y="58"/>
                    </a:lnTo>
                    <a:lnTo>
                      <a:pt x="0" y="58"/>
                    </a:lnTo>
                    <a:lnTo>
                      <a:pt x="7" y="36"/>
                    </a:lnTo>
                    <a:lnTo>
                      <a:pt x="36" y="36"/>
                    </a:lnTo>
                    <a:lnTo>
                      <a:pt x="58"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8" name="Freeform 54">
                <a:extLst>
                  <a:ext uri="{FF2B5EF4-FFF2-40B4-BE49-F238E27FC236}">
                    <a16:creationId xmlns:a16="http://schemas.microsoft.com/office/drawing/2014/main" id="{986A0D19-134A-471F-847B-E8F69036A12B}"/>
                  </a:ext>
                </a:extLst>
              </p:cNvPr>
              <p:cNvSpPr>
                <a:spLocks/>
              </p:cNvSpPr>
              <p:nvPr/>
            </p:nvSpPr>
            <p:spPr bwMode="gray">
              <a:xfrm>
                <a:off x="6540252" y="6124575"/>
                <a:ext cx="100020" cy="103188"/>
              </a:xfrm>
              <a:custGeom>
                <a:avLst/>
                <a:gdLst>
                  <a:gd name="T0" fmla="*/ 21 w 65"/>
                  <a:gd name="T1" fmla="*/ 0 h 65"/>
                  <a:gd name="T2" fmla="*/ 21 w 65"/>
                  <a:gd name="T3" fmla="*/ 0 h 65"/>
                  <a:gd name="T4" fmla="*/ 0 w 65"/>
                  <a:gd name="T5" fmla="*/ 14 h 65"/>
                  <a:gd name="T6" fmla="*/ 0 w 65"/>
                  <a:gd name="T7" fmla="*/ 43 h 65"/>
                  <a:gd name="T8" fmla="*/ 14 w 65"/>
                  <a:gd name="T9" fmla="*/ 57 h 65"/>
                  <a:gd name="T10" fmla="*/ 36 w 65"/>
                  <a:gd name="T11" fmla="*/ 64 h 65"/>
                  <a:gd name="T12" fmla="*/ 64 w 65"/>
                  <a:gd name="T13" fmla="*/ 43 h 65"/>
                  <a:gd name="T14" fmla="*/ 57 w 65"/>
                  <a:gd name="T15" fmla="*/ 21 h 65"/>
                  <a:gd name="T16" fmla="*/ 43 w 65"/>
                  <a:gd name="T17" fmla="*/ 14 h 65"/>
                  <a:gd name="T18" fmla="*/ 21 w 6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65"/>
                  <a:gd name="T32" fmla="*/ 65 w 6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65">
                    <a:moveTo>
                      <a:pt x="21" y="0"/>
                    </a:moveTo>
                    <a:lnTo>
                      <a:pt x="21" y="0"/>
                    </a:lnTo>
                    <a:lnTo>
                      <a:pt x="0" y="14"/>
                    </a:lnTo>
                    <a:lnTo>
                      <a:pt x="0" y="43"/>
                    </a:lnTo>
                    <a:lnTo>
                      <a:pt x="14" y="57"/>
                    </a:lnTo>
                    <a:lnTo>
                      <a:pt x="36" y="64"/>
                    </a:lnTo>
                    <a:lnTo>
                      <a:pt x="64" y="43"/>
                    </a:lnTo>
                    <a:lnTo>
                      <a:pt x="57" y="21"/>
                    </a:lnTo>
                    <a:lnTo>
                      <a:pt x="43" y="14"/>
                    </a:lnTo>
                    <a:lnTo>
                      <a:pt x="21"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9" name="Freeform 55">
                <a:extLst>
                  <a:ext uri="{FF2B5EF4-FFF2-40B4-BE49-F238E27FC236}">
                    <a16:creationId xmlns:a16="http://schemas.microsoft.com/office/drawing/2014/main" id="{9049482D-6A6F-42BF-874C-02C173BA503F}"/>
                  </a:ext>
                </a:extLst>
              </p:cNvPr>
              <p:cNvSpPr>
                <a:spLocks/>
              </p:cNvSpPr>
              <p:nvPr/>
            </p:nvSpPr>
            <p:spPr bwMode="gray">
              <a:xfrm>
                <a:off x="6724905" y="5908675"/>
                <a:ext cx="395465" cy="331788"/>
              </a:xfrm>
              <a:custGeom>
                <a:avLst/>
                <a:gdLst>
                  <a:gd name="T0" fmla="*/ 0 w 257"/>
                  <a:gd name="T1" fmla="*/ 85 h 209"/>
                  <a:gd name="T2" fmla="*/ 0 w 257"/>
                  <a:gd name="T3" fmla="*/ 85 h 209"/>
                  <a:gd name="T4" fmla="*/ 31 w 257"/>
                  <a:gd name="T5" fmla="*/ 69 h 209"/>
                  <a:gd name="T6" fmla="*/ 62 w 257"/>
                  <a:gd name="T7" fmla="*/ 77 h 209"/>
                  <a:gd name="T8" fmla="*/ 85 w 257"/>
                  <a:gd name="T9" fmla="*/ 62 h 209"/>
                  <a:gd name="T10" fmla="*/ 140 w 257"/>
                  <a:gd name="T11" fmla="*/ 62 h 209"/>
                  <a:gd name="T12" fmla="*/ 178 w 257"/>
                  <a:gd name="T13" fmla="*/ 8 h 209"/>
                  <a:gd name="T14" fmla="*/ 209 w 257"/>
                  <a:gd name="T15" fmla="*/ 8 h 209"/>
                  <a:gd name="T16" fmla="*/ 240 w 257"/>
                  <a:gd name="T17" fmla="*/ 0 h 209"/>
                  <a:gd name="T18" fmla="*/ 256 w 257"/>
                  <a:gd name="T19" fmla="*/ 8 h 209"/>
                  <a:gd name="T20" fmla="*/ 256 w 257"/>
                  <a:gd name="T21" fmla="*/ 23 h 209"/>
                  <a:gd name="T22" fmla="*/ 217 w 257"/>
                  <a:gd name="T23" fmla="*/ 39 h 209"/>
                  <a:gd name="T24" fmla="*/ 225 w 257"/>
                  <a:gd name="T25" fmla="*/ 54 h 209"/>
                  <a:gd name="T26" fmla="*/ 202 w 257"/>
                  <a:gd name="T27" fmla="*/ 62 h 209"/>
                  <a:gd name="T28" fmla="*/ 178 w 257"/>
                  <a:gd name="T29" fmla="*/ 85 h 209"/>
                  <a:gd name="T30" fmla="*/ 186 w 257"/>
                  <a:gd name="T31" fmla="*/ 100 h 209"/>
                  <a:gd name="T32" fmla="*/ 163 w 257"/>
                  <a:gd name="T33" fmla="*/ 131 h 209"/>
                  <a:gd name="T34" fmla="*/ 163 w 257"/>
                  <a:gd name="T35" fmla="*/ 162 h 209"/>
                  <a:gd name="T36" fmla="*/ 147 w 257"/>
                  <a:gd name="T37" fmla="*/ 162 h 209"/>
                  <a:gd name="T38" fmla="*/ 132 w 257"/>
                  <a:gd name="T39" fmla="*/ 193 h 209"/>
                  <a:gd name="T40" fmla="*/ 78 w 257"/>
                  <a:gd name="T41" fmla="*/ 208 h 209"/>
                  <a:gd name="T42" fmla="*/ 62 w 257"/>
                  <a:gd name="T43" fmla="*/ 177 h 209"/>
                  <a:gd name="T44" fmla="*/ 16 w 257"/>
                  <a:gd name="T45" fmla="*/ 92 h 209"/>
                  <a:gd name="T46" fmla="*/ 0 w 257"/>
                  <a:gd name="T47" fmla="*/ 85 h 20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7"/>
                  <a:gd name="T73" fmla="*/ 0 h 209"/>
                  <a:gd name="T74" fmla="*/ 257 w 257"/>
                  <a:gd name="T75" fmla="*/ 209 h 20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7" h="209">
                    <a:moveTo>
                      <a:pt x="0" y="85"/>
                    </a:moveTo>
                    <a:lnTo>
                      <a:pt x="0" y="85"/>
                    </a:lnTo>
                    <a:lnTo>
                      <a:pt x="31" y="69"/>
                    </a:lnTo>
                    <a:lnTo>
                      <a:pt x="62" y="77"/>
                    </a:lnTo>
                    <a:lnTo>
                      <a:pt x="85" y="62"/>
                    </a:lnTo>
                    <a:lnTo>
                      <a:pt x="140" y="62"/>
                    </a:lnTo>
                    <a:lnTo>
                      <a:pt x="178" y="8"/>
                    </a:lnTo>
                    <a:lnTo>
                      <a:pt x="209" y="8"/>
                    </a:lnTo>
                    <a:lnTo>
                      <a:pt x="240" y="0"/>
                    </a:lnTo>
                    <a:lnTo>
                      <a:pt x="256" y="8"/>
                    </a:lnTo>
                    <a:lnTo>
                      <a:pt x="256" y="23"/>
                    </a:lnTo>
                    <a:lnTo>
                      <a:pt x="217" y="39"/>
                    </a:lnTo>
                    <a:lnTo>
                      <a:pt x="225" y="54"/>
                    </a:lnTo>
                    <a:lnTo>
                      <a:pt x="202" y="62"/>
                    </a:lnTo>
                    <a:lnTo>
                      <a:pt x="178" y="85"/>
                    </a:lnTo>
                    <a:lnTo>
                      <a:pt x="186" y="100"/>
                    </a:lnTo>
                    <a:lnTo>
                      <a:pt x="163" y="131"/>
                    </a:lnTo>
                    <a:lnTo>
                      <a:pt x="163" y="162"/>
                    </a:lnTo>
                    <a:lnTo>
                      <a:pt x="147" y="162"/>
                    </a:lnTo>
                    <a:lnTo>
                      <a:pt x="132" y="193"/>
                    </a:lnTo>
                    <a:lnTo>
                      <a:pt x="78" y="208"/>
                    </a:lnTo>
                    <a:lnTo>
                      <a:pt x="62" y="177"/>
                    </a:lnTo>
                    <a:lnTo>
                      <a:pt x="16" y="92"/>
                    </a:lnTo>
                    <a:lnTo>
                      <a:pt x="0" y="85"/>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0" name="Freeform 56">
                <a:extLst>
                  <a:ext uri="{FF2B5EF4-FFF2-40B4-BE49-F238E27FC236}">
                    <a16:creationId xmlns:a16="http://schemas.microsoft.com/office/drawing/2014/main" id="{3C02D1DC-A6BE-4676-B2CF-44D42501A8F7}"/>
                  </a:ext>
                </a:extLst>
              </p:cNvPr>
              <p:cNvSpPr>
                <a:spLocks/>
              </p:cNvSpPr>
              <p:nvPr/>
            </p:nvSpPr>
            <p:spPr bwMode="gray">
              <a:xfrm>
                <a:off x="6232497" y="5768975"/>
                <a:ext cx="124641" cy="230188"/>
              </a:xfrm>
              <a:custGeom>
                <a:avLst/>
                <a:gdLst>
                  <a:gd name="T0" fmla="*/ 22 w 81"/>
                  <a:gd name="T1" fmla="*/ 0 h 145"/>
                  <a:gd name="T2" fmla="*/ 22 w 81"/>
                  <a:gd name="T3" fmla="*/ 0 h 145"/>
                  <a:gd name="T4" fmla="*/ 0 w 81"/>
                  <a:gd name="T5" fmla="*/ 30 h 145"/>
                  <a:gd name="T6" fmla="*/ 36 w 81"/>
                  <a:gd name="T7" fmla="*/ 106 h 145"/>
                  <a:gd name="T8" fmla="*/ 36 w 81"/>
                  <a:gd name="T9" fmla="*/ 129 h 145"/>
                  <a:gd name="T10" fmla="*/ 51 w 81"/>
                  <a:gd name="T11" fmla="*/ 144 h 145"/>
                  <a:gd name="T12" fmla="*/ 65 w 81"/>
                  <a:gd name="T13" fmla="*/ 106 h 145"/>
                  <a:gd name="T14" fmla="*/ 80 w 81"/>
                  <a:gd name="T15" fmla="*/ 76 h 145"/>
                  <a:gd name="T16" fmla="*/ 65 w 81"/>
                  <a:gd name="T17" fmla="*/ 61 h 145"/>
                  <a:gd name="T18" fmla="*/ 80 w 81"/>
                  <a:gd name="T19" fmla="*/ 45 h 145"/>
                  <a:gd name="T20" fmla="*/ 80 w 81"/>
                  <a:gd name="T21" fmla="*/ 23 h 145"/>
                  <a:gd name="T22" fmla="*/ 65 w 81"/>
                  <a:gd name="T23" fmla="*/ 23 h 145"/>
                  <a:gd name="T24" fmla="*/ 73 w 81"/>
                  <a:gd name="T25" fmla="*/ 8 h 145"/>
                  <a:gd name="T26" fmla="*/ 44 w 81"/>
                  <a:gd name="T27" fmla="*/ 8 h 145"/>
                  <a:gd name="T28" fmla="*/ 22 w 81"/>
                  <a:gd name="T29" fmla="*/ 0 h 1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145"/>
                  <a:gd name="T47" fmla="*/ 81 w 81"/>
                  <a:gd name="T48" fmla="*/ 145 h 1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145">
                    <a:moveTo>
                      <a:pt x="22" y="0"/>
                    </a:moveTo>
                    <a:lnTo>
                      <a:pt x="22" y="0"/>
                    </a:lnTo>
                    <a:lnTo>
                      <a:pt x="0" y="30"/>
                    </a:lnTo>
                    <a:lnTo>
                      <a:pt x="36" y="106"/>
                    </a:lnTo>
                    <a:lnTo>
                      <a:pt x="36" y="129"/>
                    </a:lnTo>
                    <a:lnTo>
                      <a:pt x="51" y="144"/>
                    </a:lnTo>
                    <a:lnTo>
                      <a:pt x="65" y="106"/>
                    </a:lnTo>
                    <a:lnTo>
                      <a:pt x="80" y="76"/>
                    </a:lnTo>
                    <a:lnTo>
                      <a:pt x="65" y="61"/>
                    </a:lnTo>
                    <a:lnTo>
                      <a:pt x="80" y="45"/>
                    </a:lnTo>
                    <a:lnTo>
                      <a:pt x="80" y="23"/>
                    </a:lnTo>
                    <a:lnTo>
                      <a:pt x="65" y="23"/>
                    </a:lnTo>
                    <a:lnTo>
                      <a:pt x="73" y="8"/>
                    </a:lnTo>
                    <a:lnTo>
                      <a:pt x="44" y="8"/>
                    </a:lnTo>
                    <a:lnTo>
                      <a:pt x="22" y="0"/>
                    </a:lnTo>
                  </a:path>
                </a:pathLst>
              </a:custGeom>
              <a:grp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41" name="Oval 57">
                <a:extLst>
                  <a:ext uri="{FF2B5EF4-FFF2-40B4-BE49-F238E27FC236}">
                    <a16:creationId xmlns:a16="http://schemas.microsoft.com/office/drawing/2014/main" id="{E3DF3E54-B585-4FD5-A96E-E6D36E42ADBA}"/>
                  </a:ext>
                </a:extLst>
              </p:cNvPr>
              <p:cNvSpPr>
                <a:spLocks noChangeArrowheads="1"/>
              </p:cNvSpPr>
              <p:nvPr/>
            </p:nvSpPr>
            <p:spPr bwMode="gray">
              <a:xfrm>
                <a:off x="8226751" y="5794375"/>
                <a:ext cx="12310" cy="38100"/>
              </a:xfrm>
              <a:prstGeom prst="ellipse">
                <a:avLst/>
              </a:prstGeom>
              <a:grpFill/>
              <a:ln w="6350" cap="flat" cmpd="sng" algn="ctr">
                <a:solidFill>
                  <a:srgbClr val="FFFFFF"/>
                </a:solidFill>
                <a:prstDash val="solid"/>
                <a:round/>
                <a:headEnd type="none" w="med" len="med"/>
                <a:tailEnd type="none" w="med" len="med"/>
              </a:ln>
            </p:spPr>
            <p:txBody>
              <a:bodyPr wrap="none" anchor="ctr"/>
              <a:lstStyle/>
              <a:p>
                <a:pPr marL="0" marR="0" lvl="0" indent="0" algn="ctr" defTabSz="914400" rtl="0" eaLnBrk="0" fontAlgn="auto" latinLnBrk="0" hangingPunct="0">
                  <a:lnSpc>
                    <a:spcPct val="9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12" name="Freeform 59">
              <a:extLst>
                <a:ext uri="{FF2B5EF4-FFF2-40B4-BE49-F238E27FC236}">
                  <a16:creationId xmlns:a16="http://schemas.microsoft.com/office/drawing/2014/main" id="{74458CE1-CFB8-4457-9458-E61779BC38E2}"/>
                </a:ext>
              </a:extLst>
            </p:cNvPr>
            <p:cNvSpPr>
              <a:spLocks/>
            </p:cNvSpPr>
            <p:nvPr/>
          </p:nvSpPr>
          <p:spPr bwMode="gray">
            <a:xfrm>
              <a:off x="8207585" y="1083064"/>
              <a:ext cx="1244870" cy="1322388"/>
            </a:xfrm>
            <a:custGeom>
              <a:avLst/>
              <a:gdLst>
                <a:gd name="T0" fmla="*/ 776 w 809"/>
                <a:gd name="T1" fmla="*/ 301 h 833"/>
                <a:gd name="T2" fmla="*/ 776 w 809"/>
                <a:gd name="T3" fmla="*/ 246 h 833"/>
                <a:gd name="T4" fmla="*/ 768 w 809"/>
                <a:gd name="T5" fmla="*/ 206 h 833"/>
                <a:gd name="T6" fmla="*/ 760 w 809"/>
                <a:gd name="T7" fmla="*/ 166 h 833"/>
                <a:gd name="T8" fmla="*/ 792 w 809"/>
                <a:gd name="T9" fmla="*/ 174 h 833"/>
                <a:gd name="T10" fmla="*/ 784 w 809"/>
                <a:gd name="T11" fmla="*/ 127 h 833"/>
                <a:gd name="T12" fmla="*/ 768 w 809"/>
                <a:gd name="T13" fmla="*/ 103 h 833"/>
                <a:gd name="T14" fmla="*/ 713 w 809"/>
                <a:gd name="T15" fmla="*/ 95 h 833"/>
                <a:gd name="T16" fmla="*/ 642 w 809"/>
                <a:gd name="T17" fmla="*/ 151 h 833"/>
                <a:gd name="T18" fmla="*/ 594 w 809"/>
                <a:gd name="T19" fmla="*/ 158 h 833"/>
                <a:gd name="T20" fmla="*/ 499 w 809"/>
                <a:gd name="T21" fmla="*/ 143 h 833"/>
                <a:gd name="T22" fmla="*/ 380 w 809"/>
                <a:gd name="T23" fmla="*/ 119 h 833"/>
                <a:gd name="T24" fmla="*/ 309 w 809"/>
                <a:gd name="T25" fmla="*/ 135 h 833"/>
                <a:gd name="T26" fmla="*/ 285 w 809"/>
                <a:gd name="T27" fmla="*/ 48 h 833"/>
                <a:gd name="T28" fmla="*/ 214 w 809"/>
                <a:gd name="T29" fmla="*/ 24 h 833"/>
                <a:gd name="T30" fmla="*/ 111 w 809"/>
                <a:gd name="T31" fmla="*/ 8 h 833"/>
                <a:gd name="T32" fmla="*/ 127 w 809"/>
                <a:gd name="T33" fmla="*/ 87 h 833"/>
                <a:gd name="T34" fmla="*/ 127 w 809"/>
                <a:gd name="T35" fmla="*/ 230 h 833"/>
                <a:gd name="T36" fmla="*/ 111 w 809"/>
                <a:gd name="T37" fmla="*/ 333 h 833"/>
                <a:gd name="T38" fmla="*/ 48 w 809"/>
                <a:gd name="T39" fmla="*/ 388 h 833"/>
                <a:gd name="T40" fmla="*/ 71 w 809"/>
                <a:gd name="T41" fmla="*/ 460 h 833"/>
                <a:gd name="T42" fmla="*/ 40 w 809"/>
                <a:gd name="T43" fmla="*/ 523 h 833"/>
                <a:gd name="T44" fmla="*/ 55 w 809"/>
                <a:gd name="T45" fmla="*/ 571 h 833"/>
                <a:gd name="T46" fmla="*/ 8 w 809"/>
                <a:gd name="T47" fmla="*/ 634 h 833"/>
                <a:gd name="T48" fmla="*/ 16 w 809"/>
                <a:gd name="T49" fmla="*/ 721 h 833"/>
                <a:gd name="T50" fmla="*/ 48 w 809"/>
                <a:gd name="T51" fmla="*/ 777 h 833"/>
                <a:gd name="T52" fmla="*/ 48 w 809"/>
                <a:gd name="T53" fmla="*/ 816 h 833"/>
                <a:gd name="T54" fmla="*/ 103 w 809"/>
                <a:gd name="T55" fmla="*/ 824 h 833"/>
                <a:gd name="T56" fmla="*/ 158 w 809"/>
                <a:gd name="T57" fmla="*/ 792 h 833"/>
                <a:gd name="T58" fmla="*/ 135 w 809"/>
                <a:gd name="T59" fmla="*/ 808 h 833"/>
                <a:gd name="T60" fmla="*/ 151 w 809"/>
                <a:gd name="T61" fmla="*/ 832 h 833"/>
                <a:gd name="T62" fmla="*/ 174 w 809"/>
                <a:gd name="T63" fmla="*/ 784 h 833"/>
                <a:gd name="T64" fmla="*/ 158 w 809"/>
                <a:gd name="T65" fmla="*/ 729 h 833"/>
                <a:gd name="T66" fmla="*/ 214 w 809"/>
                <a:gd name="T67" fmla="*/ 642 h 833"/>
                <a:gd name="T68" fmla="*/ 269 w 809"/>
                <a:gd name="T69" fmla="*/ 634 h 833"/>
                <a:gd name="T70" fmla="*/ 317 w 809"/>
                <a:gd name="T71" fmla="*/ 610 h 833"/>
                <a:gd name="T72" fmla="*/ 396 w 809"/>
                <a:gd name="T73" fmla="*/ 571 h 833"/>
                <a:gd name="T74" fmla="*/ 452 w 809"/>
                <a:gd name="T75" fmla="*/ 563 h 833"/>
                <a:gd name="T76" fmla="*/ 499 w 809"/>
                <a:gd name="T77" fmla="*/ 547 h 833"/>
                <a:gd name="T78" fmla="*/ 539 w 809"/>
                <a:gd name="T79" fmla="*/ 491 h 833"/>
                <a:gd name="T80" fmla="*/ 689 w 809"/>
                <a:gd name="T81" fmla="*/ 380 h 83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09"/>
                <a:gd name="T124" fmla="*/ 0 h 833"/>
                <a:gd name="T125" fmla="*/ 809 w 809"/>
                <a:gd name="T126" fmla="*/ 833 h 83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09" h="833">
                  <a:moveTo>
                    <a:pt x="776" y="301"/>
                  </a:moveTo>
                  <a:lnTo>
                    <a:pt x="776" y="301"/>
                  </a:lnTo>
                  <a:lnTo>
                    <a:pt x="792" y="261"/>
                  </a:lnTo>
                  <a:lnTo>
                    <a:pt x="776" y="246"/>
                  </a:lnTo>
                  <a:lnTo>
                    <a:pt x="776" y="230"/>
                  </a:lnTo>
                  <a:lnTo>
                    <a:pt x="768" y="206"/>
                  </a:lnTo>
                  <a:lnTo>
                    <a:pt x="753" y="206"/>
                  </a:lnTo>
                  <a:lnTo>
                    <a:pt x="760" y="166"/>
                  </a:lnTo>
                  <a:lnTo>
                    <a:pt x="776" y="182"/>
                  </a:lnTo>
                  <a:lnTo>
                    <a:pt x="792" y="174"/>
                  </a:lnTo>
                  <a:lnTo>
                    <a:pt x="808" y="143"/>
                  </a:lnTo>
                  <a:lnTo>
                    <a:pt x="784" y="127"/>
                  </a:lnTo>
                  <a:lnTo>
                    <a:pt x="768" y="143"/>
                  </a:lnTo>
                  <a:lnTo>
                    <a:pt x="768" y="103"/>
                  </a:lnTo>
                  <a:lnTo>
                    <a:pt x="753" y="111"/>
                  </a:lnTo>
                  <a:lnTo>
                    <a:pt x="713" y="95"/>
                  </a:lnTo>
                  <a:lnTo>
                    <a:pt x="642" y="127"/>
                  </a:lnTo>
                  <a:lnTo>
                    <a:pt x="642" y="151"/>
                  </a:lnTo>
                  <a:lnTo>
                    <a:pt x="618" y="151"/>
                  </a:lnTo>
                  <a:lnTo>
                    <a:pt x="594" y="158"/>
                  </a:lnTo>
                  <a:lnTo>
                    <a:pt x="547" y="119"/>
                  </a:lnTo>
                  <a:lnTo>
                    <a:pt x="499" y="143"/>
                  </a:lnTo>
                  <a:lnTo>
                    <a:pt x="467" y="143"/>
                  </a:lnTo>
                  <a:lnTo>
                    <a:pt x="380" y="119"/>
                  </a:lnTo>
                  <a:lnTo>
                    <a:pt x="325" y="143"/>
                  </a:lnTo>
                  <a:lnTo>
                    <a:pt x="309" y="135"/>
                  </a:lnTo>
                  <a:lnTo>
                    <a:pt x="309" y="87"/>
                  </a:lnTo>
                  <a:lnTo>
                    <a:pt x="285" y="48"/>
                  </a:lnTo>
                  <a:lnTo>
                    <a:pt x="238" y="55"/>
                  </a:lnTo>
                  <a:lnTo>
                    <a:pt x="214" y="24"/>
                  </a:lnTo>
                  <a:lnTo>
                    <a:pt x="135" y="0"/>
                  </a:lnTo>
                  <a:lnTo>
                    <a:pt x="111" y="8"/>
                  </a:lnTo>
                  <a:lnTo>
                    <a:pt x="103" y="63"/>
                  </a:lnTo>
                  <a:lnTo>
                    <a:pt x="127" y="87"/>
                  </a:lnTo>
                  <a:lnTo>
                    <a:pt x="135" y="190"/>
                  </a:lnTo>
                  <a:lnTo>
                    <a:pt x="127" y="230"/>
                  </a:lnTo>
                  <a:lnTo>
                    <a:pt x="119" y="301"/>
                  </a:lnTo>
                  <a:lnTo>
                    <a:pt x="111" y="333"/>
                  </a:lnTo>
                  <a:lnTo>
                    <a:pt x="95" y="372"/>
                  </a:lnTo>
                  <a:lnTo>
                    <a:pt x="48" y="388"/>
                  </a:lnTo>
                  <a:lnTo>
                    <a:pt x="48" y="436"/>
                  </a:lnTo>
                  <a:lnTo>
                    <a:pt x="71" y="460"/>
                  </a:lnTo>
                  <a:lnTo>
                    <a:pt x="48" y="491"/>
                  </a:lnTo>
                  <a:lnTo>
                    <a:pt x="40" y="523"/>
                  </a:lnTo>
                  <a:lnTo>
                    <a:pt x="55" y="539"/>
                  </a:lnTo>
                  <a:lnTo>
                    <a:pt x="55" y="571"/>
                  </a:lnTo>
                  <a:lnTo>
                    <a:pt x="24" y="594"/>
                  </a:lnTo>
                  <a:lnTo>
                    <a:pt x="8" y="634"/>
                  </a:lnTo>
                  <a:lnTo>
                    <a:pt x="24" y="666"/>
                  </a:lnTo>
                  <a:lnTo>
                    <a:pt x="16" y="721"/>
                  </a:lnTo>
                  <a:lnTo>
                    <a:pt x="0" y="753"/>
                  </a:lnTo>
                  <a:lnTo>
                    <a:pt x="48" y="777"/>
                  </a:lnTo>
                  <a:lnTo>
                    <a:pt x="55" y="792"/>
                  </a:lnTo>
                  <a:lnTo>
                    <a:pt x="48" y="816"/>
                  </a:lnTo>
                  <a:lnTo>
                    <a:pt x="79" y="808"/>
                  </a:lnTo>
                  <a:lnTo>
                    <a:pt x="103" y="824"/>
                  </a:lnTo>
                  <a:lnTo>
                    <a:pt x="119" y="800"/>
                  </a:lnTo>
                  <a:lnTo>
                    <a:pt x="158" y="792"/>
                  </a:lnTo>
                  <a:lnTo>
                    <a:pt x="143" y="808"/>
                  </a:lnTo>
                  <a:lnTo>
                    <a:pt x="135" y="808"/>
                  </a:lnTo>
                  <a:lnTo>
                    <a:pt x="119" y="824"/>
                  </a:lnTo>
                  <a:lnTo>
                    <a:pt x="151" y="832"/>
                  </a:lnTo>
                  <a:lnTo>
                    <a:pt x="166" y="800"/>
                  </a:lnTo>
                  <a:lnTo>
                    <a:pt x="174" y="784"/>
                  </a:lnTo>
                  <a:lnTo>
                    <a:pt x="198" y="769"/>
                  </a:lnTo>
                  <a:lnTo>
                    <a:pt x="158" y="729"/>
                  </a:lnTo>
                  <a:lnTo>
                    <a:pt x="174" y="705"/>
                  </a:lnTo>
                  <a:lnTo>
                    <a:pt x="214" y="642"/>
                  </a:lnTo>
                  <a:lnTo>
                    <a:pt x="253" y="634"/>
                  </a:lnTo>
                  <a:lnTo>
                    <a:pt x="269" y="634"/>
                  </a:lnTo>
                  <a:lnTo>
                    <a:pt x="277" y="618"/>
                  </a:lnTo>
                  <a:lnTo>
                    <a:pt x="317" y="610"/>
                  </a:lnTo>
                  <a:lnTo>
                    <a:pt x="349" y="586"/>
                  </a:lnTo>
                  <a:lnTo>
                    <a:pt x="396" y="571"/>
                  </a:lnTo>
                  <a:lnTo>
                    <a:pt x="412" y="555"/>
                  </a:lnTo>
                  <a:lnTo>
                    <a:pt x="452" y="563"/>
                  </a:lnTo>
                  <a:lnTo>
                    <a:pt x="467" y="547"/>
                  </a:lnTo>
                  <a:lnTo>
                    <a:pt x="499" y="547"/>
                  </a:lnTo>
                  <a:lnTo>
                    <a:pt x="531" y="523"/>
                  </a:lnTo>
                  <a:lnTo>
                    <a:pt x="539" y="491"/>
                  </a:lnTo>
                  <a:lnTo>
                    <a:pt x="618" y="428"/>
                  </a:lnTo>
                  <a:lnTo>
                    <a:pt x="689" y="380"/>
                  </a:lnTo>
                  <a:lnTo>
                    <a:pt x="776" y="301"/>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3" name="Freeform 60">
              <a:extLst>
                <a:ext uri="{FF2B5EF4-FFF2-40B4-BE49-F238E27FC236}">
                  <a16:creationId xmlns:a16="http://schemas.microsoft.com/office/drawing/2014/main" id="{4B29EEEC-B96E-4468-BA68-154FD7822558}"/>
                </a:ext>
              </a:extLst>
            </p:cNvPr>
            <p:cNvSpPr>
              <a:spLocks/>
            </p:cNvSpPr>
            <p:nvPr/>
          </p:nvSpPr>
          <p:spPr bwMode="gray">
            <a:xfrm>
              <a:off x="8909267" y="1260864"/>
              <a:ext cx="13849" cy="14288"/>
            </a:xfrm>
            <a:custGeom>
              <a:avLst/>
              <a:gdLst>
                <a:gd name="T0" fmla="*/ 4 w 9"/>
                <a:gd name="T1" fmla="*/ 0 h 9"/>
                <a:gd name="T2" fmla="*/ 4 w 9"/>
                <a:gd name="T3" fmla="*/ 0 h 9"/>
                <a:gd name="T4" fmla="*/ 0 w 9"/>
                <a:gd name="T5" fmla="*/ 4 h 9"/>
                <a:gd name="T6" fmla="*/ 4 w 9"/>
                <a:gd name="T7" fmla="*/ 8 h 9"/>
                <a:gd name="T8" fmla="*/ 8 w 9"/>
                <a:gd name="T9" fmla="*/ 8 h 9"/>
                <a:gd name="T10" fmla="*/ 8 w 9"/>
                <a:gd name="T11" fmla="*/ 4 h 9"/>
                <a:gd name="T12" fmla="*/ 4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4" y="0"/>
                  </a:moveTo>
                  <a:lnTo>
                    <a:pt x="4" y="0"/>
                  </a:lnTo>
                  <a:lnTo>
                    <a:pt x="0" y="4"/>
                  </a:lnTo>
                  <a:lnTo>
                    <a:pt x="4" y="8"/>
                  </a:lnTo>
                  <a:lnTo>
                    <a:pt x="8" y="8"/>
                  </a:lnTo>
                  <a:lnTo>
                    <a:pt x="8" y="4"/>
                  </a:lnTo>
                  <a:lnTo>
                    <a:pt x="4" y="0"/>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4" name="Freeform 61">
              <a:extLst>
                <a:ext uri="{FF2B5EF4-FFF2-40B4-BE49-F238E27FC236}">
                  <a16:creationId xmlns:a16="http://schemas.microsoft.com/office/drawing/2014/main" id="{2C8D3796-5BFF-4B37-8C00-929BFC365F6D}"/>
                </a:ext>
              </a:extLst>
            </p:cNvPr>
            <p:cNvSpPr>
              <a:spLocks/>
            </p:cNvSpPr>
            <p:nvPr/>
          </p:nvSpPr>
          <p:spPr bwMode="gray">
            <a:xfrm>
              <a:off x="4425274" y="562364"/>
              <a:ext cx="986355" cy="1093788"/>
            </a:xfrm>
            <a:custGeom>
              <a:avLst/>
              <a:gdLst>
                <a:gd name="T0" fmla="*/ 545 w 641"/>
                <a:gd name="T1" fmla="*/ 633 h 689"/>
                <a:gd name="T2" fmla="*/ 474 w 641"/>
                <a:gd name="T3" fmla="*/ 688 h 689"/>
                <a:gd name="T4" fmla="*/ 403 w 641"/>
                <a:gd name="T5" fmla="*/ 680 h 689"/>
                <a:gd name="T6" fmla="*/ 340 w 641"/>
                <a:gd name="T7" fmla="*/ 672 h 689"/>
                <a:gd name="T8" fmla="*/ 261 w 641"/>
                <a:gd name="T9" fmla="*/ 672 h 689"/>
                <a:gd name="T10" fmla="*/ 284 w 641"/>
                <a:gd name="T11" fmla="*/ 601 h 689"/>
                <a:gd name="T12" fmla="*/ 261 w 641"/>
                <a:gd name="T13" fmla="*/ 561 h 689"/>
                <a:gd name="T14" fmla="*/ 166 w 641"/>
                <a:gd name="T15" fmla="*/ 593 h 689"/>
                <a:gd name="T16" fmla="*/ 87 w 641"/>
                <a:gd name="T17" fmla="*/ 633 h 689"/>
                <a:gd name="T18" fmla="*/ 71 w 641"/>
                <a:gd name="T19" fmla="*/ 561 h 689"/>
                <a:gd name="T20" fmla="*/ 158 w 641"/>
                <a:gd name="T21" fmla="*/ 490 h 689"/>
                <a:gd name="T22" fmla="*/ 87 w 641"/>
                <a:gd name="T23" fmla="*/ 514 h 689"/>
                <a:gd name="T24" fmla="*/ 134 w 641"/>
                <a:gd name="T25" fmla="*/ 459 h 689"/>
                <a:gd name="T26" fmla="*/ 95 w 641"/>
                <a:gd name="T27" fmla="*/ 451 h 689"/>
                <a:gd name="T28" fmla="*/ 95 w 641"/>
                <a:gd name="T29" fmla="*/ 427 h 689"/>
                <a:gd name="T30" fmla="*/ 126 w 641"/>
                <a:gd name="T31" fmla="*/ 395 h 689"/>
                <a:gd name="T32" fmla="*/ 87 w 641"/>
                <a:gd name="T33" fmla="*/ 395 h 689"/>
                <a:gd name="T34" fmla="*/ 47 w 641"/>
                <a:gd name="T35" fmla="*/ 395 h 689"/>
                <a:gd name="T36" fmla="*/ 103 w 641"/>
                <a:gd name="T37" fmla="*/ 316 h 689"/>
                <a:gd name="T38" fmla="*/ 55 w 641"/>
                <a:gd name="T39" fmla="*/ 340 h 689"/>
                <a:gd name="T40" fmla="*/ 24 w 641"/>
                <a:gd name="T41" fmla="*/ 285 h 689"/>
                <a:gd name="T42" fmla="*/ 0 w 641"/>
                <a:gd name="T43" fmla="*/ 277 h 689"/>
                <a:gd name="T44" fmla="*/ 8 w 641"/>
                <a:gd name="T45" fmla="*/ 221 h 689"/>
                <a:gd name="T46" fmla="*/ 32 w 641"/>
                <a:gd name="T47" fmla="*/ 198 h 689"/>
                <a:gd name="T48" fmla="*/ 103 w 641"/>
                <a:gd name="T49" fmla="*/ 174 h 689"/>
                <a:gd name="T50" fmla="*/ 134 w 641"/>
                <a:gd name="T51" fmla="*/ 142 h 689"/>
                <a:gd name="T52" fmla="*/ 245 w 641"/>
                <a:gd name="T53" fmla="*/ 134 h 689"/>
                <a:gd name="T54" fmla="*/ 261 w 641"/>
                <a:gd name="T55" fmla="*/ 127 h 689"/>
                <a:gd name="T56" fmla="*/ 292 w 641"/>
                <a:gd name="T57" fmla="*/ 127 h 689"/>
                <a:gd name="T58" fmla="*/ 284 w 641"/>
                <a:gd name="T59" fmla="*/ 103 h 689"/>
                <a:gd name="T60" fmla="*/ 253 w 641"/>
                <a:gd name="T61" fmla="*/ 87 h 689"/>
                <a:gd name="T62" fmla="*/ 308 w 641"/>
                <a:gd name="T63" fmla="*/ 63 h 689"/>
                <a:gd name="T64" fmla="*/ 316 w 641"/>
                <a:gd name="T65" fmla="*/ 32 h 689"/>
                <a:gd name="T66" fmla="*/ 348 w 641"/>
                <a:gd name="T67" fmla="*/ 16 h 689"/>
                <a:gd name="T68" fmla="*/ 379 w 641"/>
                <a:gd name="T69" fmla="*/ 0 h 689"/>
                <a:gd name="T70" fmla="*/ 403 w 641"/>
                <a:gd name="T71" fmla="*/ 40 h 689"/>
                <a:gd name="T72" fmla="*/ 427 w 641"/>
                <a:gd name="T73" fmla="*/ 32 h 689"/>
                <a:gd name="T74" fmla="*/ 474 w 641"/>
                <a:gd name="T75" fmla="*/ 16 h 689"/>
                <a:gd name="T76" fmla="*/ 561 w 641"/>
                <a:gd name="T77" fmla="*/ 71 h 689"/>
                <a:gd name="T78" fmla="*/ 569 w 641"/>
                <a:gd name="T79" fmla="*/ 134 h 689"/>
                <a:gd name="T80" fmla="*/ 577 w 641"/>
                <a:gd name="T81" fmla="*/ 174 h 689"/>
                <a:gd name="T82" fmla="*/ 632 w 641"/>
                <a:gd name="T83" fmla="*/ 237 h 689"/>
                <a:gd name="T84" fmla="*/ 593 w 641"/>
                <a:gd name="T85" fmla="*/ 277 h 689"/>
                <a:gd name="T86" fmla="*/ 624 w 641"/>
                <a:gd name="T87" fmla="*/ 332 h 689"/>
                <a:gd name="T88" fmla="*/ 593 w 641"/>
                <a:gd name="T89" fmla="*/ 380 h 689"/>
                <a:gd name="T90" fmla="*/ 577 w 641"/>
                <a:gd name="T91" fmla="*/ 411 h 689"/>
                <a:gd name="T92" fmla="*/ 624 w 641"/>
                <a:gd name="T93" fmla="*/ 459 h 689"/>
                <a:gd name="T94" fmla="*/ 640 w 641"/>
                <a:gd name="T95" fmla="*/ 546 h 689"/>
                <a:gd name="T96" fmla="*/ 569 w 641"/>
                <a:gd name="T97" fmla="*/ 593 h 689"/>
                <a:gd name="T98" fmla="*/ 569 w 641"/>
                <a:gd name="T99" fmla="*/ 641 h 68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41"/>
                <a:gd name="T151" fmla="*/ 0 h 689"/>
                <a:gd name="T152" fmla="*/ 641 w 641"/>
                <a:gd name="T153" fmla="*/ 689 h 68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41" h="689">
                  <a:moveTo>
                    <a:pt x="553" y="648"/>
                  </a:moveTo>
                  <a:lnTo>
                    <a:pt x="553" y="648"/>
                  </a:lnTo>
                  <a:lnTo>
                    <a:pt x="545" y="633"/>
                  </a:lnTo>
                  <a:lnTo>
                    <a:pt x="521" y="641"/>
                  </a:lnTo>
                  <a:lnTo>
                    <a:pt x="521" y="672"/>
                  </a:lnTo>
                  <a:lnTo>
                    <a:pt x="474" y="688"/>
                  </a:lnTo>
                  <a:lnTo>
                    <a:pt x="442" y="672"/>
                  </a:lnTo>
                  <a:lnTo>
                    <a:pt x="419" y="680"/>
                  </a:lnTo>
                  <a:lnTo>
                    <a:pt x="403" y="680"/>
                  </a:lnTo>
                  <a:lnTo>
                    <a:pt x="395" y="664"/>
                  </a:lnTo>
                  <a:lnTo>
                    <a:pt x="371" y="664"/>
                  </a:lnTo>
                  <a:lnTo>
                    <a:pt x="340" y="672"/>
                  </a:lnTo>
                  <a:lnTo>
                    <a:pt x="332" y="648"/>
                  </a:lnTo>
                  <a:lnTo>
                    <a:pt x="308" y="672"/>
                  </a:lnTo>
                  <a:lnTo>
                    <a:pt x="261" y="672"/>
                  </a:lnTo>
                  <a:lnTo>
                    <a:pt x="253" y="648"/>
                  </a:lnTo>
                  <a:lnTo>
                    <a:pt x="261" y="625"/>
                  </a:lnTo>
                  <a:lnTo>
                    <a:pt x="284" y="601"/>
                  </a:lnTo>
                  <a:lnTo>
                    <a:pt x="284" y="577"/>
                  </a:lnTo>
                  <a:lnTo>
                    <a:pt x="261" y="577"/>
                  </a:lnTo>
                  <a:lnTo>
                    <a:pt x="261" y="561"/>
                  </a:lnTo>
                  <a:lnTo>
                    <a:pt x="221" y="577"/>
                  </a:lnTo>
                  <a:lnTo>
                    <a:pt x="182" y="577"/>
                  </a:lnTo>
                  <a:lnTo>
                    <a:pt x="166" y="593"/>
                  </a:lnTo>
                  <a:lnTo>
                    <a:pt x="150" y="601"/>
                  </a:lnTo>
                  <a:lnTo>
                    <a:pt x="111" y="633"/>
                  </a:lnTo>
                  <a:lnTo>
                    <a:pt x="87" y="633"/>
                  </a:lnTo>
                  <a:lnTo>
                    <a:pt x="71" y="641"/>
                  </a:lnTo>
                  <a:lnTo>
                    <a:pt x="79" y="585"/>
                  </a:lnTo>
                  <a:lnTo>
                    <a:pt x="71" y="561"/>
                  </a:lnTo>
                  <a:lnTo>
                    <a:pt x="111" y="530"/>
                  </a:lnTo>
                  <a:lnTo>
                    <a:pt x="150" y="514"/>
                  </a:lnTo>
                  <a:lnTo>
                    <a:pt x="158" y="490"/>
                  </a:lnTo>
                  <a:lnTo>
                    <a:pt x="142" y="506"/>
                  </a:lnTo>
                  <a:lnTo>
                    <a:pt x="119" y="514"/>
                  </a:lnTo>
                  <a:lnTo>
                    <a:pt x="87" y="514"/>
                  </a:lnTo>
                  <a:lnTo>
                    <a:pt x="95" y="490"/>
                  </a:lnTo>
                  <a:lnTo>
                    <a:pt x="119" y="490"/>
                  </a:lnTo>
                  <a:lnTo>
                    <a:pt x="134" y="459"/>
                  </a:lnTo>
                  <a:lnTo>
                    <a:pt x="119" y="467"/>
                  </a:lnTo>
                  <a:lnTo>
                    <a:pt x="103" y="474"/>
                  </a:lnTo>
                  <a:lnTo>
                    <a:pt x="95" y="451"/>
                  </a:lnTo>
                  <a:lnTo>
                    <a:pt x="71" y="451"/>
                  </a:lnTo>
                  <a:lnTo>
                    <a:pt x="79" y="427"/>
                  </a:lnTo>
                  <a:lnTo>
                    <a:pt x="95" y="427"/>
                  </a:lnTo>
                  <a:lnTo>
                    <a:pt x="103" y="451"/>
                  </a:lnTo>
                  <a:lnTo>
                    <a:pt x="119" y="427"/>
                  </a:lnTo>
                  <a:lnTo>
                    <a:pt x="126" y="395"/>
                  </a:lnTo>
                  <a:lnTo>
                    <a:pt x="119" y="380"/>
                  </a:lnTo>
                  <a:lnTo>
                    <a:pt x="95" y="403"/>
                  </a:lnTo>
                  <a:lnTo>
                    <a:pt x="87" y="395"/>
                  </a:lnTo>
                  <a:lnTo>
                    <a:pt x="71" y="403"/>
                  </a:lnTo>
                  <a:lnTo>
                    <a:pt x="63" y="427"/>
                  </a:lnTo>
                  <a:lnTo>
                    <a:pt x="47" y="395"/>
                  </a:lnTo>
                  <a:lnTo>
                    <a:pt x="55" y="356"/>
                  </a:lnTo>
                  <a:lnTo>
                    <a:pt x="79" y="348"/>
                  </a:lnTo>
                  <a:lnTo>
                    <a:pt x="103" y="316"/>
                  </a:lnTo>
                  <a:lnTo>
                    <a:pt x="87" y="324"/>
                  </a:lnTo>
                  <a:lnTo>
                    <a:pt x="71" y="324"/>
                  </a:lnTo>
                  <a:lnTo>
                    <a:pt x="55" y="340"/>
                  </a:lnTo>
                  <a:lnTo>
                    <a:pt x="47" y="332"/>
                  </a:lnTo>
                  <a:lnTo>
                    <a:pt x="47" y="285"/>
                  </a:lnTo>
                  <a:lnTo>
                    <a:pt x="24" y="285"/>
                  </a:lnTo>
                  <a:lnTo>
                    <a:pt x="16" y="293"/>
                  </a:lnTo>
                  <a:lnTo>
                    <a:pt x="0" y="293"/>
                  </a:lnTo>
                  <a:lnTo>
                    <a:pt x="0" y="277"/>
                  </a:lnTo>
                  <a:lnTo>
                    <a:pt x="16" y="269"/>
                  </a:lnTo>
                  <a:lnTo>
                    <a:pt x="8" y="245"/>
                  </a:lnTo>
                  <a:lnTo>
                    <a:pt x="8" y="221"/>
                  </a:lnTo>
                  <a:lnTo>
                    <a:pt x="40" y="221"/>
                  </a:lnTo>
                  <a:lnTo>
                    <a:pt x="47" y="214"/>
                  </a:lnTo>
                  <a:lnTo>
                    <a:pt x="32" y="198"/>
                  </a:lnTo>
                  <a:lnTo>
                    <a:pt x="47" y="182"/>
                  </a:lnTo>
                  <a:lnTo>
                    <a:pt x="79" y="174"/>
                  </a:lnTo>
                  <a:lnTo>
                    <a:pt x="103" y="174"/>
                  </a:lnTo>
                  <a:lnTo>
                    <a:pt x="87" y="158"/>
                  </a:lnTo>
                  <a:lnTo>
                    <a:pt x="103" y="142"/>
                  </a:lnTo>
                  <a:lnTo>
                    <a:pt x="134" y="142"/>
                  </a:lnTo>
                  <a:lnTo>
                    <a:pt x="158" y="158"/>
                  </a:lnTo>
                  <a:lnTo>
                    <a:pt x="237" y="127"/>
                  </a:lnTo>
                  <a:lnTo>
                    <a:pt x="245" y="134"/>
                  </a:lnTo>
                  <a:lnTo>
                    <a:pt x="253" y="134"/>
                  </a:lnTo>
                  <a:lnTo>
                    <a:pt x="245" y="127"/>
                  </a:lnTo>
                  <a:lnTo>
                    <a:pt x="261" y="127"/>
                  </a:lnTo>
                  <a:lnTo>
                    <a:pt x="277" y="142"/>
                  </a:lnTo>
                  <a:lnTo>
                    <a:pt x="277" y="127"/>
                  </a:lnTo>
                  <a:lnTo>
                    <a:pt x="292" y="127"/>
                  </a:lnTo>
                  <a:lnTo>
                    <a:pt x="269" y="119"/>
                  </a:lnTo>
                  <a:lnTo>
                    <a:pt x="284" y="111"/>
                  </a:lnTo>
                  <a:lnTo>
                    <a:pt x="284" y="103"/>
                  </a:lnTo>
                  <a:lnTo>
                    <a:pt x="261" y="111"/>
                  </a:lnTo>
                  <a:lnTo>
                    <a:pt x="261" y="95"/>
                  </a:lnTo>
                  <a:lnTo>
                    <a:pt x="253" y="87"/>
                  </a:lnTo>
                  <a:lnTo>
                    <a:pt x="269" y="79"/>
                  </a:lnTo>
                  <a:lnTo>
                    <a:pt x="261" y="63"/>
                  </a:lnTo>
                  <a:lnTo>
                    <a:pt x="308" y="63"/>
                  </a:lnTo>
                  <a:lnTo>
                    <a:pt x="308" y="47"/>
                  </a:lnTo>
                  <a:lnTo>
                    <a:pt x="300" y="32"/>
                  </a:lnTo>
                  <a:lnTo>
                    <a:pt x="316" y="32"/>
                  </a:lnTo>
                  <a:lnTo>
                    <a:pt x="332" y="47"/>
                  </a:lnTo>
                  <a:lnTo>
                    <a:pt x="324" y="32"/>
                  </a:lnTo>
                  <a:lnTo>
                    <a:pt x="348" y="16"/>
                  </a:lnTo>
                  <a:lnTo>
                    <a:pt x="363" y="32"/>
                  </a:lnTo>
                  <a:lnTo>
                    <a:pt x="356" y="8"/>
                  </a:lnTo>
                  <a:lnTo>
                    <a:pt x="379" y="0"/>
                  </a:lnTo>
                  <a:lnTo>
                    <a:pt x="395" y="8"/>
                  </a:lnTo>
                  <a:lnTo>
                    <a:pt x="379" y="40"/>
                  </a:lnTo>
                  <a:lnTo>
                    <a:pt x="403" y="40"/>
                  </a:lnTo>
                  <a:lnTo>
                    <a:pt x="403" y="24"/>
                  </a:lnTo>
                  <a:lnTo>
                    <a:pt x="442" y="8"/>
                  </a:lnTo>
                  <a:lnTo>
                    <a:pt x="427" y="32"/>
                  </a:lnTo>
                  <a:lnTo>
                    <a:pt x="450" y="24"/>
                  </a:lnTo>
                  <a:lnTo>
                    <a:pt x="450" y="40"/>
                  </a:lnTo>
                  <a:lnTo>
                    <a:pt x="474" y="16"/>
                  </a:lnTo>
                  <a:lnTo>
                    <a:pt x="498" y="16"/>
                  </a:lnTo>
                  <a:lnTo>
                    <a:pt x="545" y="79"/>
                  </a:lnTo>
                  <a:lnTo>
                    <a:pt x="561" y="71"/>
                  </a:lnTo>
                  <a:lnTo>
                    <a:pt x="593" y="79"/>
                  </a:lnTo>
                  <a:lnTo>
                    <a:pt x="593" y="111"/>
                  </a:lnTo>
                  <a:lnTo>
                    <a:pt x="569" y="134"/>
                  </a:lnTo>
                  <a:lnTo>
                    <a:pt x="553" y="119"/>
                  </a:lnTo>
                  <a:lnTo>
                    <a:pt x="553" y="142"/>
                  </a:lnTo>
                  <a:lnTo>
                    <a:pt x="577" y="174"/>
                  </a:lnTo>
                  <a:lnTo>
                    <a:pt x="608" y="237"/>
                  </a:lnTo>
                  <a:lnTo>
                    <a:pt x="624" y="221"/>
                  </a:lnTo>
                  <a:lnTo>
                    <a:pt x="632" y="237"/>
                  </a:lnTo>
                  <a:lnTo>
                    <a:pt x="624" y="261"/>
                  </a:lnTo>
                  <a:lnTo>
                    <a:pt x="600" y="253"/>
                  </a:lnTo>
                  <a:lnTo>
                    <a:pt x="593" y="277"/>
                  </a:lnTo>
                  <a:lnTo>
                    <a:pt x="616" y="285"/>
                  </a:lnTo>
                  <a:lnTo>
                    <a:pt x="632" y="316"/>
                  </a:lnTo>
                  <a:lnTo>
                    <a:pt x="624" y="332"/>
                  </a:lnTo>
                  <a:lnTo>
                    <a:pt x="616" y="340"/>
                  </a:lnTo>
                  <a:lnTo>
                    <a:pt x="616" y="356"/>
                  </a:lnTo>
                  <a:lnTo>
                    <a:pt x="593" y="380"/>
                  </a:lnTo>
                  <a:lnTo>
                    <a:pt x="585" y="380"/>
                  </a:lnTo>
                  <a:lnTo>
                    <a:pt x="569" y="387"/>
                  </a:lnTo>
                  <a:lnTo>
                    <a:pt x="577" y="411"/>
                  </a:lnTo>
                  <a:lnTo>
                    <a:pt x="561" y="443"/>
                  </a:lnTo>
                  <a:lnTo>
                    <a:pt x="585" y="459"/>
                  </a:lnTo>
                  <a:lnTo>
                    <a:pt x="624" y="459"/>
                  </a:lnTo>
                  <a:lnTo>
                    <a:pt x="624" y="490"/>
                  </a:lnTo>
                  <a:lnTo>
                    <a:pt x="624" y="514"/>
                  </a:lnTo>
                  <a:lnTo>
                    <a:pt x="640" y="546"/>
                  </a:lnTo>
                  <a:lnTo>
                    <a:pt x="600" y="554"/>
                  </a:lnTo>
                  <a:lnTo>
                    <a:pt x="585" y="577"/>
                  </a:lnTo>
                  <a:lnTo>
                    <a:pt x="569" y="593"/>
                  </a:lnTo>
                  <a:lnTo>
                    <a:pt x="577" y="617"/>
                  </a:lnTo>
                  <a:lnTo>
                    <a:pt x="569" y="633"/>
                  </a:lnTo>
                  <a:lnTo>
                    <a:pt x="569" y="641"/>
                  </a:lnTo>
                  <a:lnTo>
                    <a:pt x="553" y="648"/>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5" name="Freeform 62">
              <a:extLst>
                <a:ext uri="{FF2B5EF4-FFF2-40B4-BE49-F238E27FC236}">
                  <a16:creationId xmlns:a16="http://schemas.microsoft.com/office/drawing/2014/main" id="{8FDC9A1D-4B0C-436D-AB88-66938A7FB906}"/>
                </a:ext>
              </a:extLst>
            </p:cNvPr>
            <p:cNvSpPr>
              <a:spLocks/>
            </p:cNvSpPr>
            <p:nvPr/>
          </p:nvSpPr>
          <p:spPr bwMode="gray">
            <a:xfrm>
              <a:off x="5277756" y="673489"/>
              <a:ext cx="1047906" cy="395288"/>
            </a:xfrm>
            <a:custGeom>
              <a:avLst/>
              <a:gdLst>
                <a:gd name="T0" fmla="*/ 585 w 681"/>
                <a:gd name="T1" fmla="*/ 147 h 249"/>
                <a:gd name="T2" fmla="*/ 664 w 681"/>
                <a:gd name="T3" fmla="*/ 124 h 249"/>
                <a:gd name="T4" fmla="*/ 680 w 681"/>
                <a:gd name="T5" fmla="*/ 78 h 249"/>
                <a:gd name="T6" fmla="*/ 593 w 681"/>
                <a:gd name="T7" fmla="*/ 54 h 249"/>
                <a:gd name="T8" fmla="*/ 530 w 681"/>
                <a:gd name="T9" fmla="*/ 62 h 249"/>
                <a:gd name="T10" fmla="*/ 482 w 681"/>
                <a:gd name="T11" fmla="*/ 39 h 249"/>
                <a:gd name="T12" fmla="*/ 443 w 681"/>
                <a:gd name="T13" fmla="*/ 31 h 249"/>
                <a:gd name="T14" fmla="*/ 372 w 681"/>
                <a:gd name="T15" fmla="*/ 39 h 249"/>
                <a:gd name="T16" fmla="*/ 324 w 681"/>
                <a:gd name="T17" fmla="*/ 0 h 249"/>
                <a:gd name="T18" fmla="*/ 324 w 681"/>
                <a:gd name="T19" fmla="*/ 23 h 249"/>
                <a:gd name="T20" fmla="*/ 300 w 681"/>
                <a:gd name="T21" fmla="*/ 16 h 249"/>
                <a:gd name="T22" fmla="*/ 261 w 681"/>
                <a:gd name="T23" fmla="*/ 23 h 249"/>
                <a:gd name="T24" fmla="*/ 213 w 681"/>
                <a:gd name="T25" fmla="*/ 16 h 249"/>
                <a:gd name="T26" fmla="*/ 166 w 681"/>
                <a:gd name="T27" fmla="*/ 23 h 249"/>
                <a:gd name="T28" fmla="*/ 119 w 681"/>
                <a:gd name="T29" fmla="*/ 16 h 249"/>
                <a:gd name="T30" fmla="*/ 55 w 681"/>
                <a:gd name="T31" fmla="*/ 0 h 249"/>
                <a:gd name="T32" fmla="*/ 40 w 681"/>
                <a:gd name="T33" fmla="*/ 47 h 249"/>
                <a:gd name="T34" fmla="*/ 0 w 681"/>
                <a:gd name="T35" fmla="*/ 54 h 249"/>
                <a:gd name="T36" fmla="*/ 24 w 681"/>
                <a:gd name="T37" fmla="*/ 109 h 249"/>
                <a:gd name="T38" fmla="*/ 71 w 681"/>
                <a:gd name="T39" fmla="*/ 155 h 249"/>
                <a:gd name="T40" fmla="*/ 71 w 681"/>
                <a:gd name="T41" fmla="*/ 194 h 249"/>
                <a:gd name="T42" fmla="*/ 40 w 681"/>
                <a:gd name="T43" fmla="*/ 209 h 249"/>
                <a:gd name="T44" fmla="*/ 79 w 681"/>
                <a:gd name="T45" fmla="*/ 248 h 249"/>
                <a:gd name="T46" fmla="*/ 166 w 681"/>
                <a:gd name="T47" fmla="*/ 233 h 249"/>
                <a:gd name="T48" fmla="*/ 213 w 681"/>
                <a:gd name="T49" fmla="*/ 202 h 249"/>
                <a:gd name="T50" fmla="*/ 269 w 681"/>
                <a:gd name="T51" fmla="*/ 202 h 249"/>
                <a:gd name="T52" fmla="*/ 316 w 681"/>
                <a:gd name="T53" fmla="*/ 217 h 249"/>
                <a:gd name="T54" fmla="*/ 372 w 681"/>
                <a:gd name="T55" fmla="*/ 209 h 249"/>
                <a:gd name="T56" fmla="*/ 451 w 681"/>
                <a:gd name="T57" fmla="*/ 194 h 249"/>
                <a:gd name="T58" fmla="*/ 490 w 681"/>
                <a:gd name="T59" fmla="*/ 178 h 249"/>
                <a:gd name="T60" fmla="*/ 546 w 681"/>
                <a:gd name="T61" fmla="*/ 155 h 249"/>
                <a:gd name="T62" fmla="*/ 585 w 681"/>
                <a:gd name="T63" fmla="*/ 147 h 2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81"/>
                <a:gd name="T97" fmla="*/ 0 h 249"/>
                <a:gd name="T98" fmla="*/ 681 w 681"/>
                <a:gd name="T99" fmla="*/ 249 h 2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81" h="249">
                  <a:moveTo>
                    <a:pt x="585" y="147"/>
                  </a:moveTo>
                  <a:lnTo>
                    <a:pt x="585" y="147"/>
                  </a:lnTo>
                  <a:lnTo>
                    <a:pt x="625" y="124"/>
                  </a:lnTo>
                  <a:lnTo>
                    <a:pt x="664" y="124"/>
                  </a:lnTo>
                  <a:lnTo>
                    <a:pt x="672" y="101"/>
                  </a:lnTo>
                  <a:lnTo>
                    <a:pt x="680" y="78"/>
                  </a:lnTo>
                  <a:lnTo>
                    <a:pt x="656" y="78"/>
                  </a:lnTo>
                  <a:lnTo>
                    <a:pt x="593" y="54"/>
                  </a:lnTo>
                  <a:lnTo>
                    <a:pt x="546" y="47"/>
                  </a:lnTo>
                  <a:lnTo>
                    <a:pt x="530" y="62"/>
                  </a:lnTo>
                  <a:lnTo>
                    <a:pt x="498" y="54"/>
                  </a:lnTo>
                  <a:lnTo>
                    <a:pt x="482" y="39"/>
                  </a:lnTo>
                  <a:lnTo>
                    <a:pt x="459" y="47"/>
                  </a:lnTo>
                  <a:lnTo>
                    <a:pt x="443" y="31"/>
                  </a:lnTo>
                  <a:lnTo>
                    <a:pt x="411" y="39"/>
                  </a:lnTo>
                  <a:lnTo>
                    <a:pt x="372" y="39"/>
                  </a:lnTo>
                  <a:lnTo>
                    <a:pt x="348" y="0"/>
                  </a:lnTo>
                  <a:lnTo>
                    <a:pt x="324" y="0"/>
                  </a:lnTo>
                  <a:lnTo>
                    <a:pt x="316" y="16"/>
                  </a:lnTo>
                  <a:lnTo>
                    <a:pt x="324" y="23"/>
                  </a:lnTo>
                  <a:lnTo>
                    <a:pt x="316" y="31"/>
                  </a:lnTo>
                  <a:lnTo>
                    <a:pt x="300" y="16"/>
                  </a:lnTo>
                  <a:lnTo>
                    <a:pt x="277" y="16"/>
                  </a:lnTo>
                  <a:lnTo>
                    <a:pt x="261" y="23"/>
                  </a:lnTo>
                  <a:lnTo>
                    <a:pt x="237" y="0"/>
                  </a:lnTo>
                  <a:lnTo>
                    <a:pt x="213" y="16"/>
                  </a:lnTo>
                  <a:lnTo>
                    <a:pt x="182" y="8"/>
                  </a:lnTo>
                  <a:lnTo>
                    <a:pt x="166" y="23"/>
                  </a:lnTo>
                  <a:lnTo>
                    <a:pt x="142" y="16"/>
                  </a:lnTo>
                  <a:lnTo>
                    <a:pt x="119" y="16"/>
                  </a:lnTo>
                  <a:lnTo>
                    <a:pt x="87" y="8"/>
                  </a:lnTo>
                  <a:lnTo>
                    <a:pt x="55" y="0"/>
                  </a:lnTo>
                  <a:lnTo>
                    <a:pt x="40" y="16"/>
                  </a:lnTo>
                  <a:lnTo>
                    <a:pt x="40" y="47"/>
                  </a:lnTo>
                  <a:lnTo>
                    <a:pt x="16" y="70"/>
                  </a:lnTo>
                  <a:lnTo>
                    <a:pt x="0" y="54"/>
                  </a:lnTo>
                  <a:lnTo>
                    <a:pt x="0" y="78"/>
                  </a:lnTo>
                  <a:lnTo>
                    <a:pt x="24" y="109"/>
                  </a:lnTo>
                  <a:lnTo>
                    <a:pt x="55" y="171"/>
                  </a:lnTo>
                  <a:lnTo>
                    <a:pt x="71" y="155"/>
                  </a:lnTo>
                  <a:lnTo>
                    <a:pt x="79" y="171"/>
                  </a:lnTo>
                  <a:lnTo>
                    <a:pt x="71" y="194"/>
                  </a:lnTo>
                  <a:lnTo>
                    <a:pt x="47" y="186"/>
                  </a:lnTo>
                  <a:lnTo>
                    <a:pt x="40" y="209"/>
                  </a:lnTo>
                  <a:lnTo>
                    <a:pt x="63" y="217"/>
                  </a:lnTo>
                  <a:lnTo>
                    <a:pt x="79" y="248"/>
                  </a:lnTo>
                  <a:lnTo>
                    <a:pt x="150" y="248"/>
                  </a:lnTo>
                  <a:lnTo>
                    <a:pt x="166" y="233"/>
                  </a:lnTo>
                  <a:lnTo>
                    <a:pt x="190" y="209"/>
                  </a:lnTo>
                  <a:lnTo>
                    <a:pt x="213" y="202"/>
                  </a:lnTo>
                  <a:lnTo>
                    <a:pt x="237" y="217"/>
                  </a:lnTo>
                  <a:lnTo>
                    <a:pt x="269" y="202"/>
                  </a:lnTo>
                  <a:lnTo>
                    <a:pt x="293" y="217"/>
                  </a:lnTo>
                  <a:lnTo>
                    <a:pt x="316" y="217"/>
                  </a:lnTo>
                  <a:lnTo>
                    <a:pt x="340" y="233"/>
                  </a:lnTo>
                  <a:lnTo>
                    <a:pt x="372" y="209"/>
                  </a:lnTo>
                  <a:lnTo>
                    <a:pt x="411" y="209"/>
                  </a:lnTo>
                  <a:lnTo>
                    <a:pt x="451" y="194"/>
                  </a:lnTo>
                  <a:lnTo>
                    <a:pt x="482" y="194"/>
                  </a:lnTo>
                  <a:lnTo>
                    <a:pt x="490" y="178"/>
                  </a:lnTo>
                  <a:lnTo>
                    <a:pt x="514" y="186"/>
                  </a:lnTo>
                  <a:lnTo>
                    <a:pt x="546" y="155"/>
                  </a:lnTo>
                  <a:lnTo>
                    <a:pt x="569" y="132"/>
                  </a:lnTo>
                  <a:lnTo>
                    <a:pt x="585" y="14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6" name="Freeform 63">
              <a:extLst>
                <a:ext uri="{FF2B5EF4-FFF2-40B4-BE49-F238E27FC236}">
                  <a16:creationId xmlns:a16="http://schemas.microsoft.com/office/drawing/2014/main" id="{81299F99-0812-470E-9DA7-A43F9BE884E8}"/>
                </a:ext>
              </a:extLst>
            </p:cNvPr>
            <p:cNvSpPr>
              <a:spLocks/>
            </p:cNvSpPr>
            <p:nvPr/>
          </p:nvSpPr>
          <p:spPr bwMode="gray">
            <a:xfrm>
              <a:off x="6167168" y="762389"/>
              <a:ext cx="678600" cy="395288"/>
            </a:xfrm>
            <a:custGeom>
              <a:avLst/>
              <a:gdLst>
                <a:gd name="T0" fmla="*/ 31 w 441"/>
                <a:gd name="T1" fmla="*/ 147 h 249"/>
                <a:gd name="T2" fmla="*/ 31 w 441"/>
                <a:gd name="T3" fmla="*/ 147 h 249"/>
                <a:gd name="T4" fmla="*/ 0 w 441"/>
                <a:gd name="T5" fmla="*/ 124 h 249"/>
                <a:gd name="T6" fmla="*/ 8 w 441"/>
                <a:gd name="T7" fmla="*/ 93 h 249"/>
                <a:gd name="T8" fmla="*/ 47 w 441"/>
                <a:gd name="T9" fmla="*/ 70 h 249"/>
                <a:gd name="T10" fmla="*/ 86 w 441"/>
                <a:gd name="T11" fmla="*/ 70 h 249"/>
                <a:gd name="T12" fmla="*/ 94 w 441"/>
                <a:gd name="T13" fmla="*/ 47 h 249"/>
                <a:gd name="T14" fmla="*/ 102 w 441"/>
                <a:gd name="T15" fmla="*/ 23 h 249"/>
                <a:gd name="T16" fmla="*/ 118 w 441"/>
                <a:gd name="T17" fmla="*/ 16 h 249"/>
                <a:gd name="T18" fmla="*/ 134 w 441"/>
                <a:gd name="T19" fmla="*/ 31 h 249"/>
                <a:gd name="T20" fmla="*/ 149 w 441"/>
                <a:gd name="T21" fmla="*/ 16 h 249"/>
                <a:gd name="T22" fmla="*/ 165 w 441"/>
                <a:gd name="T23" fmla="*/ 23 h 249"/>
                <a:gd name="T24" fmla="*/ 204 w 441"/>
                <a:gd name="T25" fmla="*/ 8 h 249"/>
                <a:gd name="T26" fmla="*/ 212 w 441"/>
                <a:gd name="T27" fmla="*/ 23 h 249"/>
                <a:gd name="T28" fmla="*/ 251 w 441"/>
                <a:gd name="T29" fmla="*/ 8 h 249"/>
                <a:gd name="T30" fmla="*/ 291 w 441"/>
                <a:gd name="T31" fmla="*/ 0 h 249"/>
                <a:gd name="T32" fmla="*/ 299 w 441"/>
                <a:gd name="T33" fmla="*/ 16 h 249"/>
                <a:gd name="T34" fmla="*/ 354 w 441"/>
                <a:gd name="T35" fmla="*/ 0 h 249"/>
                <a:gd name="T36" fmla="*/ 369 w 441"/>
                <a:gd name="T37" fmla="*/ 16 h 249"/>
                <a:gd name="T38" fmla="*/ 354 w 441"/>
                <a:gd name="T39" fmla="*/ 23 h 249"/>
                <a:gd name="T40" fmla="*/ 361 w 441"/>
                <a:gd name="T41" fmla="*/ 39 h 249"/>
                <a:gd name="T42" fmla="*/ 377 w 441"/>
                <a:gd name="T43" fmla="*/ 47 h 249"/>
                <a:gd name="T44" fmla="*/ 377 w 441"/>
                <a:gd name="T45" fmla="*/ 31 h 249"/>
                <a:gd name="T46" fmla="*/ 440 w 441"/>
                <a:gd name="T47" fmla="*/ 54 h 249"/>
                <a:gd name="T48" fmla="*/ 440 w 441"/>
                <a:gd name="T49" fmla="*/ 62 h 249"/>
                <a:gd name="T50" fmla="*/ 385 w 441"/>
                <a:gd name="T51" fmla="*/ 70 h 249"/>
                <a:gd name="T52" fmla="*/ 369 w 441"/>
                <a:gd name="T53" fmla="*/ 85 h 249"/>
                <a:gd name="T54" fmla="*/ 369 w 441"/>
                <a:gd name="T55" fmla="*/ 109 h 249"/>
                <a:gd name="T56" fmla="*/ 354 w 441"/>
                <a:gd name="T57" fmla="*/ 116 h 249"/>
                <a:gd name="T58" fmla="*/ 330 w 441"/>
                <a:gd name="T59" fmla="*/ 116 h 249"/>
                <a:gd name="T60" fmla="*/ 299 w 441"/>
                <a:gd name="T61" fmla="*/ 124 h 249"/>
                <a:gd name="T62" fmla="*/ 259 w 441"/>
                <a:gd name="T63" fmla="*/ 140 h 249"/>
                <a:gd name="T64" fmla="*/ 244 w 441"/>
                <a:gd name="T65" fmla="*/ 163 h 249"/>
                <a:gd name="T66" fmla="*/ 267 w 441"/>
                <a:gd name="T67" fmla="*/ 171 h 249"/>
                <a:gd name="T68" fmla="*/ 267 w 441"/>
                <a:gd name="T69" fmla="*/ 186 h 249"/>
                <a:gd name="T70" fmla="*/ 251 w 441"/>
                <a:gd name="T71" fmla="*/ 186 h 249"/>
                <a:gd name="T72" fmla="*/ 244 w 441"/>
                <a:gd name="T73" fmla="*/ 194 h 249"/>
                <a:gd name="T74" fmla="*/ 259 w 441"/>
                <a:gd name="T75" fmla="*/ 202 h 249"/>
                <a:gd name="T76" fmla="*/ 251 w 441"/>
                <a:gd name="T77" fmla="*/ 233 h 249"/>
                <a:gd name="T78" fmla="*/ 236 w 441"/>
                <a:gd name="T79" fmla="*/ 240 h 249"/>
                <a:gd name="T80" fmla="*/ 220 w 441"/>
                <a:gd name="T81" fmla="*/ 248 h 249"/>
                <a:gd name="T82" fmla="*/ 220 w 441"/>
                <a:gd name="T83" fmla="*/ 233 h 249"/>
                <a:gd name="T84" fmla="*/ 212 w 441"/>
                <a:gd name="T85" fmla="*/ 233 h 249"/>
                <a:gd name="T86" fmla="*/ 212 w 441"/>
                <a:gd name="T87" fmla="*/ 248 h 249"/>
                <a:gd name="T88" fmla="*/ 196 w 441"/>
                <a:gd name="T89" fmla="*/ 240 h 249"/>
                <a:gd name="T90" fmla="*/ 189 w 441"/>
                <a:gd name="T91" fmla="*/ 233 h 249"/>
                <a:gd name="T92" fmla="*/ 196 w 441"/>
                <a:gd name="T93" fmla="*/ 217 h 249"/>
                <a:gd name="T94" fmla="*/ 189 w 441"/>
                <a:gd name="T95" fmla="*/ 209 h 249"/>
                <a:gd name="T96" fmla="*/ 173 w 441"/>
                <a:gd name="T97" fmla="*/ 217 h 249"/>
                <a:gd name="T98" fmla="*/ 173 w 441"/>
                <a:gd name="T99" fmla="*/ 194 h 249"/>
                <a:gd name="T100" fmla="*/ 157 w 441"/>
                <a:gd name="T101" fmla="*/ 171 h 249"/>
                <a:gd name="T102" fmla="*/ 141 w 441"/>
                <a:gd name="T103" fmla="*/ 163 h 249"/>
                <a:gd name="T104" fmla="*/ 126 w 441"/>
                <a:gd name="T105" fmla="*/ 147 h 249"/>
                <a:gd name="T106" fmla="*/ 63 w 441"/>
                <a:gd name="T107" fmla="*/ 147 h 249"/>
                <a:gd name="T108" fmla="*/ 31 w 441"/>
                <a:gd name="T109" fmla="*/ 1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1"/>
                <a:gd name="T166" fmla="*/ 0 h 249"/>
                <a:gd name="T167" fmla="*/ 441 w 441"/>
                <a:gd name="T168" fmla="*/ 249 h 24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1" h="249">
                  <a:moveTo>
                    <a:pt x="31" y="147"/>
                  </a:moveTo>
                  <a:lnTo>
                    <a:pt x="31" y="147"/>
                  </a:lnTo>
                  <a:lnTo>
                    <a:pt x="0" y="124"/>
                  </a:lnTo>
                  <a:lnTo>
                    <a:pt x="8" y="93"/>
                  </a:lnTo>
                  <a:lnTo>
                    <a:pt x="47" y="70"/>
                  </a:lnTo>
                  <a:lnTo>
                    <a:pt x="86" y="70"/>
                  </a:lnTo>
                  <a:lnTo>
                    <a:pt x="94" y="47"/>
                  </a:lnTo>
                  <a:lnTo>
                    <a:pt x="102" y="23"/>
                  </a:lnTo>
                  <a:lnTo>
                    <a:pt x="118" y="16"/>
                  </a:lnTo>
                  <a:lnTo>
                    <a:pt x="134" y="31"/>
                  </a:lnTo>
                  <a:lnTo>
                    <a:pt x="149" y="16"/>
                  </a:lnTo>
                  <a:lnTo>
                    <a:pt x="165" y="23"/>
                  </a:lnTo>
                  <a:lnTo>
                    <a:pt x="204" y="8"/>
                  </a:lnTo>
                  <a:lnTo>
                    <a:pt x="212" y="23"/>
                  </a:lnTo>
                  <a:lnTo>
                    <a:pt x="251" y="8"/>
                  </a:lnTo>
                  <a:lnTo>
                    <a:pt x="291" y="0"/>
                  </a:lnTo>
                  <a:lnTo>
                    <a:pt x="299" y="16"/>
                  </a:lnTo>
                  <a:lnTo>
                    <a:pt x="354" y="0"/>
                  </a:lnTo>
                  <a:lnTo>
                    <a:pt x="369" y="16"/>
                  </a:lnTo>
                  <a:lnTo>
                    <a:pt x="354" y="23"/>
                  </a:lnTo>
                  <a:lnTo>
                    <a:pt x="361" y="39"/>
                  </a:lnTo>
                  <a:lnTo>
                    <a:pt x="377" y="47"/>
                  </a:lnTo>
                  <a:lnTo>
                    <a:pt x="377" y="31"/>
                  </a:lnTo>
                  <a:lnTo>
                    <a:pt x="440" y="54"/>
                  </a:lnTo>
                  <a:lnTo>
                    <a:pt x="440" y="62"/>
                  </a:lnTo>
                  <a:lnTo>
                    <a:pt x="385" y="70"/>
                  </a:lnTo>
                  <a:lnTo>
                    <a:pt x="369" y="85"/>
                  </a:lnTo>
                  <a:lnTo>
                    <a:pt x="369" y="109"/>
                  </a:lnTo>
                  <a:lnTo>
                    <a:pt x="354" y="116"/>
                  </a:lnTo>
                  <a:lnTo>
                    <a:pt x="330" y="116"/>
                  </a:lnTo>
                  <a:lnTo>
                    <a:pt x="299" y="124"/>
                  </a:lnTo>
                  <a:lnTo>
                    <a:pt x="259" y="140"/>
                  </a:lnTo>
                  <a:lnTo>
                    <a:pt x="244" y="163"/>
                  </a:lnTo>
                  <a:lnTo>
                    <a:pt x="267" y="171"/>
                  </a:lnTo>
                  <a:lnTo>
                    <a:pt x="267" y="186"/>
                  </a:lnTo>
                  <a:lnTo>
                    <a:pt x="251" y="186"/>
                  </a:lnTo>
                  <a:lnTo>
                    <a:pt x="244" y="194"/>
                  </a:lnTo>
                  <a:lnTo>
                    <a:pt x="259" y="202"/>
                  </a:lnTo>
                  <a:lnTo>
                    <a:pt x="251" y="233"/>
                  </a:lnTo>
                  <a:lnTo>
                    <a:pt x="236" y="240"/>
                  </a:lnTo>
                  <a:lnTo>
                    <a:pt x="220" y="248"/>
                  </a:lnTo>
                  <a:lnTo>
                    <a:pt x="220" y="233"/>
                  </a:lnTo>
                  <a:lnTo>
                    <a:pt x="212" y="233"/>
                  </a:lnTo>
                  <a:lnTo>
                    <a:pt x="212" y="248"/>
                  </a:lnTo>
                  <a:lnTo>
                    <a:pt x="196" y="240"/>
                  </a:lnTo>
                  <a:lnTo>
                    <a:pt x="189" y="233"/>
                  </a:lnTo>
                  <a:lnTo>
                    <a:pt x="196" y="217"/>
                  </a:lnTo>
                  <a:lnTo>
                    <a:pt x="189" y="209"/>
                  </a:lnTo>
                  <a:lnTo>
                    <a:pt x="173" y="217"/>
                  </a:lnTo>
                  <a:lnTo>
                    <a:pt x="173" y="194"/>
                  </a:lnTo>
                  <a:lnTo>
                    <a:pt x="157" y="171"/>
                  </a:lnTo>
                  <a:lnTo>
                    <a:pt x="141" y="163"/>
                  </a:lnTo>
                  <a:lnTo>
                    <a:pt x="126" y="147"/>
                  </a:lnTo>
                  <a:lnTo>
                    <a:pt x="63" y="147"/>
                  </a:lnTo>
                  <a:lnTo>
                    <a:pt x="31" y="14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7" name="Freeform 64">
              <a:extLst>
                <a:ext uri="{FF2B5EF4-FFF2-40B4-BE49-F238E27FC236}">
                  <a16:creationId xmlns:a16="http://schemas.microsoft.com/office/drawing/2014/main" id="{ED7C992A-35A7-4280-9FE8-3370345769F5}"/>
                </a:ext>
              </a:extLst>
            </p:cNvPr>
            <p:cNvSpPr>
              <a:spLocks/>
            </p:cNvSpPr>
            <p:nvPr/>
          </p:nvSpPr>
          <p:spPr bwMode="gray">
            <a:xfrm>
              <a:off x="6745748" y="787789"/>
              <a:ext cx="690910" cy="547688"/>
            </a:xfrm>
            <a:custGeom>
              <a:avLst/>
              <a:gdLst>
                <a:gd name="T0" fmla="*/ 118 w 449"/>
                <a:gd name="T1" fmla="*/ 195 h 345"/>
                <a:gd name="T2" fmla="*/ 134 w 449"/>
                <a:gd name="T3" fmla="*/ 211 h 345"/>
                <a:gd name="T4" fmla="*/ 102 w 449"/>
                <a:gd name="T5" fmla="*/ 195 h 345"/>
                <a:gd name="T6" fmla="*/ 63 w 449"/>
                <a:gd name="T7" fmla="*/ 188 h 345"/>
                <a:gd name="T8" fmla="*/ 71 w 449"/>
                <a:gd name="T9" fmla="*/ 227 h 345"/>
                <a:gd name="T10" fmla="*/ 94 w 449"/>
                <a:gd name="T11" fmla="*/ 219 h 345"/>
                <a:gd name="T12" fmla="*/ 110 w 449"/>
                <a:gd name="T13" fmla="*/ 242 h 345"/>
                <a:gd name="T14" fmla="*/ 149 w 449"/>
                <a:gd name="T15" fmla="*/ 266 h 345"/>
                <a:gd name="T16" fmla="*/ 173 w 449"/>
                <a:gd name="T17" fmla="*/ 321 h 345"/>
                <a:gd name="T18" fmla="*/ 189 w 449"/>
                <a:gd name="T19" fmla="*/ 305 h 345"/>
                <a:gd name="T20" fmla="*/ 212 w 449"/>
                <a:gd name="T21" fmla="*/ 321 h 345"/>
                <a:gd name="T22" fmla="*/ 220 w 449"/>
                <a:gd name="T23" fmla="*/ 336 h 345"/>
                <a:gd name="T24" fmla="*/ 252 w 449"/>
                <a:gd name="T25" fmla="*/ 336 h 345"/>
                <a:gd name="T26" fmla="*/ 275 w 449"/>
                <a:gd name="T27" fmla="*/ 328 h 345"/>
                <a:gd name="T28" fmla="*/ 259 w 449"/>
                <a:gd name="T29" fmla="*/ 297 h 345"/>
                <a:gd name="T30" fmla="*/ 299 w 449"/>
                <a:gd name="T31" fmla="*/ 297 h 345"/>
                <a:gd name="T32" fmla="*/ 291 w 449"/>
                <a:gd name="T33" fmla="*/ 266 h 345"/>
                <a:gd name="T34" fmla="*/ 299 w 449"/>
                <a:gd name="T35" fmla="*/ 227 h 345"/>
                <a:gd name="T36" fmla="*/ 307 w 449"/>
                <a:gd name="T37" fmla="*/ 180 h 345"/>
                <a:gd name="T38" fmla="*/ 354 w 449"/>
                <a:gd name="T39" fmla="*/ 164 h 345"/>
                <a:gd name="T40" fmla="*/ 362 w 449"/>
                <a:gd name="T41" fmla="*/ 133 h 345"/>
                <a:gd name="T42" fmla="*/ 385 w 449"/>
                <a:gd name="T43" fmla="*/ 117 h 345"/>
                <a:gd name="T44" fmla="*/ 417 w 449"/>
                <a:gd name="T45" fmla="*/ 70 h 345"/>
                <a:gd name="T46" fmla="*/ 448 w 449"/>
                <a:gd name="T47" fmla="*/ 47 h 345"/>
                <a:gd name="T48" fmla="*/ 417 w 449"/>
                <a:gd name="T49" fmla="*/ 23 h 345"/>
                <a:gd name="T50" fmla="*/ 338 w 449"/>
                <a:gd name="T51" fmla="*/ 63 h 345"/>
                <a:gd name="T52" fmla="*/ 267 w 449"/>
                <a:gd name="T53" fmla="*/ 63 h 345"/>
                <a:gd name="T54" fmla="*/ 212 w 449"/>
                <a:gd name="T55" fmla="*/ 31 h 345"/>
                <a:gd name="T56" fmla="*/ 196 w 449"/>
                <a:gd name="T57" fmla="*/ 23 h 345"/>
                <a:gd name="T58" fmla="*/ 181 w 449"/>
                <a:gd name="T59" fmla="*/ 0 h 345"/>
                <a:gd name="T60" fmla="*/ 126 w 449"/>
                <a:gd name="T61" fmla="*/ 16 h 345"/>
                <a:gd name="T62" fmla="*/ 110 w 449"/>
                <a:gd name="T63" fmla="*/ 55 h 345"/>
                <a:gd name="T64" fmla="*/ 71 w 449"/>
                <a:gd name="T65" fmla="*/ 39 h 345"/>
                <a:gd name="T66" fmla="*/ 16 w 449"/>
                <a:gd name="T67" fmla="*/ 55 h 345"/>
                <a:gd name="T68" fmla="*/ 0 w 449"/>
                <a:gd name="T69" fmla="*/ 94 h 345"/>
                <a:gd name="T70" fmla="*/ 55 w 449"/>
                <a:gd name="T71" fmla="*/ 86 h 345"/>
                <a:gd name="T72" fmla="*/ 86 w 449"/>
                <a:gd name="T73" fmla="*/ 109 h 345"/>
                <a:gd name="T74" fmla="*/ 110 w 449"/>
                <a:gd name="T75" fmla="*/ 164 h 345"/>
                <a:gd name="T76" fmla="*/ 118 w 449"/>
                <a:gd name="T77" fmla="*/ 195 h 3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9"/>
                <a:gd name="T118" fmla="*/ 0 h 345"/>
                <a:gd name="T119" fmla="*/ 449 w 449"/>
                <a:gd name="T120" fmla="*/ 345 h 3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9" h="345">
                  <a:moveTo>
                    <a:pt x="118" y="195"/>
                  </a:moveTo>
                  <a:lnTo>
                    <a:pt x="118" y="195"/>
                  </a:lnTo>
                  <a:lnTo>
                    <a:pt x="134" y="195"/>
                  </a:lnTo>
                  <a:lnTo>
                    <a:pt x="134" y="211"/>
                  </a:lnTo>
                  <a:lnTo>
                    <a:pt x="118" y="211"/>
                  </a:lnTo>
                  <a:lnTo>
                    <a:pt x="102" y="195"/>
                  </a:lnTo>
                  <a:lnTo>
                    <a:pt x="79" y="188"/>
                  </a:lnTo>
                  <a:lnTo>
                    <a:pt x="63" y="188"/>
                  </a:lnTo>
                  <a:lnTo>
                    <a:pt x="55" y="211"/>
                  </a:lnTo>
                  <a:lnTo>
                    <a:pt x="71" y="227"/>
                  </a:lnTo>
                  <a:lnTo>
                    <a:pt x="94" y="211"/>
                  </a:lnTo>
                  <a:lnTo>
                    <a:pt x="94" y="219"/>
                  </a:lnTo>
                  <a:lnTo>
                    <a:pt x="94" y="235"/>
                  </a:lnTo>
                  <a:lnTo>
                    <a:pt x="110" y="242"/>
                  </a:lnTo>
                  <a:lnTo>
                    <a:pt x="126" y="266"/>
                  </a:lnTo>
                  <a:lnTo>
                    <a:pt x="149" y="266"/>
                  </a:lnTo>
                  <a:lnTo>
                    <a:pt x="157" y="297"/>
                  </a:lnTo>
                  <a:lnTo>
                    <a:pt x="173" y="321"/>
                  </a:lnTo>
                  <a:lnTo>
                    <a:pt x="189" y="321"/>
                  </a:lnTo>
                  <a:lnTo>
                    <a:pt x="189" y="305"/>
                  </a:lnTo>
                  <a:lnTo>
                    <a:pt x="204" y="297"/>
                  </a:lnTo>
                  <a:lnTo>
                    <a:pt x="212" y="321"/>
                  </a:lnTo>
                  <a:lnTo>
                    <a:pt x="204" y="336"/>
                  </a:lnTo>
                  <a:lnTo>
                    <a:pt x="220" y="336"/>
                  </a:lnTo>
                  <a:lnTo>
                    <a:pt x="228" y="344"/>
                  </a:lnTo>
                  <a:lnTo>
                    <a:pt x="252" y="336"/>
                  </a:lnTo>
                  <a:lnTo>
                    <a:pt x="275" y="344"/>
                  </a:lnTo>
                  <a:lnTo>
                    <a:pt x="275" y="328"/>
                  </a:lnTo>
                  <a:lnTo>
                    <a:pt x="267" y="313"/>
                  </a:lnTo>
                  <a:lnTo>
                    <a:pt x="259" y="297"/>
                  </a:lnTo>
                  <a:lnTo>
                    <a:pt x="275" y="289"/>
                  </a:lnTo>
                  <a:lnTo>
                    <a:pt x="299" y="297"/>
                  </a:lnTo>
                  <a:lnTo>
                    <a:pt x="291" y="281"/>
                  </a:lnTo>
                  <a:lnTo>
                    <a:pt x="291" y="266"/>
                  </a:lnTo>
                  <a:lnTo>
                    <a:pt x="299" y="258"/>
                  </a:lnTo>
                  <a:lnTo>
                    <a:pt x="299" y="227"/>
                  </a:lnTo>
                  <a:lnTo>
                    <a:pt x="307" y="203"/>
                  </a:lnTo>
                  <a:lnTo>
                    <a:pt x="307" y="180"/>
                  </a:lnTo>
                  <a:lnTo>
                    <a:pt x="307" y="172"/>
                  </a:lnTo>
                  <a:lnTo>
                    <a:pt x="354" y="164"/>
                  </a:lnTo>
                  <a:lnTo>
                    <a:pt x="369" y="149"/>
                  </a:lnTo>
                  <a:lnTo>
                    <a:pt x="362" y="133"/>
                  </a:lnTo>
                  <a:lnTo>
                    <a:pt x="377" y="133"/>
                  </a:lnTo>
                  <a:lnTo>
                    <a:pt x="385" y="117"/>
                  </a:lnTo>
                  <a:lnTo>
                    <a:pt x="393" y="94"/>
                  </a:lnTo>
                  <a:lnTo>
                    <a:pt x="417" y="70"/>
                  </a:lnTo>
                  <a:lnTo>
                    <a:pt x="424" y="55"/>
                  </a:lnTo>
                  <a:lnTo>
                    <a:pt x="448" y="47"/>
                  </a:lnTo>
                  <a:lnTo>
                    <a:pt x="440" y="23"/>
                  </a:lnTo>
                  <a:lnTo>
                    <a:pt x="417" y="23"/>
                  </a:lnTo>
                  <a:lnTo>
                    <a:pt x="401" y="39"/>
                  </a:lnTo>
                  <a:lnTo>
                    <a:pt x="338" y="63"/>
                  </a:lnTo>
                  <a:lnTo>
                    <a:pt x="322" y="55"/>
                  </a:lnTo>
                  <a:lnTo>
                    <a:pt x="267" y="63"/>
                  </a:lnTo>
                  <a:lnTo>
                    <a:pt x="244" y="31"/>
                  </a:lnTo>
                  <a:lnTo>
                    <a:pt x="212" y="31"/>
                  </a:lnTo>
                  <a:lnTo>
                    <a:pt x="212" y="23"/>
                  </a:lnTo>
                  <a:lnTo>
                    <a:pt x="196" y="23"/>
                  </a:lnTo>
                  <a:lnTo>
                    <a:pt x="196" y="31"/>
                  </a:lnTo>
                  <a:lnTo>
                    <a:pt x="181" y="0"/>
                  </a:lnTo>
                  <a:lnTo>
                    <a:pt x="165" y="16"/>
                  </a:lnTo>
                  <a:lnTo>
                    <a:pt x="126" y="16"/>
                  </a:lnTo>
                  <a:lnTo>
                    <a:pt x="110" y="31"/>
                  </a:lnTo>
                  <a:lnTo>
                    <a:pt x="110" y="55"/>
                  </a:lnTo>
                  <a:lnTo>
                    <a:pt x="94" y="39"/>
                  </a:lnTo>
                  <a:lnTo>
                    <a:pt x="71" y="39"/>
                  </a:lnTo>
                  <a:lnTo>
                    <a:pt x="71" y="47"/>
                  </a:lnTo>
                  <a:lnTo>
                    <a:pt x="16" y="55"/>
                  </a:lnTo>
                  <a:lnTo>
                    <a:pt x="0" y="70"/>
                  </a:lnTo>
                  <a:lnTo>
                    <a:pt x="0" y="94"/>
                  </a:lnTo>
                  <a:lnTo>
                    <a:pt x="31" y="94"/>
                  </a:lnTo>
                  <a:lnTo>
                    <a:pt x="55" y="86"/>
                  </a:lnTo>
                  <a:lnTo>
                    <a:pt x="71" y="102"/>
                  </a:lnTo>
                  <a:lnTo>
                    <a:pt x="86" y="109"/>
                  </a:lnTo>
                  <a:lnTo>
                    <a:pt x="86" y="133"/>
                  </a:lnTo>
                  <a:lnTo>
                    <a:pt x="110" y="164"/>
                  </a:lnTo>
                  <a:lnTo>
                    <a:pt x="118" y="172"/>
                  </a:lnTo>
                  <a:lnTo>
                    <a:pt x="118" y="195"/>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8" name="Freeform 65">
              <a:extLst>
                <a:ext uri="{FF2B5EF4-FFF2-40B4-BE49-F238E27FC236}">
                  <a16:creationId xmlns:a16="http://schemas.microsoft.com/office/drawing/2014/main" id="{6D80457E-F915-47EC-BE9B-3CEFB5C536DA}"/>
                </a:ext>
              </a:extLst>
            </p:cNvPr>
            <p:cNvSpPr>
              <a:spLocks/>
            </p:cNvSpPr>
            <p:nvPr/>
          </p:nvSpPr>
          <p:spPr bwMode="gray">
            <a:xfrm>
              <a:off x="7142752" y="867164"/>
              <a:ext cx="690910" cy="788988"/>
            </a:xfrm>
            <a:custGeom>
              <a:avLst/>
              <a:gdLst>
                <a:gd name="T0" fmla="*/ 157 w 449"/>
                <a:gd name="T1" fmla="*/ 472 h 497"/>
                <a:gd name="T2" fmla="*/ 141 w 449"/>
                <a:gd name="T3" fmla="*/ 441 h 497"/>
                <a:gd name="T4" fmla="*/ 141 w 449"/>
                <a:gd name="T5" fmla="*/ 417 h 497"/>
                <a:gd name="T6" fmla="*/ 204 w 449"/>
                <a:gd name="T7" fmla="*/ 409 h 497"/>
                <a:gd name="T8" fmla="*/ 157 w 449"/>
                <a:gd name="T9" fmla="*/ 370 h 497"/>
                <a:gd name="T10" fmla="*/ 102 w 449"/>
                <a:gd name="T11" fmla="*/ 331 h 497"/>
                <a:gd name="T12" fmla="*/ 63 w 449"/>
                <a:gd name="T13" fmla="*/ 315 h 497"/>
                <a:gd name="T14" fmla="*/ 16 w 449"/>
                <a:gd name="T15" fmla="*/ 299 h 497"/>
                <a:gd name="T16" fmla="*/ 8 w 449"/>
                <a:gd name="T17" fmla="*/ 268 h 497"/>
                <a:gd name="T18" fmla="*/ 16 w 449"/>
                <a:gd name="T19" fmla="*/ 244 h 497"/>
                <a:gd name="T20" fmla="*/ 31 w 449"/>
                <a:gd name="T21" fmla="*/ 236 h 497"/>
                <a:gd name="T22" fmla="*/ 39 w 449"/>
                <a:gd name="T23" fmla="*/ 213 h 497"/>
                <a:gd name="T24" fmla="*/ 47 w 449"/>
                <a:gd name="T25" fmla="*/ 157 h 497"/>
                <a:gd name="T26" fmla="*/ 47 w 449"/>
                <a:gd name="T27" fmla="*/ 126 h 497"/>
                <a:gd name="T28" fmla="*/ 110 w 449"/>
                <a:gd name="T29" fmla="*/ 102 h 497"/>
                <a:gd name="T30" fmla="*/ 118 w 449"/>
                <a:gd name="T31" fmla="*/ 87 h 497"/>
                <a:gd name="T32" fmla="*/ 134 w 449"/>
                <a:gd name="T33" fmla="*/ 47 h 497"/>
                <a:gd name="T34" fmla="*/ 165 w 449"/>
                <a:gd name="T35" fmla="*/ 8 h 497"/>
                <a:gd name="T36" fmla="*/ 196 w 449"/>
                <a:gd name="T37" fmla="*/ 8 h 497"/>
                <a:gd name="T38" fmla="*/ 228 w 449"/>
                <a:gd name="T39" fmla="*/ 24 h 497"/>
                <a:gd name="T40" fmla="*/ 267 w 449"/>
                <a:gd name="T41" fmla="*/ 16 h 497"/>
                <a:gd name="T42" fmla="*/ 252 w 449"/>
                <a:gd name="T43" fmla="*/ 87 h 497"/>
                <a:gd name="T44" fmla="*/ 275 w 449"/>
                <a:gd name="T45" fmla="*/ 102 h 497"/>
                <a:gd name="T46" fmla="*/ 307 w 449"/>
                <a:gd name="T47" fmla="*/ 63 h 497"/>
                <a:gd name="T48" fmla="*/ 338 w 449"/>
                <a:gd name="T49" fmla="*/ 94 h 497"/>
                <a:gd name="T50" fmla="*/ 354 w 449"/>
                <a:gd name="T51" fmla="*/ 102 h 497"/>
                <a:gd name="T52" fmla="*/ 440 w 449"/>
                <a:gd name="T53" fmla="*/ 126 h 497"/>
                <a:gd name="T54" fmla="*/ 432 w 449"/>
                <a:gd name="T55" fmla="*/ 157 h 497"/>
                <a:gd name="T56" fmla="*/ 393 w 449"/>
                <a:gd name="T57" fmla="*/ 197 h 497"/>
                <a:gd name="T58" fmla="*/ 369 w 449"/>
                <a:gd name="T59" fmla="*/ 228 h 497"/>
                <a:gd name="T60" fmla="*/ 322 w 449"/>
                <a:gd name="T61" fmla="*/ 252 h 497"/>
                <a:gd name="T62" fmla="*/ 314 w 449"/>
                <a:gd name="T63" fmla="*/ 276 h 497"/>
                <a:gd name="T64" fmla="*/ 299 w 449"/>
                <a:gd name="T65" fmla="*/ 339 h 497"/>
                <a:gd name="T66" fmla="*/ 283 w 449"/>
                <a:gd name="T67" fmla="*/ 441 h 497"/>
                <a:gd name="T68" fmla="*/ 283 w 449"/>
                <a:gd name="T69" fmla="*/ 480 h 497"/>
                <a:gd name="T70" fmla="*/ 236 w 449"/>
                <a:gd name="T71" fmla="*/ 496 h 497"/>
                <a:gd name="T72" fmla="*/ 181 w 449"/>
                <a:gd name="T73" fmla="*/ 488 h 4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9"/>
                <a:gd name="T112" fmla="*/ 0 h 497"/>
                <a:gd name="T113" fmla="*/ 449 w 449"/>
                <a:gd name="T114" fmla="*/ 497 h 4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9" h="497">
                  <a:moveTo>
                    <a:pt x="157" y="472"/>
                  </a:moveTo>
                  <a:lnTo>
                    <a:pt x="157" y="472"/>
                  </a:lnTo>
                  <a:lnTo>
                    <a:pt x="157" y="457"/>
                  </a:lnTo>
                  <a:lnTo>
                    <a:pt x="141" y="441"/>
                  </a:lnTo>
                  <a:lnTo>
                    <a:pt x="126" y="433"/>
                  </a:lnTo>
                  <a:lnTo>
                    <a:pt x="141" y="417"/>
                  </a:lnTo>
                  <a:lnTo>
                    <a:pt x="189" y="425"/>
                  </a:lnTo>
                  <a:lnTo>
                    <a:pt x="204" y="409"/>
                  </a:lnTo>
                  <a:lnTo>
                    <a:pt x="181" y="386"/>
                  </a:lnTo>
                  <a:lnTo>
                    <a:pt x="157" y="370"/>
                  </a:lnTo>
                  <a:lnTo>
                    <a:pt x="118" y="339"/>
                  </a:lnTo>
                  <a:lnTo>
                    <a:pt x="102" y="331"/>
                  </a:lnTo>
                  <a:lnTo>
                    <a:pt x="94" y="315"/>
                  </a:lnTo>
                  <a:lnTo>
                    <a:pt x="63" y="315"/>
                  </a:lnTo>
                  <a:lnTo>
                    <a:pt x="39" y="307"/>
                  </a:lnTo>
                  <a:lnTo>
                    <a:pt x="16" y="299"/>
                  </a:lnTo>
                  <a:lnTo>
                    <a:pt x="16" y="283"/>
                  </a:lnTo>
                  <a:lnTo>
                    <a:pt x="8" y="268"/>
                  </a:lnTo>
                  <a:lnTo>
                    <a:pt x="0" y="252"/>
                  </a:lnTo>
                  <a:lnTo>
                    <a:pt x="16" y="244"/>
                  </a:lnTo>
                  <a:lnTo>
                    <a:pt x="39" y="252"/>
                  </a:lnTo>
                  <a:lnTo>
                    <a:pt x="31" y="236"/>
                  </a:lnTo>
                  <a:lnTo>
                    <a:pt x="31" y="220"/>
                  </a:lnTo>
                  <a:lnTo>
                    <a:pt x="39" y="213"/>
                  </a:lnTo>
                  <a:lnTo>
                    <a:pt x="39" y="181"/>
                  </a:lnTo>
                  <a:lnTo>
                    <a:pt x="47" y="157"/>
                  </a:lnTo>
                  <a:lnTo>
                    <a:pt x="47" y="134"/>
                  </a:lnTo>
                  <a:lnTo>
                    <a:pt x="47" y="126"/>
                  </a:lnTo>
                  <a:lnTo>
                    <a:pt x="94" y="118"/>
                  </a:lnTo>
                  <a:lnTo>
                    <a:pt x="110" y="102"/>
                  </a:lnTo>
                  <a:lnTo>
                    <a:pt x="102" y="87"/>
                  </a:lnTo>
                  <a:lnTo>
                    <a:pt x="118" y="87"/>
                  </a:lnTo>
                  <a:lnTo>
                    <a:pt x="126" y="71"/>
                  </a:lnTo>
                  <a:lnTo>
                    <a:pt x="134" y="47"/>
                  </a:lnTo>
                  <a:lnTo>
                    <a:pt x="157" y="24"/>
                  </a:lnTo>
                  <a:lnTo>
                    <a:pt x="165" y="8"/>
                  </a:lnTo>
                  <a:lnTo>
                    <a:pt x="189" y="0"/>
                  </a:lnTo>
                  <a:lnTo>
                    <a:pt x="196" y="8"/>
                  </a:lnTo>
                  <a:lnTo>
                    <a:pt x="220" y="8"/>
                  </a:lnTo>
                  <a:lnTo>
                    <a:pt x="228" y="24"/>
                  </a:lnTo>
                  <a:lnTo>
                    <a:pt x="244" y="8"/>
                  </a:lnTo>
                  <a:lnTo>
                    <a:pt x="267" y="16"/>
                  </a:lnTo>
                  <a:lnTo>
                    <a:pt x="275" y="31"/>
                  </a:lnTo>
                  <a:lnTo>
                    <a:pt x="252" y="87"/>
                  </a:lnTo>
                  <a:lnTo>
                    <a:pt x="259" y="102"/>
                  </a:lnTo>
                  <a:lnTo>
                    <a:pt x="275" y="102"/>
                  </a:lnTo>
                  <a:lnTo>
                    <a:pt x="283" y="71"/>
                  </a:lnTo>
                  <a:lnTo>
                    <a:pt x="307" y="63"/>
                  </a:lnTo>
                  <a:lnTo>
                    <a:pt x="307" y="94"/>
                  </a:lnTo>
                  <a:lnTo>
                    <a:pt x="338" y="94"/>
                  </a:lnTo>
                  <a:lnTo>
                    <a:pt x="338" y="118"/>
                  </a:lnTo>
                  <a:lnTo>
                    <a:pt x="354" y="102"/>
                  </a:lnTo>
                  <a:lnTo>
                    <a:pt x="385" y="126"/>
                  </a:lnTo>
                  <a:lnTo>
                    <a:pt x="440" y="126"/>
                  </a:lnTo>
                  <a:lnTo>
                    <a:pt x="448" y="150"/>
                  </a:lnTo>
                  <a:lnTo>
                    <a:pt x="432" y="157"/>
                  </a:lnTo>
                  <a:lnTo>
                    <a:pt x="409" y="189"/>
                  </a:lnTo>
                  <a:lnTo>
                    <a:pt x="393" y="197"/>
                  </a:lnTo>
                  <a:lnTo>
                    <a:pt x="393" y="205"/>
                  </a:lnTo>
                  <a:lnTo>
                    <a:pt x="369" y="228"/>
                  </a:lnTo>
                  <a:lnTo>
                    <a:pt x="330" y="236"/>
                  </a:lnTo>
                  <a:lnTo>
                    <a:pt x="322" y="252"/>
                  </a:lnTo>
                  <a:lnTo>
                    <a:pt x="330" y="276"/>
                  </a:lnTo>
                  <a:lnTo>
                    <a:pt x="314" y="276"/>
                  </a:lnTo>
                  <a:lnTo>
                    <a:pt x="291" y="299"/>
                  </a:lnTo>
                  <a:lnTo>
                    <a:pt x="299" y="339"/>
                  </a:lnTo>
                  <a:lnTo>
                    <a:pt x="283" y="386"/>
                  </a:lnTo>
                  <a:lnTo>
                    <a:pt x="283" y="441"/>
                  </a:lnTo>
                  <a:lnTo>
                    <a:pt x="291" y="465"/>
                  </a:lnTo>
                  <a:lnTo>
                    <a:pt x="283" y="480"/>
                  </a:lnTo>
                  <a:lnTo>
                    <a:pt x="267" y="496"/>
                  </a:lnTo>
                  <a:lnTo>
                    <a:pt x="236" y="496"/>
                  </a:lnTo>
                  <a:lnTo>
                    <a:pt x="212" y="488"/>
                  </a:lnTo>
                  <a:lnTo>
                    <a:pt x="181" y="488"/>
                  </a:lnTo>
                  <a:lnTo>
                    <a:pt x="157" y="472"/>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19" name="Freeform 66">
              <a:extLst>
                <a:ext uri="{FF2B5EF4-FFF2-40B4-BE49-F238E27FC236}">
                  <a16:creationId xmlns:a16="http://schemas.microsoft.com/office/drawing/2014/main" id="{3F89F910-9ACB-4C58-83F5-B5E3D2870563}"/>
                </a:ext>
              </a:extLst>
            </p:cNvPr>
            <p:cNvSpPr>
              <a:spLocks/>
            </p:cNvSpPr>
            <p:nvPr/>
          </p:nvSpPr>
          <p:spPr bwMode="gray">
            <a:xfrm>
              <a:off x="7244311" y="1095764"/>
              <a:ext cx="1171008" cy="1677988"/>
            </a:xfrm>
            <a:custGeom>
              <a:avLst/>
              <a:gdLst>
                <a:gd name="T0" fmla="*/ 649 w 761"/>
                <a:gd name="T1" fmla="*/ 659 h 1057"/>
                <a:gd name="T2" fmla="*/ 625 w 761"/>
                <a:gd name="T3" fmla="*/ 746 h 1057"/>
                <a:gd name="T4" fmla="*/ 538 w 761"/>
                <a:gd name="T5" fmla="*/ 746 h 1057"/>
                <a:gd name="T6" fmla="*/ 523 w 761"/>
                <a:gd name="T7" fmla="*/ 786 h 1057"/>
                <a:gd name="T8" fmla="*/ 515 w 761"/>
                <a:gd name="T9" fmla="*/ 818 h 1057"/>
                <a:gd name="T10" fmla="*/ 491 w 761"/>
                <a:gd name="T11" fmla="*/ 858 h 1057"/>
                <a:gd name="T12" fmla="*/ 507 w 761"/>
                <a:gd name="T13" fmla="*/ 889 h 1057"/>
                <a:gd name="T14" fmla="*/ 483 w 761"/>
                <a:gd name="T15" fmla="*/ 921 h 1057"/>
                <a:gd name="T16" fmla="*/ 412 w 761"/>
                <a:gd name="T17" fmla="*/ 977 h 1057"/>
                <a:gd name="T18" fmla="*/ 388 w 761"/>
                <a:gd name="T19" fmla="*/ 1024 h 1057"/>
                <a:gd name="T20" fmla="*/ 372 w 761"/>
                <a:gd name="T21" fmla="*/ 1040 h 1057"/>
                <a:gd name="T22" fmla="*/ 356 w 761"/>
                <a:gd name="T23" fmla="*/ 1032 h 1057"/>
                <a:gd name="T24" fmla="*/ 301 w 761"/>
                <a:gd name="T25" fmla="*/ 1032 h 1057"/>
                <a:gd name="T26" fmla="*/ 301 w 761"/>
                <a:gd name="T27" fmla="*/ 1000 h 1057"/>
                <a:gd name="T28" fmla="*/ 245 w 761"/>
                <a:gd name="T29" fmla="*/ 961 h 1057"/>
                <a:gd name="T30" fmla="*/ 198 w 761"/>
                <a:gd name="T31" fmla="*/ 945 h 1057"/>
                <a:gd name="T32" fmla="*/ 158 w 761"/>
                <a:gd name="T33" fmla="*/ 921 h 1057"/>
                <a:gd name="T34" fmla="*/ 119 w 761"/>
                <a:gd name="T35" fmla="*/ 881 h 1057"/>
                <a:gd name="T36" fmla="*/ 135 w 761"/>
                <a:gd name="T37" fmla="*/ 858 h 1057"/>
                <a:gd name="T38" fmla="*/ 135 w 761"/>
                <a:gd name="T39" fmla="*/ 826 h 1057"/>
                <a:gd name="T40" fmla="*/ 166 w 761"/>
                <a:gd name="T41" fmla="*/ 810 h 1057"/>
                <a:gd name="T42" fmla="*/ 150 w 761"/>
                <a:gd name="T43" fmla="*/ 738 h 1057"/>
                <a:gd name="T44" fmla="*/ 127 w 761"/>
                <a:gd name="T45" fmla="*/ 667 h 1057"/>
                <a:gd name="T46" fmla="*/ 103 w 761"/>
                <a:gd name="T47" fmla="*/ 635 h 1057"/>
                <a:gd name="T48" fmla="*/ 40 w 761"/>
                <a:gd name="T49" fmla="*/ 611 h 1057"/>
                <a:gd name="T50" fmla="*/ 8 w 761"/>
                <a:gd name="T51" fmla="*/ 580 h 1057"/>
                <a:gd name="T52" fmla="*/ 24 w 761"/>
                <a:gd name="T53" fmla="*/ 516 h 1057"/>
                <a:gd name="T54" fmla="*/ 48 w 761"/>
                <a:gd name="T55" fmla="*/ 532 h 1057"/>
                <a:gd name="T56" fmla="*/ 55 w 761"/>
                <a:gd name="T57" fmla="*/ 476 h 1057"/>
                <a:gd name="T58" fmla="*/ 79 w 761"/>
                <a:gd name="T59" fmla="*/ 461 h 1057"/>
                <a:gd name="T60" fmla="*/ 103 w 761"/>
                <a:gd name="T61" fmla="*/ 413 h 1057"/>
                <a:gd name="T62" fmla="*/ 103 w 761"/>
                <a:gd name="T63" fmla="*/ 365 h 1057"/>
                <a:gd name="T64" fmla="*/ 87 w 761"/>
                <a:gd name="T65" fmla="*/ 326 h 1057"/>
                <a:gd name="T66" fmla="*/ 143 w 761"/>
                <a:gd name="T67" fmla="*/ 341 h 1057"/>
                <a:gd name="T68" fmla="*/ 198 w 761"/>
                <a:gd name="T69" fmla="*/ 349 h 1057"/>
                <a:gd name="T70" fmla="*/ 214 w 761"/>
                <a:gd name="T71" fmla="*/ 294 h 1057"/>
                <a:gd name="T72" fmla="*/ 230 w 761"/>
                <a:gd name="T73" fmla="*/ 191 h 1057"/>
                <a:gd name="T74" fmla="*/ 245 w 761"/>
                <a:gd name="T75" fmla="*/ 127 h 1057"/>
                <a:gd name="T76" fmla="*/ 253 w 761"/>
                <a:gd name="T77" fmla="*/ 103 h 1057"/>
                <a:gd name="T78" fmla="*/ 301 w 761"/>
                <a:gd name="T79" fmla="*/ 79 h 1057"/>
                <a:gd name="T80" fmla="*/ 325 w 761"/>
                <a:gd name="T81" fmla="*/ 48 h 1057"/>
                <a:gd name="T82" fmla="*/ 364 w 761"/>
                <a:gd name="T83" fmla="*/ 8 h 1057"/>
                <a:gd name="T84" fmla="*/ 420 w 761"/>
                <a:gd name="T85" fmla="*/ 40 h 1057"/>
                <a:gd name="T86" fmla="*/ 467 w 761"/>
                <a:gd name="T87" fmla="*/ 32 h 1057"/>
                <a:gd name="T88" fmla="*/ 530 w 761"/>
                <a:gd name="T89" fmla="*/ 40 h 1057"/>
                <a:gd name="T90" fmla="*/ 610 w 761"/>
                <a:gd name="T91" fmla="*/ 48 h 1057"/>
                <a:gd name="T92" fmla="*/ 657 w 761"/>
                <a:gd name="T93" fmla="*/ 48 h 1057"/>
                <a:gd name="T94" fmla="*/ 728 w 761"/>
                <a:gd name="T95" fmla="*/ 56 h 1057"/>
                <a:gd name="T96" fmla="*/ 760 w 761"/>
                <a:gd name="T97" fmla="*/ 183 h 1057"/>
                <a:gd name="T98" fmla="*/ 744 w 761"/>
                <a:gd name="T99" fmla="*/ 294 h 1057"/>
                <a:gd name="T100" fmla="*/ 720 w 761"/>
                <a:gd name="T101" fmla="*/ 365 h 1057"/>
                <a:gd name="T102" fmla="*/ 673 w 761"/>
                <a:gd name="T103" fmla="*/ 429 h 1057"/>
                <a:gd name="T104" fmla="*/ 673 w 761"/>
                <a:gd name="T105" fmla="*/ 484 h 1057"/>
                <a:gd name="T106" fmla="*/ 681 w 761"/>
                <a:gd name="T107" fmla="*/ 532 h 1057"/>
                <a:gd name="T108" fmla="*/ 649 w 761"/>
                <a:gd name="T109" fmla="*/ 588 h 1057"/>
                <a:gd name="T110" fmla="*/ 649 w 761"/>
                <a:gd name="T111" fmla="*/ 659 h 10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1"/>
                <a:gd name="T169" fmla="*/ 0 h 1057"/>
                <a:gd name="T170" fmla="*/ 761 w 761"/>
                <a:gd name="T171" fmla="*/ 1057 h 10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1" h="1057">
                  <a:moveTo>
                    <a:pt x="649" y="659"/>
                  </a:moveTo>
                  <a:lnTo>
                    <a:pt x="649" y="659"/>
                  </a:lnTo>
                  <a:lnTo>
                    <a:pt x="641" y="715"/>
                  </a:lnTo>
                  <a:lnTo>
                    <a:pt x="625" y="746"/>
                  </a:lnTo>
                  <a:lnTo>
                    <a:pt x="570" y="762"/>
                  </a:lnTo>
                  <a:lnTo>
                    <a:pt x="538" y="746"/>
                  </a:lnTo>
                  <a:lnTo>
                    <a:pt x="538" y="770"/>
                  </a:lnTo>
                  <a:lnTo>
                    <a:pt x="523" y="786"/>
                  </a:lnTo>
                  <a:lnTo>
                    <a:pt x="523" y="810"/>
                  </a:lnTo>
                  <a:lnTo>
                    <a:pt x="515" y="818"/>
                  </a:lnTo>
                  <a:lnTo>
                    <a:pt x="515" y="858"/>
                  </a:lnTo>
                  <a:lnTo>
                    <a:pt x="491" y="858"/>
                  </a:lnTo>
                  <a:lnTo>
                    <a:pt x="483" y="873"/>
                  </a:lnTo>
                  <a:lnTo>
                    <a:pt x="507" y="889"/>
                  </a:lnTo>
                  <a:lnTo>
                    <a:pt x="491" y="897"/>
                  </a:lnTo>
                  <a:lnTo>
                    <a:pt x="483" y="921"/>
                  </a:lnTo>
                  <a:lnTo>
                    <a:pt x="435" y="929"/>
                  </a:lnTo>
                  <a:lnTo>
                    <a:pt x="412" y="977"/>
                  </a:lnTo>
                  <a:lnTo>
                    <a:pt x="404" y="1000"/>
                  </a:lnTo>
                  <a:lnTo>
                    <a:pt x="388" y="1024"/>
                  </a:lnTo>
                  <a:lnTo>
                    <a:pt x="372" y="1032"/>
                  </a:lnTo>
                  <a:lnTo>
                    <a:pt x="372" y="1040"/>
                  </a:lnTo>
                  <a:lnTo>
                    <a:pt x="364" y="1056"/>
                  </a:lnTo>
                  <a:lnTo>
                    <a:pt x="356" y="1032"/>
                  </a:lnTo>
                  <a:lnTo>
                    <a:pt x="317" y="1024"/>
                  </a:lnTo>
                  <a:lnTo>
                    <a:pt x="301" y="1032"/>
                  </a:lnTo>
                  <a:lnTo>
                    <a:pt x="293" y="1016"/>
                  </a:lnTo>
                  <a:lnTo>
                    <a:pt x="301" y="1000"/>
                  </a:lnTo>
                  <a:lnTo>
                    <a:pt x="277" y="977"/>
                  </a:lnTo>
                  <a:lnTo>
                    <a:pt x="245" y="961"/>
                  </a:lnTo>
                  <a:lnTo>
                    <a:pt x="214" y="969"/>
                  </a:lnTo>
                  <a:lnTo>
                    <a:pt x="198" y="945"/>
                  </a:lnTo>
                  <a:lnTo>
                    <a:pt x="166" y="937"/>
                  </a:lnTo>
                  <a:lnTo>
                    <a:pt x="158" y="921"/>
                  </a:lnTo>
                  <a:lnTo>
                    <a:pt x="119" y="905"/>
                  </a:lnTo>
                  <a:lnTo>
                    <a:pt x="119" y="881"/>
                  </a:lnTo>
                  <a:lnTo>
                    <a:pt x="103" y="865"/>
                  </a:lnTo>
                  <a:lnTo>
                    <a:pt x="135" y="858"/>
                  </a:lnTo>
                  <a:lnTo>
                    <a:pt x="135" y="842"/>
                  </a:lnTo>
                  <a:lnTo>
                    <a:pt x="135" y="826"/>
                  </a:lnTo>
                  <a:lnTo>
                    <a:pt x="150" y="826"/>
                  </a:lnTo>
                  <a:lnTo>
                    <a:pt x="166" y="810"/>
                  </a:lnTo>
                  <a:lnTo>
                    <a:pt x="174" y="762"/>
                  </a:lnTo>
                  <a:lnTo>
                    <a:pt x="150" y="738"/>
                  </a:lnTo>
                  <a:lnTo>
                    <a:pt x="150" y="699"/>
                  </a:lnTo>
                  <a:lnTo>
                    <a:pt x="127" y="667"/>
                  </a:lnTo>
                  <a:lnTo>
                    <a:pt x="103" y="651"/>
                  </a:lnTo>
                  <a:lnTo>
                    <a:pt x="103" y="635"/>
                  </a:lnTo>
                  <a:lnTo>
                    <a:pt x="63" y="603"/>
                  </a:lnTo>
                  <a:lnTo>
                    <a:pt x="40" y="611"/>
                  </a:lnTo>
                  <a:lnTo>
                    <a:pt x="16" y="603"/>
                  </a:lnTo>
                  <a:lnTo>
                    <a:pt x="8" y="580"/>
                  </a:lnTo>
                  <a:lnTo>
                    <a:pt x="0" y="556"/>
                  </a:lnTo>
                  <a:lnTo>
                    <a:pt x="24" y="516"/>
                  </a:lnTo>
                  <a:lnTo>
                    <a:pt x="32" y="532"/>
                  </a:lnTo>
                  <a:lnTo>
                    <a:pt x="48" y="532"/>
                  </a:lnTo>
                  <a:lnTo>
                    <a:pt x="63" y="500"/>
                  </a:lnTo>
                  <a:lnTo>
                    <a:pt x="55" y="476"/>
                  </a:lnTo>
                  <a:lnTo>
                    <a:pt x="71" y="453"/>
                  </a:lnTo>
                  <a:lnTo>
                    <a:pt x="79" y="461"/>
                  </a:lnTo>
                  <a:lnTo>
                    <a:pt x="103" y="445"/>
                  </a:lnTo>
                  <a:lnTo>
                    <a:pt x="103" y="413"/>
                  </a:lnTo>
                  <a:lnTo>
                    <a:pt x="95" y="389"/>
                  </a:lnTo>
                  <a:lnTo>
                    <a:pt x="103" y="365"/>
                  </a:lnTo>
                  <a:lnTo>
                    <a:pt x="79" y="333"/>
                  </a:lnTo>
                  <a:lnTo>
                    <a:pt x="87" y="326"/>
                  </a:lnTo>
                  <a:lnTo>
                    <a:pt x="111" y="341"/>
                  </a:lnTo>
                  <a:lnTo>
                    <a:pt x="143" y="341"/>
                  </a:lnTo>
                  <a:lnTo>
                    <a:pt x="166" y="349"/>
                  </a:lnTo>
                  <a:lnTo>
                    <a:pt x="198" y="349"/>
                  </a:lnTo>
                  <a:lnTo>
                    <a:pt x="222" y="318"/>
                  </a:lnTo>
                  <a:lnTo>
                    <a:pt x="214" y="294"/>
                  </a:lnTo>
                  <a:lnTo>
                    <a:pt x="214" y="238"/>
                  </a:lnTo>
                  <a:lnTo>
                    <a:pt x="230" y="191"/>
                  </a:lnTo>
                  <a:lnTo>
                    <a:pt x="222" y="151"/>
                  </a:lnTo>
                  <a:lnTo>
                    <a:pt x="245" y="127"/>
                  </a:lnTo>
                  <a:lnTo>
                    <a:pt x="261" y="127"/>
                  </a:lnTo>
                  <a:lnTo>
                    <a:pt x="253" y="103"/>
                  </a:lnTo>
                  <a:lnTo>
                    <a:pt x="261" y="87"/>
                  </a:lnTo>
                  <a:lnTo>
                    <a:pt x="301" y="79"/>
                  </a:lnTo>
                  <a:lnTo>
                    <a:pt x="325" y="56"/>
                  </a:lnTo>
                  <a:lnTo>
                    <a:pt x="325" y="48"/>
                  </a:lnTo>
                  <a:lnTo>
                    <a:pt x="340" y="40"/>
                  </a:lnTo>
                  <a:lnTo>
                    <a:pt x="364" y="8"/>
                  </a:lnTo>
                  <a:lnTo>
                    <a:pt x="380" y="0"/>
                  </a:lnTo>
                  <a:lnTo>
                    <a:pt x="420" y="40"/>
                  </a:lnTo>
                  <a:lnTo>
                    <a:pt x="443" y="32"/>
                  </a:lnTo>
                  <a:lnTo>
                    <a:pt x="467" y="32"/>
                  </a:lnTo>
                  <a:lnTo>
                    <a:pt x="483" y="16"/>
                  </a:lnTo>
                  <a:lnTo>
                    <a:pt x="530" y="40"/>
                  </a:lnTo>
                  <a:lnTo>
                    <a:pt x="562" y="64"/>
                  </a:lnTo>
                  <a:lnTo>
                    <a:pt x="610" y="48"/>
                  </a:lnTo>
                  <a:lnTo>
                    <a:pt x="641" y="64"/>
                  </a:lnTo>
                  <a:lnTo>
                    <a:pt x="657" y="48"/>
                  </a:lnTo>
                  <a:lnTo>
                    <a:pt x="681" y="56"/>
                  </a:lnTo>
                  <a:lnTo>
                    <a:pt x="728" y="56"/>
                  </a:lnTo>
                  <a:lnTo>
                    <a:pt x="752" y="79"/>
                  </a:lnTo>
                  <a:lnTo>
                    <a:pt x="760" y="183"/>
                  </a:lnTo>
                  <a:lnTo>
                    <a:pt x="752" y="222"/>
                  </a:lnTo>
                  <a:lnTo>
                    <a:pt x="744" y="294"/>
                  </a:lnTo>
                  <a:lnTo>
                    <a:pt x="736" y="326"/>
                  </a:lnTo>
                  <a:lnTo>
                    <a:pt x="720" y="365"/>
                  </a:lnTo>
                  <a:lnTo>
                    <a:pt x="673" y="381"/>
                  </a:lnTo>
                  <a:lnTo>
                    <a:pt x="673" y="429"/>
                  </a:lnTo>
                  <a:lnTo>
                    <a:pt x="697" y="453"/>
                  </a:lnTo>
                  <a:lnTo>
                    <a:pt x="673" y="484"/>
                  </a:lnTo>
                  <a:lnTo>
                    <a:pt x="665" y="516"/>
                  </a:lnTo>
                  <a:lnTo>
                    <a:pt x="681" y="532"/>
                  </a:lnTo>
                  <a:lnTo>
                    <a:pt x="681" y="564"/>
                  </a:lnTo>
                  <a:lnTo>
                    <a:pt x="649" y="588"/>
                  </a:lnTo>
                  <a:lnTo>
                    <a:pt x="633" y="627"/>
                  </a:lnTo>
                  <a:lnTo>
                    <a:pt x="649" y="659"/>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0" name="Freeform 67">
              <a:extLst>
                <a:ext uri="{FF2B5EF4-FFF2-40B4-BE49-F238E27FC236}">
                  <a16:creationId xmlns:a16="http://schemas.microsoft.com/office/drawing/2014/main" id="{06A8E1D7-B910-4405-AA08-31E6AD4B77F1}"/>
                </a:ext>
              </a:extLst>
            </p:cNvPr>
            <p:cNvSpPr>
              <a:spLocks/>
            </p:cNvSpPr>
            <p:nvPr/>
          </p:nvSpPr>
          <p:spPr bwMode="gray">
            <a:xfrm>
              <a:off x="5911731" y="2013339"/>
              <a:ext cx="1897311" cy="1830388"/>
            </a:xfrm>
            <a:custGeom>
              <a:avLst/>
              <a:gdLst>
                <a:gd name="T0" fmla="*/ 143 w 1233"/>
                <a:gd name="T1" fmla="*/ 636 h 1153"/>
                <a:gd name="T2" fmla="*/ 79 w 1233"/>
                <a:gd name="T3" fmla="*/ 588 h 1153"/>
                <a:gd name="T4" fmla="*/ 24 w 1233"/>
                <a:gd name="T5" fmla="*/ 469 h 1153"/>
                <a:gd name="T6" fmla="*/ 0 w 1233"/>
                <a:gd name="T7" fmla="*/ 381 h 1153"/>
                <a:gd name="T8" fmla="*/ 119 w 1233"/>
                <a:gd name="T9" fmla="*/ 389 h 1153"/>
                <a:gd name="T10" fmla="*/ 199 w 1233"/>
                <a:gd name="T11" fmla="*/ 358 h 1153"/>
                <a:gd name="T12" fmla="*/ 270 w 1233"/>
                <a:gd name="T13" fmla="*/ 358 h 1153"/>
                <a:gd name="T14" fmla="*/ 334 w 1233"/>
                <a:gd name="T15" fmla="*/ 350 h 1153"/>
                <a:gd name="T16" fmla="*/ 461 w 1233"/>
                <a:gd name="T17" fmla="*/ 397 h 1153"/>
                <a:gd name="T18" fmla="*/ 445 w 1233"/>
                <a:gd name="T19" fmla="*/ 445 h 1153"/>
                <a:gd name="T20" fmla="*/ 445 w 1233"/>
                <a:gd name="T21" fmla="*/ 485 h 1153"/>
                <a:gd name="T22" fmla="*/ 548 w 1233"/>
                <a:gd name="T23" fmla="*/ 429 h 1153"/>
                <a:gd name="T24" fmla="*/ 588 w 1233"/>
                <a:gd name="T25" fmla="*/ 350 h 1153"/>
                <a:gd name="T26" fmla="*/ 517 w 1233"/>
                <a:gd name="T27" fmla="*/ 199 h 1153"/>
                <a:gd name="T28" fmla="*/ 501 w 1233"/>
                <a:gd name="T29" fmla="*/ 56 h 1153"/>
                <a:gd name="T30" fmla="*/ 564 w 1233"/>
                <a:gd name="T31" fmla="*/ 8 h 1153"/>
                <a:gd name="T32" fmla="*/ 668 w 1233"/>
                <a:gd name="T33" fmla="*/ 0 h 1153"/>
                <a:gd name="T34" fmla="*/ 771 w 1233"/>
                <a:gd name="T35" fmla="*/ 16 h 1153"/>
                <a:gd name="T36" fmla="*/ 874 w 1233"/>
                <a:gd name="T37" fmla="*/ 48 h 1153"/>
                <a:gd name="T38" fmla="*/ 930 w 1233"/>
                <a:gd name="T39" fmla="*/ 24 h 1153"/>
                <a:gd name="T40" fmla="*/ 1017 w 1233"/>
                <a:gd name="T41" fmla="*/ 119 h 1153"/>
                <a:gd name="T42" fmla="*/ 1017 w 1233"/>
                <a:gd name="T43" fmla="*/ 246 h 1153"/>
                <a:gd name="T44" fmla="*/ 970 w 1233"/>
                <a:gd name="T45" fmla="*/ 286 h 1153"/>
                <a:gd name="T46" fmla="*/ 1033 w 1233"/>
                <a:gd name="T47" fmla="*/ 358 h 1153"/>
                <a:gd name="T48" fmla="*/ 1089 w 1233"/>
                <a:gd name="T49" fmla="*/ 421 h 1153"/>
                <a:gd name="T50" fmla="*/ 1160 w 1233"/>
                <a:gd name="T51" fmla="*/ 461 h 1153"/>
                <a:gd name="T52" fmla="*/ 1121 w 1233"/>
                <a:gd name="T53" fmla="*/ 548 h 1153"/>
                <a:gd name="T54" fmla="*/ 1049 w 1233"/>
                <a:gd name="T55" fmla="*/ 628 h 1153"/>
                <a:gd name="T56" fmla="*/ 1105 w 1233"/>
                <a:gd name="T57" fmla="*/ 675 h 1153"/>
                <a:gd name="T58" fmla="*/ 1160 w 1233"/>
                <a:gd name="T59" fmla="*/ 723 h 1153"/>
                <a:gd name="T60" fmla="*/ 1216 w 1233"/>
                <a:gd name="T61" fmla="*/ 818 h 1153"/>
                <a:gd name="T62" fmla="*/ 1224 w 1233"/>
                <a:gd name="T63" fmla="*/ 914 h 1153"/>
                <a:gd name="T64" fmla="*/ 1137 w 1233"/>
                <a:gd name="T65" fmla="*/ 898 h 1153"/>
                <a:gd name="T66" fmla="*/ 1073 w 1233"/>
                <a:gd name="T67" fmla="*/ 961 h 1153"/>
                <a:gd name="T68" fmla="*/ 1025 w 1233"/>
                <a:gd name="T69" fmla="*/ 1025 h 1153"/>
                <a:gd name="T70" fmla="*/ 898 w 1233"/>
                <a:gd name="T71" fmla="*/ 1080 h 1153"/>
                <a:gd name="T72" fmla="*/ 787 w 1233"/>
                <a:gd name="T73" fmla="*/ 1104 h 1153"/>
                <a:gd name="T74" fmla="*/ 803 w 1233"/>
                <a:gd name="T75" fmla="*/ 1009 h 1153"/>
                <a:gd name="T76" fmla="*/ 723 w 1233"/>
                <a:gd name="T77" fmla="*/ 961 h 1153"/>
                <a:gd name="T78" fmla="*/ 668 w 1233"/>
                <a:gd name="T79" fmla="*/ 977 h 1153"/>
                <a:gd name="T80" fmla="*/ 596 w 1233"/>
                <a:gd name="T81" fmla="*/ 993 h 1153"/>
                <a:gd name="T82" fmla="*/ 533 w 1233"/>
                <a:gd name="T83" fmla="*/ 1001 h 1153"/>
                <a:gd name="T84" fmla="*/ 469 w 1233"/>
                <a:gd name="T85" fmla="*/ 1009 h 1153"/>
                <a:gd name="T86" fmla="*/ 382 w 1233"/>
                <a:gd name="T87" fmla="*/ 1017 h 1153"/>
                <a:gd name="T88" fmla="*/ 278 w 1233"/>
                <a:gd name="T89" fmla="*/ 1009 h 1153"/>
                <a:gd name="T90" fmla="*/ 183 w 1233"/>
                <a:gd name="T91" fmla="*/ 945 h 1153"/>
                <a:gd name="T92" fmla="*/ 127 w 1233"/>
                <a:gd name="T93" fmla="*/ 898 h 1153"/>
                <a:gd name="T94" fmla="*/ 119 w 1233"/>
                <a:gd name="T95" fmla="*/ 810 h 1153"/>
                <a:gd name="T96" fmla="*/ 191 w 1233"/>
                <a:gd name="T97" fmla="*/ 723 h 1153"/>
                <a:gd name="T98" fmla="*/ 175 w 1233"/>
                <a:gd name="T99" fmla="*/ 636 h 11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33"/>
                <a:gd name="T151" fmla="*/ 0 h 1153"/>
                <a:gd name="T152" fmla="*/ 1233 w 1233"/>
                <a:gd name="T153" fmla="*/ 1153 h 115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33" h="1153">
                  <a:moveTo>
                    <a:pt x="175" y="636"/>
                  </a:moveTo>
                  <a:lnTo>
                    <a:pt x="175" y="636"/>
                  </a:lnTo>
                  <a:lnTo>
                    <a:pt x="159" y="644"/>
                  </a:lnTo>
                  <a:lnTo>
                    <a:pt x="143" y="636"/>
                  </a:lnTo>
                  <a:lnTo>
                    <a:pt x="127" y="636"/>
                  </a:lnTo>
                  <a:lnTo>
                    <a:pt x="111" y="628"/>
                  </a:lnTo>
                  <a:lnTo>
                    <a:pt x="95" y="620"/>
                  </a:lnTo>
                  <a:lnTo>
                    <a:pt x="79" y="588"/>
                  </a:lnTo>
                  <a:lnTo>
                    <a:pt x="56" y="556"/>
                  </a:lnTo>
                  <a:lnTo>
                    <a:pt x="40" y="508"/>
                  </a:lnTo>
                  <a:lnTo>
                    <a:pt x="32" y="493"/>
                  </a:lnTo>
                  <a:lnTo>
                    <a:pt x="24" y="469"/>
                  </a:lnTo>
                  <a:lnTo>
                    <a:pt x="8" y="469"/>
                  </a:lnTo>
                  <a:lnTo>
                    <a:pt x="16" y="405"/>
                  </a:lnTo>
                  <a:lnTo>
                    <a:pt x="8" y="397"/>
                  </a:lnTo>
                  <a:lnTo>
                    <a:pt x="0" y="381"/>
                  </a:lnTo>
                  <a:lnTo>
                    <a:pt x="48" y="381"/>
                  </a:lnTo>
                  <a:lnTo>
                    <a:pt x="87" y="373"/>
                  </a:lnTo>
                  <a:lnTo>
                    <a:pt x="103" y="381"/>
                  </a:lnTo>
                  <a:lnTo>
                    <a:pt x="119" y="389"/>
                  </a:lnTo>
                  <a:lnTo>
                    <a:pt x="135" y="365"/>
                  </a:lnTo>
                  <a:lnTo>
                    <a:pt x="151" y="365"/>
                  </a:lnTo>
                  <a:lnTo>
                    <a:pt x="175" y="342"/>
                  </a:lnTo>
                  <a:lnTo>
                    <a:pt x="199" y="358"/>
                  </a:lnTo>
                  <a:lnTo>
                    <a:pt x="207" y="373"/>
                  </a:lnTo>
                  <a:lnTo>
                    <a:pt x="231" y="365"/>
                  </a:lnTo>
                  <a:lnTo>
                    <a:pt x="246" y="373"/>
                  </a:lnTo>
                  <a:lnTo>
                    <a:pt x="270" y="358"/>
                  </a:lnTo>
                  <a:lnTo>
                    <a:pt x="286" y="358"/>
                  </a:lnTo>
                  <a:lnTo>
                    <a:pt x="302" y="365"/>
                  </a:lnTo>
                  <a:lnTo>
                    <a:pt x="310" y="350"/>
                  </a:lnTo>
                  <a:lnTo>
                    <a:pt x="334" y="350"/>
                  </a:lnTo>
                  <a:lnTo>
                    <a:pt x="366" y="381"/>
                  </a:lnTo>
                  <a:lnTo>
                    <a:pt x="397" y="373"/>
                  </a:lnTo>
                  <a:lnTo>
                    <a:pt x="421" y="397"/>
                  </a:lnTo>
                  <a:lnTo>
                    <a:pt x="461" y="397"/>
                  </a:lnTo>
                  <a:lnTo>
                    <a:pt x="469" y="413"/>
                  </a:lnTo>
                  <a:lnTo>
                    <a:pt x="461" y="421"/>
                  </a:lnTo>
                  <a:lnTo>
                    <a:pt x="461" y="429"/>
                  </a:lnTo>
                  <a:lnTo>
                    <a:pt x="445" y="445"/>
                  </a:lnTo>
                  <a:lnTo>
                    <a:pt x="445" y="469"/>
                  </a:lnTo>
                  <a:lnTo>
                    <a:pt x="421" y="469"/>
                  </a:lnTo>
                  <a:lnTo>
                    <a:pt x="413" y="485"/>
                  </a:lnTo>
                  <a:lnTo>
                    <a:pt x="445" y="485"/>
                  </a:lnTo>
                  <a:lnTo>
                    <a:pt x="469" y="461"/>
                  </a:lnTo>
                  <a:lnTo>
                    <a:pt x="477" y="437"/>
                  </a:lnTo>
                  <a:lnTo>
                    <a:pt x="509" y="437"/>
                  </a:lnTo>
                  <a:lnTo>
                    <a:pt x="548" y="429"/>
                  </a:lnTo>
                  <a:lnTo>
                    <a:pt x="572" y="429"/>
                  </a:lnTo>
                  <a:lnTo>
                    <a:pt x="596" y="413"/>
                  </a:lnTo>
                  <a:lnTo>
                    <a:pt x="604" y="389"/>
                  </a:lnTo>
                  <a:lnTo>
                    <a:pt x="588" y="350"/>
                  </a:lnTo>
                  <a:lnTo>
                    <a:pt x="596" y="310"/>
                  </a:lnTo>
                  <a:lnTo>
                    <a:pt x="548" y="254"/>
                  </a:lnTo>
                  <a:lnTo>
                    <a:pt x="540" y="222"/>
                  </a:lnTo>
                  <a:lnTo>
                    <a:pt x="517" y="199"/>
                  </a:lnTo>
                  <a:lnTo>
                    <a:pt x="509" y="151"/>
                  </a:lnTo>
                  <a:lnTo>
                    <a:pt x="525" y="103"/>
                  </a:lnTo>
                  <a:lnTo>
                    <a:pt x="517" y="79"/>
                  </a:lnTo>
                  <a:lnTo>
                    <a:pt x="501" y="56"/>
                  </a:lnTo>
                  <a:lnTo>
                    <a:pt x="469" y="48"/>
                  </a:lnTo>
                  <a:lnTo>
                    <a:pt x="517" y="32"/>
                  </a:lnTo>
                  <a:lnTo>
                    <a:pt x="540" y="0"/>
                  </a:lnTo>
                  <a:lnTo>
                    <a:pt x="564" y="8"/>
                  </a:lnTo>
                  <a:lnTo>
                    <a:pt x="580" y="0"/>
                  </a:lnTo>
                  <a:lnTo>
                    <a:pt x="620" y="0"/>
                  </a:lnTo>
                  <a:lnTo>
                    <a:pt x="644" y="8"/>
                  </a:lnTo>
                  <a:lnTo>
                    <a:pt x="668" y="0"/>
                  </a:lnTo>
                  <a:lnTo>
                    <a:pt x="699" y="16"/>
                  </a:lnTo>
                  <a:lnTo>
                    <a:pt x="731" y="0"/>
                  </a:lnTo>
                  <a:lnTo>
                    <a:pt x="747" y="16"/>
                  </a:lnTo>
                  <a:lnTo>
                    <a:pt x="771" y="16"/>
                  </a:lnTo>
                  <a:lnTo>
                    <a:pt x="771" y="40"/>
                  </a:lnTo>
                  <a:lnTo>
                    <a:pt x="795" y="56"/>
                  </a:lnTo>
                  <a:lnTo>
                    <a:pt x="827" y="56"/>
                  </a:lnTo>
                  <a:lnTo>
                    <a:pt x="874" y="48"/>
                  </a:lnTo>
                  <a:lnTo>
                    <a:pt x="898" y="56"/>
                  </a:lnTo>
                  <a:lnTo>
                    <a:pt x="914" y="48"/>
                  </a:lnTo>
                  <a:lnTo>
                    <a:pt x="906" y="32"/>
                  </a:lnTo>
                  <a:lnTo>
                    <a:pt x="930" y="24"/>
                  </a:lnTo>
                  <a:lnTo>
                    <a:pt x="970" y="56"/>
                  </a:lnTo>
                  <a:lnTo>
                    <a:pt x="970" y="72"/>
                  </a:lnTo>
                  <a:lnTo>
                    <a:pt x="994" y="87"/>
                  </a:lnTo>
                  <a:lnTo>
                    <a:pt x="1017" y="119"/>
                  </a:lnTo>
                  <a:lnTo>
                    <a:pt x="1017" y="159"/>
                  </a:lnTo>
                  <a:lnTo>
                    <a:pt x="1041" y="183"/>
                  </a:lnTo>
                  <a:lnTo>
                    <a:pt x="1033" y="230"/>
                  </a:lnTo>
                  <a:lnTo>
                    <a:pt x="1017" y="246"/>
                  </a:lnTo>
                  <a:lnTo>
                    <a:pt x="1001" y="246"/>
                  </a:lnTo>
                  <a:lnTo>
                    <a:pt x="1001" y="262"/>
                  </a:lnTo>
                  <a:lnTo>
                    <a:pt x="1001" y="278"/>
                  </a:lnTo>
                  <a:lnTo>
                    <a:pt x="970" y="286"/>
                  </a:lnTo>
                  <a:lnTo>
                    <a:pt x="986" y="302"/>
                  </a:lnTo>
                  <a:lnTo>
                    <a:pt x="986" y="326"/>
                  </a:lnTo>
                  <a:lnTo>
                    <a:pt x="1025" y="342"/>
                  </a:lnTo>
                  <a:lnTo>
                    <a:pt x="1033" y="358"/>
                  </a:lnTo>
                  <a:lnTo>
                    <a:pt x="1065" y="365"/>
                  </a:lnTo>
                  <a:lnTo>
                    <a:pt x="1081" y="389"/>
                  </a:lnTo>
                  <a:lnTo>
                    <a:pt x="1089" y="405"/>
                  </a:lnTo>
                  <a:lnTo>
                    <a:pt x="1089" y="421"/>
                  </a:lnTo>
                  <a:lnTo>
                    <a:pt x="1105" y="437"/>
                  </a:lnTo>
                  <a:lnTo>
                    <a:pt x="1160" y="437"/>
                  </a:lnTo>
                  <a:lnTo>
                    <a:pt x="1168" y="453"/>
                  </a:lnTo>
                  <a:lnTo>
                    <a:pt x="1160" y="461"/>
                  </a:lnTo>
                  <a:lnTo>
                    <a:pt x="1129" y="461"/>
                  </a:lnTo>
                  <a:lnTo>
                    <a:pt x="1129" y="493"/>
                  </a:lnTo>
                  <a:lnTo>
                    <a:pt x="1145" y="516"/>
                  </a:lnTo>
                  <a:lnTo>
                    <a:pt x="1121" y="548"/>
                  </a:lnTo>
                  <a:lnTo>
                    <a:pt x="1089" y="556"/>
                  </a:lnTo>
                  <a:lnTo>
                    <a:pt x="1081" y="588"/>
                  </a:lnTo>
                  <a:lnTo>
                    <a:pt x="1057" y="612"/>
                  </a:lnTo>
                  <a:lnTo>
                    <a:pt x="1049" y="628"/>
                  </a:lnTo>
                  <a:lnTo>
                    <a:pt x="1065" y="651"/>
                  </a:lnTo>
                  <a:lnTo>
                    <a:pt x="1081" y="667"/>
                  </a:lnTo>
                  <a:lnTo>
                    <a:pt x="1097" y="659"/>
                  </a:lnTo>
                  <a:lnTo>
                    <a:pt x="1105" y="675"/>
                  </a:lnTo>
                  <a:lnTo>
                    <a:pt x="1113" y="675"/>
                  </a:lnTo>
                  <a:lnTo>
                    <a:pt x="1129" y="683"/>
                  </a:lnTo>
                  <a:lnTo>
                    <a:pt x="1160" y="691"/>
                  </a:lnTo>
                  <a:lnTo>
                    <a:pt x="1160" y="723"/>
                  </a:lnTo>
                  <a:lnTo>
                    <a:pt x="1160" y="747"/>
                  </a:lnTo>
                  <a:lnTo>
                    <a:pt x="1145" y="779"/>
                  </a:lnTo>
                  <a:lnTo>
                    <a:pt x="1160" y="802"/>
                  </a:lnTo>
                  <a:lnTo>
                    <a:pt x="1216" y="818"/>
                  </a:lnTo>
                  <a:lnTo>
                    <a:pt x="1224" y="858"/>
                  </a:lnTo>
                  <a:lnTo>
                    <a:pt x="1216" y="874"/>
                  </a:lnTo>
                  <a:lnTo>
                    <a:pt x="1232" y="898"/>
                  </a:lnTo>
                  <a:lnTo>
                    <a:pt x="1224" y="914"/>
                  </a:lnTo>
                  <a:lnTo>
                    <a:pt x="1216" y="922"/>
                  </a:lnTo>
                  <a:lnTo>
                    <a:pt x="1192" y="914"/>
                  </a:lnTo>
                  <a:lnTo>
                    <a:pt x="1192" y="890"/>
                  </a:lnTo>
                  <a:lnTo>
                    <a:pt x="1137" y="898"/>
                  </a:lnTo>
                  <a:lnTo>
                    <a:pt x="1113" y="898"/>
                  </a:lnTo>
                  <a:lnTo>
                    <a:pt x="1097" y="922"/>
                  </a:lnTo>
                  <a:lnTo>
                    <a:pt x="1081" y="930"/>
                  </a:lnTo>
                  <a:lnTo>
                    <a:pt x="1073" y="961"/>
                  </a:lnTo>
                  <a:lnTo>
                    <a:pt x="1073" y="1009"/>
                  </a:lnTo>
                  <a:lnTo>
                    <a:pt x="1049" y="1041"/>
                  </a:lnTo>
                  <a:lnTo>
                    <a:pt x="1033" y="1041"/>
                  </a:lnTo>
                  <a:lnTo>
                    <a:pt x="1025" y="1025"/>
                  </a:lnTo>
                  <a:lnTo>
                    <a:pt x="1009" y="1017"/>
                  </a:lnTo>
                  <a:lnTo>
                    <a:pt x="986" y="1041"/>
                  </a:lnTo>
                  <a:lnTo>
                    <a:pt x="930" y="1033"/>
                  </a:lnTo>
                  <a:lnTo>
                    <a:pt x="898" y="1080"/>
                  </a:lnTo>
                  <a:lnTo>
                    <a:pt x="890" y="1080"/>
                  </a:lnTo>
                  <a:lnTo>
                    <a:pt x="843" y="1152"/>
                  </a:lnTo>
                  <a:lnTo>
                    <a:pt x="819" y="1128"/>
                  </a:lnTo>
                  <a:lnTo>
                    <a:pt x="787" y="1104"/>
                  </a:lnTo>
                  <a:lnTo>
                    <a:pt x="819" y="1073"/>
                  </a:lnTo>
                  <a:lnTo>
                    <a:pt x="819" y="1049"/>
                  </a:lnTo>
                  <a:lnTo>
                    <a:pt x="803" y="1041"/>
                  </a:lnTo>
                  <a:lnTo>
                    <a:pt x="803" y="1009"/>
                  </a:lnTo>
                  <a:lnTo>
                    <a:pt x="787" y="1001"/>
                  </a:lnTo>
                  <a:lnTo>
                    <a:pt x="787" y="985"/>
                  </a:lnTo>
                  <a:lnTo>
                    <a:pt x="763" y="961"/>
                  </a:lnTo>
                  <a:lnTo>
                    <a:pt x="723" y="961"/>
                  </a:lnTo>
                  <a:lnTo>
                    <a:pt x="699" y="985"/>
                  </a:lnTo>
                  <a:lnTo>
                    <a:pt x="692" y="1001"/>
                  </a:lnTo>
                  <a:lnTo>
                    <a:pt x="692" y="985"/>
                  </a:lnTo>
                  <a:lnTo>
                    <a:pt x="668" y="977"/>
                  </a:lnTo>
                  <a:lnTo>
                    <a:pt x="652" y="1001"/>
                  </a:lnTo>
                  <a:lnTo>
                    <a:pt x="636" y="993"/>
                  </a:lnTo>
                  <a:lnTo>
                    <a:pt x="620" y="985"/>
                  </a:lnTo>
                  <a:lnTo>
                    <a:pt x="596" y="993"/>
                  </a:lnTo>
                  <a:lnTo>
                    <a:pt x="580" y="985"/>
                  </a:lnTo>
                  <a:lnTo>
                    <a:pt x="564" y="977"/>
                  </a:lnTo>
                  <a:lnTo>
                    <a:pt x="540" y="985"/>
                  </a:lnTo>
                  <a:lnTo>
                    <a:pt x="533" y="1001"/>
                  </a:lnTo>
                  <a:lnTo>
                    <a:pt x="485" y="1001"/>
                  </a:lnTo>
                  <a:lnTo>
                    <a:pt x="485" y="985"/>
                  </a:lnTo>
                  <a:lnTo>
                    <a:pt x="461" y="985"/>
                  </a:lnTo>
                  <a:lnTo>
                    <a:pt x="469" y="1009"/>
                  </a:lnTo>
                  <a:lnTo>
                    <a:pt x="453" y="1009"/>
                  </a:lnTo>
                  <a:lnTo>
                    <a:pt x="437" y="993"/>
                  </a:lnTo>
                  <a:lnTo>
                    <a:pt x="405" y="993"/>
                  </a:lnTo>
                  <a:lnTo>
                    <a:pt x="382" y="1017"/>
                  </a:lnTo>
                  <a:lnTo>
                    <a:pt x="374" y="1009"/>
                  </a:lnTo>
                  <a:lnTo>
                    <a:pt x="358" y="1017"/>
                  </a:lnTo>
                  <a:lnTo>
                    <a:pt x="326" y="1009"/>
                  </a:lnTo>
                  <a:lnTo>
                    <a:pt x="278" y="1009"/>
                  </a:lnTo>
                  <a:lnTo>
                    <a:pt x="246" y="1001"/>
                  </a:lnTo>
                  <a:lnTo>
                    <a:pt x="231" y="985"/>
                  </a:lnTo>
                  <a:lnTo>
                    <a:pt x="199" y="977"/>
                  </a:lnTo>
                  <a:lnTo>
                    <a:pt x="183" y="945"/>
                  </a:lnTo>
                  <a:lnTo>
                    <a:pt x="175" y="945"/>
                  </a:lnTo>
                  <a:lnTo>
                    <a:pt x="151" y="930"/>
                  </a:lnTo>
                  <a:lnTo>
                    <a:pt x="135" y="922"/>
                  </a:lnTo>
                  <a:lnTo>
                    <a:pt x="127" y="898"/>
                  </a:lnTo>
                  <a:lnTo>
                    <a:pt x="95" y="898"/>
                  </a:lnTo>
                  <a:lnTo>
                    <a:pt x="72" y="882"/>
                  </a:lnTo>
                  <a:lnTo>
                    <a:pt x="103" y="858"/>
                  </a:lnTo>
                  <a:lnTo>
                    <a:pt x="119" y="810"/>
                  </a:lnTo>
                  <a:lnTo>
                    <a:pt x="119" y="794"/>
                  </a:lnTo>
                  <a:lnTo>
                    <a:pt x="143" y="747"/>
                  </a:lnTo>
                  <a:lnTo>
                    <a:pt x="151" y="731"/>
                  </a:lnTo>
                  <a:lnTo>
                    <a:pt x="191" y="723"/>
                  </a:lnTo>
                  <a:lnTo>
                    <a:pt x="191" y="667"/>
                  </a:lnTo>
                  <a:lnTo>
                    <a:pt x="215" y="644"/>
                  </a:lnTo>
                  <a:lnTo>
                    <a:pt x="207" y="628"/>
                  </a:lnTo>
                  <a:lnTo>
                    <a:pt x="175" y="636"/>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1" name="Freeform 68">
              <a:extLst>
                <a:ext uri="{FF2B5EF4-FFF2-40B4-BE49-F238E27FC236}">
                  <a16:creationId xmlns:a16="http://schemas.microsoft.com/office/drawing/2014/main" id="{7D1BFD4A-87DB-42E7-A434-ED6F67D5FB3A}"/>
                </a:ext>
              </a:extLst>
            </p:cNvPr>
            <p:cNvSpPr>
              <a:spLocks/>
            </p:cNvSpPr>
            <p:nvPr/>
          </p:nvSpPr>
          <p:spPr bwMode="gray">
            <a:xfrm>
              <a:off x="6290270" y="2099064"/>
              <a:ext cx="555498" cy="687388"/>
            </a:xfrm>
            <a:custGeom>
              <a:avLst/>
              <a:gdLst>
                <a:gd name="T0" fmla="*/ 110 w 361"/>
                <a:gd name="T1" fmla="*/ 126 h 433"/>
                <a:gd name="T2" fmla="*/ 110 w 361"/>
                <a:gd name="T3" fmla="*/ 126 h 433"/>
                <a:gd name="T4" fmla="*/ 125 w 361"/>
                <a:gd name="T5" fmla="*/ 126 h 433"/>
                <a:gd name="T6" fmla="*/ 157 w 361"/>
                <a:gd name="T7" fmla="*/ 102 h 433"/>
                <a:gd name="T8" fmla="*/ 196 w 361"/>
                <a:gd name="T9" fmla="*/ 55 h 433"/>
                <a:gd name="T10" fmla="*/ 203 w 361"/>
                <a:gd name="T11" fmla="*/ 31 h 433"/>
                <a:gd name="T12" fmla="*/ 196 w 361"/>
                <a:gd name="T13" fmla="*/ 24 h 433"/>
                <a:gd name="T14" fmla="*/ 219 w 361"/>
                <a:gd name="T15" fmla="*/ 16 h 433"/>
                <a:gd name="T16" fmla="*/ 227 w 361"/>
                <a:gd name="T17" fmla="*/ 0 h 433"/>
                <a:gd name="T18" fmla="*/ 258 w 361"/>
                <a:gd name="T19" fmla="*/ 8 h 433"/>
                <a:gd name="T20" fmla="*/ 274 w 361"/>
                <a:gd name="T21" fmla="*/ 31 h 433"/>
                <a:gd name="T22" fmla="*/ 282 w 361"/>
                <a:gd name="T23" fmla="*/ 55 h 433"/>
                <a:gd name="T24" fmla="*/ 266 w 361"/>
                <a:gd name="T25" fmla="*/ 102 h 433"/>
                <a:gd name="T26" fmla="*/ 274 w 361"/>
                <a:gd name="T27" fmla="*/ 149 h 433"/>
                <a:gd name="T28" fmla="*/ 297 w 361"/>
                <a:gd name="T29" fmla="*/ 173 h 433"/>
                <a:gd name="T30" fmla="*/ 305 w 361"/>
                <a:gd name="T31" fmla="*/ 204 h 433"/>
                <a:gd name="T32" fmla="*/ 352 w 361"/>
                <a:gd name="T33" fmla="*/ 259 h 433"/>
                <a:gd name="T34" fmla="*/ 344 w 361"/>
                <a:gd name="T35" fmla="*/ 298 h 433"/>
                <a:gd name="T36" fmla="*/ 360 w 361"/>
                <a:gd name="T37" fmla="*/ 338 h 433"/>
                <a:gd name="T38" fmla="*/ 352 w 361"/>
                <a:gd name="T39" fmla="*/ 361 h 433"/>
                <a:gd name="T40" fmla="*/ 329 w 361"/>
                <a:gd name="T41" fmla="*/ 377 h 433"/>
                <a:gd name="T42" fmla="*/ 305 w 361"/>
                <a:gd name="T43" fmla="*/ 377 h 433"/>
                <a:gd name="T44" fmla="*/ 266 w 361"/>
                <a:gd name="T45" fmla="*/ 385 h 433"/>
                <a:gd name="T46" fmla="*/ 235 w 361"/>
                <a:gd name="T47" fmla="*/ 385 h 433"/>
                <a:gd name="T48" fmla="*/ 227 w 361"/>
                <a:gd name="T49" fmla="*/ 408 h 433"/>
                <a:gd name="T50" fmla="*/ 203 w 361"/>
                <a:gd name="T51" fmla="*/ 432 h 433"/>
                <a:gd name="T52" fmla="*/ 172 w 361"/>
                <a:gd name="T53" fmla="*/ 432 h 433"/>
                <a:gd name="T54" fmla="*/ 180 w 361"/>
                <a:gd name="T55" fmla="*/ 416 h 433"/>
                <a:gd name="T56" fmla="*/ 203 w 361"/>
                <a:gd name="T57" fmla="*/ 416 h 433"/>
                <a:gd name="T58" fmla="*/ 203 w 361"/>
                <a:gd name="T59" fmla="*/ 393 h 433"/>
                <a:gd name="T60" fmla="*/ 219 w 361"/>
                <a:gd name="T61" fmla="*/ 377 h 433"/>
                <a:gd name="T62" fmla="*/ 219 w 361"/>
                <a:gd name="T63" fmla="*/ 369 h 433"/>
                <a:gd name="T64" fmla="*/ 227 w 361"/>
                <a:gd name="T65" fmla="*/ 361 h 433"/>
                <a:gd name="T66" fmla="*/ 219 w 361"/>
                <a:gd name="T67" fmla="*/ 346 h 433"/>
                <a:gd name="T68" fmla="*/ 180 w 361"/>
                <a:gd name="T69" fmla="*/ 346 h 433"/>
                <a:gd name="T70" fmla="*/ 157 w 361"/>
                <a:gd name="T71" fmla="*/ 322 h 433"/>
                <a:gd name="T72" fmla="*/ 125 w 361"/>
                <a:gd name="T73" fmla="*/ 330 h 433"/>
                <a:gd name="T74" fmla="*/ 94 w 361"/>
                <a:gd name="T75" fmla="*/ 298 h 433"/>
                <a:gd name="T76" fmla="*/ 70 w 361"/>
                <a:gd name="T77" fmla="*/ 298 h 433"/>
                <a:gd name="T78" fmla="*/ 63 w 361"/>
                <a:gd name="T79" fmla="*/ 314 h 433"/>
                <a:gd name="T80" fmla="*/ 47 w 361"/>
                <a:gd name="T81" fmla="*/ 306 h 433"/>
                <a:gd name="T82" fmla="*/ 31 w 361"/>
                <a:gd name="T83" fmla="*/ 306 h 433"/>
                <a:gd name="T84" fmla="*/ 8 w 361"/>
                <a:gd name="T85" fmla="*/ 322 h 433"/>
                <a:gd name="T86" fmla="*/ 0 w 361"/>
                <a:gd name="T87" fmla="*/ 291 h 433"/>
                <a:gd name="T88" fmla="*/ 47 w 361"/>
                <a:gd name="T89" fmla="*/ 236 h 433"/>
                <a:gd name="T90" fmla="*/ 63 w 361"/>
                <a:gd name="T91" fmla="*/ 181 h 433"/>
                <a:gd name="T92" fmla="*/ 86 w 361"/>
                <a:gd name="T93" fmla="*/ 173 h 433"/>
                <a:gd name="T94" fmla="*/ 86 w 361"/>
                <a:gd name="T95" fmla="*/ 157 h 433"/>
                <a:gd name="T96" fmla="*/ 110 w 361"/>
                <a:gd name="T97" fmla="*/ 126 h 43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1"/>
                <a:gd name="T148" fmla="*/ 0 h 433"/>
                <a:gd name="T149" fmla="*/ 361 w 361"/>
                <a:gd name="T150" fmla="*/ 433 h 43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1" h="433">
                  <a:moveTo>
                    <a:pt x="110" y="126"/>
                  </a:moveTo>
                  <a:lnTo>
                    <a:pt x="110" y="126"/>
                  </a:lnTo>
                  <a:lnTo>
                    <a:pt x="125" y="126"/>
                  </a:lnTo>
                  <a:lnTo>
                    <a:pt x="157" y="102"/>
                  </a:lnTo>
                  <a:lnTo>
                    <a:pt x="196" y="55"/>
                  </a:lnTo>
                  <a:lnTo>
                    <a:pt x="203" y="31"/>
                  </a:lnTo>
                  <a:lnTo>
                    <a:pt x="196" y="24"/>
                  </a:lnTo>
                  <a:lnTo>
                    <a:pt x="219" y="16"/>
                  </a:lnTo>
                  <a:lnTo>
                    <a:pt x="227" y="0"/>
                  </a:lnTo>
                  <a:lnTo>
                    <a:pt x="258" y="8"/>
                  </a:lnTo>
                  <a:lnTo>
                    <a:pt x="274" y="31"/>
                  </a:lnTo>
                  <a:lnTo>
                    <a:pt x="282" y="55"/>
                  </a:lnTo>
                  <a:lnTo>
                    <a:pt x="266" y="102"/>
                  </a:lnTo>
                  <a:lnTo>
                    <a:pt x="274" y="149"/>
                  </a:lnTo>
                  <a:lnTo>
                    <a:pt x="297" y="173"/>
                  </a:lnTo>
                  <a:lnTo>
                    <a:pt x="305" y="204"/>
                  </a:lnTo>
                  <a:lnTo>
                    <a:pt x="352" y="259"/>
                  </a:lnTo>
                  <a:lnTo>
                    <a:pt x="344" y="298"/>
                  </a:lnTo>
                  <a:lnTo>
                    <a:pt x="360" y="338"/>
                  </a:lnTo>
                  <a:lnTo>
                    <a:pt x="352" y="361"/>
                  </a:lnTo>
                  <a:lnTo>
                    <a:pt x="329" y="377"/>
                  </a:lnTo>
                  <a:lnTo>
                    <a:pt x="305" y="377"/>
                  </a:lnTo>
                  <a:lnTo>
                    <a:pt x="266" y="385"/>
                  </a:lnTo>
                  <a:lnTo>
                    <a:pt x="235" y="385"/>
                  </a:lnTo>
                  <a:lnTo>
                    <a:pt x="227" y="408"/>
                  </a:lnTo>
                  <a:lnTo>
                    <a:pt x="203" y="432"/>
                  </a:lnTo>
                  <a:lnTo>
                    <a:pt x="172" y="432"/>
                  </a:lnTo>
                  <a:lnTo>
                    <a:pt x="180" y="416"/>
                  </a:lnTo>
                  <a:lnTo>
                    <a:pt x="203" y="416"/>
                  </a:lnTo>
                  <a:lnTo>
                    <a:pt x="203" y="393"/>
                  </a:lnTo>
                  <a:lnTo>
                    <a:pt x="219" y="377"/>
                  </a:lnTo>
                  <a:lnTo>
                    <a:pt x="219" y="369"/>
                  </a:lnTo>
                  <a:lnTo>
                    <a:pt x="227" y="361"/>
                  </a:lnTo>
                  <a:lnTo>
                    <a:pt x="219" y="346"/>
                  </a:lnTo>
                  <a:lnTo>
                    <a:pt x="180" y="346"/>
                  </a:lnTo>
                  <a:lnTo>
                    <a:pt x="157" y="322"/>
                  </a:lnTo>
                  <a:lnTo>
                    <a:pt x="125" y="330"/>
                  </a:lnTo>
                  <a:lnTo>
                    <a:pt x="94" y="298"/>
                  </a:lnTo>
                  <a:lnTo>
                    <a:pt x="70" y="298"/>
                  </a:lnTo>
                  <a:lnTo>
                    <a:pt x="63" y="314"/>
                  </a:lnTo>
                  <a:lnTo>
                    <a:pt x="47" y="306"/>
                  </a:lnTo>
                  <a:lnTo>
                    <a:pt x="31" y="306"/>
                  </a:lnTo>
                  <a:lnTo>
                    <a:pt x="8" y="322"/>
                  </a:lnTo>
                  <a:lnTo>
                    <a:pt x="0" y="291"/>
                  </a:lnTo>
                  <a:lnTo>
                    <a:pt x="47" y="236"/>
                  </a:lnTo>
                  <a:lnTo>
                    <a:pt x="63" y="181"/>
                  </a:lnTo>
                  <a:lnTo>
                    <a:pt x="86" y="173"/>
                  </a:lnTo>
                  <a:lnTo>
                    <a:pt x="86" y="157"/>
                  </a:lnTo>
                  <a:lnTo>
                    <a:pt x="110" y="126"/>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2" name="Freeform 69">
              <a:extLst>
                <a:ext uri="{FF2B5EF4-FFF2-40B4-BE49-F238E27FC236}">
                  <a16:creationId xmlns:a16="http://schemas.microsoft.com/office/drawing/2014/main" id="{F3280C23-3B58-4546-B35A-A49437C579D7}"/>
                </a:ext>
              </a:extLst>
            </p:cNvPr>
            <p:cNvSpPr>
              <a:spLocks/>
            </p:cNvSpPr>
            <p:nvPr/>
          </p:nvSpPr>
          <p:spPr bwMode="gray">
            <a:xfrm>
              <a:off x="5006931" y="2432439"/>
              <a:ext cx="1244870" cy="1398588"/>
            </a:xfrm>
            <a:custGeom>
              <a:avLst/>
              <a:gdLst>
                <a:gd name="T0" fmla="*/ 87 w 809"/>
                <a:gd name="T1" fmla="*/ 444 h 881"/>
                <a:gd name="T2" fmla="*/ 135 w 809"/>
                <a:gd name="T3" fmla="*/ 476 h 881"/>
                <a:gd name="T4" fmla="*/ 119 w 809"/>
                <a:gd name="T5" fmla="*/ 531 h 881"/>
                <a:gd name="T6" fmla="*/ 87 w 809"/>
                <a:gd name="T7" fmla="*/ 579 h 881"/>
                <a:gd name="T8" fmla="*/ 55 w 809"/>
                <a:gd name="T9" fmla="*/ 634 h 881"/>
                <a:gd name="T10" fmla="*/ 87 w 809"/>
                <a:gd name="T11" fmla="*/ 761 h 881"/>
                <a:gd name="T12" fmla="*/ 135 w 809"/>
                <a:gd name="T13" fmla="*/ 777 h 881"/>
                <a:gd name="T14" fmla="*/ 182 w 809"/>
                <a:gd name="T15" fmla="*/ 809 h 881"/>
                <a:gd name="T16" fmla="*/ 246 w 809"/>
                <a:gd name="T17" fmla="*/ 817 h 881"/>
                <a:gd name="T18" fmla="*/ 277 w 809"/>
                <a:gd name="T19" fmla="*/ 840 h 881"/>
                <a:gd name="T20" fmla="*/ 309 w 809"/>
                <a:gd name="T21" fmla="*/ 840 h 881"/>
                <a:gd name="T22" fmla="*/ 317 w 809"/>
                <a:gd name="T23" fmla="*/ 864 h 881"/>
                <a:gd name="T24" fmla="*/ 356 w 809"/>
                <a:gd name="T25" fmla="*/ 880 h 881"/>
                <a:gd name="T26" fmla="*/ 412 w 809"/>
                <a:gd name="T27" fmla="*/ 856 h 881"/>
                <a:gd name="T28" fmla="*/ 467 w 809"/>
                <a:gd name="T29" fmla="*/ 817 h 881"/>
                <a:gd name="T30" fmla="*/ 507 w 809"/>
                <a:gd name="T31" fmla="*/ 832 h 881"/>
                <a:gd name="T32" fmla="*/ 531 w 809"/>
                <a:gd name="T33" fmla="*/ 777 h 881"/>
                <a:gd name="T34" fmla="*/ 539 w 809"/>
                <a:gd name="T35" fmla="*/ 714 h 881"/>
                <a:gd name="T36" fmla="*/ 578 w 809"/>
                <a:gd name="T37" fmla="*/ 674 h 881"/>
                <a:gd name="T38" fmla="*/ 618 w 809"/>
                <a:gd name="T39" fmla="*/ 634 h 881"/>
                <a:gd name="T40" fmla="*/ 665 w 809"/>
                <a:gd name="T41" fmla="*/ 618 h 881"/>
                <a:gd name="T42" fmla="*/ 713 w 809"/>
                <a:gd name="T43" fmla="*/ 547 h 881"/>
                <a:gd name="T44" fmla="*/ 737 w 809"/>
                <a:gd name="T45" fmla="*/ 484 h 881"/>
                <a:gd name="T46" fmla="*/ 784 w 809"/>
                <a:gd name="T47" fmla="*/ 460 h 881"/>
                <a:gd name="T48" fmla="*/ 808 w 809"/>
                <a:gd name="T49" fmla="*/ 381 h 881"/>
                <a:gd name="T50" fmla="*/ 768 w 809"/>
                <a:gd name="T51" fmla="*/ 373 h 881"/>
                <a:gd name="T52" fmla="*/ 737 w 809"/>
                <a:gd name="T53" fmla="*/ 373 h 881"/>
                <a:gd name="T54" fmla="*/ 705 w 809"/>
                <a:gd name="T55" fmla="*/ 365 h 881"/>
                <a:gd name="T56" fmla="*/ 673 w 809"/>
                <a:gd name="T57" fmla="*/ 325 h 881"/>
                <a:gd name="T58" fmla="*/ 634 w 809"/>
                <a:gd name="T59" fmla="*/ 246 h 881"/>
                <a:gd name="T60" fmla="*/ 618 w 809"/>
                <a:gd name="T61" fmla="*/ 206 h 881"/>
                <a:gd name="T62" fmla="*/ 610 w 809"/>
                <a:gd name="T63" fmla="*/ 143 h 881"/>
                <a:gd name="T64" fmla="*/ 594 w 809"/>
                <a:gd name="T65" fmla="*/ 119 h 881"/>
                <a:gd name="T66" fmla="*/ 602 w 809"/>
                <a:gd name="T67" fmla="*/ 71 h 881"/>
                <a:gd name="T68" fmla="*/ 531 w 809"/>
                <a:gd name="T69" fmla="*/ 71 h 881"/>
                <a:gd name="T70" fmla="*/ 491 w 809"/>
                <a:gd name="T71" fmla="*/ 55 h 881"/>
                <a:gd name="T72" fmla="*/ 396 w 809"/>
                <a:gd name="T73" fmla="*/ 16 h 881"/>
                <a:gd name="T74" fmla="*/ 309 w 809"/>
                <a:gd name="T75" fmla="*/ 32 h 881"/>
                <a:gd name="T76" fmla="*/ 253 w 809"/>
                <a:gd name="T77" fmla="*/ 71 h 881"/>
                <a:gd name="T78" fmla="*/ 190 w 809"/>
                <a:gd name="T79" fmla="*/ 63 h 881"/>
                <a:gd name="T80" fmla="*/ 158 w 809"/>
                <a:gd name="T81" fmla="*/ 95 h 881"/>
                <a:gd name="T82" fmla="*/ 174 w 809"/>
                <a:gd name="T83" fmla="*/ 151 h 881"/>
                <a:gd name="T84" fmla="*/ 151 w 809"/>
                <a:gd name="T85" fmla="*/ 206 h 881"/>
                <a:gd name="T86" fmla="*/ 135 w 809"/>
                <a:gd name="T87" fmla="*/ 254 h 881"/>
                <a:gd name="T88" fmla="*/ 71 w 809"/>
                <a:gd name="T89" fmla="*/ 262 h 881"/>
                <a:gd name="T90" fmla="*/ 63 w 809"/>
                <a:gd name="T91" fmla="*/ 341 h 881"/>
                <a:gd name="T92" fmla="*/ 71 w 809"/>
                <a:gd name="T93" fmla="*/ 396 h 8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09"/>
                <a:gd name="T142" fmla="*/ 0 h 881"/>
                <a:gd name="T143" fmla="*/ 809 w 809"/>
                <a:gd name="T144" fmla="*/ 881 h 8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09" h="881">
                  <a:moveTo>
                    <a:pt x="87" y="444"/>
                  </a:moveTo>
                  <a:lnTo>
                    <a:pt x="87" y="444"/>
                  </a:lnTo>
                  <a:lnTo>
                    <a:pt x="111" y="460"/>
                  </a:lnTo>
                  <a:lnTo>
                    <a:pt x="135" y="476"/>
                  </a:lnTo>
                  <a:lnTo>
                    <a:pt x="135" y="499"/>
                  </a:lnTo>
                  <a:lnTo>
                    <a:pt x="119" y="531"/>
                  </a:lnTo>
                  <a:lnTo>
                    <a:pt x="111" y="555"/>
                  </a:lnTo>
                  <a:lnTo>
                    <a:pt x="87" y="579"/>
                  </a:lnTo>
                  <a:lnTo>
                    <a:pt x="63" y="610"/>
                  </a:lnTo>
                  <a:lnTo>
                    <a:pt x="55" y="634"/>
                  </a:lnTo>
                  <a:lnTo>
                    <a:pt x="55" y="682"/>
                  </a:lnTo>
                  <a:lnTo>
                    <a:pt x="87" y="761"/>
                  </a:lnTo>
                  <a:lnTo>
                    <a:pt x="119" y="761"/>
                  </a:lnTo>
                  <a:lnTo>
                    <a:pt x="135" y="777"/>
                  </a:lnTo>
                  <a:lnTo>
                    <a:pt x="166" y="785"/>
                  </a:lnTo>
                  <a:lnTo>
                    <a:pt x="182" y="809"/>
                  </a:lnTo>
                  <a:lnTo>
                    <a:pt x="214" y="809"/>
                  </a:lnTo>
                  <a:lnTo>
                    <a:pt x="246" y="817"/>
                  </a:lnTo>
                  <a:lnTo>
                    <a:pt x="261" y="840"/>
                  </a:lnTo>
                  <a:lnTo>
                    <a:pt x="277" y="840"/>
                  </a:lnTo>
                  <a:lnTo>
                    <a:pt x="293" y="832"/>
                  </a:lnTo>
                  <a:lnTo>
                    <a:pt x="309" y="840"/>
                  </a:lnTo>
                  <a:lnTo>
                    <a:pt x="301" y="848"/>
                  </a:lnTo>
                  <a:lnTo>
                    <a:pt x="317" y="864"/>
                  </a:lnTo>
                  <a:lnTo>
                    <a:pt x="341" y="864"/>
                  </a:lnTo>
                  <a:lnTo>
                    <a:pt x="356" y="880"/>
                  </a:lnTo>
                  <a:lnTo>
                    <a:pt x="404" y="872"/>
                  </a:lnTo>
                  <a:lnTo>
                    <a:pt x="412" y="856"/>
                  </a:lnTo>
                  <a:lnTo>
                    <a:pt x="428" y="825"/>
                  </a:lnTo>
                  <a:lnTo>
                    <a:pt x="467" y="817"/>
                  </a:lnTo>
                  <a:lnTo>
                    <a:pt x="491" y="840"/>
                  </a:lnTo>
                  <a:lnTo>
                    <a:pt x="507" y="832"/>
                  </a:lnTo>
                  <a:lnTo>
                    <a:pt x="523" y="809"/>
                  </a:lnTo>
                  <a:lnTo>
                    <a:pt x="531" y="777"/>
                  </a:lnTo>
                  <a:lnTo>
                    <a:pt x="523" y="745"/>
                  </a:lnTo>
                  <a:lnTo>
                    <a:pt x="539" y="714"/>
                  </a:lnTo>
                  <a:lnTo>
                    <a:pt x="539" y="698"/>
                  </a:lnTo>
                  <a:lnTo>
                    <a:pt x="578" y="674"/>
                  </a:lnTo>
                  <a:lnTo>
                    <a:pt x="602" y="666"/>
                  </a:lnTo>
                  <a:lnTo>
                    <a:pt x="618" y="634"/>
                  </a:lnTo>
                  <a:lnTo>
                    <a:pt x="650" y="634"/>
                  </a:lnTo>
                  <a:lnTo>
                    <a:pt x="665" y="618"/>
                  </a:lnTo>
                  <a:lnTo>
                    <a:pt x="697" y="595"/>
                  </a:lnTo>
                  <a:lnTo>
                    <a:pt x="713" y="547"/>
                  </a:lnTo>
                  <a:lnTo>
                    <a:pt x="713" y="531"/>
                  </a:lnTo>
                  <a:lnTo>
                    <a:pt x="737" y="484"/>
                  </a:lnTo>
                  <a:lnTo>
                    <a:pt x="745" y="468"/>
                  </a:lnTo>
                  <a:lnTo>
                    <a:pt x="784" y="460"/>
                  </a:lnTo>
                  <a:lnTo>
                    <a:pt x="784" y="404"/>
                  </a:lnTo>
                  <a:lnTo>
                    <a:pt x="808" y="381"/>
                  </a:lnTo>
                  <a:lnTo>
                    <a:pt x="800" y="365"/>
                  </a:lnTo>
                  <a:lnTo>
                    <a:pt x="768" y="373"/>
                  </a:lnTo>
                  <a:lnTo>
                    <a:pt x="753" y="381"/>
                  </a:lnTo>
                  <a:lnTo>
                    <a:pt x="737" y="373"/>
                  </a:lnTo>
                  <a:lnTo>
                    <a:pt x="721" y="373"/>
                  </a:lnTo>
                  <a:lnTo>
                    <a:pt x="705" y="365"/>
                  </a:lnTo>
                  <a:lnTo>
                    <a:pt x="689" y="357"/>
                  </a:lnTo>
                  <a:lnTo>
                    <a:pt x="673" y="325"/>
                  </a:lnTo>
                  <a:lnTo>
                    <a:pt x="650" y="293"/>
                  </a:lnTo>
                  <a:lnTo>
                    <a:pt x="634" y="246"/>
                  </a:lnTo>
                  <a:lnTo>
                    <a:pt x="626" y="230"/>
                  </a:lnTo>
                  <a:lnTo>
                    <a:pt x="618" y="206"/>
                  </a:lnTo>
                  <a:lnTo>
                    <a:pt x="602" y="206"/>
                  </a:lnTo>
                  <a:lnTo>
                    <a:pt x="610" y="143"/>
                  </a:lnTo>
                  <a:lnTo>
                    <a:pt x="602" y="135"/>
                  </a:lnTo>
                  <a:lnTo>
                    <a:pt x="594" y="119"/>
                  </a:lnTo>
                  <a:lnTo>
                    <a:pt x="594" y="95"/>
                  </a:lnTo>
                  <a:lnTo>
                    <a:pt x="602" y="71"/>
                  </a:lnTo>
                  <a:lnTo>
                    <a:pt x="555" y="71"/>
                  </a:lnTo>
                  <a:lnTo>
                    <a:pt x="531" y="71"/>
                  </a:lnTo>
                  <a:lnTo>
                    <a:pt x="507" y="63"/>
                  </a:lnTo>
                  <a:lnTo>
                    <a:pt x="491" y="55"/>
                  </a:lnTo>
                  <a:lnTo>
                    <a:pt x="436" y="48"/>
                  </a:lnTo>
                  <a:lnTo>
                    <a:pt x="396" y="16"/>
                  </a:lnTo>
                  <a:lnTo>
                    <a:pt x="364" y="0"/>
                  </a:lnTo>
                  <a:lnTo>
                    <a:pt x="309" y="32"/>
                  </a:lnTo>
                  <a:lnTo>
                    <a:pt x="285" y="40"/>
                  </a:lnTo>
                  <a:lnTo>
                    <a:pt x="253" y="71"/>
                  </a:lnTo>
                  <a:lnTo>
                    <a:pt x="214" y="79"/>
                  </a:lnTo>
                  <a:lnTo>
                    <a:pt x="190" y="63"/>
                  </a:lnTo>
                  <a:lnTo>
                    <a:pt x="158" y="71"/>
                  </a:lnTo>
                  <a:lnTo>
                    <a:pt x="158" y="95"/>
                  </a:lnTo>
                  <a:lnTo>
                    <a:pt x="174" y="127"/>
                  </a:lnTo>
                  <a:lnTo>
                    <a:pt x="174" y="151"/>
                  </a:lnTo>
                  <a:lnTo>
                    <a:pt x="174" y="190"/>
                  </a:lnTo>
                  <a:lnTo>
                    <a:pt x="151" y="206"/>
                  </a:lnTo>
                  <a:lnTo>
                    <a:pt x="143" y="238"/>
                  </a:lnTo>
                  <a:lnTo>
                    <a:pt x="135" y="254"/>
                  </a:lnTo>
                  <a:lnTo>
                    <a:pt x="103" y="270"/>
                  </a:lnTo>
                  <a:lnTo>
                    <a:pt x="71" y="262"/>
                  </a:lnTo>
                  <a:lnTo>
                    <a:pt x="0" y="262"/>
                  </a:lnTo>
                  <a:lnTo>
                    <a:pt x="63" y="341"/>
                  </a:lnTo>
                  <a:lnTo>
                    <a:pt x="55" y="381"/>
                  </a:lnTo>
                  <a:lnTo>
                    <a:pt x="71" y="396"/>
                  </a:lnTo>
                  <a:lnTo>
                    <a:pt x="87" y="444"/>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3" name="Freeform 73">
              <a:extLst>
                <a:ext uri="{FF2B5EF4-FFF2-40B4-BE49-F238E27FC236}">
                  <a16:creationId xmlns:a16="http://schemas.microsoft.com/office/drawing/2014/main" id="{F0D5C9D7-FE8D-437D-BFC5-F7DD10897CAC}"/>
                </a:ext>
              </a:extLst>
            </p:cNvPr>
            <p:cNvSpPr>
              <a:spLocks/>
            </p:cNvSpPr>
            <p:nvPr/>
          </p:nvSpPr>
          <p:spPr bwMode="gray">
            <a:xfrm>
              <a:off x="8733846" y="3178564"/>
              <a:ext cx="173882" cy="153988"/>
            </a:xfrm>
            <a:custGeom>
              <a:avLst/>
              <a:gdLst>
                <a:gd name="T0" fmla="*/ 0 w 113"/>
                <a:gd name="T1" fmla="*/ 44 h 97"/>
                <a:gd name="T2" fmla="*/ 0 w 113"/>
                <a:gd name="T3" fmla="*/ 44 h 97"/>
                <a:gd name="T4" fmla="*/ 15 w 113"/>
                <a:gd name="T5" fmla="*/ 44 h 97"/>
                <a:gd name="T6" fmla="*/ 22 w 113"/>
                <a:gd name="T7" fmla="*/ 52 h 97"/>
                <a:gd name="T8" fmla="*/ 37 w 113"/>
                <a:gd name="T9" fmla="*/ 44 h 97"/>
                <a:gd name="T10" fmla="*/ 22 w 113"/>
                <a:gd name="T11" fmla="*/ 30 h 97"/>
                <a:gd name="T12" fmla="*/ 30 w 113"/>
                <a:gd name="T13" fmla="*/ 22 h 97"/>
                <a:gd name="T14" fmla="*/ 45 w 113"/>
                <a:gd name="T15" fmla="*/ 7 h 97"/>
                <a:gd name="T16" fmla="*/ 67 w 113"/>
                <a:gd name="T17" fmla="*/ 0 h 97"/>
                <a:gd name="T18" fmla="*/ 97 w 113"/>
                <a:gd name="T19" fmla="*/ 0 h 97"/>
                <a:gd name="T20" fmla="*/ 97 w 113"/>
                <a:gd name="T21" fmla="*/ 7 h 97"/>
                <a:gd name="T22" fmla="*/ 112 w 113"/>
                <a:gd name="T23" fmla="*/ 30 h 97"/>
                <a:gd name="T24" fmla="*/ 82 w 113"/>
                <a:gd name="T25" fmla="*/ 59 h 97"/>
                <a:gd name="T26" fmla="*/ 82 w 113"/>
                <a:gd name="T27" fmla="*/ 74 h 97"/>
                <a:gd name="T28" fmla="*/ 67 w 113"/>
                <a:gd name="T29" fmla="*/ 66 h 97"/>
                <a:gd name="T30" fmla="*/ 60 w 113"/>
                <a:gd name="T31" fmla="*/ 74 h 97"/>
                <a:gd name="T32" fmla="*/ 60 w 113"/>
                <a:gd name="T33" fmla="*/ 89 h 97"/>
                <a:gd name="T34" fmla="*/ 52 w 113"/>
                <a:gd name="T35" fmla="*/ 96 h 97"/>
                <a:gd name="T36" fmla="*/ 52 w 113"/>
                <a:gd name="T37" fmla="*/ 81 h 97"/>
                <a:gd name="T38" fmla="*/ 30 w 113"/>
                <a:gd name="T39" fmla="*/ 81 h 97"/>
                <a:gd name="T40" fmla="*/ 15 w 113"/>
                <a:gd name="T41" fmla="*/ 89 h 97"/>
                <a:gd name="T42" fmla="*/ 7 w 113"/>
                <a:gd name="T43" fmla="*/ 66 h 97"/>
                <a:gd name="T44" fmla="*/ 7 w 113"/>
                <a:gd name="T45" fmla="*/ 59 h 97"/>
                <a:gd name="T46" fmla="*/ 0 w 113"/>
                <a:gd name="T47" fmla="*/ 44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97"/>
                <a:gd name="T74" fmla="*/ 113 w 113"/>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97">
                  <a:moveTo>
                    <a:pt x="0" y="44"/>
                  </a:moveTo>
                  <a:lnTo>
                    <a:pt x="0" y="44"/>
                  </a:lnTo>
                  <a:lnTo>
                    <a:pt x="15" y="44"/>
                  </a:lnTo>
                  <a:lnTo>
                    <a:pt x="22" y="52"/>
                  </a:lnTo>
                  <a:lnTo>
                    <a:pt x="37" y="44"/>
                  </a:lnTo>
                  <a:lnTo>
                    <a:pt x="22" y="30"/>
                  </a:lnTo>
                  <a:lnTo>
                    <a:pt x="30" y="22"/>
                  </a:lnTo>
                  <a:lnTo>
                    <a:pt x="45" y="7"/>
                  </a:lnTo>
                  <a:lnTo>
                    <a:pt x="67" y="0"/>
                  </a:lnTo>
                  <a:lnTo>
                    <a:pt x="97" y="0"/>
                  </a:lnTo>
                  <a:lnTo>
                    <a:pt x="97" y="7"/>
                  </a:lnTo>
                  <a:lnTo>
                    <a:pt x="112" y="30"/>
                  </a:lnTo>
                  <a:lnTo>
                    <a:pt x="82" y="59"/>
                  </a:lnTo>
                  <a:lnTo>
                    <a:pt x="82" y="74"/>
                  </a:lnTo>
                  <a:lnTo>
                    <a:pt x="67" y="66"/>
                  </a:lnTo>
                  <a:lnTo>
                    <a:pt x="60" y="74"/>
                  </a:lnTo>
                  <a:lnTo>
                    <a:pt x="60" y="89"/>
                  </a:lnTo>
                  <a:lnTo>
                    <a:pt x="52" y="96"/>
                  </a:lnTo>
                  <a:lnTo>
                    <a:pt x="52" y="81"/>
                  </a:lnTo>
                  <a:lnTo>
                    <a:pt x="30" y="81"/>
                  </a:lnTo>
                  <a:lnTo>
                    <a:pt x="15" y="89"/>
                  </a:lnTo>
                  <a:lnTo>
                    <a:pt x="7" y="66"/>
                  </a:lnTo>
                  <a:lnTo>
                    <a:pt x="7" y="59"/>
                  </a:lnTo>
                  <a:lnTo>
                    <a:pt x="0" y="44"/>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4" name="Freeform 77">
              <a:extLst>
                <a:ext uri="{FF2B5EF4-FFF2-40B4-BE49-F238E27FC236}">
                  <a16:creationId xmlns:a16="http://schemas.microsoft.com/office/drawing/2014/main" id="{88975129-87EB-4F77-B9B9-005BAF51699E}"/>
                </a:ext>
              </a:extLst>
            </p:cNvPr>
            <p:cNvSpPr>
              <a:spLocks/>
            </p:cNvSpPr>
            <p:nvPr/>
          </p:nvSpPr>
          <p:spPr bwMode="gray">
            <a:xfrm>
              <a:off x="8820018" y="3381764"/>
              <a:ext cx="75400" cy="52388"/>
            </a:xfrm>
            <a:custGeom>
              <a:avLst/>
              <a:gdLst>
                <a:gd name="T0" fmla="*/ 0 w 49"/>
                <a:gd name="T1" fmla="*/ 6 h 33"/>
                <a:gd name="T2" fmla="*/ 0 w 49"/>
                <a:gd name="T3" fmla="*/ 6 h 33"/>
                <a:gd name="T4" fmla="*/ 0 w 49"/>
                <a:gd name="T5" fmla="*/ 32 h 33"/>
                <a:gd name="T6" fmla="*/ 21 w 49"/>
                <a:gd name="T7" fmla="*/ 19 h 33"/>
                <a:gd name="T8" fmla="*/ 34 w 49"/>
                <a:gd name="T9" fmla="*/ 32 h 33"/>
                <a:gd name="T10" fmla="*/ 48 w 49"/>
                <a:gd name="T11" fmla="*/ 32 h 33"/>
                <a:gd name="T12" fmla="*/ 48 w 49"/>
                <a:gd name="T13" fmla="*/ 19 h 33"/>
                <a:gd name="T14" fmla="*/ 41 w 49"/>
                <a:gd name="T15" fmla="*/ 13 h 33"/>
                <a:gd name="T16" fmla="*/ 34 w 49"/>
                <a:gd name="T17" fmla="*/ 19 h 33"/>
                <a:gd name="T18" fmla="*/ 21 w 49"/>
                <a:gd name="T19" fmla="*/ 0 h 33"/>
                <a:gd name="T20" fmla="*/ 0 w 49"/>
                <a:gd name="T21" fmla="*/ 6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33"/>
                <a:gd name="T35" fmla="*/ 49 w 4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33">
                  <a:moveTo>
                    <a:pt x="0" y="6"/>
                  </a:moveTo>
                  <a:lnTo>
                    <a:pt x="0" y="6"/>
                  </a:lnTo>
                  <a:lnTo>
                    <a:pt x="0" y="32"/>
                  </a:lnTo>
                  <a:lnTo>
                    <a:pt x="21" y="19"/>
                  </a:lnTo>
                  <a:lnTo>
                    <a:pt x="34" y="32"/>
                  </a:lnTo>
                  <a:lnTo>
                    <a:pt x="48" y="32"/>
                  </a:lnTo>
                  <a:lnTo>
                    <a:pt x="48" y="19"/>
                  </a:lnTo>
                  <a:lnTo>
                    <a:pt x="41" y="13"/>
                  </a:lnTo>
                  <a:lnTo>
                    <a:pt x="34" y="19"/>
                  </a:lnTo>
                  <a:lnTo>
                    <a:pt x="21" y="0"/>
                  </a:lnTo>
                  <a:lnTo>
                    <a:pt x="0" y="6"/>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5" name="Freeform 78">
              <a:extLst>
                <a:ext uri="{FF2B5EF4-FFF2-40B4-BE49-F238E27FC236}">
                  <a16:creationId xmlns:a16="http://schemas.microsoft.com/office/drawing/2014/main" id="{AE10E4D9-63A8-48CC-84C2-B0BED1648E7A}"/>
                </a:ext>
              </a:extLst>
            </p:cNvPr>
            <p:cNvSpPr>
              <a:spLocks/>
            </p:cNvSpPr>
            <p:nvPr/>
          </p:nvSpPr>
          <p:spPr bwMode="gray">
            <a:xfrm>
              <a:off x="9792524" y="2518164"/>
              <a:ext cx="223123" cy="115888"/>
            </a:xfrm>
            <a:custGeom>
              <a:avLst/>
              <a:gdLst>
                <a:gd name="T0" fmla="*/ 23 w 145"/>
                <a:gd name="T1" fmla="*/ 65 h 73"/>
                <a:gd name="T2" fmla="*/ 23 w 145"/>
                <a:gd name="T3" fmla="*/ 65 h 73"/>
                <a:gd name="T4" fmla="*/ 53 w 145"/>
                <a:gd name="T5" fmla="*/ 50 h 73"/>
                <a:gd name="T6" fmla="*/ 136 w 145"/>
                <a:gd name="T7" fmla="*/ 72 h 73"/>
                <a:gd name="T8" fmla="*/ 144 w 145"/>
                <a:gd name="T9" fmla="*/ 58 h 73"/>
                <a:gd name="T10" fmla="*/ 136 w 145"/>
                <a:gd name="T11" fmla="*/ 22 h 73"/>
                <a:gd name="T12" fmla="*/ 121 w 145"/>
                <a:gd name="T13" fmla="*/ 29 h 73"/>
                <a:gd name="T14" fmla="*/ 114 w 145"/>
                <a:gd name="T15" fmla="*/ 14 h 73"/>
                <a:gd name="T16" fmla="*/ 99 w 145"/>
                <a:gd name="T17" fmla="*/ 7 h 73"/>
                <a:gd name="T18" fmla="*/ 83 w 145"/>
                <a:gd name="T19" fmla="*/ 7 h 73"/>
                <a:gd name="T20" fmla="*/ 83 w 145"/>
                <a:gd name="T21" fmla="*/ 0 h 73"/>
                <a:gd name="T22" fmla="*/ 76 w 145"/>
                <a:gd name="T23" fmla="*/ 0 h 73"/>
                <a:gd name="T24" fmla="*/ 76 w 145"/>
                <a:gd name="T25" fmla="*/ 7 h 73"/>
                <a:gd name="T26" fmla="*/ 45 w 145"/>
                <a:gd name="T27" fmla="*/ 14 h 73"/>
                <a:gd name="T28" fmla="*/ 38 w 145"/>
                <a:gd name="T29" fmla="*/ 22 h 73"/>
                <a:gd name="T30" fmla="*/ 15 w 145"/>
                <a:gd name="T31" fmla="*/ 22 h 73"/>
                <a:gd name="T32" fmla="*/ 0 w 145"/>
                <a:gd name="T33" fmla="*/ 29 h 73"/>
                <a:gd name="T34" fmla="*/ 8 w 145"/>
                <a:gd name="T35" fmla="*/ 43 h 73"/>
                <a:gd name="T36" fmla="*/ 23 w 145"/>
                <a:gd name="T37" fmla="*/ 43 h 73"/>
                <a:gd name="T38" fmla="*/ 23 w 145"/>
                <a:gd name="T39" fmla="*/ 65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
                <a:gd name="T61" fmla="*/ 0 h 73"/>
                <a:gd name="T62" fmla="*/ 145 w 145"/>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 h="73">
                  <a:moveTo>
                    <a:pt x="23" y="65"/>
                  </a:moveTo>
                  <a:lnTo>
                    <a:pt x="23" y="65"/>
                  </a:lnTo>
                  <a:lnTo>
                    <a:pt x="53" y="50"/>
                  </a:lnTo>
                  <a:lnTo>
                    <a:pt x="136" y="72"/>
                  </a:lnTo>
                  <a:lnTo>
                    <a:pt x="144" y="58"/>
                  </a:lnTo>
                  <a:lnTo>
                    <a:pt x="136" y="22"/>
                  </a:lnTo>
                  <a:lnTo>
                    <a:pt x="121" y="29"/>
                  </a:lnTo>
                  <a:lnTo>
                    <a:pt x="114" y="14"/>
                  </a:lnTo>
                  <a:lnTo>
                    <a:pt x="99" y="7"/>
                  </a:lnTo>
                  <a:lnTo>
                    <a:pt x="83" y="7"/>
                  </a:lnTo>
                  <a:lnTo>
                    <a:pt x="83" y="0"/>
                  </a:lnTo>
                  <a:lnTo>
                    <a:pt x="76" y="0"/>
                  </a:lnTo>
                  <a:lnTo>
                    <a:pt x="76" y="7"/>
                  </a:lnTo>
                  <a:lnTo>
                    <a:pt x="45" y="14"/>
                  </a:lnTo>
                  <a:lnTo>
                    <a:pt x="38" y="22"/>
                  </a:lnTo>
                  <a:lnTo>
                    <a:pt x="15" y="22"/>
                  </a:lnTo>
                  <a:lnTo>
                    <a:pt x="0" y="29"/>
                  </a:lnTo>
                  <a:lnTo>
                    <a:pt x="8" y="43"/>
                  </a:lnTo>
                  <a:lnTo>
                    <a:pt x="23" y="43"/>
                  </a:lnTo>
                  <a:lnTo>
                    <a:pt x="23" y="65"/>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6" name="Freeform 79">
              <a:extLst>
                <a:ext uri="{FF2B5EF4-FFF2-40B4-BE49-F238E27FC236}">
                  <a16:creationId xmlns:a16="http://schemas.microsoft.com/office/drawing/2014/main" id="{96DA210F-74CE-49DF-BC0B-DD5B0E1C506F}"/>
                </a:ext>
              </a:extLst>
            </p:cNvPr>
            <p:cNvSpPr>
              <a:spLocks/>
            </p:cNvSpPr>
            <p:nvPr/>
          </p:nvSpPr>
          <p:spPr bwMode="gray">
            <a:xfrm>
              <a:off x="9201634" y="2632464"/>
              <a:ext cx="457017" cy="407988"/>
            </a:xfrm>
            <a:custGeom>
              <a:avLst/>
              <a:gdLst>
                <a:gd name="T0" fmla="*/ 132 w 297"/>
                <a:gd name="T1" fmla="*/ 233 h 257"/>
                <a:gd name="T2" fmla="*/ 132 w 297"/>
                <a:gd name="T3" fmla="*/ 233 h 257"/>
                <a:gd name="T4" fmla="*/ 164 w 297"/>
                <a:gd name="T5" fmla="*/ 217 h 257"/>
                <a:gd name="T6" fmla="*/ 179 w 297"/>
                <a:gd name="T7" fmla="*/ 240 h 257"/>
                <a:gd name="T8" fmla="*/ 203 w 297"/>
                <a:gd name="T9" fmla="*/ 256 h 257"/>
                <a:gd name="T10" fmla="*/ 241 w 297"/>
                <a:gd name="T11" fmla="*/ 209 h 257"/>
                <a:gd name="T12" fmla="*/ 280 w 297"/>
                <a:gd name="T13" fmla="*/ 132 h 257"/>
                <a:gd name="T14" fmla="*/ 296 w 297"/>
                <a:gd name="T15" fmla="*/ 78 h 257"/>
                <a:gd name="T16" fmla="*/ 257 w 297"/>
                <a:gd name="T17" fmla="*/ 54 h 257"/>
                <a:gd name="T18" fmla="*/ 249 w 297"/>
                <a:gd name="T19" fmla="*/ 70 h 257"/>
                <a:gd name="T20" fmla="*/ 218 w 297"/>
                <a:gd name="T21" fmla="*/ 78 h 257"/>
                <a:gd name="T22" fmla="*/ 203 w 297"/>
                <a:gd name="T23" fmla="*/ 70 h 257"/>
                <a:gd name="T24" fmla="*/ 203 w 297"/>
                <a:gd name="T25" fmla="*/ 54 h 257"/>
                <a:gd name="T26" fmla="*/ 218 w 297"/>
                <a:gd name="T27" fmla="*/ 54 h 257"/>
                <a:gd name="T28" fmla="*/ 226 w 297"/>
                <a:gd name="T29" fmla="*/ 31 h 257"/>
                <a:gd name="T30" fmla="*/ 195 w 297"/>
                <a:gd name="T31" fmla="*/ 47 h 257"/>
                <a:gd name="T32" fmla="*/ 187 w 297"/>
                <a:gd name="T33" fmla="*/ 31 h 257"/>
                <a:gd name="T34" fmla="*/ 195 w 297"/>
                <a:gd name="T35" fmla="*/ 31 h 257"/>
                <a:gd name="T36" fmla="*/ 218 w 297"/>
                <a:gd name="T37" fmla="*/ 8 h 257"/>
                <a:gd name="T38" fmla="*/ 210 w 297"/>
                <a:gd name="T39" fmla="*/ 0 h 257"/>
                <a:gd name="T40" fmla="*/ 171 w 297"/>
                <a:gd name="T41" fmla="*/ 23 h 257"/>
                <a:gd name="T42" fmla="*/ 125 w 297"/>
                <a:gd name="T43" fmla="*/ 54 h 257"/>
                <a:gd name="T44" fmla="*/ 101 w 297"/>
                <a:gd name="T45" fmla="*/ 54 h 257"/>
                <a:gd name="T46" fmla="*/ 70 w 297"/>
                <a:gd name="T47" fmla="*/ 85 h 257"/>
                <a:gd name="T48" fmla="*/ 55 w 297"/>
                <a:gd name="T49" fmla="*/ 116 h 257"/>
                <a:gd name="T50" fmla="*/ 39 w 297"/>
                <a:gd name="T51" fmla="*/ 124 h 257"/>
                <a:gd name="T52" fmla="*/ 0 w 297"/>
                <a:gd name="T53" fmla="*/ 155 h 257"/>
                <a:gd name="T54" fmla="*/ 8 w 297"/>
                <a:gd name="T55" fmla="*/ 171 h 257"/>
                <a:gd name="T56" fmla="*/ 23 w 297"/>
                <a:gd name="T57" fmla="*/ 186 h 257"/>
                <a:gd name="T58" fmla="*/ 39 w 297"/>
                <a:gd name="T59" fmla="*/ 178 h 257"/>
                <a:gd name="T60" fmla="*/ 39 w 297"/>
                <a:gd name="T61" fmla="*/ 186 h 257"/>
                <a:gd name="T62" fmla="*/ 31 w 297"/>
                <a:gd name="T63" fmla="*/ 194 h 257"/>
                <a:gd name="T64" fmla="*/ 47 w 297"/>
                <a:gd name="T65" fmla="*/ 202 h 257"/>
                <a:gd name="T66" fmla="*/ 62 w 297"/>
                <a:gd name="T67" fmla="*/ 194 h 257"/>
                <a:gd name="T68" fmla="*/ 55 w 297"/>
                <a:gd name="T69" fmla="*/ 171 h 257"/>
                <a:gd name="T70" fmla="*/ 86 w 297"/>
                <a:gd name="T71" fmla="*/ 163 h 257"/>
                <a:gd name="T72" fmla="*/ 109 w 297"/>
                <a:gd name="T73" fmla="*/ 178 h 257"/>
                <a:gd name="T74" fmla="*/ 101 w 297"/>
                <a:gd name="T75" fmla="*/ 186 h 257"/>
                <a:gd name="T76" fmla="*/ 109 w 297"/>
                <a:gd name="T77" fmla="*/ 209 h 257"/>
                <a:gd name="T78" fmla="*/ 125 w 297"/>
                <a:gd name="T79" fmla="*/ 225 h 257"/>
                <a:gd name="T80" fmla="*/ 132 w 297"/>
                <a:gd name="T81" fmla="*/ 233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7"/>
                <a:gd name="T124" fmla="*/ 0 h 257"/>
                <a:gd name="T125" fmla="*/ 297 w 297"/>
                <a:gd name="T126" fmla="*/ 257 h 2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7" h="257">
                  <a:moveTo>
                    <a:pt x="132" y="233"/>
                  </a:moveTo>
                  <a:lnTo>
                    <a:pt x="132" y="233"/>
                  </a:lnTo>
                  <a:lnTo>
                    <a:pt x="164" y="217"/>
                  </a:lnTo>
                  <a:lnTo>
                    <a:pt x="179" y="240"/>
                  </a:lnTo>
                  <a:lnTo>
                    <a:pt x="203" y="256"/>
                  </a:lnTo>
                  <a:lnTo>
                    <a:pt x="241" y="209"/>
                  </a:lnTo>
                  <a:lnTo>
                    <a:pt x="280" y="132"/>
                  </a:lnTo>
                  <a:lnTo>
                    <a:pt x="296" y="78"/>
                  </a:lnTo>
                  <a:lnTo>
                    <a:pt x="257" y="54"/>
                  </a:lnTo>
                  <a:lnTo>
                    <a:pt x="249" y="70"/>
                  </a:lnTo>
                  <a:lnTo>
                    <a:pt x="218" y="78"/>
                  </a:lnTo>
                  <a:lnTo>
                    <a:pt x="203" y="70"/>
                  </a:lnTo>
                  <a:lnTo>
                    <a:pt x="203" y="54"/>
                  </a:lnTo>
                  <a:lnTo>
                    <a:pt x="218" y="54"/>
                  </a:lnTo>
                  <a:lnTo>
                    <a:pt x="226" y="31"/>
                  </a:lnTo>
                  <a:lnTo>
                    <a:pt x="195" y="47"/>
                  </a:lnTo>
                  <a:lnTo>
                    <a:pt x="187" y="31"/>
                  </a:lnTo>
                  <a:lnTo>
                    <a:pt x="195" y="31"/>
                  </a:lnTo>
                  <a:lnTo>
                    <a:pt x="218" y="8"/>
                  </a:lnTo>
                  <a:lnTo>
                    <a:pt x="210" y="0"/>
                  </a:lnTo>
                  <a:lnTo>
                    <a:pt x="171" y="23"/>
                  </a:lnTo>
                  <a:lnTo>
                    <a:pt x="125" y="54"/>
                  </a:lnTo>
                  <a:lnTo>
                    <a:pt x="101" y="54"/>
                  </a:lnTo>
                  <a:lnTo>
                    <a:pt x="70" y="85"/>
                  </a:lnTo>
                  <a:lnTo>
                    <a:pt x="55" y="116"/>
                  </a:lnTo>
                  <a:lnTo>
                    <a:pt x="39" y="124"/>
                  </a:lnTo>
                  <a:lnTo>
                    <a:pt x="0" y="155"/>
                  </a:lnTo>
                  <a:lnTo>
                    <a:pt x="8" y="171"/>
                  </a:lnTo>
                  <a:lnTo>
                    <a:pt x="23" y="186"/>
                  </a:lnTo>
                  <a:lnTo>
                    <a:pt x="39" y="178"/>
                  </a:lnTo>
                  <a:lnTo>
                    <a:pt x="39" y="186"/>
                  </a:lnTo>
                  <a:lnTo>
                    <a:pt x="31" y="194"/>
                  </a:lnTo>
                  <a:lnTo>
                    <a:pt x="47" y="202"/>
                  </a:lnTo>
                  <a:lnTo>
                    <a:pt x="62" y="194"/>
                  </a:lnTo>
                  <a:lnTo>
                    <a:pt x="55" y="171"/>
                  </a:lnTo>
                  <a:lnTo>
                    <a:pt x="86" y="163"/>
                  </a:lnTo>
                  <a:lnTo>
                    <a:pt x="109" y="178"/>
                  </a:lnTo>
                  <a:lnTo>
                    <a:pt x="101" y="186"/>
                  </a:lnTo>
                  <a:lnTo>
                    <a:pt x="109" y="209"/>
                  </a:lnTo>
                  <a:lnTo>
                    <a:pt x="125" y="225"/>
                  </a:lnTo>
                  <a:lnTo>
                    <a:pt x="132" y="233"/>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7" name="Freeform 82">
              <a:extLst>
                <a:ext uri="{FF2B5EF4-FFF2-40B4-BE49-F238E27FC236}">
                  <a16:creationId xmlns:a16="http://schemas.microsoft.com/office/drawing/2014/main" id="{4AADBE49-72E9-476E-A621-544A331A0575}"/>
                </a:ext>
              </a:extLst>
            </p:cNvPr>
            <p:cNvSpPr>
              <a:spLocks/>
            </p:cNvSpPr>
            <p:nvPr/>
          </p:nvSpPr>
          <p:spPr bwMode="gray">
            <a:xfrm>
              <a:off x="7527446" y="2280039"/>
              <a:ext cx="838633" cy="1614488"/>
            </a:xfrm>
            <a:custGeom>
              <a:avLst/>
              <a:gdLst>
                <a:gd name="T0" fmla="*/ 481 w 545"/>
                <a:gd name="T1" fmla="*/ 683 h 1017"/>
                <a:gd name="T2" fmla="*/ 505 w 545"/>
                <a:gd name="T3" fmla="*/ 714 h 1017"/>
                <a:gd name="T4" fmla="*/ 465 w 545"/>
                <a:gd name="T5" fmla="*/ 738 h 1017"/>
                <a:gd name="T6" fmla="*/ 426 w 545"/>
                <a:gd name="T7" fmla="*/ 786 h 1017"/>
                <a:gd name="T8" fmla="*/ 347 w 545"/>
                <a:gd name="T9" fmla="*/ 810 h 1017"/>
                <a:gd name="T10" fmla="*/ 315 w 545"/>
                <a:gd name="T11" fmla="*/ 849 h 1017"/>
                <a:gd name="T12" fmla="*/ 300 w 545"/>
                <a:gd name="T13" fmla="*/ 897 h 1017"/>
                <a:gd name="T14" fmla="*/ 260 w 545"/>
                <a:gd name="T15" fmla="*/ 937 h 1017"/>
                <a:gd name="T16" fmla="*/ 252 w 545"/>
                <a:gd name="T17" fmla="*/ 992 h 1017"/>
                <a:gd name="T18" fmla="*/ 205 w 545"/>
                <a:gd name="T19" fmla="*/ 1008 h 1017"/>
                <a:gd name="T20" fmla="*/ 166 w 545"/>
                <a:gd name="T21" fmla="*/ 953 h 1017"/>
                <a:gd name="T22" fmla="*/ 166 w 545"/>
                <a:gd name="T23" fmla="*/ 913 h 1017"/>
                <a:gd name="T24" fmla="*/ 166 w 545"/>
                <a:gd name="T25" fmla="*/ 865 h 1017"/>
                <a:gd name="T26" fmla="*/ 150 w 545"/>
                <a:gd name="T27" fmla="*/ 810 h 1017"/>
                <a:gd name="T28" fmla="*/ 166 w 545"/>
                <a:gd name="T29" fmla="*/ 754 h 1017"/>
                <a:gd name="T30" fmla="*/ 181 w 545"/>
                <a:gd name="T31" fmla="*/ 730 h 1017"/>
                <a:gd name="T32" fmla="*/ 173 w 545"/>
                <a:gd name="T33" fmla="*/ 691 h 1017"/>
                <a:gd name="T34" fmla="*/ 110 w 545"/>
                <a:gd name="T35" fmla="*/ 635 h 1017"/>
                <a:gd name="T36" fmla="*/ 110 w 545"/>
                <a:gd name="T37" fmla="*/ 579 h 1017"/>
                <a:gd name="T38" fmla="*/ 110 w 545"/>
                <a:gd name="T39" fmla="*/ 524 h 1017"/>
                <a:gd name="T40" fmla="*/ 63 w 545"/>
                <a:gd name="T41" fmla="*/ 508 h 1017"/>
                <a:gd name="T42" fmla="*/ 47 w 545"/>
                <a:gd name="T43" fmla="*/ 492 h 1017"/>
                <a:gd name="T44" fmla="*/ 16 w 545"/>
                <a:gd name="T45" fmla="*/ 484 h 1017"/>
                <a:gd name="T46" fmla="*/ 8 w 545"/>
                <a:gd name="T47" fmla="*/ 445 h 1017"/>
                <a:gd name="T48" fmla="*/ 39 w 545"/>
                <a:gd name="T49" fmla="*/ 389 h 1017"/>
                <a:gd name="T50" fmla="*/ 95 w 545"/>
                <a:gd name="T51" fmla="*/ 349 h 1017"/>
                <a:gd name="T52" fmla="*/ 79 w 545"/>
                <a:gd name="T53" fmla="*/ 294 h 1017"/>
                <a:gd name="T54" fmla="*/ 118 w 545"/>
                <a:gd name="T55" fmla="*/ 286 h 1017"/>
                <a:gd name="T56" fmla="*/ 173 w 545"/>
                <a:gd name="T57" fmla="*/ 286 h 1017"/>
                <a:gd name="T58" fmla="*/ 189 w 545"/>
                <a:gd name="T59" fmla="*/ 294 h 1017"/>
                <a:gd name="T60" fmla="*/ 205 w 545"/>
                <a:gd name="T61" fmla="*/ 278 h 1017"/>
                <a:gd name="T62" fmla="*/ 229 w 545"/>
                <a:gd name="T63" fmla="*/ 230 h 1017"/>
                <a:gd name="T64" fmla="*/ 300 w 545"/>
                <a:gd name="T65" fmla="*/ 175 h 1017"/>
                <a:gd name="T66" fmla="*/ 323 w 545"/>
                <a:gd name="T67" fmla="*/ 143 h 1017"/>
                <a:gd name="T68" fmla="*/ 307 w 545"/>
                <a:gd name="T69" fmla="*/ 111 h 1017"/>
                <a:gd name="T70" fmla="*/ 331 w 545"/>
                <a:gd name="T71" fmla="*/ 71 h 1017"/>
                <a:gd name="T72" fmla="*/ 339 w 545"/>
                <a:gd name="T73" fmla="*/ 40 h 1017"/>
                <a:gd name="T74" fmla="*/ 355 w 545"/>
                <a:gd name="T75" fmla="*/ 0 h 1017"/>
                <a:gd name="T76" fmla="*/ 442 w 545"/>
                <a:gd name="T77" fmla="*/ 0 h 1017"/>
                <a:gd name="T78" fmla="*/ 497 w 545"/>
                <a:gd name="T79" fmla="*/ 40 h 1017"/>
                <a:gd name="T80" fmla="*/ 520 w 545"/>
                <a:gd name="T81" fmla="*/ 56 h 1017"/>
                <a:gd name="T82" fmla="*/ 442 w 545"/>
                <a:gd name="T83" fmla="*/ 246 h 1017"/>
                <a:gd name="T84" fmla="*/ 410 w 545"/>
                <a:gd name="T85" fmla="*/ 294 h 1017"/>
                <a:gd name="T86" fmla="*/ 371 w 545"/>
                <a:gd name="T87" fmla="*/ 357 h 1017"/>
                <a:gd name="T88" fmla="*/ 339 w 545"/>
                <a:gd name="T89" fmla="*/ 476 h 1017"/>
                <a:gd name="T90" fmla="*/ 378 w 545"/>
                <a:gd name="T91" fmla="*/ 579 h 1017"/>
                <a:gd name="T92" fmla="*/ 481 w 545"/>
                <a:gd name="T93" fmla="*/ 683 h 10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5"/>
                <a:gd name="T142" fmla="*/ 0 h 1017"/>
                <a:gd name="T143" fmla="*/ 545 w 545"/>
                <a:gd name="T144" fmla="*/ 1017 h 10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5" h="1017">
                  <a:moveTo>
                    <a:pt x="481" y="683"/>
                  </a:moveTo>
                  <a:lnTo>
                    <a:pt x="481" y="683"/>
                  </a:lnTo>
                  <a:lnTo>
                    <a:pt x="481" y="699"/>
                  </a:lnTo>
                  <a:lnTo>
                    <a:pt x="505" y="714"/>
                  </a:lnTo>
                  <a:lnTo>
                    <a:pt x="465" y="730"/>
                  </a:lnTo>
                  <a:lnTo>
                    <a:pt x="465" y="738"/>
                  </a:lnTo>
                  <a:lnTo>
                    <a:pt x="434" y="754"/>
                  </a:lnTo>
                  <a:lnTo>
                    <a:pt x="426" y="786"/>
                  </a:lnTo>
                  <a:lnTo>
                    <a:pt x="410" y="778"/>
                  </a:lnTo>
                  <a:lnTo>
                    <a:pt x="347" y="810"/>
                  </a:lnTo>
                  <a:lnTo>
                    <a:pt x="339" y="849"/>
                  </a:lnTo>
                  <a:lnTo>
                    <a:pt x="315" y="849"/>
                  </a:lnTo>
                  <a:lnTo>
                    <a:pt x="300" y="857"/>
                  </a:lnTo>
                  <a:lnTo>
                    <a:pt x="300" y="897"/>
                  </a:lnTo>
                  <a:lnTo>
                    <a:pt x="276" y="913"/>
                  </a:lnTo>
                  <a:lnTo>
                    <a:pt x="260" y="937"/>
                  </a:lnTo>
                  <a:lnTo>
                    <a:pt x="276" y="976"/>
                  </a:lnTo>
                  <a:lnTo>
                    <a:pt x="252" y="992"/>
                  </a:lnTo>
                  <a:lnTo>
                    <a:pt x="229" y="1016"/>
                  </a:lnTo>
                  <a:lnTo>
                    <a:pt x="205" y="1008"/>
                  </a:lnTo>
                  <a:lnTo>
                    <a:pt x="189" y="976"/>
                  </a:lnTo>
                  <a:lnTo>
                    <a:pt x="166" y="953"/>
                  </a:lnTo>
                  <a:lnTo>
                    <a:pt x="158" y="929"/>
                  </a:lnTo>
                  <a:lnTo>
                    <a:pt x="166" y="913"/>
                  </a:lnTo>
                  <a:lnTo>
                    <a:pt x="166" y="889"/>
                  </a:lnTo>
                  <a:lnTo>
                    <a:pt x="166" y="865"/>
                  </a:lnTo>
                  <a:lnTo>
                    <a:pt x="150" y="849"/>
                  </a:lnTo>
                  <a:lnTo>
                    <a:pt x="150" y="810"/>
                  </a:lnTo>
                  <a:lnTo>
                    <a:pt x="166" y="770"/>
                  </a:lnTo>
                  <a:lnTo>
                    <a:pt x="166" y="754"/>
                  </a:lnTo>
                  <a:lnTo>
                    <a:pt x="173" y="746"/>
                  </a:lnTo>
                  <a:lnTo>
                    <a:pt x="181" y="730"/>
                  </a:lnTo>
                  <a:lnTo>
                    <a:pt x="166" y="706"/>
                  </a:lnTo>
                  <a:lnTo>
                    <a:pt x="173" y="691"/>
                  </a:lnTo>
                  <a:lnTo>
                    <a:pt x="166" y="651"/>
                  </a:lnTo>
                  <a:lnTo>
                    <a:pt x="110" y="635"/>
                  </a:lnTo>
                  <a:lnTo>
                    <a:pt x="95" y="611"/>
                  </a:lnTo>
                  <a:lnTo>
                    <a:pt x="110" y="579"/>
                  </a:lnTo>
                  <a:lnTo>
                    <a:pt x="110" y="556"/>
                  </a:lnTo>
                  <a:lnTo>
                    <a:pt x="110" y="524"/>
                  </a:lnTo>
                  <a:lnTo>
                    <a:pt x="79" y="516"/>
                  </a:lnTo>
                  <a:lnTo>
                    <a:pt x="63" y="508"/>
                  </a:lnTo>
                  <a:lnTo>
                    <a:pt x="55" y="508"/>
                  </a:lnTo>
                  <a:lnTo>
                    <a:pt x="47" y="492"/>
                  </a:lnTo>
                  <a:lnTo>
                    <a:pt x="32" y="500"/>
                  </a:lnTo>
                  <a:lnTo>
                    <a:pt x="16" y="484"/>
                  </a:lnTo>
                  <a:lnTo>
                    <a:pt x="0" y="460"/>
                  </a:lnTo>
                  <a:lnTo>
                    <a:pt x="8" y="445"/>
                  </a:lnTo>
                  <a:lnTo>
                    <a:pt x="32" y="421"/>
                  </a:lnTo>
                  <a:lnTo>
                    <a:pt x="39" y="389"/>
                  </a:lnTo>
                  <a:lnTo>
                    <a:pt x="71" y="381"/>
                  </a:lnTo>
                  <a:lnTo>
                    <a:pt x="95" y="349"/>
                  </a:lnTo>
                  <a:lnTo>
                    <a:pt x="79" y="325"/>
                  </a:lnTo>
                  <a:lnTo>
                    <a:pt x="79" y="294"/>
                  </a:lnTo>
                  <a:lnTo>
                    <a:pt x="110" y="294"/>
                  </a:lnTo>
                  <a:lnTo>
                    <a:pt x="118" y="286"/>
                  </a:lnTo>
                  <a:lnTo>
                    <a:pt x="134" y="278"/>
                  </a:lnTo>
                  <a:lnTo>
                    <a:pt x="173" y="286"/>
                  </a:lnTo>
                  <a:lnTo>
                    <a:pt x="181" y="310"/>
                  </a:lnTo>
                  <a:lnTo>
                    <a:pt x="189" y="294"/>
                  </a:lnTo>
                  <a:lnTo>
                    <a:pt x="189" y="286"/>
                  </a:lnTo>
                  <a:lnTo>
                    <a:pt x="205" y="278"/>
                  </a:lnTo>
                  <a:lnTo>
                    <a:pt x="221" y="254"/>
                  </a:lnTo>
                  <a:lnTo>
                    <a:pt x="229" y="230"/>
                  </a:lnTo>
                  <a:lnTo>
                    <a:pt x="252" y="183"/>
                  </a:lnTo>
                  <a:lnTo>
                    <a:pt x="300" y="175"/>
                  </a:lnTo>
                  <a:lnTo>
                    <a:pt x="307" y="151"/>
                  </a:lnTo>
                  <a:lnTo>
                    <a:pt x="323" y="143"/>
                  </a:lnTo>
                  <a:lnTo>
                    <a:pt x="300" y="127"/>
                  </a:lnTo>
                  <a:lnTo>
                    <a:pt x="307" y="111"/>
                  </a:lnTo>
                  <a:lnTo>
                    <a:pt x="331" y="111"/>
                  </a:lnTo>
                  <a:lnTo>
                    <a:pt x="331" y="71"/>
                  </a:lnTo>
                  <a:lnTo>
                    <a:pt x="339" y="64"/>
                  </a:lnTo>
                  <a:lnTo>
                    <a:pt x="339" y="40"/>
                  </a:lnTo>
                  <a:lnTo>
                    <a:pt x="355" y="24"/>
                  </a:lnTo>
                  <a:lnTo>
                    <a:pt x="355" y="0"/>
                  </a:lnTo>
                  <a:lnTo>
                    <a:pt x="386" y="16"/>
                  </a:lnTo>
                  <a:lnTo>
                    <a:pt x="442" y="0"/>
                  </a:lnTo>
                  <a:lnTo>
                    <a:pt x="489" y="24"/>
                  </a:lnTo>
                  <a:lnTo>
                    <a:pt x="497" y="40"/>
                  </a:lnTo>
                  <a:lnTo>
                    <a:pt x="489" y="64"/>
                  </a:lnTo>
                  <a:lnTo>
                    <a:pt x="520" y="56"/>
                  </a:lnTo>
                  <a:lnTo>
                    <a:pt x="544" y="71"/>
                  </a:lnTo>
                  <a:lnTo>
                    <a:pt x="442" y="246"/>
                  </a:lnTo>
                  <a:lnTo>
                    <a:pt x="426" y="246"/>
                  </a:lnTo>
                  <a:lnTo>
                    <a:pt x="410" y="294"/>
                  </a:lnTo>
                  <a:lnTo>
                    <a:pt x="410" y="310"/>
                  </a:lnTo>
                  <a:lnTo>
                    <a:pt x="371" y="357"/>
                  </a:lnTo>
                  <a:lnTo>
                    <a:pt x="355" y="405"/>
                  </a:lnTo>
                  <a:lnTo>
                    <a:pt x="339" y="476"/>
                  </a:lnTo>
                  <a:lnTo>
                    <a:pt x="371" y="548"/>
                  </a:lnTo>
                  <a:lnTo>
                    <a:pt x="378" y="579"/>
                  </a:lnTo>
                  <a:lnTo>
                    <a:pt x="434" y="659"/>
                  </a:lnTo>
                  <a:lnTo>
                    <a:pt x="481" y="683"/>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8" name="Freeform 83">
              <a:extLst>
                <a:ext uri="{FF2B5EF4-FFF2-40B4-BE49-F238E27FC236}">
                  <a16:creationId xmlns:a16="http://schemas.microsoft.com/office/drawing/2014/main" id="{B24D9DFC-0B70-4AE7-B342-B475A23809CC}"/>
                </a:ext>
              </a:extLst>
            </p:cNvPr>
            <p:cNvSpPr>
              <a:spLocks/>
            </p:cNvSpPr>
            <p:nvPr/>
          </p:nvSpPr>
          <p:spPr bwMode="gray">
            <a:xfrm>
              <a:off x="7576687" y="2622939"/>
              <a:ext cx="124641" cy="77788"/>
            </a:xfrm>
            <a:custGeom>
              <a:avLst/>
              <a:gdLst>
                <a:gd name="T0" fmla="*/ 73 w 81"/>
                <a:gd name="T1" fmla="*/ 48 h 49"/>
                <a:gd name="T2" fmla="*/ 73 w 81"/>
                <a:gd name="T3" fmla="*/ 48 h 49"/>
                <a:gd name="T4" fmla="*/ 80 w 81"/>
                <a:gd name="T5" fmla="*/ 34 h 49"/>
                <a:gd name="T6" fmla="*/ 58 w 81"/>
                <a:gd name="T7" fmla="*/ 14 h 49"/>
                <a:gd name="T8" fmla="*/ 29 w 81"/>
                <a:gd name="T9" fmla="*/ 0 h 49"/>
                <a:gd name="T10" fmla="*/ 0 w 81"/>
                <a:gd name="T11" fmla="*/ 7 h 49"/>
                <a:gd name="T12" fmla="*/ 7 w 81"/>
                <a:gd name="T13" fmla="*/ 21 h 49"/>
                <a:gd name="T14" fmla="*/ 7 w 81"/>
                <a:gd name="T15" fmla="*/ 34 h 49"/>
                <a:gd name="T16" fmla="*/ 22 w 81"/>
                <a:gd name="T17" fmla="*/ 48 h 49"/>
                <a:gd name="T18" fmla="*/ 73 w 81"/>
                <a:gd name="T19" fmla="*/ 48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9"/>
                <a:gd name="T32" fmla="*/ 81 w 8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9">
                  <a:moveTo>
                    <a:pt x="73" y="48"/>
                  </a:moveTo>
                  <a:lnTo>
                    <a:pt x="73" y="48"/>
                  </a:lnTo>
                  <a:lnTo>
                    <a:pt x="80" y="34"/>
                  </a:lnTo>
                  <a:lnTo>
                    <a:pt x="58" y="14"/>
                  </a:lnTo>
                  <a:lnTo>
                    <a:pt x="29" y="0"/>
                  </a:lnTo>
                  <a:lnTo>
                    <a:pt x="0" y="7"/>
                  </a:lnTo>
                  <a:lnTo>
                    <a:pt x="7" y="21"/>
                  </a:lnTo>
                  <a:lnTo>
                    <a:pt x="7" y="34"/>
                  </a:lnTo>
                  <a:lnTo>
                    <a:pt x="22" y="48"/>
                  </a:lnTo>
                  <a:lnTo>
                    <a:pt x="73" y="48"/>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29" name="Freeform 84">
              <a:extLst>
                <a:ext uri="{FF2B5EF4-FFF2-40B4-BE49-F238E27FC236}">
                  <a16:creationId xmlns:a16="http://schemas.microsoft.com/office/drawing/2014/main" id="{8D02A58F-CC75-4311-9B29-40374282B5C0}"/>
                </a:ext>
              </a:extLst>
            </p:cNvPr>
            <p:cNvSpPr>
              <a:spLocks/>
            </p:cNvSpPr>
            <p:nvPr/>
          </p:nvSpPr>
          <p:spPr bwMode="gray">
            <a:xfrm>
              <a:off x="6881160" y="1257689"/>
              <a:ext cx="580119" cy="395288"/>
            </a:xfrm>
            <a:custGeom>
              <a:avLst/>
              <a:gdLst>
                <a:gd name="T0" fmla="*/ 329 w 377"/>
                <a:gd name="T1" fmla="*/ 225 h 249"/>
                <a:gd name="T2" fmla="*/ 329 w 377"/>
                <a:gd name="T3" fmla="*/ 225 h 249"/>
                <a:gd name="T4" fmla="*/ 321 w 377"/>
                <a:gd name="T5" fmla="*/ 233 h 249"/>
                <a:gd name="T6" fmla="*/ 313 w 377"/>
                <a:gd name="T7" fmla="*/ 240 h 249"/>
                <a:gd name="T8" fmla="*/ 290 w 377"/>
                <a:gd name="T9" fmla="*/ 248 h 249"/>
                <a:gd name="T10" fmla="*/ 266 w 377"/>
                <a:gd name="T11" fmla="*/ 217 h 249"/>
                <a:gd name="T12" fmla="*/ 259 w 377"/>
                <a:gd name="T13" fmla="*/ 194 h 249"/>
                <a:gd name="T14" fmla="*/ 212 w 377"/>
                <a:gd name="T15" fmla="*/ 163 h 249"/>
                <a:gd name="T16" fmla="*/ 188 w 377"/>
                <a:gd name="T17" fmla="*/ 171 h 249"/>
                <a:gd name="T18" fmla="*/ 157 w 377"/>
                <a:gd name="T19" fmla="*/ 209 h 249"/>
                <a:gd name="T20" fmla="*/ 125 w 377"/>
                <a:gd name="T21" fmla="*/ 225 h 249"/>
                <a:gd name="T22" fmla="*/ 102 w 377"/>
                <a:gd name="T23" fmla="*/ 217 h 249"/>
                <a:gd name="T24" fmla="*/ 102 w 377"/>
                <a:gd name="T25" fmla="*/ 202 h 249"/>
                <a:gd name="T26" fmla="*/ 86 w 377"/>
                <a:gd name="T27" fmla="*/ 178 h 249"/>
                <a:gd name="T28" fmla="*/ 71 w 377"/>
                <a:gd name="T29" fmla="*/ 178 h 249"/>
                <a:gd name="T30" fmla="*/ 71 w 377"/>
                <a:gd name="T31" fmla="*/ 194 h 249"/>
                <a:gd name="T32" fmla="*/ 55 w 377"/>
                <a:gd name="T33" fmla="*/ 217 h 249"/>
                <a:gd name="T34" fmla="*/ 39 w 377"/>
                <a:gd name="T35" fmla="*/ 209 h 249"/>
                <a:gd name="T36" fmla="*/ 24 w 377"/>
                <a:gd name="T37" fmla="*/ 186 h 249"/>
                <a:gd name="T38" fmla="*/ 8 w 377"/>
                <a:gd name="T39" fmla="*/ 163 h 249"/>
                <a:gd name="T40" fmla="*/ 0 w 377"/>
                <a:gd name="T41" fmla="*/ 140 h 249"/>
                <a:gd name="T42" fmla="*/ 16 w 377"/>
                <a:gd name="T43" fmla="*/ 124 h 249"/>
                <a:gd name="T44" fmla="*/ 8 w 377"/>
                <a:gd name="T45" fmla="*/ 109 h 249"/>
                <a:gd name="T46" fmla="*/ 24 w 377"/>
                <a:gd name="T47" fmla="*/ 101 h 249"/>
                <a:gd name="T48" fmla="*/ 24 w 377"/>
                <a:gd name="T49" fmla="*/ 85 h 249"/>
                <a:gd name="T50" fmla="*/ 16 w 377"/>
                <a:gd name="T51" fmla="*/ 78 h 249"/>
                <a:gd name="T52" fmla="*/ 16 w 377"/>
                <a:gd name="T53" fmla="*/ 54 h 249"/>
                <a:gd name="T54" fmla="*/ 0 w 377"/>
                <a:gd name="T55" fmla="*/ 47 h 249"/>
                <a:gd name="T56" fmla="*/ 8 w 377"/>
                <a:gd name="T57" fmla="*/ 31 h 249"/>
                <a:gd name="T58" fmla="*/ 24 w 377"/>
                <a:gd name="T59" fmla="*/ 23 h 249"/>
                <a:gd name="T60" fmla="*/ 16 w 377"/>
                <a:gd name="T61" fmla="*/ 0 h 249"/>
                <a:gd name="T62" fmla="*/ 63 w 377"/>
                <a:gd name="T63" fmla="*/ 8 h 249"/>
                <a:gd name="T64" fmla="*/ 71 w 377"/>
                <a:gd name="T65" fmla="*/ 8 h 249"/>
                <a:gd name="T66" fmla="*/ 86 w 377"/>
                <a:gd name="T67" fmla="*/ 31 h 249"/>
                <a:gd name="T68" fmla="*/ 102 w 377"/>
                <a:gd name="T69" fmla="*/ 31 h 249"/>
                <a:gd name="T70" fmla="*/ 102 w 377"/>
                <a:gd name="T71" fmla="*/ 16 h 249"/>
                <a:gd name="T72" fmla="*/ 118 w 377"/>
                <a:gd name="T73" fmla="*/ 8 h 249"/>
                <a:gd name="T74" fmla="*/ 125 w 377"/>
                <a:gd name="T75" fmla="*/ 31 h 249"/>
                <a:gd name="T76" fmla="*/ 118 w 377"/>
                <a:gd name="T77" fmla="*/ 47 h 249"/>
                <a:gd name="T78" fmla="*/ 133 w 377"/>
                <a:gd name="T79" fmla="*/ 47 h 249"/>
                <a:gd name="T80" fmla="*/ 141 w 377"/>
                <a:gd name="T81" fmla="*/ 54 h 249"/>
                <a:gd name="T82" fmla="*/ 165 w 377"/>
                <a:gd name="T83" fmla="*/ 47 h 249"/>
                <a:gd name="T84" fmla="*/ 188 w 377"/>
                <a:gd name="T85" fmla="*/ 54 h 249"/>
                <a:gd name="T86" fmla="*/ 212 w 377"/>
                <a:gd name="T87" fmla="*/ 62 h 249"/>
                <a:gd name="T88" fmla="*/ 235 w 377"/>
                <a:gd name="T89" fmla="*/ 70 h 249"/>
                <a:gd name="T90" fmla="*/ 266 w 377"/>
                <a:gd name="T91" fmla="*/ 70 h 249"/>
                <a:gd name="T92" fmla="*/ 274 w 377"/>
                <a:gd name="T93" fmla="*/ 85 h 249"/>
                <a:gd name="T94" fmla="*/ 290 w 377"/>
                <a:gd name="T95" fmla="*/ 93 h 249"/>
                <a:gd name="T96" fmla="*/ 329 w 377"/>
                <a:gd name="T97" fmla="*/ 124 h 249"/>
                <a:gd name="T98" fmla="*/ 353 w 377"/>
                <a:gd name="T99" fmla="*/ 140 h 249"/>
                <a:gd name="T100" fmla="*/ 376 w 377"/>
                <a:gd name="T101" fmla="*/ 163 h 249"/>
                <a:gd name="T102" fmla="*/ 360 w 377"/>
                <a:gd name="T103" fmla="*/ 178 h 249"/>
                <a:gd name="T104" fmla="*/ 313 w 377"/>
                <a:gd name="T105" fmla="*/ 171 h 249"/>
                <a:gd name="T106" fmla="*/ 298 w 377"/>
                <a:gd name="T107" fmla="*/ 186 h 249"/>
                <a:gd name="T108" fmla="*/ 313 w 377"/>
                <a:gd name="T109" fmla="*/ 194 h 249"/>
                <a:gd name="T110" fmla="*/ 329 w 377"/>
                <a:gd name="T111" fmla="*/ 209 h 249"/>
                <a:gd name="T112" fmla="*/ 329 w 377"/>
                <a:gd name="T113" fmla="*/ 225 h 2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7"/>
                <a:gd name="T172" fmla="*/ 0 h 249"/>
                <a:gd name="T173" fmla="*/ 377 w 377"/>
                <a:gd name="T174" fmla="*/ 249 h 2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7" h="249">
                  <a:moveTo>
                    <a:pt x="329" y="225"/>
                  </a:moveTo>
                  <a:lnTo>
                    <a:pt x="329" y="225"/>
                  </a:lnTo>
                  <a:lnTo>
                    <a:pt x="321" y="233"/>
                  </a:lnTo>
                  <a:lnTo>
                    <a:pt x="313" y="240"/>
                  </a:lnTo>
                  <a:lnTo>
                    <a:pt x="290" y="248"/>
                  </a:lnTo>
                  <a:lnTo>
                    <a:pt x="266" y="217"/>
                  </a:lnTo>
                  <a:lnTo>
                    <a:pt x="259" y="194"/>
                  </a:lnTo>
                  <a:lnTo>
                    <a:pt x="212" y="163"/>
                  </a:lnTo>
                  <a:lnTo>
                    <a:pt x="188" y="171"/>
                  </a:lnTo>
                  <a:lnTo>
                    <a:pt x="157" y="209"/>
                  </a:lnTo>
                  <a:lnTo>
                    <a:pt x="125" y="225"/>
                  </a:lnTo>
                  <a:lnTo>
                    <a:pt x="102" y="217"/>
                  </a:lnTo>
                  <a:lnTo>
                    <a:pt x="102" y="202"/>
                  </a:lnTo>
                  <a:lnTo>
                    <a:pt x="86" y="178"/>
                  </a:lnTo>
                  <a:lnTo>
                    <a:pt x="71" y="178"/>
                  </a:lnTo>
                  <a:lnTo>
                    <a:pt x="71" y="194"/>
                  </a:lnTo>
                  <a:lnTo>
                    <a:pt x="55" y="217"/>
                  </a:lnTo>
                  <a:lnTo>
                    <a:pt x="39" y="209"/>
                  </a:lnTo>
                  <a:lnTo>
                    <a:pt x="24" y="186"/>
                  </a:lnTo>
                  <a:lnTo>
                    <a:pt x="8" y="163"/>
                  </a:lnTo>
                  <a:lnTo>
                    <a:pt x="0" y="140"/>
                  </a:lnTo>
                  <a:lnTo>
                    <a:pt x="16" y="124"/>
                  </a:lnTo>
                  <a:lnTo>
                    <a:pt x="8" y="109"/>
                  </a:lnTo>
                  <a:lnTo>
                    <a:pt x="24" y="101"/>
                  </a:lnTo>
                  <a:lnTo>
                    <a:pt x="24" y="85"/>
                  </a:lnTo>
                  <a:lnTo>
                    <a:pt x="16" y="78"/>
                  </a:lnTo>
                  <a:lnTo>
                    <a:pt x="16" y="54"/>
                  </a:lnTo>
                  <a:lnTo>
                    <a:pt x="0" y="47"/>
                  </a:lnTo>
                  <a:lnTo>
                    <a:pt x="8" y="31"/>
                  </a:lnTo>
                  <a:lnTo>
                    <a:pt x="24" y="23"/>
                  </a:lnTo>
                  <a:lnTo>
                    <a:pt x="16" y="0"/>
                  </a:lnTo>
                  <a:lnTo>
                    <a:pt x="63" y="8"/>
                  </a:lnTo>
                  <a:lnTo>
                    <a:pt x="71" y="8"/>
                  </a:lnTo>
                  <a:lnTo>
                    <a:pt x="86" y="31"/>
                  </a:lnTo>
                  <a:lnTo>
                    <a:pt x="102" y="31"/>
                  </a:lnTo>
                  <a:lnTo>
                    <a:pt x="102" y="16"/>
                  </a:lnTo>
                  <a:lnTo>
                    <a:pt x="118" y="8"/>
                  </a:lnTo>
                  <a:lnTo>
                    <a:pt x="125" y="31"/>
                  </a:lnTo>
                  <a:lnTo>
                    <a:pt x="118" y="47"/>
                  </a:lnTo>
                  <a:lnTo>
                    <a:pt x="133" y="47"/>
                  </a:lnTo>
                  <a:lnTo>
                    <a:pt x="141" y="54"/>
                  </a:lnTo>
                  <a:lnTo>
                    <a:pt x="165" y="47"/>
                  </a:lnTo>
                  <a:lnTo>
                    <a:pt x="188" y="54"/>
                  </a:lnTo>
                  <a:lnTo>
                    <a:pt x="212" y="62"/>
                  </a:lnTo>
                  <a:lnTo>
                    <a:pt x="235" y="70"/>
                  </a:lnTo>
                  <a:lnTo>
                    <a:pt x="266" y="70"/>
                  </a:lnTo>
                  <a:lnTo>
                    <a:pt x="274" y="85"/>
                  </a:lnTo>
                  <a:lnTo>
                    <a:pt x="290" y="93"/>
                  </a:lnTo>
                  <a:lnTo>
                    <a:pt x="329" y="124"/>
                  </a:lnTo>
                  <a:lnTo>
                    <a:pt x="353" y="140"/>
                  </a:lnTo>
                  <a:lnTo>
                    <a:pt x="376" y="163"/>
                  </a:lnTo>
                  <a:lnTo>
                    <a:pt x="360" y="178"/>
                  </a:lnTo>
                  <a:lnTo>
                    <a:pt x="313" y="171"/>
                  </a:lnTo>
                  <a:lnTo>
                    <a:pt x="298" y="186"/>
                  </a:lnTo>
                  <a:lnTo>
                    <a:pt x="313" y="194"/>
                  </a:lnTo>
                  <a:lnTo>
                    <a:pt x="329" y="209"/>
                  </a:lnTo>
                  <a:lnTo>
                    <a:pt x="329" y="225"/>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0" name="Freeform 86">
              <a:extLst>
                <a:ext uri="{FF2B5EF4-FFF2-40B4-BE49-F238E27FC236}">
                  <a16:creationId xmlns:a16="http://schemas.microsoft.com/office/drawing/2014/main" id="{EC835CF1-CC1C-4AE1-B4B6-E9248636FA21}"/>
                </a:ext>
              </a:extLst>
            </p:cNvPr>
            <p:cNvSpPr>
              <a:spLocks/>
            </p:cNvSpPr>
            <p:nvPr/>
          </p:nvSpPr>
          <p:spPr bwMode="gray">
            <a:xfrm>
              <a:off x="5290066" y="879864"/>
              <a:ext cx="2131205" cy="1754188"/>
            </a:xfrm>
            <a:custGeom>
              <a:avLst/>
              <a:gdLst>
                <a:gd name="T0" fmla="*/ 764 w 1385"/>
                <a:gd name="T1" fmla="*/ 135 h 1105"/>
                <a:gd name="T2" fmla="*/ 716 w 1385"/>
                <a:gd name="T3" fmla="*/ 87 h 1105"/>
                <a:gd name="T4" fmla="*/ 573 w 1385"/>
                <a:gd name="T5" fmla="*/ 48 h 1105"/>
                <a:gd name="T6" fmla="*/ 509 w 1385"/>
                <a:gd name="T7" fmla="*/ 56 h 1105"/>
                <a:gd name="T8" fmla="*/ 406 w 1385"/>
                <a:gd name="T9" fmla="*/ 79 h 1105"/>
                <a:gd name="T10" fmla="*/ 286 w 1385"/>
                <a:gd name="T11" fmla="*/ 87 h 1105"/>
                <a:gd name="T12" fmla="*/ 183 w 1385"/>
                <a:gd name="T13" fmla="*/ 79 h 1105"/>
                <a:gd name="T14" fmla="*/ 64 w 1385"/>
                <a:gd name="T15" fmla="*/ 135 h 1105"/>
                <a:gd name="T16" fmla="*/ 24 w 1385"/>
                <a:gd name="T17" fmla="*/ 183 h 1105"/>
                <a:gd name="T18" fmla="*/ 24 w 1385"/>
                <a:gd name="T19" fmla="*/ 262 h 1105"/>
                <a:gd name="T20" fmla="*/ 80 w 1385"/>
                <a:gd name="T21" fmla="*/ 349 h 1105"/>
                <a:gd name="T22" fmla="*/ 16 w 1385"/>
                <a:gd name="T23" fmla="*/ 421 h 1105"/>
                <a:gd name="T24" fmla="*/ 40 w 1385"/>
                <a:gd name="T25" fmla="*/ 453 h 1105"/>
                <a:gd name="T26" fmla="*/ 119 w 1385"/>
                <a:gd name="T27" fmla="*/ 453 h 1105"/>
                <a:gd name="T28" fmla="*/ 127 w 1385"/>
                <a:gd name="T29" fmla="*/ 556 h 1105"/>
                <a:gd name="T30" fmla="*/ 199 w 1385"/>
                <a:gd name="T31" fmla="*/ 612 h 1105"/>
                <a:gd name="T32" fmla="*/ 167 w 1385"/>
                <a:gd name="T33" fmla="*/ 659 h 1105"/>
                <a:gd name="T34" fmla="*/ 135 w 1385"/>
                <a:gd name="T35" fmla="*/ 675 h 1105"/>
                <a:gd name="T36" fmla="*/ 56 w 1385"/>
                <a:gd name="T37" fmla="*/ 762 h 1105"/>
                <a:gd name="T38" fmla="*/ 32 w 1385"/>
                <a:gd name="T39" fmla="*/ 802 h 1105"/>
                <a:gd name="T40" fmla="*/ 32 w 1385"/>
                <a:gd name="T41" fmla="*/ 929 h 1105"/>
                <a:gd name="T42" fmla="*/ 32 w 1385"/>
                <a:gd name="T43" fmla="*/ 1025 h 1105"/>
                <a:gd name="T44" fmla="*/ 72 w 1385"/>
                <a:gd name="T45" fmla="*/ 1048 h 1105"/>
                <a:gd name="T46" fmla="*/ 215 w 1385"/>
                <a:gd name="T47" fmla="*/ 993 h 1105"/>
                <a:gd name="T48" fmla="*/ 350 w 1385"/>
                <a:gd name="T49" fmla="*/ 1048 h 1105"/>
                <a:gd name="T50" fmla="*/ 414 w 1385"/>
                <a:gd name="T51" fmla="*/ 1096 h 1105"/>
                <a:gd name="T52" fmla="*/ 533 w 1385"/>
                <a:gd name="T53" fmla="*/ 1104 h 1105"/>
                <a:gd name="T54" fmla="*/ 612 w 1385"/>
                <a:gd name="T55" fmla="*/ 1072 h 1105"/>
                <a:gd name="T56" fmla="*/ 652 w 1385"/>
                <a:gd name="T57" fmla="*/ 1056 h 1105"/>
                <a:gd name="T58" fmla="*/ 740 w 1385"/>
                <a:gd name="T59" fmla="*/ 921 h 1105"/>
                <a:gd name="T60" fmla="*/ 851 w 1385"/>
                <a:gd name="T61" fmla="*/ 818 h 1105"/>
                <a:gd name="T62" fmla="*/ 883 w 1385"/>
                <a:gd name="T63" fmla="*/ 762 h 1105"/>
                <a:gd name="T64" fmla="*/ 994 w 1385"/>
                <a:gd name="T65" fmla="*/ 715 h 1105"/>
                <a:gd name="T66" fmla="*/ 1114 w 1385"/>
                <a:gd name="T67" fmla="*/ 731 h 1105"/>
                <a:gd name="T68" fmla="*/ 1185 w 1385"/>
                <a:gd name="T69" fmla="*/ 755 h 1105"/>
                <a:gd name="T70" fmla="*/ 1312 w 1385"/>
                <a:gd name="T71" fmla="*/ 770 h 1105"/>
                <a:gd name="T72" fmla="*/ 1289 w 1385"/>
                <a:gd name="T73" fmla="*/ 715 h 1105"/>
                <a:gd name="T74" fmla="*/ 1328 w 1385"/>
                <a:gd name="T75" fmla="*/ 667 h 1105"/>
                <a:gd name="T76" fmla="*/ 1360 w 1385"/>
                <a:gd name="T77" fmla="*/ 596 h 1105"/>
                <a:gd name="T78" fmla="*/ 1384 w 1385"/>
                <a:gd name="T79" fmla="*/ 500 h 1105"/>
                <a:gd name="T80" fmla="*/ 1304 w 1385"/>
                <a:gd name="T81" fmla="*/ 453 h 1105"/>
                <a:gd name="T82" fmla="*/ 1193 w 1385"/>
                <a:gd name="T83" fmla="*/ 445 h 1105"/>
                <a:gd name="T84" fmla="*/ 1122 w 1385"/>
                <a:gd name="T85" fmla="*/ 413 h 1105"/>
                <a:gd name="T86" fmla="*/ 1074 w 1385"/>
                <a:gd name="T87" fmla="*/ 445 h 1105"/>
                <a:gd name="T88" fmla="*/ 1050 w 1385"/>
                <a:gd name="T89" fmla="*/ 357 h 1105"/>
                <a:gd name="T90" fmla="*/ 1050 w 1385"/>
                <a:gd name="T91" fmla="*/ 310 h 1105"/>
                <a:gd name="T92" fmla="*/ 1058 w 1385"/>
                <a:gd name="T93" fmla="*/ 254 h 1105"/>
                <a:gd name="T94" fmla="*/ 1098 w 1385"/>
                <a:gd name="T95" fmla="*/ 207 h 1105"/>
                <a:gd name="T96" fmla="*/ 1042 w 1385"/>
                <a:gd name="T97" fmla="*/ 159 h 1105"/>
                <a:gd name="T98" fmla="*/ 1010 w 1385"/>
                <a:gd name="T99" fmla="*/ 127 h 1105"/>
                <a:gd name="T100" fmla="*/ 1082 w 1385"/>
                <a:gd name="T101" fmla="*/ 151 h 1105"/>
                <a:gd name="T102" fmla="*/ 1058 w 1385"/>
                <a:gd name="T103" fmla="*/ 103 h 1105"/>
                <a:gd name="T104" fmla="*/ 1002 w 1385"/>
                <a:gd name="T105" fmla="*/ 24 h 1105"/>
                <a:gd name="T106" fmla="*/ 907 w 1385"/>
                <a:gd name="T107" fmla="*/ 40 h 1105"/>
                <a:gd name="T108" fmla="*/ 843 w 1385"/>
                <a:gd name="T109" fmla="*/ 95 h 1105"/>
                <a:gd name="T110" fmla="*/ 835 w 1385"/>
                <a:gd name="T111" fmla="*/ 127 h 1105"/>
                <a:gd name="T112" fmla="*/ 795 w 1385"/>
                <a:gd name="T113" fmla="*/ 159 h 1105"/>
                <a:gd name="T114" fmla="*/ 764 w 1385"/>
                <a:gd name="T115" fmla="*/ 159 h 110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85"/>
                <a:gd name="T175" fmla="*/ 0 h 1105"/>
                <a:gd name="T176" fmla="*/ 1385 w 1385"/>
                <a:gd name="T177" fmla="*/ 1105 h 110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85" h="1105">
                  <a:moveTo>
                    <a:pt x="764" y="159"/>
                  </a:moveTo>
                  <a:lnTo>
                    <a:pt x="764" y="159"/>
                  </a:lnTo>
                  <a:lnTo>
                    <a:pt x="772" y="143"/>
                  </a:lnTo>
                  <a:lnTo>
                    <a:pt x="764" y="135"/>
                  </a:lnTo>
                  <a:lnTo>
                    <a:pt x="748" y="143"/>
                  </a:lnTo>
                  <a:lnTo>
                    <a:pt x="748" y="119"/>
                  </a:lnTo>
                  <a:lnTo>
                    <a:pt x="732" y="95"/>
                  </a:lnTo>
                  <a:lnTo>
                    <a:pt x="716" y="87"/>
                  </a:lnTo>
                  <a:lnTo>
                    <a:pt x="700" y="71"/>
                  </a:lnTo>
                  <a:lnTo>
                    <a:pt x="636" y="71"/>
                  </a:lnTo>
                  <a:lnTo>
                    <a:pt x="605" y="71"/>
                  </a:lnTo>
                  <a:lnTo>
                    <a:pt x="573" y="48"/>
                  </a:lnTo>
                  <a:lnTo>
                    <a:pt x="581" y="16"/>
                  </a:lnTo>
                  <a:lnTo>
                    <a:pt x="565" y="0"/>
                  </a:lnTo>
                  <a:lnTo>
                    <a:pt x="541" y="24"/>
                  </a:lnTo>
                  <a:lnTo>
                    <a:pt x="509" y="56"/>
                  </a:lnTo>
                  <a:lnTo>
                    <a:pt x="485" y="48"/>
                  </a:lnTo>
                  <a:lnTo>
                    <a:pt x="477" y="64"/>
                  </a:lnTo>
                  <a:lnTo>
                    <a:pt x="445" y="64"/>
                  </a:lnTo>
                  <a:lnTo>
                    <a:pt x="406" y="79"/>
                  </a:lnTo>
                  <a:lnTo>
                    <a:pt x="366" y="79"/>
                  </a:lnTo>
                  <a:lnTo>
                    <a:pt x="334" y="103"/>
                  </a:lnTo>
                  <a:lnTo>
                    <a:pt x="310" y="87"/>
                  </a:lnTo>
                  <a:lnTo>
                    <a:pt x="286" y="87"/>
                  </a:lnTo>
                  <a:lnTo>
                    <a:pt x="262" y="71"/>
                  </a:lnTo>
                  <a:lnTo>
                    <a:pt x="231" y="87"/>
                  </a:lnTo>
                  <a:lnTo>
                    <a:pt x="207" y="71"/>
                  </a:lnTo>
                  <a:lnTo>
                    <a:pt x="183" y="79"/>
                  </a:lnTo>
                  <a:lnTo>
                    <a:pt x="159" y="103"/>
                  </a:lnTo>
                  <a:lnTo>
                    <a:pt x="143" y="119"/>
                  </a:lnTo>
                  <a:lnTo>
                    <a:pt x="72" y="119"/>
                  </a:lnTo>
                  <a:lnTo>
                    <a:pt x="64" y="135"/>
                  </a:lnTo>
                  <a:lnTo>
                    <a:pt x="56" y="143"/>
                  </a:lnTo>
                  <a:lnTo>
                    <a:pt x="56" y="159"/>
                  </a:lnTo>
                  <a:lnTo>
                    <a:pt x="32" y="183"/>
                  </a:lnTo>
                  <a:lnTo>
                    <a:pt x="24" y="183"/>
                  </a:lnTo>
                  <a:lnTo>
                    <a:pt x="8" y="191"/>
                  </a:lnTo>
                  <a:lnTo>
                    <a:pt x="16" y="214"/>
                  </a:lnTo>
                  <a:lnTo>
                    <a:pt x="0" y="246"/>
                  </a:lnTo>
                  <a:lnTo>
                    <a:pt x="24" y="262"/>
                  </a:lnTo>
                  <a:lnTo>
                    <a:pt x="64" y="262"/>
                  </a:lnTo>
                  <a:lnTo>
                    <a:pt x="64" y="294"/>
                  </a:lnTo>
                  <a:lnTo>
                    <a:pt x="64" y="318"/>
                  </a:lnTo>
                  <a:lnTo>
                    <a:pt x="80" y="349"/>
                  </a:lnTo>
                  <a:lnTo>
                    <a:pt x="40" y="357"/>
                  </a:lnTo>
                  <a:lnTo>
                    <a:pt x="24" y="381"/>
                  </a:lnTo>
                  <a:lnTo>
                    <a:pt x="8" y="397"/>
                  </a:lnTo>
                  <a:lnTo>
                    <a:pt x="16" y="421"/>
                  </a:lnTo>
                  <a:lnTo>
                    <a:pt x="8" y="437"/>
                  </a:lnTo>
                  <a:lnTo>
                    <a:pt x="8" y="445"/>
                  </a:lnTo>
                  <a:lnTo>
                    <a:pt x="24" y="445"/>
                  </a:lnTo>
                  <a:lnTo>
                    <a:pt x="40" y="453"/>
                  </a:lnTo>
                  <a:lnTo>
                    <a:pt x="56" y="445"/>
                  </a:lnTo>
                  <a:lnTo>
                    <a:pt x="95" y="453"/>
                  </a:lnTo>
                  <a:lnTo>
                    <a:pt x="103" y="445"/>
                  </a:lnTo>
                  <a:lnTo>
                    <a:pt x="119" y="453"/>
                  </a:lnTo>
                  <a:lnTo>
                    <a:pt x="111" y="477"/>
                  </a:lnTo>
                  <a:lnTo>
                    <a:pt x="135" y="500"/>
                  </a:lnTo>
                  <a:lnTo>
                    <a:pt x="119" y="540"/>
                  </a:lnTo>
                  <a:lnTo>
                    <a:pt x="127" y="556"/>
                  </a:lnTo>
                  <a:lnTo>
                    <a:pt x="159" y="556"/>
                  </a:lnTo>
                  <a:lnTo>
                    <a:pt x="199" y="556"/>
                  </a:lnTo>
                  <a:lnTo>
                    <a:pt x="215" y="580"/>
                  </a:lnTo>
                  <a:lnTo>
                    <a:pt x="199" y="612"/>
                  </a:lnTo>
                  <a:lnTo>
                    <a:pt x="183" y="620"/>
                  </a:lnTo>
                  <a:lnTo>
                    <a:pt x="183" y="635"/>
                  </a:lnTo>
                  <a:lnTo>
                    <a:pt x="159" y="643"/>
                  </a:lnTo>
                  <a:lnTo>
                    <a:pt x="167" y="659"/>
                  </a:lnTo>
                  <a:lnTo>
                    <a:pt x="151" y="651"/>
                  </a:lnTo>
                  <a:lnTo>
                    <a:pt x="143" y="667"/>
                  </a:lnTo>
                  <a:lnTo>
                    <a:pt x="135" y="667"/>
                  </a:lnTo>
                  <a:lnTo>
                    <a:pt x="135" y="675"/>
                  </a:lnTo>
                  <a:lnTo>
                    <a:pt x="95" y="699"/>
                  </a:lnTo>
                  <a:lnTo>
                    <a:pt x="80" y="715"/>
                  </a:lnTo>
                  <a:lnTo>
                    <a:pt x="56" y="739"/>
                  </a:lnTo>
                  <a:lnTo>
                    <a:pt x="56" y="762"/>
                  </a:lnTo>
                  <a:lnTo>
                    <a:pt x="40" y="770"/>
                  </a:lnTo>
                  <a:lnTo>
                    <a:pt x="16" y="770"/>
                  </a:lnTo>
                  <a:lnTo>
                    <a:pt x="16" y="794"/>
                  </a:lnTo>
                  <a:lnTo>
                    <a:pt x="32" y="802"/>
                  </a:lnTo>
                  <a:lnTo>
                    <a:pt x="40" y="826"/>
                  </a:lnTo>
                  <a:lnTo>
                    <a:pt x="32" y="866"/>
                  </a:lnTo>
                  <a:lnTo>
                    <a:pt x="40" y="913"/>
                  </a:lnTo>
                  <a:lnTo>
                    <a:pt x="32" y="929"/>
                  </a:lnTo>
                  <a:lnTo>
                    <a:pt x="32" y="953"/>
                  </a:lnTo>
                  <a:lnTo>
                    <a:pt x="24" y="993"/>
                  </a:lnTo>
                  <a:lnTo>
                    <a:pt x="32" y="1001"/>
                  </a:lnTo>
                  <a:lnTo>
                    <a:pt x="32" y="1025"/>
                  </a:lnTo>
                  <a:lnTo>
                    <a:pt x="16" y="1033"/>
                  </a:lnTo>
                  <a:lnTo>
                    <a:pt x="8" y="1040"/>
                  </a:lnTo>
                  <a:lnTo>
                    <a:pt x="32" y="1056"/>
                  </a:lnTo>
                  <a:lnTo>
                    <a:pt x="72" y="1048"/>
                  </a:lnTo>
                  <a:lnTo>
                    <a:pt x="103" y="1017"/>
                  </a:lnTo>
                  <a:lnTo>
                    <a:pt x="127" y="1009"/>
                  </a:lnTo>
                  <a:lnTo>
                    <a:pt x="183" y="977"/>
                  </a:lnTo>
                  <a:lnTo>
                    <a:pt x="215" y="993"/>
                  </a:lnTo>
                  <a:lnTo>
                    <a:pt x="255" y="1025"/>
                  </a:lnTo>
                  <a:lnTo>
                    <a:pt x="310" y="1033"/>
                  </a:lnTo>
                  <a:lnTo>
                    <a:pt x="326" y="1040"/>
                  </a:lnTo>
                  <a:lnTo>
                    <a:pt x="350" y="1048"/>
                  </a:lnTo>
                  <a:lnTo>
                    <a:pt x="374" y="1048"/>
                  </a:lnTo>
                  <a:lnTo>
                    <a:pt x="422" y="1048"/>
                  </a:lnTo>
                  <a:lnTo>
                    <a:pt x="414" y="1072"/>
                  </a:lnTo>
                  <a:lnTo>
                    <a:pt x="414" y="1096"/>
                  </a:lnTo>
                  <a:lnTo>
                    <a:pt x="461" y="1096"/>
                  </a:lnTo>
                  <a:lnTo>
                    <a:pt x="501" y="1088"/>
                  </a:lnTo>
                  <a:lnTo>
                    <a:pt x="517" y="1096"/>
                  </a:lnTo>
                  <a:lnTo>
                    <a:pt x="533" y="1104"/>
                  </a:lnTo>
                  <a:lnTo>
                    <a:pt x="549" y="1080"/>
                  </a:lnTo>
                  <a:lnTo>
                    <a:pt x="565" y="1080"/>
                  </a:lnTo>
                  <a:lnTo>
                    <a:pt x="589" y="1056"/>
                  </a:lnTo>
                  <a:lnTo>
                    <a:pt x="612" y="1072"/>
                  </a:lnTo>
                  <a:lnTo>
                    <a:pt x="620" y="1088"/>
                  </a:lnTo>
                  <a:lnTo>
                    <a:pt x="644" y="1080"/>
                  </a:lnTo>
                  <a:lnTo>
                    <a:pt x="660" y="1088"/>
                  </a:lnTo>
                  <a:lnTo>
                    <a:pt x="652" y="1056"/>
                  </a:lnTo>
                  <a:lnTo>
                    <a:pt x="700" y="1001"/>
                  </a:lnTo>
                  <a:lnTo>
                    <a:pt x="716" y="945"/>
                  </a:lnTo>
                  <a:lnTo>
                    <a:pt x="740" y="937"/>
                  </a:lnTo>
                  <a:lnTo>
                    <a:pt x="740" y="921"/>
                  </a:lnTo>
                  <a:lnTo>
                    <a:pt x="764" y="890"/>
                  </a:lnTo>
                  <a:lnTo>
                    <a:pt x="779" y="890"/>
                  </a:lnTo>
                  <a:lnTo>
                    <a:pt x="811" y="866"/>
                  </a:lnTo>
                  <a:lnTo>
                    <a:pt x="851" y="818"/>
                  </a:lnTo>
                  <a:lnTo>
                    <a:pt x="859" y="794"/>
                  </a:lnTo>
                  <a:lnTo>
                    <a:pt x="851" y="786"/>
                  </a:lnTo>
                  <a:lnTo>
                    <a:pt x="875" y="778"/>
                  </a:lnTo>
                  <a:lnTo>
                    <a:pt x="883" y="762"/>
                  </a:lnTo>
                  <a:lnTo>
                    <a:pt x="931" y="747"/>
                  </a:lnTo>
                  <a:lnTo>
                    <a:pt x="954" y="715"/>
                  </a:lnTo>
                  <a:lnTo>
                    <a:pt x="978" y="723"/>
                  </a:lnTo>
                  <a:lnTo>
                    <a:pt x="994" y="715"/>
                  </a:lnTo>
                  <a:lnTo>
                    <a:pt x="1034" y="715"/>
                  </a:lnTo>
                  <a:lnTo>
                    <a:pt x="1058" y="723"/>
                  </a:lnTo>
                  <a:lnTo>
                    <a:pt x="1082" y="715"/>
                  </a:lnTo>
                  <a:lnTo>
                    <a:pt x="1114" y="731"/>
                  </a:lnTo>
                  <a:lnTo>
                    <a:pt x="1145" y="715"/>
                  </a:lnTo>
                  <a:lnTo>
                    <a:pt x="1161" y="731"/>
                  </a:lnTo>
                  <a:lnTo>
                    <a:pt x="1185" y="731"/>
                  </a:lnTo>
                  <a:lnTo>
                    <a:pt x="1185" y="755"/>
                  </a:lnTo>
                  <a:lnTo>
                    <a:pt x="1209" y="770"/>
                  </a:lnTo>
                  <a:lnTo>
                    <a:pt x="1241" y="770"/>
                  </a:lnTo>
                  <a:lnTo>
                    <a:pt x="1289" y="762"/>
                  </a:lnTo>
                  <a:lnTo>
                    <a:pt x="1312" y="770"/>
                  </a:lnTo>
                  <a:lnTo>
                    <a:pt x="1328" y="762"/>
                  </a:lnTo>
                  <a:lnTo>
                    <a:pt x="1320" y="747"/>
                  </a:lnTo>
                  <a:lnTo>
                    <a:pt x="1297" y="739"/>
                  </a:lnTo>
                  <a:lnTo>
                    <a:pt x="1289" y="715"/>
                  </a:lnTo>
                  <a:lnTo>
                    <a:pt x="1281" y="691"/>
                  </a:lnTo>
                  <a:lnTo>
                    <a:pt x="1304" y="651"/>
                  </a:lnTo>
                  <a:lnTo>
                    <a:pt x="1312" y="667"/>
                  </a:lnTo>
                  <a:lnTo>
                    <a:pt x="1328" y="667"/>
                  </a:lnTo>
                  <a:lnTo>
                    <a:pt x="1344" y="635"/>
                  </a:lnTo>
                  <a:lnTo>
                    <a:pt x="1336" y="612"/>
                  </a:lnTo>
                  <a:lnTo>
                    <a:pt x="1352" y="588"/>
                  </a:lnTo>
                  <a:lnTo>
                    <a:pt x="1360" y="596"/>
                  </a:lnTo>
                  <a:lnTo>
                    <a:pt x="1384" y="580"/>
                  </a:lnTo>
                  <a:lnTo>
                    <a:pt x="1384" y="548"/>
                  </a:lnTo>
                  <a:lnTo>
                    <a:pt x="1376" y="524"/>
                  </a:lnTo>
                  <a:lnTo>
                    <a:pt x="1384" y="500"/>
                  </a:lnTo>
                  <a:lnTo>
                    <a:pt x="1360" y="469"/>
                  </a:lnTo>
                  <a:lnTo>
                    <a:pt x="1352" y="477"/>
                  </a:lnTo>
                  <a:lnTo>
                    <a:pt x="1328" y="484"/>
                  </a:lnTo>
                  <a:lnTo>
                    <a:pt x="1304" y="453"/>
                  </a:lnTo>
                  <a:lnTo>
                    <a:pt x="1297" y="429"/>
                  </a:lnTo>
                  <a:lnTo>
                    <a:pt x="1249" y="397"/>
                  </a:lnTo>
                  <a:lnTo>
                    <a:pt x="1225" y="405"/>
                  </a:lnTo>
                  <a:lnTo>
                    <a:pt x="1193" y="445"/>
                  </a:lnTo>
                  <a:lnTo>
                    <a:pt x="1161" y="461"/>
                  </a:lnTo>
                  <a:lnTo>
                    <a:pt x="1137" y="453"/>
                  </a:lnTo>
                  <a:lnTo>
                    <a:pt x="1137" y="437"/>
                  </a:lnTo>
                  <a:lnTo>
                    <a:pt x="1122" y="413"/>
                  </a:lnTo>
                  <a:lnTo>
                    <a:pt x="1106" y="413"/>
                  </a:lnTo>
                  <a:lnTo>
                    <a:pt x="1106" y="429"/>
                  </a:lnTo>
                  <a:lnTo>
                    <a:pt x="1090" y="453"/>
                  </a:lnTo>
                  <a:lnTo>
                    <a:pt x="1074" y="445"/>
                  </a:lnTo>
                  <a:lnTo>
                    <a:pt x="1058" y="421"/>
                  </a:lnTo>
                  <a:lnTo>
                    <a:pt x="1042" y="397"/>
                  </a:lnTo>
                  <a:lnTo>
                    <a:pt x="1034" y="373"/>
                  </a:lnTo>
                  <a:lnTo>
                    <a:pt x="1050" y="357"/>
                  </a:lnTo>
                  <a:lnTo>
                    <a:pt x="1042" y="342"/>
                  </a:lnTo>
                  <a:lnTo>
                    <a:pt x="1058" y="334"/>
                  </a:lnTo>
                  <a:lnTo>
                    <a:pt x="1058" y="318"/>
                  </a:lnTo>
                  <a:lnTo>
                    <a:pt x="1050" y="310"/>
                  </a:lnTo>
                  <a:lnTo>
                    <a:pt x="1050" y="286"/>
                  </a:lnTo>
                  <a:lnTo>
                    <a:pt x="1034" y="278"/>
                  </a:lnTo>
                  <a:lnTo>
                    <a:pt x="1042" y="262"/>
                  </a:lnTo>
                  <a:lnTo>
                    <a:pt x="1058" y="254"/>
                  </a:lnTo>
                  <a:lnTo>
                    <a:pt x="1050" y="230"/>
                  </a:lnTo>
                  <a:lnTo>
                    <a:pt x="1098" y="238"/>
                  </a:lnTo>
                  <a:lnTo>
                    <a:pt x="1106" y="238"/>
                  </a:lnTo>
                  <a:lnTo>
                    <a:pt x="1098" y="207"/>
                  </a:lnTo>
                  <a:lnTo>
                    <a:pt x="1074" y="207"/>
                  </a:lnTo>
                  <a:lnTo>
                    <a:pt x="1058" y="183"/>
                  </a:lnTo>
                  <a:lnTo>
                    <a:pt x="1042" y="175"/>
                  </a:lnTo>
                  <a:lnTo>
                    <a:pt x="1042" y="159"/>
                  </a:lnTo>
                  <a:lnTo>
                    <a:pt x="1042" y="151"/>
                  </a:lnTo>
                  <a:lnTo>
                    <a:pt x="1018" y="167"/>
                  </a:lnTo>
                  <a:lnTo>
                    <a:pt x="1002" y="151"/>
                  </a:lnTo>
                  <a:lnTo>
                    <a:pt x="1010" y="127"/>
                  </a:lnTo>
                  <a:lnTo>
                    <a:pt x="1026" y="127"/>
                  </a:lnTo>
                  <a:lnTo>
                    <a:pt x="1050" y="135"/>
                  </a:lnTo>
                  <a:lnTo>
                    <a:pt x="1066" y="151"/>
                  </a:lnTo>
                  <a:lnTo>
                    <a:pt x="1082" y="151"/>
                  </a:lnTo>
                  <a:lnTo>
                    <a:pt x="1082" y="135"/>
                  </a:lnTo>
                  <a:lnTo>
                    <a:pt x="1066" y="135"/>
                  </a:lnTo>
                  <a:lnTo>
                    <a:pt x="1066" y="111"/>
                  </a:lnTo>
                  <a:lnTo>
                    <a:pt x="1058" y="103"/>
                  </a:lnTo>
                  <a:lnTo>
                    <a:pt x="1034" y="71"/>
                  </a:lnTo>
                  <a:lnTo>
                    <a:pt x="1034" y="48"/>
                  </a:lnTo>
                  <a:lnTo>
                    <a:pt x="1018" y="40"/>
                  </a:lnTo>
                  <a:lnTo>
                    <a:pt x="1002" y="24"/>
                  </a:lnTo>
                  <a:lnTo>
                    <a:pt x="978" y="32"/>
                  </a:lnTo>
                  <a:lnTo>
                    <a:pt x="947" y="32"/>
                  </a:lnTo>
                  <a:lnTo>
                    <a:pt x="931" y="40"/>
                  </a:lnTo>
                  <a:lnTo>
                    <a:pt x="907" y="40"/>
                  </a:lnTo>
                  <a:lnTo>
                    <a:pt x="875" y="48"/>
                  </a:lnTo>
                  <a:lnTo>
                    <a:pt x="835" y="64"/>
                  </a:lnTo>
                  <a:lnTo>
                    <a:pt x="819" y="87"/>
                  </a:lnTo>
                  <a:lnTo>
                    <a:pt x="843" y="95"/>
                  </a:lnTo>
                  <a:lnTo>
                    <a:pt x="843" y="111"/>
                  </a:lnTo>
                  <a:lnTo>
                    <a:pt x="827" y="111"/>
                  </a:lnTo>
                  <a:lnTo>
                    <a:pt x="819" y="119"/>
                  </a:lnTo>
                  <a:lnTo>
                    <a:pt x="835" y="127"/>
                  </a:lnTo>
                  <a:lnTo>
                    <a:pt x="827" y="159"/>
                  </a:lnTo>
                  <a:lnTo>
                    <a:pt x="811" y="167"/>
                  </a:lnTo>
                  <a:lnTo>
                    <a:pt x="795" y="175"/>
                  </a:lnTo>
                  <a:lnTo>
                    <a:pt x="795" y="159"/>
                  </a:lnTo>
                  <a:lnTo>
                    <a:pt x="787" y="159"/>
                  </a:lnTo>
                  <a:lnTo>
                    <a:pt x="787" y="175"/>
                  </a:lnTo>
                  <a:lnTo>
                    <a:pt x="772" y="167"/>
                  </a:lnTo>
                  <a:lnTo>
                    <a:pt x="764" y="159"/>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1" name="Freeform 87">
              <a:extLst>
                <a:ext uri="{FF2B5EF4-FFF2-40B4-BE49-F238E27FC236}">
                  <a16:creationId xmlns:a16="http://schemas.microsoft.com/office/drawing/2014/main" id="{AB1ACF82-EE83-498B-805E-7F129E541783}"/>
                </a:ext>
              </a:extLst>
            </p:cNvPr>
            <p:cNvSpPr>
              <a:spLocks/>
            </p:cNvSpPr>
            <p:nvPr/>
          </p:nvSpPr>
          <p:spPr bwMode="gray">
            <a:xfrm>
              <a:off x="7016573" y="1168789"/>
              <a:ext cx="112331" cy="65088"/>
            </a:xfrm>
            <a:custGeom>
              <a:avLst/>
              <a:gdLst>
                <a:gd name="T0" fmla="*/ 0 w 73"/>
                <a:gd name="T1" fmla="*/ 7 h 41"/>
                <a:gd name="T2" fmla="*/ 0 w 73"/>
                <a:gd name="T3" fmla="*/ 7 h 41"/>
                <a:gd name="T4" fmla="*/ 22 w 73"/>
                <a:gd name="T5" fmla="*/ 0 h 41"/>
                <a:gd name="T6" fmla="*/ 58 w 73"/>
                <a:gd name="T7" fmla="*/ 7 h 41"/>
                <a:gd name="T8" fmla="*/ 65 w 73"/>
                <a:gd name="T9" fmla="*/ 13 h 41"/>
                <a:gd name="T10" fmla="*/ 58 w 73"/>
                <a:gd name="T11" fmla="*/ 20 h 41"/>
                <a:gd name="T12" fmla="*/ 72 w 73"/>
                <a:gd name="T13" fmla="*/ 33 h 41"/>
                <a:gd name="T14" fmla="*/ 58 w 73"/>
                <a:gd name="T15" fmla="*/ 40 h 41"/>
                <a:gd name="T16" fmla="*/ 43 w 73"/>
                <a:gd name="T17" fmla="*/ 33 h 41"/>
                <a:gd name="T18" fmla="*/ 22 w 73"/>
                <a:gd name="T19" fmla="*/ 33 h 41"/>
                <a:gd name="T20" fmla="*/ 0 w 73"/>
                <a:gd name="T21" fmla="*/ 20 h 41"/>
                <a:gd name="T22" fmla="*/ 0 w 73"/>
                <a:gd name="T23" fmla="*/ 7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41"/>
                <a:gd name="T38" fmla="*/ 73 w 73"/>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41">
                  <a:moveTo>
                    <a:pt x="0" y="7"/>
                  </a:moveTo>
                  <a:lnTo>
                    <a:pt x="0" y="7"/>
                  </a:lnTo>
                  <a:lnTo>
                    <a:pt x="22" y="0"/>
                  </a:lnTo>
                  <a:lnTo>
                    <a:pt x="58" y="7"/>
                  </a:lnTo>
                  <a:lnTo>
                    <a:pt x="65" y="13"/>
                  </a:lnTo>
                  <a:lnTo>
                    <a:pt x="58" y="20"/>
                  </a:lnTo>
                  <a:lnTo>
                    <a:pt x="72" y="33"/>
                  </a:lnTo>
                  <a:lnTo>
                    <a:pt x="58" y="40"/>
                  </a:lnTo>
                  <a:lnTo>
                    <a:pt x="43" y="33"/>
                  </a:lnTo>
                  <a:lnTo>
                    <a:pt x="22" y="33"/>
                  </a:lnTo>
                  <a:lnTo>
                    <a:pt x="0" y="20"/>
                  </a:lnTo>
                  <a:lnTo>
                    <a:pt x="0" y="7"/>
                  </a:lnTo>
                </a:path>
              </a:pathLst>
            </a:custGeom>
            <a:solidFill>
              <a:srgbClr val="1D6F88"/>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
          <p:nvSpPr>
            <p:cNvPr id="32" name="Freeform 70">
              <a:extLst>
                <a:ext uri="{FF2B5EF4-FFF2-40B4-BE49-F238E27FC236}">
                  <a16:creationId xmlns:a16="http://schemas.microsoft.com/office/drawing/2014/main" id="{D92327E5-F5FE-432A-A599-8A7A3B4D85F0}"/>
                </a:ext>
              </a:extLst>
            </p:cNvPr>
            <p:cNvSpPr>
              <a:spLocks/>
            </p:cNvSpPr>
            <p:nvPr/>
          </p:nvSpPr>
          <p:spPr bwMode="gray">
            <a:xfrm>
              <a:off x="7216613" y="3426214"/>
              <a:ext cx="727841" cy="750888"/>
            </a:xfrm>
            <a:custGeom>
              <a:avLst/>
              <a:gdLst>
                <a:gd name="T0" fmla="*/ 346 w 473"/>
                <a:gd name="T1" fmla="*/ 24 h 473"/>
                <a:gd name="T2" fmla="*/ 346 w 473"/>
                <a:gd name="T3" fmla="*/ 24 h 473"/>
                <a:gd name="T4" fmla="*/ 346 w 473"/>
                <a:gd name="T5" fmla="*/ 0 h 473"/>
                <a:gd name="T6" fmla="*/ 291 w 473"/>
                <a:gd name="T7" fmla="*/ 8 h 473"/>
                <a:gd name="T8" fmla="*/ 267 w 473"/>
                <a:gd name="T9" fmla="*/ 8 h 473"/>
                <a:gd name="T10" fmla="*/ 252 w 473"/>
                <a:gd name="T11" fmla="*/ 31 h 473"/>
                <a:gd name="T12" fmla="*/ 236 w 473"/>
                <a:gd name="T13" fmla="*/ 39 h 473"/>
                <a:gd name="T14" fmla="*/ 228 w 473"/>
                <a:gd name="T15" fmla="*/ 71 h 473"/>
                <a:gd name="T16" fmla="*/ 228 w 473"/>
                <a:gd name="T17" fmla="*/ 118 h 473"/>
                <a:gd name="T18" fmla="*/ 205 w 473"/>
                <a:gd name="T19" fmla="*/ 149 h 473"/>
                <a:gd name="T20" fmla="*/ 189 w 473"/>
                <a:gd name="T21" fmla="*/ 149 h 473"/>
                <a:gd name="T22" fmla="*/ 181 w 473"/>
                <a:gd name="T23" fmla="*/ 134 h 473"/>
                <a:gd name="T24" fmla="*/ 165 w 473"/>
                <a:gd name="T25" fmla="*/ 126 h 473"/>
                <a:gd name="T26" fmla="*/ 142 w 473"/>
                <a:gd name="T27" fmla="*/ 149 h 473"/>
                <a:gd name="T28" fmla="*/ 87 w 473"/>
                <a:gd name="T29" fmla="*/ 142 h 473"/>
                <a:gd name="T30" fmla="*/ 55 w 473"/>
                <a:gd name="T31" fmla="*/ 189 h 473"/>
                <a:gd name="T32" fmla="*/ 47 w 473"/>
                <a:gd name="T33" fmla="*/ 189 h 473"/>
                <a:gd name="T34" fmla="*/ 0 w 473"/>
                <a:gd name="T35" fmla="*/ 260 h 473"/>
                <a:gd name="T36" fmla="*/ 31 w 473"/>
                <a:gd name="T37" fmla="*/ 291 h 473"/>
                <a:gd name="T38" fmla="*/ 71 w 473"/>
                <a:gd name="T39" fmla="*/ 299 h 473"/>
                <a:gd name="T40" fmla="*/ 102 w 473"/>
                <a:gd name="T41" fmla="*/ 299 h 473"/>
                <a:gd name="T42" fmla="*/ 94 w 473"/>
                <a:gd name="T43" fmla="*/ 346 h 473"/>
                <a:gd name="T44" fmla="*/ 118 w 473"/>
                <a:gd name="T45" fmla="*/ 385 h 473"/>
                <a:gd name="T46" fmla="*/ 110 w 473"/>
                <a:gd name="T47" fmla="*/ 433 h 473"/>
                <a:gd name="T48" fmla="*/ 142 w 473"/>
                <a:gd name="T49" fmla="*/ 433 h 473"/>
                <a:gd name="T50" fmla="*/ 189 w 473"/>
                <a:gd name="T51" fmla="*/ 472 h 473"/>
                <a:gd name="T52" fmla="*/ 205 w 473"/>
                <a:gd name="T53" fmla="*/ 456 h 473"/>
                <a:gd name="T54" fmla="*/ 244 w 473"/>
                <a:gd name="T55" fmla="*/ 441 h 473"/>
                <a:gd name="T56" fmla="*/ 252 w 473"/>
                <a:gd name="T57" fmla="*/ 425 h 473"/>
                <a:gd name="T58" fmla="*/ 291 w 473"/>
                <a:gd name="T59" fmla="*/ 393 h 473"/>
                <a:gd name="T60" fmla="*/ 315 w 473"/>
                <a:gd name="T61" fmla="*/ 393 h 473"/>
                <a:gd name="T62" fmla="*/ 330 w 473"/>
                <a:gd name="T63" fmla="*/ 409 h 473"/>
                <a:gd name="T64" fmla="*/ 346 w 473"/>
                <a:gd name="T65" fmla="*/ 417 h 473"/>
                <a:gd name="T66" fmla="*/ 362 w 473"/>
                <a:gd name="T67" fmla="*/ 409 h 473"/>
                <a:gd name="T68" fmla="*/ 346 w 473"/>
                <a:gd name="T69" fmla="*/ 393 h 473"/>
                <a:gd name="T70" fmla="*/ 385 w 473"/>
                <a:gd name="T71" fmla="*/ 378 h 473"/>
                <a:gd name="T72" fmla="*/ 401 w 473"/>
                <a:gd name="T73" fmla="*/ 401 h 473"/>
                <a:gd name="T74" fmla="*/ 448 w 473"/>
                <a:gd name="T75" fmla="*/ 385 h 473"/>
                <a:gd name="T76" fmla="*/ 472 w 473"/>
                <a:gd name="T77" fmla="*/ 362 h 473"/>
                <a:gd name="T78" fmla="*/ 456 w 473"/>
                <a:gd name="T79" fmla="*/ 354 h 473"/>
                <a:gd name="T80" fmla="*/ 441 w 473"/>
                <a:gd name="T81" fmla="*/ 330 h 473"/>
                <a:gd name="T82" fmla="*/ 433 w 473"/>
                <a:gd name="T83" fmla="*/ 362 h 473"/>
                <a:gd name="T84" fmla="*/ 417 w 473"/>
                <a:gd name="T85" fmla="*/ 346 h 473"/>
                <a:gd name="T86" fmla="*/ 409 w 473"/>
                <a:gd name="T87" fmla="*/ 323 h 473"/>
                <a:gd name="T88" fmla="*/ 425 w 473"/>
                <a:gd name="T89" fmla="*/ 315 h 473"/>
                <a:gd name="T90" fmla="*/ 441 w 473"/>
                <a:gd name="T91" fmla="*/ 323 h 473"/>
                <a:gd name="T92" fmla="*/ 433 w 473"/>
                <a:gd name="T93" fmla="*/ 291 h 473"/>
                <a:gd name="T94" fmla="*/ 409 w 473"/>
                <a:gd name="T95" fmla="*/ 283 h 473"/>
                <a:gd name="T96" fmla="*/ 393 w 473"/>
                <a:gd name="T97" fmla="*/ 252 h 473"/>
                <a:gd name="T98" fmla="*/ 370 w 473"/>
                <a:gd name="T99" fmla="*/ 228 h 473"/>
                <a:gd name="T100" fmla="*/ 362 w 473"/>
                <a:gd name="T101" fmla="*/ 205 h 473"/>
                <a:gd name="T102" fmla="*/ 370 w 473"/>
                <a:gd name="T103" fmla="*/ 189 h 473"/>
                <a:gd name="T104" fmla="*/ 370 w 473"/>
                <a:gd name="T105" fmla="*/ 165 h 473"/>
                <a:gd name="T106" fmla="*/ 370 w 473"/>
                <a:gd name="T107" fmla="*/ 142 h 473"/>
                <a:gd name="T108" fmla="*/ 354 w 473"/>
                <a:gd name="T109" fmla="*/ 126 h 473"/>
                <a:gd name="T110" fmla="*/ 354 w 473"/>
                <a:gd name="T111" fmla="*/ 87 h 473"/>
                <a:gd name="T112" fmla="*/ 370 w 473"/>
                <a:gd name="T113" fmla="*/ 47 h 473"/>
                <a:gd name="T114" fmla="*/ 370 w 473"/>
                <a:gd name="T115" fmla="*/ 31 h 473"/>
                <a:gd name="T116" fmla="*/ 346 w 473"/>
                <a:gd name="T117" fmla="*/ 24 h 4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73"/>
                <a:gd name="T178" fmla="*/ 0 h 473"/>
                <a:gd name="T179" fmla="*/ 473 w 473"/>
                <a:gd name="T180" fmla="*/ 473 h 47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73" h="473">
                  <a:moveTo>
                    <a:pt x="346" y="24"/>
                  </a:moveTo>
                  <a:lnTo>
                    <a:pt x="346" y="24"/>
                  </a:lnTo>
                  <a:lnTo>
                    <a:pt x="346" y="0"/>
                  </a:lnTo>
                  <a:lnTo>
                    <a:pt x="291" y="8"/>
                  </a:lnTo>
                  <a:lnTo>
                    <a:pt x="267" y="8"/>
                  </a:lnTo>
                  <a:lnTo>
                    <a:pt x="252" y="31"/>
                  </a:lnTo>
                  <a:lnTo>
                    <a:pt x="236" y="39"/>
                  </a:lnTo>
                  <a:lnTo>
                    <a:pt x="228" y="71"/>
                  </a:lnTo>
                  <a:lnTo>
                    <a:pt x="228" y="118"/>
                  </a:lnTo>
                  <a:lnTo>
                    <a:pt x="205" y="149"/>
                  </a:lnTo>
                  <a:lnTo>
                    <a:pt x="189" y="149"/>
                  </a:lnTo>
                  <a:lnTo>
                    <a:pt x="181" y="134"/>
                  </a:lnTo>
                  <a:lnTo>
                    <a:pt x="165" y="126"/>
                  </a:lnTo>
                  <a:lnTo>
                    <a:pt x="142" y="149"/>
                  </a:lnTo>
                  <a:lnTo>
                    <a:pt x="87" y="142"/>
                  </a:lnTo>
                  <a:lnTo>
                    <a:pt x="55" y="189"/>
                  </a:lnTo>
                  <a:lnTo>
                    <a:pt x="47" y="189"/>
                  </a:lnTo>
                  <a:lnTo>
                    <a:pt x="0" y="260"/>
                  </a:lnTo>
                  <a:lnTo>
                    <a:pt x="31" y="291"/>
                  </a:lnTo>
                  <a:lnTo>
                    <a:pt x="71" y="299"/>
                  </a:lnTo>
                  <a:lnTo>
                    <a:pt x="102" y="299"/>
                  </a:lnTo>
                  <a:lnTo>
                    <a:pt x="94" y="346"/>
                  </a:lnTo>
                  <a:lnTo>
                    <a:pt x="118" y="385"/>
                  </a:lnTo>
                  <a:lnTo>
                    <a:pt x="110" y="433"/>
                  </a:lnTo>
                  <a:lnTo>
                    <a:pt x="142" y="433"/>
                  </a:lnTo>
                  <a:lnTo>
                    <a:pt x="189" y="472"/>
                  </a:lnTo>
                  <a:lnTo>
                    <a:pt x="205" y="456"/>
                  </a:lnTo>
                  <a:lnTo>
                    <a:pt x="244" y="441"/>
                  </a:lnTo>
                  <a:lnTo>
                    <a:pt x="252" y="425"/>
                  </a:lnTo>
                  <a:lnTo>
                    <a:pt x="291" y="393"/>
                  </a:lnTo>
                  <a:lnTo>
                    <a:pt x="315" y="393"/>
                  </a:lnTo>
                  <a:lnTo>
                    <a:pt x="330" y="409"/>
                  </a:lnTo>
                  <a:lnTo>
                    <a:pt x="346" y="417"/>
                  </a:lnTo>
                  <a:lnTo>
                    <a:pt x="362" y="409"/>
                  </a:lnTo>
                  <a:lnTo>
                    <a:pt x="346" y="393"/>
                  </a:lnTo>
                  <a:lnTo>
                    <a:pt x="385" y="378"/>
                  </a:lnTo>
                  <a:lnTo>
                    <a:pt x="401" y="401"/>
                  </a:lnTo>
                  <a:lnTo>
                    <a:pt x="448" y="385"/>
                  </a:lnTo>
                  <a:lnTo>
                    <a:pt x="472" y="362"/>
                  </a:lnTo>
                  <a:lnTo>
                    <a:pt x="456" y="354"/>
                  </a:lnTo>
                  <a:lnTo>
                    <a:pt x="441" y="330"/>
                  </a:lnTo>
                  <a:lnTo>
                    <a:pt x="433" y="362"/>
                  </a:lnTo>
                  <a:lnTo>
                    <a:pt x="417" y="346"/>
                  </a:lnTo>
                  <a:lnTo>
                    <a:pt x="409" y="323"/>
                  </a:lnTo>
                  <a:lnTo>
                    <a:pt x="425" y="315"/>
                  </a:lnTo>
                  <a:lnTo>
                    <a:pt x="441" y="323"/>
                  </a:lnTo>
                  <a:lnTo>
                    <a:pt x="433" y="291"/>
                  </a:lnTo>
                  <a:lnTo>
                    <a:pt x="409" y="283"/>
                  </a:lnTo>
                  <a:lnTo>
                    <a:pt x="393" y="252"/>
                  </a:lnTo>
                  <a:lnTo>
                    <a:pt x="370" y="228"/>
                  </a:lnTo>
                  <a:lnTo>
                    <a:pt x="362" y="205"/>
                  </a:lnTo>
                  <a:lnTo>
                    <a:pt x="370" y="189"/>
                  </a:lnTo>
                  <a:lnTo>
                    <a:pt x="370" y="165"/>
                  </a:lnTo>
                  <a:lnTo>
                    <a:pt x="370" y="142"/>
                  </a:lnTo>
                  <a:lnTo>
                    <a:pt x="354" y="126"/>
                  </a:lnTo>
                  <a:lnTo>
                    <a:pt x="354" y="87"/>
                  </a:lnTo>
                  <a:lnTo>
                    <a:pt x="370" y="47"/>
                  </a:lnTo>
                  <a:lnTo>
                    <a:pt x="370" y="31"/>
                  </a:lnTo>
                  <a:lnTo>
                    <a:pt x="346" y="24"/>
                  </a:lnTo>
                </a:path>
              </a:pathLst>
            </a:custGeom>
            <a:solidFill>
              <a:srgbClr val="9FD9EB"/>
            </a:solidFill>
            <a:ln w="6350" cap="rnd" cmpd="sng" algn="ctr">
              <a:solidFill>
                <a:srgbClr val="FFFFFF"/>
              </a:solidFill>
              <a:prstDash val="solid"/>
              <a:round/>
              <a:headEnd type="none" w="med" len="med"/>
              <a:tailEnd type="none" w="med" len="med"/>
            </a:ln>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grpSp>
      <p:sp>
        <p:nvSpPr>
          <p:cNvPr id="55" name="ee4pFootnotes">
            <a:extLst>
              <a:ext uri="{FF2B5EF4-FFF2-40B4-BE49-F238E27FC236}">
                <a16:creationId xmlns:a16="http://schemas.microsoft.com/office/drawing/2014/main" id="{D35F2FC3-F2A9-4FC7-8C75-B3A2C710D458}"/>
              </a:ext>
            </a:extLst>
          </p:cNvPr>
          <p:cNvSpPr>
            <a:spLocks noChangeArrowheads="1"/>
          </p:cNvSpPr>
          <p:nvPr/>
        </p:nvSpPr>
        <p:spPr bwMode="auto">
          <a:xfrm>
            <a:off x="121726" y="1899801"/>
            <a:ext cx="5043880" cy="1163395"/>
          </a:xfrm>
          <a:prstGeom prst="rect">
            <a:avLst/>
          </a:prstGeom>
          <a:solidFill>
            <a:srgbClr val="1D6F88"/>
          </a:solidFill>
          <a:ln w="22225" algn="ctr">
            <a:noFill/>
            <a:miter lim="800000"/>
            <a:headEnd type="none" w="lg" len="lg"/>
            <a:tailEnd type="none" w="lg" len="lg"/>
          </a:ln>
        </p:spPr>
        <p:txBody>
          <a:bodyPr vert="horz" wrap="square" lIns="10800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s-ES" sz="1200" b="1" i="0" u="none" strike="noStrike" kern="1200" cap="none" spc="0" normalizeH="0" baseline="0" noProof="0">
              <a:ln>
                <a:noFill/>
              </a:ln>
              <a:solidFill>
                <a:prstClr val="black"/>
              </a:solidFill>
              <a:effectLst/>
              <a:uLnTx/>
              <a:uFillTx/>
              <a:latin typeface="Calibri" panose="020F0502020204030204"/>
              <a:ea typeface="+mn-ea"/>
              <a:cs typeface="+mn-cs"/>
              <a:sym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s-ES" sz="1200" b="1" i="0" u="none" strike="noStrike" kern="1200" cap="none" spc="0" normalizeH="0" baseline="0" noProof="0">
                <a:ln>
                  <a:noFill/>
                </a:ln>
                <a:solidFill>
                  <a:prstClr val="black"/>
                </a:solidFill>
                <a:effectLst/>
                <a:uLnTx/>
                <a:uFillTx/>
                <a:latin typeface="Calibri" panose="020F0502020204030204"/>
                <a:ea typeface="+mn-ea"/>
                <a:cs typeface="+mn-cs"/>
                <a:sym typeface="+mn-lt"/>
              </a:rPr>
              <a:t>Zonas cubiertas únicamente por Telefónica Seguros</a:t>
            </a: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endParaRP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 Norte – Oeste: Galicia, Asturias, Cantabria, La Rioja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Centro: Madrid y Las dos Castillas</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a:ln>
                  <a:noFill/>
                </a:ln>
                <a:solidFill>
                  <a:prstClr val="black"/>
                </a:solidFill>
                <a:effectLst/>
                <a:uLnTx/>
                <a:uFillTx/>
                <a:latin typeface="Calibri" panose="020F0502020204030204"/>
                <a:ea typeface="+mn-ea"/>
                <a:cs typeface="+mn-cs"/>
                <a:sym typeface="+mn-lt"/>
              </a:rPr>
              <a:t>Sur – Oeste: Canarias, Extremadura, Andalucía (Huelva, Sevilla y Córdoba)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s-ES" sz="1200" b="0" i="0" u="none" strike="noStrike" kern="1200" cap="none" spc="0" normalizeH="0" baseline="0" noProof="0">
              <a:ln>
                <a:noFill/>
              </a:ln>
              <a:solidFill>
                <a:prstClr val="white"/>
              </a:solidFill>
              <a:effectLst/>
              <a:uLnTx/>
              <a:uFillTx/>
              <a:latin typeface="Calibri" panose="020F0502020204030204"/>
              <a:ea typeface="+mn-ea"/>
              <a:cs typeface="+mn-cs"/>
              <a:sym typeface="+mn-lt"/>
            </a:endParaRPr>
          </a:p>
        </p:txBody>
      </p:sp>
      <p:sp>
        <p:nvSpPr>
          <p:cNvPr id="3" name="Rectángulo 2">
            <a:extLst>
              <a:ext uri="{FF2B5EF4-FFF2-40B4-BE49-F238E27FC236}">
                <a16:creationId xmlns:a16="http://schemas.microsoft.com/office/drawing/2014/main" id="{D14A3C3C-5E28-4D8B-AEA3-976F00D92E0B}"/>
              </a:ext>
            </a:extLst>
          </p:cNvPr>
          <p:cNvSpPr/>
          <p:nvPr/>
        </p:nvSpPr>
        <p:spPr>
          <a:xfrm>
            <a:off x="68916" y="572746"/>
            <a:ext cx="12019330" cy="369332"/>
          </a:xfrm>
          <a:prstGeom prst="rect">
            <a:avLst/>
          </a:prstGeom>
        </p:spPr>
        <p:txBody>
          <a:bodyPr wrap="square">
            <a:spAutoFit/>
          </a:bodyPr>
          <a:lstStyle/>
          <a:p>
            <a:pPr lvl="0">
              <a:defRPr/>
            </a:pPr>
            <a:r>
              <a:rPr kumimoji="0" lang="es-ES" sz="1800" b="1" i="0" u="none" strike="noStrike" kern="1200" cap="none" spc="0" normalizeH="0" baseline="0" noProof="0" dirty="0">
                <a:ln>
                  <a:noFill/>
                </a:ln>
                <a:solidFill>
                  <a:srgbClr val="92D050"/>
                </a:solidFill>
                <a:effectLst/>
                <a:uLnTx/>
                <a:uFillTx/>
                <a:latin typeface="Calibri Light" panose="020F0302020204030204"/>
                <a:ea typeface="+mn-ea"/>
                <a:cs typeface="Arial" panose="020B0604020202020204" pitchFamily="34" charset="0"/>
                <a:sym typeface="Arial" panose="020B0604020202020204" pitchFamily="34" charset="0"/>
              </a:rPr>
              <a:t>Descripción: </a:t>
            </a:r>
            <a:r>
              <a:rPr kumimoji="0" lang="es-ES" sz="1300" b="0" i="0" u="none" strike="noStrike" kern="1200" cap="none" spc="0" normalizeH="0" baseline="0" noProof="0" dirty="0">
                <a:ln>
                  <a:noFill/>
                </a:ln>
                <a:solidFill>
                  <a:prstClr val="black"/>
                </a:solidFill>
                <a:effectLst/>
                <a:uLnTx/>
                <a:uFillTx/>
                <a:latin typeface="Calibri" panose="020F0502020204030204"/>
                <a:ea typeface="+mn-ea"/>
                <a:cs typeface="+mn-cs"/>
              </a:rPr>
              <a:t>Movistar Seguros protege tu casa con su nuevo Seguro de </a:t>
            </a:r>
            <a:r>
              <a:rPr lang="es-ES" sz="1300" dirty="0">
                <a:solidFill>
                  <a:prstClr val="black"/>
                </a:solidFill>
                <a:latin typeface="Calibri" panose="020F0502020204030204"/>
              </a:rPr>
              <a:t>H</a:t>
            </a:r>
            <a:r>
              <a:rPr kumimoji="0" lang="es-ES" sz="1300" b="0" i="0" u="none" strike="noStrike" kern="1200" cap="none" spc="0" normalizeH="0" baseline="0" noProof="0" dirty="0" err="1">
                <a:ln>
                  <a:noFill/>
                </a:ln>
                <a:solidFill>
                  <a:prstClr val="black"/>
                </a:solidFill>
                <a:effectLst/>
                <a:uLnTx/>
                <a:uFillTx/>
                <a:latin typeface="Calibri" panose="020F0502020204030204"/>
                <a:ea typeface="+mn-ea"/>
                <a:cs typeface="+mn-cs"/>
              </a:rPr>
              <a:t>ogar</a:t>
            </a:r>
            <a:r>
              <a:rPr kumimoji="0" lang="es-ES" sz="1300" b="0" i="0" u="none" strike="noStrike" kern="1200" cap="none" spc="0" normalizeH="0" baseline="0" noProof="0" dirty="0">
                <a:ln>
                  <a:noFill/>
                </a:ln>
                <a:solidFill>
                  <a:prstClr val="black"/>
                </a:solidFill>
                <a:effectLst/>
                <a:uLnTx/>
                <a:uFillTx/>
                <a:latin typeface="Calibri" panose="020F0502020204030204"/>
                <a:ea typeface="+mn-ea"/>
                <a:cs typeface="+mn-cs"/>
              </a:rPr>
              <a:t>, una amplia gama de coberturas y productos, para que estés tranquilo ante imprevistos. </a:t>
            </a:r>
            <a:endParaRPr kumimoji="0" lang="es-ES" sz="1300" b="0" i="0" u="none" strike="sngStrike" kern="1200" cap="none" spc="0" normalizeH="0" baseline="0" noProof="0" dirty="0">
              <a:ln>
                <a:noFill/>
              </a:ln>
              <a:solidFill>
                <a:prstClr val="black"/>
              </a:solidFill>
              <a:effectLst/>
              <a:uLnTx/>
              <a:uFillTx/>
              <a:latin typeface="Calibri" panose="020F0502020204030204"/>
              <a:ea typeface="+mn-ea"/>
              <a:cs typeface="+mn-cs"/>
              <a:sym typeface="Arial" panose="020B0604020202020204" pitchFamily="34" charset="0"/>
            </a:endParaRPr>
          </a:p>
        </p:txBody>
      </p:sp>
      <p:cxnSp>
        <p:nvCxnSpPr>
          <p:cNvPr id="48" name="Conector recto 47">
            <a:extLst>
              <a:ext uri="{FF2B5EF4-FFF2-40B4-BE49-F238E27FC236}">
                <a16:creationId xmlns:a16="http://schemas.microsoft.com/office/drawing/2014/main" id="{462AF76C-2AD1-4F99-BA05-3DE591E5070F}"/>
              </a:ext>
            </a:extLst>
          </p:cNvPr>
          <p:cNvCxnSpPr>
            <a:cxnSpLocks/>
          </p:cNvCxnSpPr>
          <p:nvPr/>
        </p:nvCxnSpPr>
        <p:spPr>
          <a:xfrm>
            <a:off x="6329986" y="3720038"/>
            <a:ext cx="7593" cy="25214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5" name="Tabla 64">
            <a:extLst>
              <a:ext uri="{FF2B5EF4-FFF2-40B4-BE49-F238E27FC236}">
                <a16:creationId xmlns:a16="http://schemas.microsoft.com/office/drawing/2014/main" id="{29FDBF84-4F91-4231-A08E-D0D6FD72EC38}"/>
              </a:ext>
            </a:extLst>
          </p:cNvPr>
          <p:cNvGraphicFramePr>
            <a:graphicFrameLocks noGrp="1"/>
          </p:cNvGraphicFramePr>
          <p:nvPr>
            <p:extLst>
              <p:ext uri="{D42A27DB-BD31-4B8C-83A1-F6EECF244321}">
                <p14:modId xmlns:p14="http://schemas.microsoft.com/office/powerpoint/2010/main" val="961132070"/>
              </p:ext>
            </p:extLst>
          </p:nvPr>
        </p:nvGraphicFramePr>
        <p:xfrm>
          <a:off x="117942" y="3148424"/>
          <a:ext cx="5504558" cy="3241295"/>
        </p:xfrm>
        <a:graphic>
          <a:graphicData uri="http://schemas.openxmlformats.org/drawingml/2006/table">
            <a:tbl>
              <a:tblPr/>
              <a:tblGrid>
                <a:gridCol w="982879">
                  <a:extLst>
                    <a:ext uri="{9D8B030D-6E8A-4147-A177-3AD203B41FA5}">
                      <a16:colId xmlns:a16="http://schemas.microsoft.com/office/drawing/2014/main" val="2159310795"/>
                    </a:ext>
                  </a:extLst>
                </a:gridCol>
                <a:gridCol w="720347">
                  <a:extLst>
                    <a:ext uri="{9D8B030D-6E8A-4147-A177-3AD203B41FA5}">
                      <a16:colId xmlns:a16="http://schemas.microsoft.com/office/drawing/2014/main" val="3661122631"/>
                    </a:ext>
                  </a:extLst>
                </a:gridCol>
                <a:gridCol w="789774">
                  <a:extLst>
                    <a:ext uri="{9D8B030D-6E8A-4147-A177-3AD203B41FA5}">
                      <a16:colId xmlns:a16="http://schemas.microsoft.com/office/drawing/2014/main" val="67954591"/>
                    </a:ext>
                  </a:extLst>
                </a:gridCol>
                <a:gridCol w="980708">
                  <a:extLst>
                    <a:ext uri="{9D8B030D-6E8A-4147-A177-3AD203B41FA5}">
                      <a16:colId xmlns:a16="http://schemas.microsoft.com/office/drawing/2014/main" val="1780333072"/>
                    </a:ext>
                  </a:extLst>
                </a:gridCol>
                <a:gridCol w="1015425">
                  <a:extLst>
                    <a:ext uri="{9D8B030D-6E8A-4147-A177-3AD203B41FA5}">
                      <a16:colId xmlns:a16="http://schemas.microsoft.com/office/drawing/2014/main" val="2594139281"/>
                    </a:ext>
                  </a:extLst>
                </a:gridCol>
                <a:gridCol w="1015425">
                  <a:extLst>
                    <a:ext uri="{9D8B030D-6E8A-4147-A177-3AD203B41FA5}">
                      <a16:colId xmlns:a16="http://schemas.microsoft.com/office/drawing/2014/main" val="1534551821"/>
                    </a:ext>
                  </a:extLst>
                </a:gridCol>
              </a:tblGrid>
              <a:tr h="604775">
                <a:tc>
                  <a:txBody>
                    <a:bodyPr/>
                    <a:lstStyle/>
                    <a:p>
                      <a:pPr algn="l" fontAlgn="b"/>
                      <a:r>
                        <a:rPr lang="es-ES" sz="1100" b="1" i="0" u="none" strike="noStrike">
                          <a:solidFill>
                            <a:srgbClr val="000000"/>
                          </a:solidFill>
                          <a:effectLst/>
                          <a:latin typeface="Calibri" panose="020F0502020204030204" pitchFamily="34" charset="0"/>
                        </a:rPr>
                        <a:t>Modalidades disponibles</a:t>
                      </a:r>
                    </a:p>
                  </a:txBody>
                  <a:tcPr marL="9525" marR="9525" marT="9525" marB="108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Seguro de Hogar   Esencial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Más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Más Seguridad</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B084"/>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Cobertura Total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2649794266"/>
                  </a:ext>
                </a:extLst>
              </a:tr>
              <a:tr h="803411">
                <a:tc rowSpan="4">
                  <a:txBody>
                    <a:bodyPr/>
                    <a:lstStyle/>
                    <a:p>
                      <a:pPr algn="ctr" fontAlgn="ctr"/>
                      <a:r>
                        <a:rPr lang="es-ES" sz="80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s-ES" sz="800" b="0" i="0" u="none" strike="noStrike">
                          <a:solidFill>
                            <a:srgbClr val="000000"/>
                          </a:solidFill>
                          <a:effectLst/>
                          <a:latin typeface="Calibri" panose="020F0502020204030204" pitchFamily="34" charset="0"/>
                        </a:rPr>
                        <a:t> </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Ampliación Alto Valor (robo y hurto fuera vivienda, objetos electrónicos y asistencia extraordinaria dentro del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455624"/>
                  </a:ext>
                </a:extLst>
              </a:tr>
              <a:tr h="122374">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endParaRPr lang="es-ES" sz="800" b="0" i="0" u="none" strike="noStrike">
                        <a:solidFill>
                          <a:srgbClr val="000000"/>
                        </a:solidFill>
                        <a:effectLst/>
                        <a:latin typeface="Calibri" panose="020F0502020204030204" pitchFamily="34" charset="0"/>
                      </a:endParaRPr>
                    </a:p>
                  </a:txBody>
                  <a:tcPr marL="9525" marR="9525" marT="9525"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4842569"/>
                  </a:ext>
                </a:extLst>
              </a:tr>
              <a:tr h="349386">
                <a:tc vMerge="1">
                  <a:txBody>
                    <a:bodyPr/>
                    <a:lstStyle/>
                    <a:p>
                      <a:endParaRPr lang="es-ES"/>
                    </a:p>
                  </a:txBody>
                  <a:tcPr/>
                </a:tc>
                <a:tc>
                  <a:txBody>
                    <a:bodyPr/>
                    <a:lstStyle/>
                    <a:p>
                      <a:pPr algn="l" fontAlgn="ctr"/>
                      <a:r>
                        <a:rPr lang="es-ES" sz="800" b="0" i="0" u="none" strike="noStrike">
                          <a:solidFill>
                            <a:srgbClr val="000000"/>
                          </a:solidFill>
                          <a:effectLst/>
                          <a:latin typeface="Calibri" panose="020F0502020204030204" pitchFamily="34" charset="0"/>
                        </a:rPr>
                        <a:t>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Protección ampliada y Robo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Roturas, Daños Eléctricos y Bienes Refrigerados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1497787"/>
                  </a:ext>
                </a:extLst>
              </a:tr>
              <a:tr h="150750">
                <a:tc vMerge="1">
                  <a:txBody>
                    <a:bodyPr/>
                    <a:lstStyle/>
                    <a:p>
                      <a:endParaRPr lang="es-ES"/>
                    </a:p>
                  </a:txBody>
                  <a:tcPr/>
                </a:tc>
                <a:tc gridSpan="5">
                  <a:txBody>
                    <a:bodyPr/>
                    <a:lstStyle/>
                    <a:p>
                      <a:pPr algn="ctr" fontAlgn="ctr"/>
                      <a:r>
                        <a:rPr lang="es-ES" sz="1000" b="0" i="0" u="none" strike="noStrike">
                          <a:solidFill>
                            <a:srgbClr val="000000"/>
                          </a:solidFill>
                          <a:effectLst/>
                          <a:latin typeface="Calibri" panose="020F0502020204030204" pitchFamily="34" charset="0"/>
                        </a:rPr>
                        <a:t>Protección Básica y Responsabilidad Civil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344400404"/>
                  </a:ext>
                </a:extLst>
              </a:tr>
              <a:tr h="164939">
                <a:tc>
                  <a:txBody>
                    <a:bodyPr/>
                    <a:lstStyle/>
                    <a:p>
                      <a:pPr algn="ctr" fontAlgn="ctr"/>
                      <a:endParaRPr lang="es-ES" sz="1100" b="1"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s-ES" sz="1100" b="0" i="0" u="none" strike="noStrike">
                        <a:solidFill>
                          <a:srgbClr val="000000"/>
                        </a:solidFill>
                        <a:effectLst/>
                        <a:latin typeface="Calibri" panose="020F0502020204030204" pitchFamily="34" charset="0"/>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8187377"/>
                  </a:ext>
                </a:extLst>
              </a:tr>
              <a:tr h="164939">
                <a:tc gridSpan="6">
                  <a:txBody>
                    <a:bodyPr/>
                    <a:lstStyle/>
                    <a:p>
                      <a:pPr algn="ctr" fontAlgn="b"/>
                      <a:r>
                        <a:rPr lang="es-ES" sz="1100" b="1" i="0" u="none" strike="noStrike">
                          <a:solidFill>
                            <a:srgbClr val="000000"/>
                          </a:solidFill>
                          <a:effectLst/>
                          <a:latin typeface="Calibri" panose="020F0502020204030204" pitchFamily="34" charset="0"/>
                        </a:rPr>
                        <a:t>SERVICIOS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865815502"/>
                  </a:ext>
                </a:extLst>
              </a:tr>
              <a:tr h="349386">
                <a:tc>
                  <a:txBody>
                    <a:bodyPr/>
                    <a:lstStyle/>
                    <a:p>
                      <a:pPr algn="ctr" fontAlgn="ctr"/>
                      <a:r>
                        <a:rPr lang="es-ES" sz="800" b="1" i="0" u="none" strike="noStrike">
                          <a:solidFill>
                            <a:srgbClr val="000000"/>
                          </a:solidFill>
                          <a:effectLst/>
                          <a:latin typeface="Calibri" panose="020F0502020204030204" pitchFamily="34" charset="0"/>
                        </a:rPr>
                        <a:t>Servicio de reparación de electrodomésticos de línea blanca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976684"/>
                  </a:ext>
                </a:extLst>
              </a:tr>
              <a:tr h="235880">
                <a:tc>
                  <a:txBody>
                    <a:bodyPr/>
                    <a:lstStyle/>
                    <a:p>
                      <a:pPr algn="ctr" fontAlgn="ctr"/>
                      <a:r>
                        <a:rPr lang="es-ES" sz="800" b="1" i="0" u="none" strike="noStrike">
                          <a:solidFill>
                            <a:srgbClr val="000000"/>
                          </a:solidFill>
                          <a:effectLst/>
                          <a:latin typeface="Calibri" panose="020F0502020204030204" pitchFamily="34" charset="0"/>
                        </a:rPr>
                        <a:t>Servicio de atención </a:t>
                      </a:r>
                      <a:r>
                        <a:rPr lang="es-ES" sz="800" b="1" i="0" u="none" strike="noStrike" err="1">
                          <a:solidFill>
                            <a:srgbClr val="000000"/>
                          </a:solidFill>
                          <a:effectLst/>
                          <a:latin typeface="Calibri" panose="020F0502020204030204" pitchFamily="34" charset="0"/>
                        </a:rPr>
                        <a:t>expres</a:t>
                      </a:r>
                      <a:endParaRPr lang="es-ES" sz="800" b="1" i="0" u="none" strike="noStrike">
                        <a:solidFill>
                          <a:srgbClr val="000000"/>
                        </a:solidFill>
                        <a:effectLst/>
                        <a:latin typeface="Calibri" panose="020F0502020204030204" pitchFamily="34" charset="0"/>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800" b="0" i="0" u="none" strike="noStrike" dirty="0">
                          <a:solidFill>
                            <a:srgbClr val="000000"/>
                          </a:solidFill>
                          <a:effectLst/>
                          <a:latin typeface="Calibri" panose="020F0502020204030204" pitchFamily="34" charset="0"/>
                        </a:rPr>
                        <a:t>Incluido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9966112"/>
                  </a:ext>
                </a:extLst>
              </a:tr>
            </a:tbl>
          </a:graphicData>
        </a:graphic>
      </p:graphicFrame>
      <p:sp>
        <p:nvSpPr>
          <p:cNvPr id="67" name="Title 2">
            <a:extLst>
              <a:ext uri="{FF2B5EF4-FFF2-40B4-BE49-F238E27FC236}">
                <a16:creationId xmlns:a16="http://schemas.microsoft.com/office/drawing/2014/main" id="{FFC1CB2A-36B7-42F8-9767-AB78F34F3C8E}"/>
              </a:ext>
            </a:extLst>
          </p:cNvPr>
          <p:cNvSpPr txBox="1">
            <a:spLocks/>
          </p:cNvSpPr>
          <p:nvPr/>
        </p:nvSpPr>
        <p:spPr>
          <a:xfrm>
            <a:off x="94061" y="6538908"/>
            <a:ext cx="11744561" cy="251454"/>
          </a:xfrm>
          <a:prstGeom prst="rect">
            <a:avLst/>
          </a:prstGeom>
          <a:solidFill>
            <a:schemeClr val="accent6">
              <a:lumMod val="40000"/>
              <a:lumOff val="60000"/>
            </a:schemeClr>
          </a:solidFill>
          <a:ln>
            <a:noFill/>
          </a:ln>
        </p:spPr>
        <p:txBody>
          <a:bodyPr wrap="square" lIns="0" tIns="17831" rIns="0" bIns="17831">
            <a:spAutoFit/>
          </a:bodyPr>
          <a:lstStyle>
            <a:defPPr>
              <a:defRPr lang="es-ES"/>
            </a:defPPr>
            <a:lvl1pPr defTabSz="356599" eaLnBrk="0" hangingPunct="0">
              <a:lnSpc>
                <a:spcPct val="100000"/>
              </a:lnSpc>
              <a:defRPr kumimoji="0" sz="2400" b="0" i="0" u="none" strike="noStrike" cap="none" spc="0" normalizeH="0" baseline="0">
                <a:ln>
                  <a:noFill/>
                </a:ln>
                <a:solidFill>
                  <a:srgbClr val="02A59C"/>
                </a:solidFill>
                <a:effectLst/>
                <a:uLnTx/>
                <a:uFillTx/>
                <a:latin typeface="+mj-lt"/>
                <a:ea typeface="ＭＳ Ｐゴシック" charset="-128"/>
              </a:defRPr>
            </a:lvl1pPr>
            <a:lvl2pPr algn="ctr" defTabSz="356599" eaLnBrk="0" hangingPunct="0">
              <a:defRPr sz="3400">
                <a:latin typeface="Calibri" charset="0"/>
                <a:ea typeface="ＭＳ Ｐゴシック" charset="-128"/>
                <a:cs typeface="ＭＳ Ｐゴシック" charset="-128"/>
              </a:defRPr>
            </a:lvl2pPr>
            <a:lvl3pPr algn="ctr" defTabSz="356599" eaLnBrk="0" hangingPunct="0">
              <a:defRPr sz="3400">
                <a:latin typeface="Calibri" charset="0"/>
                <a:ea typeface="ＭＳ Ｐゴシック" charset="-128"/>
                <a:cs typeface="ＭＳ Ｐゴシック" charset="-128"/>
              </a:defRPr>
            </a:lvl3pPr>
            <a:lvl4pPr algn="ctr" defTabSz="356599" eaLnBrk="0" hangingPunct="0">
              <a:defRPr sz="3400">
                <a:latin typeface="Calibri" charset="0"/>
                <a:ea typeface="ＭＳ Ｐゴシック" charset="-128"/>
                <a:cs typeface="ＭＳ Ｐゴシック" charset="-128"/>
              </a:defRPr>
            </a:lvl4pPr>
            <a:lvl5pPr algn="ctr" defTabSz="356599" eaLnBrk="0" hangingPunct="0">
              <a:defRPr sz="3400">
                <a:latin typeface="Calibri" charset="0"/>
                <a:ea typeface="ＭＳ Ｐゴシック" charset="-128"/>
                <a:cs typeface="ＭＳ Ｐゴシック" charset="-128"/>
              </a:defRPr>
            </a:lvl5pPr>
            <a:lvl6pPr marL="356599" algn="ctr" defTabSz="356599" fontAlgn="base">
              <a:spcBef>
                <a:spcPct val="0"/>
              </a:spcBef>
              <a:spcAft>
                <a:spcPct val="0"/>
              </a:spcAft>
              <a:defRPr sz="3400">
                <a:latin typeface="Calibri" charset="0"/>
                <a:ea typeface="ＭＳ Ｐゴシック" charset="-128"/>
                <a:cs typeface="ＭＳ Ｐゴシック" charset="-128"/>
              </a:defRPr>
            </a:lvl6pPr>
            <a:lvl7pPr marL="713196" algn="ctr" defTabSz="356599" fontAlgn="base">
              <a:spcBef>
                <a:spcPct val="0"/>
              </a:spcBef>
              <a:spcAft>
                <a:spcPct val="0"/>
              </a:spcAft>
              <a:defRPr sz="3400">
                <a:latin typeface="Calibri" charset="0"/>
                <a:ea typeface="ＭＳ Ｐゴシック" charset="-128"/>
                <a:cs typeface="ＭＳ Ｐゴシック" charset="-128"/>
              </a:defRPr>
            </a:lvl7pPr>
            <a:lvl8pPr marL="1069795" algn="ctr" defTabSz="356599" fontAlgn="base">
              <a:spcBef>
                <a:spcPct val="0"/>
              </a:spcBef>
              <a:spcAft>
                <a:spcPct val="0"/>
              </a:spcAft>
              <a:defRPr sz="3400">
                <a:latin typeface="Calibri" charset="0"/>
                <a:ea typeface="ＭＳ Ｐゴシック" charset="-128"/>
                <a:cs typeface="ＭＳ Ｐゴシック" charset="-128"/>
              </a:defRPr>
            </a:lvl8pPr>
            <a:lvl9pPr marL="1426393" algn="ctr" defTabSz="356599" fontAlgn="base">
              <a:spcBef>
                <a:spcPct val="0"/>
              </a:spcBef>
              <a:spcAft>
                <a:spcPct val="0"/>
              </a:spcAft>
              <a:defRPr sz="3400">
                <a:latin typeface="Calibri" charset="0"/>
                <a:ea typeface="ＭＳ Ｐゴシック" charset="-128"/>
                <a:cs typeface="ＭＳ Ｐゴシック" charset="-128"/>
              </a:defRPr>
            </a:lvl9pPr>
          </a:lstStyle>
          <a:p>
            <a:pPr marL="0" marR="0" lvl="0" indent="0" algn="l" defTabSz="356599" rtl="0" eaLnBrk="0" fontAlgn="auto" latinLnBrk="0" hangingPunct="0">
              <a:lnSpc>
                <a:spcPct val="100000"/>
              </a:lnSpc>
              <a:spcBef>
                <a:spcPts val="0"/>
              </a:spcBef>
              <a:spcAft>
                <a:spcPts val="0"/>
              </a:spcAft>
              <a:buClrTx/>
              <a:buSzTx/>
              <a:buFontTx/>
              <a:buNone/>
              <a:tabLst/>
              <a:defRPr/>
            </a:pPr>
            <a:r>
              <a:rPr kumimoji="0" lang="es-ES" sz="1400" b="1" i="0" u="none" strike="noStrike" kern="1200" cap="none" spc="0" normalizeH="0" baseline="0" noProof="0" dirty="0">
                <a:ln>
                  <a:noFill/>
                </a:ln>
                <a:solidFill>
                  <a:srgbClr val="92D050"/>
                </a:solidFill>
                <a:effectLst/>
                <a:uLnTx/>
                <a:uFillTx/>
                <a:latin typeface="Calibri Light" panose="020F0302020204030204"/>
                <a:ea typeface="ＭＳ Ｐゴシック" charset="-128"/>
                <a:cs typeface="Arial" panose="020B0604020202020204" pitchFamily="34" charset="0"/>
                <a:sym typeface="Arial" panose="020B0604020202020204" pitchFamily="34" charset="0"/>
              </a:rPr>
              <a:t> </a:t>
            </a:r>
            <a:r>
              <a:rPr kumimoji="0" lang="es-ES" sz="1400" b="1" i="0" u="none" strike="noStrike" kern="1200" cap="none" spc="0" normalizeH="0" baseline="0" noProof="0" dirty="0">
                <a:ln>
                  <a:noFill/>
                </a:ln>
                <a:solidFill>
                  <a:prstClr val="black"/>
                </a:solidFill>
                <a:effectLst/>
                <a:uLnTx/>
                <a:uFillTx/>
                <a:latin typeface="Calibri" panose="020F0502020204030204"/>
                <a:ea typeface="ＭＳ Ｐゴシック" charset="-128"/>
                <a:cs typeface="+mn-cs"/>
                <a:sym typeface="Arial" panose="020B0604020202020204" pitchFamily="34" charset="0"/>
              </a:rPr>
              <a:t>Ventas pasivas en todo el territorio nacional: el cliente podrá solicitar información o contratar cualquier modalidad (solo por call center y tiendas).</a:t>
            </a:r>
            <a:r>
              <a:rPr kumimoji="0" lang="es-ES" sz="1400" b="1" i="0" u="none" strike="noStrike" kern="1200" cap="none" spc="0" normalizeH="0" baseline="0" noProof="0" dirty="0">
                <a:ln>
                  <a:noFill/>
                </a:ln>
                <a:solidFill>
                  <a:srgbClr val="92D050"/>
                </a:solidFill>
                <a:effectLst/>
                <a:uLnTx/>
                <a:uFillTx/>
                <a:latin typeface="Calibri Light" panose="020F0302020204030204"/>
                <a:ea typeface="ＭＳ Ｐゴシック" charset="-128"/>
                <a:cs typeface="Arial" panose="020B0604020202020204" pitchFamily="34" charset="0"/>
                <a:sym typeface="Arial" panose="020B0604020202020204" pitchFamily="34" charset="0"/>
              </a:rPr>
              <a:t> </a:t>
            </a:r>
          </a:p>
        </p:txBody>
      </p:sp>
      <p:cxnSp>
        <p:nvCxnSpPr>
          <p:cNvPr id="49" name="Conector recto de flecha 48">
            <a:extLst>
              <a:ext uri="{FF2B5EF4-FFF2-40B4-BE49-F238E27FC236}">
                <a16:creationId xmlns:a16="http://schemas.microsoft.com/office/drawing/2014/main" id="{E32395BD-8F8B-40FB-B627-C94815AB3844}"/>
              </a:ext>
            </a:extLst>
          </p:cNvPr>
          <p:cNvCxnSpPr/>
          <p:nvPr/>
        </p:nvCxnSpPr>
        <p:spPr>
          <a:xfrm flipH="1">
            <a:off x="5278740" y="2203617"/>
            <a:ext cx="31615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a:extLst>
              <a:ext uri="{FF2B5EF4-FFF2-40B4-BE49-F238E27FC236}">
                <a16:creationId xmlns:a16="http://schemas.microsoft.com/office/drawing/2014/main" id="{03BF7DB7-6CAB-42AA-ABA5-B3F233938D6C}"/>
              </a:ext>
            </a:extLst>
          </p:cNvPr>
          <p:cNvCxnSpPr/>
          <p:nvPr/>
        </p:nvCxnSpPr>
        <p:spPr>
          <a:xfrm>
            <a:off x="7129442" y="2036085"/>
            <a:ext cx="281176" cy="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ee4pFootnotes">
            <a:extLst>
              <a:ext uri="{FF2B5EF4-FFF2-40B4-BE49-F238E27FC236}">
                <a16:creationId xmlns:a16="http://schemas.microsoft.com/office/drawing/2014/main" id="{22E33FF7-AFE8-4D9C-8E52-C210BABE9B23}"/>
              </a:ext>
            </a:extLst>
          </p:cNvPr>
          <p:cNvSpPr>
            <a:spLocks noChangeArrowheads="1"/>
          </p:cNvSpPr>
          <p:nvPr/>
        </p:nvSpPr>
        <p:spPr bwMode="auto">
          <a:xfrm>
            <a:off x="7579194" y="1912104"/>
            <a:ext cx="4523284" cy="1329595"/>
          </a:xfrm>
          <a:prstGeom prst="rect">
            <a:avLst/>
          </a:prstGeom>
          <a:solidFill>
            <a:srgbClr val="9FD9EB"/>
          </a:solidFill>
          <a:ln w="9525" algn="ctr">
            <a:solidFill>
              <a:srgbClr val="1D6F88"/>
            </a:solidFill>
            <a:miter lim="800000"/>
            <a:headEnd type="none" w="lg" len="lg"/>
            <a:tailEnd type="none" w="lg" len="lg"/>
          </a:ln>
        </p:spPr>
        <p:txBody>
          <a:bodyPr vert="horz" wrap="square" lIns="108000" tIns="0" rIns="0" bIns="0" anchor="b" anchorCtr="0">
            <a:spAutoFit/>
          </a:bodyPr>
          <a:lstStyle/>
          <a:p>
            <a:pPr marL="457200" marR="0" lvl="1" indent="0" algn="l" defTabSz="914400" rtl="0" eaLnBrk="1" fontAlgn="auto" latinLnBrk="0" hangingPunct="1">
              <a:lnSpc>
                <a:spcPct val="90000"/>
              </a:lnSpc>
              <a:spcBef>
                <a:spcPts val="0"/>
              </a:spcBef>
              <a:spcAft>
                <a:spcPts val="0"/>
              </a:spcAft>
              <a:buClrTx/>
              <a:buSzTx/>
              <a:buFontTx/>
              <a:buNone/>
              <a:tabLst/>
              <a:defRPr/>
            </a:pPr>
            <a:endParaRPr kumimoji="0" lang="es-ES" sz="1200" b="1" i="0" u="none" strike="noStrike" kern="1200" cap="none" spc="0" normalizeH="0" baseline="0" noProof="0" dirty="0">
              <a:ln>
                <a:noFill/>
              </a:ln>
              <a:solidFill>
                <a:prstClr val="black"/>
              </a:solidFill>
              <a:effectLst/>
              <a:uLnTx/>
              <a:uFillTx/>
              <a:latin typeface="Calibri" panose="020F0502020204030204"/>
              <a:ea typeface="+mn-ea"/>
              <a:cs typeface="+mn-cs"/>
              <a:sym typeface="+mn-lt"/>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Calibri" panose="020F0502020204030204"/>
                <a:ea typeface="+mn-ea"/>
                <a:cs typeface="+mn-cs"/>
                <a:sym typeface="+mn-lt"/>
              </a:rPr>
              <a:t>Zonas cubiertas conjuntamente por Telefónica Seguros y Santalucía</a:t>
            </a: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a:t>
            </a:r>
          </a:p>
          <a:p>
            <a:pPr marL="457200" marR="0" lvl="1" indent="0" algn="l" defTabSz="914400" rtl="0" eaLnBrk="1" fontAlgn="auto" latinLnBrk="0" hangingPunct="1">
              <a:lnSpc>
                <a:spcPct val="9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endParaRP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Norte – Este: País Vasco, Navarra y Aragón</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Este: Cataluña, Comunidad Valenciana, Baleares y Murcia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rPr>
              <a:t>Sur – Este: Andalucía (Almería, Granada, Málaga, Jaén y Cádiz), Ceuta y Melilla</a:t>
            </a:r>
          </a:p>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es-ES" sz="1200" b="0" i="0" u="none" strike="noStrike" kern="1200" cap="none" spc="0" normalizeH="0" baseline="0" noProof="0" dirty="0">
              <a:ln>
                <a:noFill/>
              </a:ln>
              <a:solidFill>
                <a:prstClr val="black"/>
              </a:solidFill>
              <a:effectLst/>
              <a:uLnTx/>
              <a:uFillTx/>
              <a:latin typeface="Calibri" panose="020F0502020204030204"/>
              <a:ea typeface="+mn-ea"/>
              <a:cs typeface="+mn-cs"/>
              <a:sym typeface="+mn-lt"/>
            </a:endParaRPr>
          </a:p>
        </p:txBody>
      </p:sp>
      <p:graphicFrame>
        <p:nvGraphicFramePr>
          <p:cNvPr id="60" name="Tabla 59">
            <a:extLst>
              <a:ext uri="{FF2B5EF4-FFF2-40B4-BE49-F238E27FC236}">
                <a16:creationId xmlns:a16="http://schemas.microsoft.com/office/drawing/2014/main" id="{71A65864-17FB-43E1-A946-F0FECDAC29F8}"/>
              </a:ext>
            </a:extLst>
          </p:cNvPr>
          <p:cNvGraphicFramePr>
            <a:graphicFrameLocks noGrp="1"/>
          </p:cNvGraphicFramePr>
          <p:nvPr>
            <p:extLst>
              <p:ext uri="{D42A27DB-BD31-4B8C-83A1-F6EECF244321}">
                <p14:modId xmlns:p14="http://schemas.microsoft.com/office/powerpoint/2010/main" val="3065461714"/>
              </p:ext>
            </p:extLst>
          </p:nvPr>
        </p:nvGraphicFramePr>
        <p:xfrm>
          <a:off x="7018269" y="3274932"/>
          <a:ext cx="5090095" cy="2928237"/>
        </p:xfrm>
        <a:graphic>
          <a:graphicData uri="http://schemas.openxmlformats.org/drawingml/2006/table">
            <a:tbl>
              <a:tblPr/>
              <a:tblGrid>
                <a:gridCol w="1225453">
                  <a:extLst>
                    <a:ext uri="{9D8B030D-6E8A-4147-A177-3AD203B41FA5}">
                      <a16:colId xmlns:a16="http://schemas.microsoft.com/office/drawing/2014/main" val="1480469399"/>
                    </a:ext>
                  </a:extLst>
                </a:gridCol>
                <a:gridCol w="1174240">
                  <a:extLst>
                    <a:ext uri="{9D8B030D-6E8A-4147-A177-3AD203B41FA5}">
                      <a16:colId xmlns:a16="http://schemas.microsoft.com/office/drawing/2014/main" val="3910812522"/>
                    </a:ext>
                  </a:extLst>
                </a:gridCol>
                <a:gridCol w="1357453">
                  <a:extLst>
                    <a:ext uri="{9D8B030D-6E8A-4147-A177-3AD203B41FA5}">
                      <a16:colId xmlns:a16="http://schemas.microsoft.com/office/drawing/2014/main" val="730946041"/>
                    </a:ext>
                  </a:extLst>
                </a:gridCol>
                <a:gridCol w="1332949">
                  <a:extLst>
                    <a:ext uri="{9D8B030D-6E8A-4147-A177-3AD203B41FA5}">
                      <a16:colId xmlns:a16="http://schemas.microsoft.com/office/drawing/2014/main" val="1710146614"/>
                    </a:ext>
                  </a:extLst>
                </a:gridCol>
              </a:tblGrid>
              <a:tr h="551496">
                <a:tc>
                  <a:txBody>
                    <a:bodyPr/>
                    <a:lstStyle/>
                    <a:p>
                      <a:pPr algn="l" fontAlgn="b"/>
                      <a:r>
                        <a:rPr lang="es-ES" sz="1050" b="1" i="0" u="none" strike="noStrike" dirty="0">
                          <a:solidFill>
                            <a:srgbClr val="000000"/>
                          </a:solidFill>
                          <a:effectLst/>
                          <a:latin typeface="Calibri" panose="020F0502020204030204" pitchFamily="34" charset="0"/>
                        </a:rPr>
                        <a:t>Modalidades disponibles</a:t>
                      </a:r>
                    </a:p>
                  </a:txBody>
                  <a:tcPr marL="9525" marR="9525" marT="72000" marB="72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Seguro de Hogar Básico Plus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Ampliado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Seguro de Hogar Premium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48037866"/>
                  </a:ext>
                </a:extLst>
              </a:tr>
              <a:tr h="634611">
                <a:tc>
                  <a:txBody>
                    <a:bodyPr/>
                    <a:lstStyle/>
                    <a:p>
                      <a:pPr algn="ctr" fontAlgn="ctr"/>
                      <a:r>
                        <a:rPr lang="es-ES" sz="105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 Ilimitada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659062"/>
                  </a:ext>
                </a:extLst>
              </a:tr>
              <a:tr h="199569">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79493"/>
                  </a:ext>
                </a:extLst>
              </a:tr>
              <a:tr h="198147">
                <a:tc gridSpan="4">
                  <a:txBody>
                    <a:bodyPr/>
                    <a:lstStyle/>
                    <a:p>
                      <a:pPr algn="ctr" fontAlgn="b"/>
                      <a:r>
                        <a:rPr lang="es-ES" sz="1050" b="1" i="0" u="none" strike="noStrike">
                          <a:solidFill>
                            <a:srgbClr val="000000"/>
                          </a:solidFill>
                          <a:effectLst/>
                          <a:latin typeface="Calibri" panose="020F0502020204030204" pitchFamily="34" charset="0"/>
                        </a:rPr>
                        <a:t>COBERTURAS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893130573"/>
                  </a:ext>
                </a:extLst>
              </a:tr>
              <a:tr h="385640">
                <a:tc>
                  <a:txBody>
                    <a:bodyPr/>
                    <a:lstStyle/>
                    <a:p>
                      <a:pPr algn="ctr" fontAlgn="ctr"/>
                      <a:r>
                        <a:rPr lang="es-ES" sz="1050" b="1" i="0" u="none" strike="noStrike" dirty="0">
                          <a:solidFill>
                            <a:srgbClr val="000000"/>
                          </a:solidFill>
                          <a:effectLst/>
                          <a:latin typeface="Calibri" panose="020F0502020204030204" pitchFamily="34" charset="0"/>
                        </a:rPr>
                        <a:t>Protección jurídica de la vivienda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163283"/>
                  </a:ext>
                </a:extLst>
              </a:tr>
              <a:tr h="385640">
                <a:tc>
                  <a:txBody>
                    <a:bodyPr/>
                    <a:lstStyle/>
                    <a:p>
                      <a:pPr algn="ctr" fontAlgn="ctr"/>
                      <a:r>
                        <a:rPr lang="es-ES" sz="1050" b="1" i="0" u="none" strike="noStrike">
                          <a:solidFill>
                            <a:srgbClr val="000000"/>
                          </a:solidFill>
                          <a:effectLst/>
                          <a:latin typeface="Calibri" panose="020F0502020204030204" pitchFamily="34" charset="0"/>
                        </a:rPr>
                        <a:t>Asistencia urgente en 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497480"/>
                  </a:ext>
                </a:extLst>
              </a:tr>
              <a:tr h="573134">
                <a:tc>
                  <a:txBody>
                    <a:bodyPr/>
                    <a:lstStyle/>
                    <a:p>
                      <a:pPr algn="ctr" fontAlgn="ctr"/>
                      <a:r>
                        <a:rPr lang="es-ES" sz="1050" b="1" i="0" u="none" strike="noStrike">
                          <a:solidFill>
                            <a:srgbClr val="000000"/>
                          </a:solidFill>
                          <a:effectLst/>
                          <a:latin typeface="Calibri" panose="020F0502020204030204" pitchFamily="34" charset="0"/>
                        </a:rPr>
                        <a:t>Ampliacion continente por hipoteca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028057"/>
                  </a:ext>
                </a:extLst>
              </a:tr>
            </a:tbl>
          </a:graphicData>
        </a:graphic>
      </p:graphicFrame>
      <p:sp>
        <p:nvSpPr>
          <p:cNvPr id="62" name="Rectángulo: esquinas redondeadas 61">
            <a:extLst>
              <a:ext uri="{FF2B5EF4-FFF2-40B4-BE49-F238E27FC236}">
                <a16:creationId xmlns:a16="http://schemas.microsoft.com/office/drawing/2014/main" id="{022C56E5-B6D8-44DA-A645-A5D0F88DC93B}"/>
              </a:ext>
            </a:extLst>
          </p:cNvPr>
          <p:cNvSpPr/>
          <p:nvPr/>
        </p:nvSpPr>
        <p:spPr>
          <a:xfrm>
            <a:off x="2060854" y="162540"/>
            <a:ext cx="6730061" cy="33361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ctr" anchorCtr="0"/>
          <a:lstStyle/>
          <a:p>
            <a:pPr algn="ctr"/>
            <a:r>
              <a:rPr lang="es-ES" b="1">
                <a:solidFill>
                  <a:schemeClr val="bg1"/>
                </a:solidFill>
              </a:rPr>
              <a:t>DE UN VISTAZO</a:t>
            </a:r>
          </a:p>
        </p:txBody>
      </p:sp>
      <p:pic>
        <p:nvPicPr>
          <p:cNvPr id="66" name="0 Imagen">
            <a:hlinkClick r:id="rId3" action="ppaction://hlinksldjump"/>
            <a:extLst>
              <a:ext uri="{FF2B5EF4-FFF2-40B4-BE49-F238E27FC236}">
                <a16:creationId xmlns:a16="http://schemas.microsoft.com/office/drawing/2014/main" id="{37C13B8A-FF45-4DB4-92EB-6348400D621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1260373" y="2066412"/>
            <a:ext cx="827873" cy="252328"/>
          </a:xfrm>
          <a:prstGeom prst="rect">
            <a:avLst/>
          </a:prstGeom>
        </p:spPr>
      </p:pic>
      <p:pic>
        <p:nvPicPr>
          <p:cNvPr id="69" name="Imagen 68">
            <a:extLst>
              <a:ext uri="{FF2B5EF4-FFF2-40B4-BE49-F238E27FC236}">
                <a16:creationId xmlns:a16="http://schemas.microsoft.com/office/drawing/2014/main" id="{1E79C0AF-7E26-4E30-8746-1E2A8F9FBC47}"/>
              </a:ext>
            </a:extLst>
          </p:cNvPr>
          <p:cNvPicPr>
            <a:picLocks noChangeAspect="1"/>
          </p:cNvPicPr>
          <p:nvPr/>
        </p:nvPicPr>
        <p:blipFill>
          <a:blip r:embed="rId5"/>
          <a:stretch>
            <a:fillRect/>
          </a:stretch>
        </p:blipFill>
        <p:spPr>
          <a:xfrm>
            <a:off x="136407" y="18106"/>
            <a:ext cx="1054469" cy="382357"/>
          </a:xfrm>
          <a:prstGeom prst="rect">
            <a:avLst/>
          </a:prstGeom>
        </p:spPr>
      </p:pic>
      <p:pic>
        <p:nvPicPr>
          <p:cNvPr id="2054" name="Picture 6" descr="Resultado de imagen de ir a inicio">
            <a:hlinkClick r:id="rId6" action="ppaction://hlinksldjump"/>
            <a:extLst>
              <a:ext uri="{FF2B5EF4-FFF2-40B4-BE49-F238E27FC236}">
                <a16:creationId xmlns:a16="http://schemas.microsoft.com/office/drawing/2014/main" id="{50466A74-89B2-428C-953D-B0C79BD606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n 46" descr="Imagen que contiene Texto&#10;&#10;Descripción generada automáticamente">
            <a:extLst>
              <a:ext uri="{FF2B5EF4-FFF2-40B4-BE49-F238E27FC236}">
                <a16:creationId xmlns:a16="http://schemas.microsoft.com/office/drawing/2014/main" id="{315EEBEB-0C36-435F-B45D-45049B323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0227" y="1968430"/>
            <a:ext cx="1234347" cy="332604"/>
          </a:xfrm>
          <a:prstGeom prst="rect">
            <a:avLst/>
          </a:prstGeom>
          <a:solidFill>
            <a:schemeClr val="bg1"/>
          </a:solidFill>
        </p:spPr>
      </p:pic>
      <p:pic>
        <p:nvPicPr>
          <p:cNvPr id="71" name="Imagen 70" descr="Imagen que contiene Texto&#10;&#10;Descripción generada automáticamente">
            <a:extLst>
              <a:ext uri="{FF2B5EF4-FFF2-40B4-BE49-F238E27FC236}">
                <a16:creationId xmlns:a16="http://schemas.microsoft.com/office/drawing/2014/main" id="{4825FFB9-593F-48B9-9FD2-6D2E9BD67E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75735" y="2002878"/>
            <a:ext cx="1153889" cy="332604"/>
          </a:xfrm>
          <a:prstGeom prst="rect">
            <a:avLst/>
          </a:prstGeom>
          <a:solidFill>
            <a:schemeClr val="bg1"/>
          </a:solidFill>
        </p:spPr>
      </p:pic>
      <p:sp>
        <p:nvSpPr>
          <p:cNvPr id="61" name="Title 2">
            <a:extLst>
              <a:ext uri="{FF2B5EF4-FFF2-40B4-BE49-F238E27FC236}">
                <a16:creationId xmlns:a16="http://schemas.microsoft.com/office/drawing/2014/main" id="{0FDB7713-C799-43AE-A86A-139601015D43}"/>
              </a:ext>
            </a:extLst>
          </p:cNvPr>
          <p:cNvSpPr txBox="1">
            <a:spLocks/>
          </p:cNvSpPr>
          <p:nvPr/>
        </p:nvSpPr>
        <p:spPr>
          <a:xfrm>
            <a:off x="94061" y="1077198"/>
            <a:ext cx="12019330" cy="528453"/>
          </a:xfrm>
          <a:prstGeom prst="rect">
            <a:avLst/>
          </a:prstGeom>
          <a:ln>
            <a:noFill/>
          </a:ln>
        </p:spPr>
        <p:txBody>
          <a:bodyPr wrap="square" lIns="90000" tIns="17831" rIns="0" bIns="17831">
            <a:spAutoFit/>
          </a:bodyPr>
          <a:lstStyle>
            <a:defPPr>
              <a:defRPr lang="es-ES"/>
            </a:defPPr>
            <a:lvl1pPr defTabSz="356599" eaLnBrk="0" hangingPunct="0">
              <a:lnSpc>
                <a:spcPct val="100000"/>
              </a:lnSpc>
              <a:defRPr kumimoji="0" sz="2400" b="0" i="0" u="none" strike="noStrike" cap="none" spc="0" normalizeH="0" baseline="0">
                <a:ln>
                  <a:noFill/>
                </a:ln>
                <a:solidFill>
                  <a:srgbClr val="02A59C"/>
                </a:solidFill>
                <a:effectLst/>
                <a:uLnTx/>
                <a:uFillTx/>
                <a:latin typeface="+mj-lt"/>
                <a:ea typeface="ＭＳ Ｐゴシック" charset="-128"/>
              </a:defRPr>
            </a:lvl1pPr>
            <a:lvl2pPr algn="ctr" defTabSz="356599" eaLnBrk="0" hangingPunct="0">
              <a:defRPr sz="3400">
                <a:latin typeface="Calibri" charset="0"/>
                <a:ea typeface="ＭＳ Ｐゴシック" charset="-128"/>
                <a:cs typeface="ＭＳ Ｐゴシック" charset="-128"/>
              </a:defRPr>
            </a:lvl2pPr>
            <a:lvl3pPr algn="ctr" defTabSz="356599" eaLnBrk="0" hangingPunct="0">
              <a:defRPr sz="3400">
                <a:latin typeface="Calibri" charset="0"/>
                <a:ea typeface="ＭＳ Ｐゴシック" charset="-128"/>
                <a:cs typeface="ＭＳ Ｐゴシック" charset="-128"/>
              </a:defRPr>
            </a:lvl3pPr>
            <a:lvl4pPr algn="ctr" defTabSz="356599" eaLnBrk="0" hangingPunct="0">
              <a:defRPr sz="3400">
                <a:latin typeface="Calibri" charset="0"/>
                <a:ea typeface="ＭＳ Ｐゴシック" charset="-128"/>
                <a:cs typeface="ＭＳ Ｐゴシック" charset="-128"/>
              </a:defRPr>
            </a:lvl4pPr>
            <a:lvl5pPr algn="ctr" defTabSz="356599" eaLnBrk="0" hangingPunct="0">
              <a:defRPr sz="3400">
                <a:latin typeface="Calibri" charset="0"/>
                <a:ea typeface="ＭＳ Ｐゴシック" charset="-128"/>
                <a:cs typeface="ＭＳ Ｐゴシック" charset="-128"/>
              </a:defRPr>
            </a:lvl5pPr>
            <a:lvl6pPr marL="356599" algn="ctr" defTabSz="356599" fontAlgn="base">
              <a:spcBef>
                <a:spcPct val="0"/>
              </a:spcBef>
              <a:spcAft>
                <a:spcPct val="0"/>
              </a:spcAft>
              <a:defRPr sz="3400">
                <a:latin typeface="Calibri" charset="0"/>
                <a:ea typeface="ＭＳ Ｐゴシック" charset="-128"/>
                <a:cs typeface="ＭＳ Ｐゴシック" charset="-128"/>
              </a:defRPr>
            </a:lvl6pPr>
            <a:lvl7pPr marL="713196" algn="ctr" defTabSz="356599" fontAlgn="base">
              <a:spcBef>
                <a:spcPct val="0"/>
              </a:spcBef>
              <a:spcAft>
                <a:spcPct val="0"/>
              </a:spcAft>
              <a:defRPr sz="3400">
                <a:latin typeface="Calibri" charset="0"/>
                <a:ea typeface="ＭＳ Ｐゴシック" charset="-128"/>
                <a:cs typeface="ＭＳ Ｐゴシック" charset="-128"/>
              </a:defRPr>
            </a:lvl7pPr>
            <a:lvl8pPr marL="1069795" algn="ctr" defTabSz="356599" fontAlgn="base">
              <a:spcBef>
                <a:spcPct val="0"/>
              </a:spcBef>
              <a:spcAft>
                <a:spcPct val="0"/>
              </a:spcAft>
              <a:defRPr sz="3400">
                <a:latin typeface="Calibri" charset="0"/>
                <a:ea typeface="ＭＳ Ｐゴシック" charset="-128"/>
                <a:cs typeface="ＭＳ Ｐゴシック" charset="-128"/>
              </a:defRPr>
            </a:lvl8pPr>
            <a:lvl9pPr marL="1426393" algn="ctr" defTabSz="356599" fontAlgn="base">
              <a:spcBef>
                <a:spcPct val="0"/>
              </a:spcBef>
              <a:spcAft>
                <a:spcPct val="0"/>
              </a:spcAft>
              <a:defRPr sz="3400">
                <a:latin typeface="Calibri" charset="0"/>
                <a:ea typeface="ＭＳ Ｐゴシック" charset="-128"/>
                <a:cs typeface="ＭＳ Ｐゴシック" charset="-128"/>
              </a:defRPr>
            </a:lvl9pPr>
          </a:lstStyle>
          <a:p>
            <a:pPr>
              <a:defRPr/>
            </a:pPr>
            <a:r>
              <a:rPr kumimoji="0" lang="es-ES" sz="1800" b="1" i="0" u="none" strike="noStrike" kern="1200" cap="none" spc="0" normalizeH="0" baseline="0" noProof="0" dirty="0">
                <a:ln>
                  <a:noFill/>
                </a:ln>
                <a:solidFill>
                  <a:srgbClr val="92D050"/>
                </a:solidFill>
                <a:effectLst/>
                <a:uLnTx/>
                <a:uFillTx/>
                <a:latin typeface="Calibri Light" panose="020F0302020204030204"/>
                <a:ea typeface="ＭＳ Ｐゴシック" charset="-128"/>
                <a:cs typeface="Arial" panose="020B0604020202020204" pitchFamily="34" charset="0"/>
                <a:sym typeface="Arial" panose="020B0604020202020204" pitchFamily="34" charset="0"/>
              </a:rPr>
              <a:t>Distribución de ventas activas del Seguro de Hogar en territorio nacional. </a:t>
            </a:r>
            <a:r>
              <a:rPr lang="es-ES" sz="1300" dirty="0">
                <a:solidFill>
                  <a:prstClr val="black"/>
                </a:solidFill>
                <a:latin typeface="Calibri" panose="020F0502020204030204"/>
                <a:ea typeface="+mn-ea"/>
              </a:rPr>
              <a:t>Movistar Seguros cuenta con partners aseguradores para dar las mejores coberturas en todo el territorio. </a:t>
            </a:r>
            <a:r>
              <a:rPr lang="es-ES" sz="1400" dirty="0">
                <a:solidFill>
                  <a:prstClr val="black"/>
                </a:solidFill>
              </a:rPr>
              <a:t>Modalidades de Seguro Hogar contratables según zona y con descripción esquemática del conjunto de coberturas y garantías.</a:t>
            </a:r>
            <a:endParaRPr kumimoji="0" lang="es-ES" sz="1800" b="1" i="0" u="none" strike="noStrike" kern="1200" cap="none" spc="0" normalizeH="0" baseline="0" noProof="0" dirty="0">
              <a:ln>
                <a:noFill/>
              </a:ln>
              <a:solidFill>
                <a:srgbClr val="92D050"/>
              </a:solidFill>
              <a:effectLst/>
              <a:uLnTx/>
              <a:uFillTx/>
              <a:latin typeface="Calibri Light" panose="020F0302020204030204"/>
              <a:ea typeface="ＭＳ Ｐゴシック" charset="-128"/>
              <a:cs typeface="Arial" panose="020B0604020202020204" pitchFamily="34" charset="0"/>
              <a:sym typeface="Arial" panose="020B0604020202020204" pitchFamily="34" charset="0"/>
            </a:endParaRPr>
          </a:p>
        </p:txBody>
      </p:sp>
      <p:sp>
        <p:nvSpPr>
          <p:cNvPr id="63" name="Rectángulo 62">
            <a:extLst>
              <a:ext uri="{FF2B5EF4-FFF2-40B4-BE49-F238E27FC236}">
                <a16:creationId xmlns:a16="http://schemas.microsoft.com/office/drawing/2014/main" id="{1F54FBEF-51B4-46F1-BE39-FEA2C73A0928}"/>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9430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514D5C27-3938-469A-B9B4-EE7B3F5F65EE}"/>
              </a:ext>
            </a:extLst>
          </p:cNvPr>
          <p:cNvSpPr/>
          <p:nvPr/>
        </p:nvSpPr>
        <p:spPr>
          <a:xfrm>
            <a:off x="153786" y="546398"/>
            <a:ext cx="11919461" cy="53190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Importante</a:t>
            </a:r>
            <a:r>
              <a:rPr kumimoji="0" lang="es-ES" sz="1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s-ES" sz="12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endParaRPr kumimoji="0" lang="es-ES" sz="1200" b="0" i="1"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25" name="Rectángulo: esquinas redondeadas 24">
            <a:extLst>
              <a:ext uri="{FF2B5EF4-FFF2-40B4-BE49-F238E27FC236}">
                <a16:creationId xmlns:a16="http://schemas.microsoft.com/office/drawing/2014/main" id="{FA157D17-BA35-454A-B526-E52310AE014C}"/>
              </a:ext>
            </a:extLst>
          </p:cNvPr>
          <p:cNvSpPr/>
          <p:nvPr/>
        </p:nvSpPr>
        <p:spPr>
          <a:xfrm>
            <a:off x="1676400" y="134765"/>
            <a:ext cx="6696075"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white"/>
                </a:solidFill>
                <a:effectLst/>
                <a:uLnTx/>
                <a:uFillTx/>
                <a:latin typeface="Calibri" panose="020F0502020204030204"/>
                <a:ea typeface="+mn-ea"/>
                <a:cs typeface="+mn-cs"/>
              </a:rPr>
              <a:t>APOYOS - ARGUMENTOS  - Qué ventajas ofrece el seguro</a:t>
            </a:r>
          </a:p>
        </p:txBody>
      </p:sp>
      <p:sp>
        <p:nvSpPr>
          <p:cNvPr id="4" name="Botón de acción: ir hacia atrás o anterior 3">
            <a:hlinkClick r:id="" action="ppaction://hlinkshowjump?jump=previousslide" highlightClick="1"/>
            <a:extLst>
              <a:ext uri="{FF2B5EF4-FFF2-40B4-BE49-F238E27FC236}">
                <a16:creationId xmlns:a16="http://schemas.microsoft.com/office/drawing/2014/main" id="{0B17242C-D6F3-47F4-A81F-A8C20EACB617}"/>
              </a:ext>
            </a:extLst>
          </p:cNvPr>
          <p:cNvSpPr/>
          <p:nvPr/>
        </p:nvSpPr>
        <p:spPr>
          <a:xfrm>
            <a:off x="452205" y="660744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Botón de acción: ir hacia delante o siguiente 4">
            <a:hlinkClick r:id="" action="ppaction://hlinkshowjump?jump=nextslide" highlightClick="1"/>
            <a:extLst>
              <a:ext uri="{FF2B5EF4-FFF2-40B4-BE49-F238E27FC236}">
                <a16:creationId xmlns:a16="http://schemas.microsoft.com/office/drawing/2014/main" id="{BE13B445-8800-4BFF-BCE7-2C38B8A55F81}"/>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agen 7">
            <a:extLst>
              <a:ext uri="{FF2B5EF4-FFF2-40B4-BE49-F238E27FC236}">
                <a16:creationId xmlns:a16="http://schemas.microsoft.com/office/drawing/2014/main" id="{7DC3AA4A-A003-46BF-9CFC-97D4F76FC36F}"/>
              </a:ext>
            </a:extLst>
          </p:cNvPr>
          <p:cNvPicPr>
            <a:picLocks noChangeAspect="1"/>
          </p:cNvPicPr>
          <p:nvPr/>
        </p:nvPicPr>
        <p:blipFill>
          <a:blip r:embed="rId3"/>
          <a:stretch>
            <a:fillRect/>
          </a:stretch>
        </p:blipFill>
        <p:spPr>
          <a:xfrm>
            <a:off x="136407" y="8581"/>
            <a:ext cx="1054469" cy="382357"/>
          </a:xfrm>
          <a:prstGeom prst="rect">
            <a:avLst/>
          </a:prstGeom>
        </p:spPr>
      </p:pic>
      <p:pic>
        <p:nvPicPr>
          <p:cNvPr id="12" name="Picture 6" descr="Resultado de imagen de ir a inicio">
            <a:hlinkClick r:id="rId4" action="ppaction://hlinksldjump"/>
            <a:extLst>
              <a:ext uri="{FF2B5EF4-FFF2-40B4-BE49-F238E27FC236}">
                <a16:creationId xmlns:a16="http://schemas.microsoft.com/office/drawing/2014/main" id="{2A3F24ED-157E-4CDA-B70F-BD62A1659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Imagen que contiene Texto&#10;&#10;Descripción generada automáticamente">
            <a:hlinkClick r:id="rId6" action="ppaction://hlinksldjump"/>
            <a:extLst>
              <a:ext uri="{FF2B5EF4-FFF2-40B4-BE49-F238E27FC236}">
                <a16:creationId xmlns:a16="http://schemas.microsoft.com/office/drawing/2014/main" id="{86773E40-2E5E-4845-AC3F-C5E699B251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6962" y="67057"/>
            <a:ext cx="1408942" cy="453951"/>
          </a:xfrm>
          <a:prstGeom prst="rect">
            <a:avLst/>
          </a:prstGeom>
          <a:solidFill>
            <a:schemeClr val="bg1"/>
          </a:solidFill>
        </p:spPr>
      </p:pic>
      <p:sp>
        <p:nvSpPr>
          <p:cNvPr id="36" name="object 4">
            <a:extLst>
              <a:ext uri="{FF2B5EF4-FFF2-40B4-BE49-F238E27FC236}">
                <a16:creationId xmlns:a16="http://schemas.microsoft.com/office/drawing/2014/main" id="{6D894A0E-E759-4B4B-8DB3-8D0147A2A755}"/>
              </a:ext>
            </a:extLst>
          </p:cNvPr>
          <p:cNvSpPr/>
          <p:nvPr/>
        </p:nvSpPr>
        <p:spPr>
          <a:xfrm>
            <a:off x="236220" y="3851147"/>
            <a:ext cx="2304415" cy="739140"/>
          </a:xfrm>
          <a:custGeom>
            <a:avLst/>
            <a:gdLst/>
            <a:ahLst/>
            <a:cxnLst/>
            <a:rect l="l" t="t" r="r" b="b"/>
            <a:pathLst>
              <a:path w="2304415" h="739139">
                <a:moveTo>
                  <a:pt x="2304288" y="0"/>
                </a:moveTo>
                <a:lnTo>
                  <a:pt x="0" y="0"/>
                </a:lnTo>
                <a:lnTo>
                  <a:pt x="0" y="739139"/>
                </a:lnTo>
                <a:lnTo>
                  <a:pt x="2304288" y="739139"/>
                </a:lnTo>
                <a:lnTo>
                  <a:pt x="2304288" y="0"/>
                </a:lnTo>
                <a:close/>
              </a:path>
            </a:pathLst>
          </a:custGeom>
          <a:solidFill>
            <a:srgbClr val="95DCF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7" name="object 5">
            <a:extLst>
              <a:ext uri="{FF2B5EF4-FFF2-40B4-BE49-F238E27FC236}">
                <a16:creationId xmlns:a16="http://schemas.microsoft.com/office/drawing/2014/main" id="{2D0177CE-300F-4625-BE49-288117E98A28}"/>
              </a:ext>
            </a:extLst>
          </p:cNvPr>
          <p:cNvSpPr txBox="1"/>
          <p:nvPr/>
        </p:nvSpPr>
        <p:spPr>
          <a:xfrm>
            <a:off x="467664" y="3951808"/>
            <a:ext cx="1836420" cy="51371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600" b="0" i="0" u="none" strike="noStrike" kern="1200" cap="none" spc="85" normalizeH="0" baseline="0" noProof="0" dirty="0">
                <a:ln>
                  <a:noFill/>
                </a:ln>
                <a:solidFill>
                  <a:prstClr val="black"/>
                </a:solidFill>
                <a:effectLst/>
                <a:uLnTx/>
                <a:uFillTx/>
                <a:latin typeface="Calibri" panose="020F0502020204030204"/>
                <a:ea typeface="+mn-ea"/>
                <a:cs typeface="Trebuchet MS"/>
              </a:rPr>
              <a:t>Paga</a:t>
            </a:r>
            <a:r>
              <a:rPr kumimoji="0" sz="1600" b="0" i="0" u="none" strike="noStrike" kern="1200" cap="none" spc="-135" normalizeH="0" baseline="0" noProof="0" dirty="0">
                <a:ln>
                  <a:noFill/>
                </a:ln>
                <a:solidFill>
                  <a:prstClr val="black"/>
                </a:solidFill>
                <a:effectLst/>
                <a:uLnTx/>
                <a:uFillTx/>
                <a:latin typeface="Calibri" panose="020F0502020204030204"/>
                <a:ea typeface="+mn-ea"/>
                <a:cs typeface="Trebuchet MS"/>
              </a:rPr>
              <a:t> </a:t>
            </a:r>
            <a:r>
              <a:rPr kumimoji="0" sz="1600" b="0" i="0" u="none" strike="noStrike" kern="1200" cap="none" spc="-5" normalizeH="0" baseline="0" noProof="0" dirty="0">
                <a:ln>
                  <a:noFill/>
                </a:ln>
                <a:solidFill>
                  <a:prstClr val="black"/>
                </a:solidFill>
                <a:effectLst/>
                <a:uLnTx/>
                <a:uFillTx/>
                <a:latin typeface="Calibri" panose="020F0502020204030204"/>
                <a:ea typeface="+mn-ea"/>
                <a:cs typeface="Trebuchet MS"/>
              </a:rPr>
              <a:t>solo</a:t>
            </a:r>
            <a:r>
              <a:rPr kumimoji="0" sz="1600" b="0" i="0" u="none" strike="noStrike" kern="1200" cap="none" spc="-150" normalizeH="0" baseline="0" noProof="0" dirty="0">
                <a:ln>
                  <a:noFill/>
                </a:ln>
                <a:solidFill>
                  <a:prstClr val="black"/>
                </a:solidFill>
                <a:effectLst/>
                <a:uLnTx/>
                <a:uFillTx/>
                <a:latin typeface="Calibri" panose="020F0502020204030204"/>
                <a:ea typeface="+mn-ea"/>
                <a:cs typeface="Trebuchet MS"/>
              </a:rPr>
              <a:t> </a:t>
            </a:r>
            <a:r>
              <a:rPr kumimoji="0" sz="1600" b="0" i="0" u="none" strike="noStrike" kern="1200" cap="none" spc="-5" normalizeH="0" baseline="0" noProof="0" dirty="0">
                <a:ln>
                  <a:noFill/>
                </a:ln>
                <a:solidFill>
                  <a:prstClr val="black"/>
                </a:solidFill>
                <a:effectLst/>
                <a:uLnTx/>
                <a:uFillTx/>
                <a:latin typeface="Calibri" panose="020F0502020204030204"/>
                <a:ea typeface="+mn-ea"/>
                <a:cs typeface="Trebuchet MS"/>
              </a:rPr>
              <a:t>por</a:t>
            </a:r>
            <a:r>
              <a:rPr kumimoji="0" sz="1600" b="0" i="0" u="none" strike="noStrike" kern="1200" cap="none" spc="-150" normalizeH="0" baseline="0" noProof="0" dirty="0">
                <a:ln>
                  <a:noFill/>
                </a:ln>
                <a:solidFill>
                  <a:prstClr val="black"/>
                </a:solidFill>
                <a:effectLst/>
                <a:uLnTx/>
                <a:uFillTx/>
                <a:latin typeface="Calibri" panose="020F0502020204030204"/>
                <a:ea typeface="+mn-ea"/>
                <a:cs typeface="Trebuchet MS"/>
              </a:rPr>
              <a:t> </a:t>
            </a:r>
            <a:r>
              <a:rPr kumimoji="0" sz="1600" b="0" i="0" u="none" strike="noStrike" kern="1200" cap="none" spc="-20" normalizeH="0" baseline="0" noProof="0" dirty="0">
                <a:ln>
                  <a:noFill/>
                </a:ln>
                <a:solidFill>
                  <a:prstClr val="black"/>
                </a:solidFill>
                <a:effectLst/>
                <a:uLnTx/>
                <a:uFillTx/>
                <a:latin typeface="Calibri" panose="020F0502020204030204"/>
                <a:ea typeface="+mn-ea"/>
                <a:cs typeface="Trebuchet MS"/>
              </a:rPr>
              <a:t>lo</a:t>
            </a:r>
            <a:r>
              <a:rPr kumimoji="0" sz="1600" b="0" i="0" u="none" strike="noStrike" kern="1200" cap="none" spc="-140" normalizeH="0" baseline="0" noProof="0" dirty="0">
                <a:ln>
                  <a:noFill/>
                </a:ln>
                <a:solidFill>
                  <a:prstClr val="black"/>
                </a:solidFill>
                <a:effectLst/>
                <a:uLnTx/>
                <a:uFillTx/>
                <a:latin typeface="Calibri" panose="020F0502020204030204"/>
                <a:ea typeface="+mn-ea"/>
                <a:cs typeface="Trebuchet MS"/>
              </a:rPr>
              <a:t> </a:t>
            </a:r>
            <a:r>
              <a:rPr kumimoji="0" sz="1600" b="0" i="0" u="none" strike="noStrike" kern="1200" cap="none" spc="-10" normalizeH="0" baseline="0" noProof="0" dirty="0">
                <a:ln>
                  <a:noFill/>
                </a:ln>
                <a:solidFill>
                  <a:prstClr val="black"/>
                </a:solidFill>
                <a:effectLst/>
                <a:uLnTx/>
                <a:uFillTx/>
                <a:latin typeface="Calibri" panose="020F0502020204030204"/>
                <a:ea typeface="+mn-ea"/>
                <a:cs typeface="Trebuchet MS"/>
              </a:rPr>
              <a:t>que</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45" normalizeH="0" baseline="0" noProof="0" dirty="0">
                <a:ln>
                  <a:noFill/>
                </a:ln>
                <a:solidFill>
                  <a:prstClr val="black"/>
                </a:solidFill>
                <a:effectLst/>
                <a:uLnTx/>
                <a:uFillTx/>
                <a:latin typeface="Calibri" panose="020F0502020204030204"/>
                <a:ea typeface="+mn-ea"/>
                <a:cs typeface="Trebuchet MS"/>
              </a:rPr>
              <a:t>necesites</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p:txBody>
      </p:sp>
      <p:sp>
        <p:nvSpPr>
          <p:cNvPr id="38" name="object 6">
            <a:extLst>
              <a:ext uri="{FF2B5EF4-FFF2-40B4-BE49-F238E27FC236}">
                <a16:creationId xmlns:a16="http://schemas.microsoft.com/office/drawing/2014/main" id="{CACEFCA2-5CA2-43C6-86D9-2549F7C17A46}"/>
              </a:ext>
            </a:extLst>
          </p:cNvPr>
          <p:cNvSpPr/>
          <p:nvPr/>
        </p:nvSpPr>
        <p:spPr>
          <a:xfrm>
            <a:off x="2540507" y="3194304"/>
            <a:ext cx="2304415" cy="739140"/>
          </a:xfrm>
          <a:custGeom>
            <a:avLst/>
            <a:gdLst/>
            <a:ahLst/>
            <a:cxnLst/>
            <a:rect l="l" t="t" r="r" b="b"/>
            <a:pathLst>
              <a:path w="2304415" h="739139">
                <a:moveTo>
                  <a:pt x="2304288" y="0"/>
                </a:moveTo>
                <a:lnTo>
                  <a:pt x="0" y="0"/>
                </a:lnTo>
                <a:lnTo>
                  <a:pt x="0" y="739140"/>
                </a:lnTo>
                <a:lnTo>
                  <a:pt x="2304288" y="739140"/>
                </a:lnTo>
                <a:lnTo>
                  <a:pt x="2304288" y="0"/>
                </a:lnTo>
                <a:close/>
              </a:path>
            </a:pathLst>
          </a:custGeom>
          <a:solidFill>
            <a:srgbClr val="EDCCD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9" name="object 7">
            <a:extLst>
              <a:ext uri="{FF2B5EF4-FFF2-40B4-BE49-F238E27FC236}">
                <a16:creationId xmlns:a16="http://schemas.microsoft.com/office/drawing/2014/main" id="{CD66A72B-6216-4638-9072-DA9954E6EA64}"/>
              </a:ext>
            </a:extLst>
          </p:cNvPr>
          <p:cNvSpPr txBox="1"/>
          <p:nvPr/>
        </p:nvSpPr>
        <p:spPr>
          <a:xfrm>
            <a:off x="2772282" y="3295015"/>
            <a:ext cx="1312545" cy="513080"/>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lang="es-ES" sz="1600" b="0" i="0" u="none" strike="noStrike" kern="1200" cap="none" spc="-15" normalizeH="0" baseline="0" noProof="0">
                <a:ln>
                  <a:noFill/>
                </a:ln>
                <a:solidFill>
                  <a:prstClr val="black"/>
                </a:solidFill>
                <a:effectLst/>
                <a:uLnTx/>
                <a:uFillTx/>
                <a:latin typeface="Calibri" panose="020F0502020204030204"/>
                <a:ea typeface="+mn-ea"/>
                <a:cs typeface="Trebuchet MS"/>
              </a:rPr>
              <a:t>Facilidad </a:t>
            </a:r>
            <a:r>
              <a:rPr kumimoji="0" lang="es-ES" sz="1600" b="0" i="0" u="none" strike="noStrike" kern="1200" cap="none" spc="-20" normalizeH="0" baseline="0" noProof="0">
                <a:ln>
                  <a:noFill/>
                </a:ln>
                <a:solidFill>
                  <a:prstClr val="black"/>
                </a:solidFill>
                <a:effectLst/>
                <a:uLnTx/>
                <a:uFillTx/>
                <a:latin typeface="Calibri" panose="020F0502020204030204"/>
                <a:ea typeface="+mn-ea"/>
                <a:cs typeface="Trebuchet MS"/>
              </a:rPr>
              <a:t>en</a:t>
            </a:r>
            <a:r>
              <a:rPr kumimoji="0" lang="es-ES" sz="1600" b="0" i="0" u="none" strike="noStrike" kern="1200" cap="none" spc="-300" normalizeH="0" baseline="0" noProof="0">
                <a:ln>
                  <a:noFill/>
                </a:ln>
                <a:solidFill>
                  <a:prstClr val="black"/>
                </a:solidFill>
                <a:effectLst/>
                <a:uLnTx/>
                <a:uFillTx/>
                <a:latin typeface="Calibri" panose="020F0502020204030204"/>
                <a:ea typeface="+mn-ea"/>
                <a:cs typeface="Trebuchet MS"/>
              </a:rPr>
              <a:t>   </a:t>
            </a:r>
            <a:r>
              <a:rPr kumimoji="0" lang="es-ES" sz="1600" b="0" i="0" u="none" strike="noStrike" kern="1200" cap="none" spc="5" normalizeH="0" baseline="0" noProof="0">
                <a:ln>
                  <a:noFill/>
                </a:ln>
                <a:solidFill>
                  <a:prstClr val="black"/>
                </a:solidFill>
                <a:effectLst/>
                <a:uLnTx/>
                <a:uFillTx/>
                <a:latin typeface="Calibri" panose="020F0502020204030204"/>
                <a:ea typeface="+mn-ea"/>
                <a:cs typeface="Trebuchet MS"/>
              </a:rPr>
              <a:t>la</a:t>
            </a:r>
            <a:endParaRPr kumimoji="0" lang="es-ES" sz="16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s-ES" sz="1600" b="0" i="0" u="none" strike="noStrike" kern="1200" cap="none" spc="-30" normalizeH="0" baseline="0" noProof="0">
                <a:ln>
                  <a:noFill/>
                </a:ln>
                <a:solidFill>
                  <a:prstClr val="black"/>
                </a:solidFill>
                <a:effectLst/>
                <a:uLnTx/>
                <a:uFillTx/>
                <a:latin typeface="Calibri" panose="020F0502020204030204"/>
                <a:ea typeface="+mn-ea"/>
                <a:cs typeface="Trebuchet MS"/>
              </a:rPr>
              <a:t>contratación</a:t>
            </a:r>
            <a:endParaRPr kumimoji="0" lang="es-ES" sz="1600" b="0" i="0" u="none" strike="noStrike" kern="1200" cap="none" spc="0" normalizeH="0" baseline="0" noProof="0">
              <a:ln>
                <a:noFill/>
              </a:ln>
              <a:solidFill>
                <a:prstClr val="black"/>
              </a:solidFill>
              <a:effectLst/>
              <a:uLnTx/>
              <a:uFillTx/>
              <a:latin typeface="Calibri" panose="020F0502020204030204"/>
              <a:ea typeface="+mn-ea"/>
              <a:cs typeface="Trebuchet MS"/>
            </a:endParaRPr>
          </a:p>
        </p:txBody>
      </p:sp>
      <p:sp>
        <p:nvSpPr>
          <p:cNvPr id="40" name="object 8">
            <a:extLst>
              <a:ext uri="{FF2B5EF4-FFF2-40B4-BE49-F238E27FC236}">
                <a16:creationId xmlns:a16="http://schemas.microsoft.com/office/drawing/2014/main" id="{3B6CAC39-3800-4DA8-8CE6-C2C9DF53EA65}"/>
              </a:ext>
            </a:extLst>
          </p:cNvPr>
          <p:cNvSpPr/>
          <p:nvPr/>
        </p:nvSpPr>
        <p:spPr>
          <a:xfrm>
            <a:off x="4844796" y="2383535"/>
            <a:ext cx="2312035" cy="893444"/>
          </a:xfrm>
          <a:custGeom>
            <a:avLst/>
            <a:gdLst/>
            <a:ahLst/>
            <a:cxnLst/>
            <a:rect l="l" t="t" r="r" b="b"/>
            <a:pathLst>
              <a:path w="2312034" h="893445">
                <a:moveTo>
                  <a:pt x="2311907" y="0"/>
                </a:moveTo>
                <a:lnTo>
                  <a:pt x="0" y="0"/>
                </a:lnTo>
                <a:lnTo>
                  <a:pt x="0" y="893063"/>
                </a:lnTo>
                <a:lnTo>
                  <a:pt x="2311907" y="893063"/>
                </a:lnTo>
                <a:lnTo>
                  <a:pt x="2311907" y="0"/>
                </a:lnTo>
                <a:close/>
              </a:path>
            </a:pathLst>
          </a:custGeom>
          <a:solidFill>
            <a:srgbClr val="FF924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object 9">
            <a:extLst>
              <a:ext uri="{FF2B5EF4-FFF2-40B4-BE49-F238E27FC236}">
                <a16:creationId xmlns:a16="http://schemas.microsoft.com/office/drawing/2014/main" id="{A9F1AFF8-BA2B-4435-A2EA-20B68A68964A}"/>
              </a:ext>
            </a:extLst>
          </p:cNvPr>
          <p:cNvSpPr txBox="1"/>
          <p:nvPr/>
        </p:nvSpPr>
        <p:spPr>
          <a:xfrm>
            <a:off x="5076825" y="2486913"/>
            <a:ext cx="1802764" cy="666115"/>
          </a:xfrm>
          <a:prstGeom prst="rect">
            <a:avLst/>
          </a:prstGeom>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tabLst/>
              <a:defRPr/>
            </a:pPr>
            <a:r>
              <a:rPr kumimoji="0" sz="1400" b="1" i="0" u="none" strike="noStrike" kern="1200" cap="none" spc="-10" normalizeH="0" baseline="0" noProof="0" dirty="0">
                <a:ln>
                  <a:noFill/>
                </a:ln>
                <a:solidFill>
                  <a:prstClr val="black"/>
                </a:solidFill>
                <a:effectLst/>
                <a:uLnTx/>
                <a:uFillTx/>
                <a:latin typeface="Calibri" panose="020F0502020204030204"/>
                <a:ea typeface="+mn-ea"/>
                <a:cs typeface="Trebuchet MS"/>
              </a:rPr>
              <a:t>Mejoramos</a:t>
            </a:r>
            <a:r>
              <a:rPr kumimoji="0" sz="1400" b="1" i="0" u="none" strike="noStrike" kern="1200" cap="none" spc="-20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40" normalizeH="0" baseline="0" noProof="0" dirty="0">
                <a:ln>
                  <a:noFill/>
                </a:ln>
                <a:solidFill>
                  <a:prstClr val="black"/>
                </a:solidFill>
                <a:effectLst/>
                <a:uLnTx/>
                <a:uFillTx/>
                <a:latin typeface="Calibri" panose="020F0502020204030204"/>
                <a:ea typeface="+mn-ea"/>
                <a:cs typeface="Trebuchet MS"/>
              </a:rPr>
              <a:t>coberturas  importantes </a:t>
            </a:r>
            <a:r>
              <a:rPr kumimoji="0" sz="1400" b="0" i="0" u="none" strike="noStrike" kern="1200" cap="none" spc="-55" normalizeH="0" baseline="0" noProof="0" dirty="0">
                <a:ln>
                  <a:noFill/>
                </a:ln>
                <a:solidFill>
                  <a:prstClr val="black"/>
                </a:solidFill>
                <a:effectLst/>
                <a:uLnTx/>
                <a:uFillTx/>
                <a:latin typeface="Calibri" panose="020F0502020204030204"/>
                <a:ea typeface="+mn-ea"/>
                <a:cs typeface="Trebuchet MS"/>
              </a:rPr>
              <a:t>frente </a:t>
            </a: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al  </a:t>
            </a: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mercado</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p:txBody>
      </p:sp>
      <p:sp>
        <p:nvSpPr>
          <p:cNvPr id="42" name="object 10">
            <a:extLst>
              <a:ext uri="{FF2B5EF4-FFF2-40B4-BE49-F238E27FC236}">
                <a16:creationId xmlns:a16="http://schemas.microsoft.com/office/drawing/2014/main" id="{FBCB7D6F-EE16-4765-B185-C34C03165A22}"/>
              </a:ext>
            </a:extLst>
          </p:cNvPr>
          <p:cNvSpPr/>
          <p:nvPr/>
        </p:nvSpPr>
        <p:spPr>
          <a:xfrm>
            <a:off x="7147559" y="1726692"/>
            <a:ext cx="2304415" cy="893444"/>
          </a:xfrm>
          <a:custGeom>
            <a:avLst/>
            <a:gdLst/>
            <a:ahLst/>
            <a:cxnLst/>
            <a:rect l="l" t="t" r="r" b="b"/>
            <a:pathLst>
              <a:path w="2304415" h="893444">
                <a:moveTo>
                  <a:pt x="2304288" y="0"/>
                </a:moveTo>
                <a:lnTo>
                  <a:pt x="0" y="0"/>
                </a:lnTo>
                <a:lnTo>
                  <a:pt x="0" y="893063"/>
                </a:lnTo>
                <a:lnTo>
                  <a:pt x="2304288" y="893063"/>
                </a:lnTo>
                <a:lnTo>
                  <a:pt x="2304288" y="0"/>
                </a:lnTo>
                <a:close/>
              </a:path>
            </a:pathLst>
          </a:custGeom>
          <a:solidFill>
            <a:srgbClr val="48638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object 11">
            <a:extLst>
              <a:ext uri="{FF2B5EF4-FFF2-40B4-BE49-F238E27FC236}">
                <a16:creationId xmlns:a16="http://schemas.microsoft.com/office/drawing/2014/main" id="{C2622F5F-D5BF-47F6-8690-BC1031AB537A}"/>
              </a:ext>
            </a:extLst>
          </p:cNvPr>
          <p:cNvSpPr txBox="1"/>
          <p:nvPr/>
        </p:nvSpPr>
        <p:spPr>
          <a:xfrm>
            <a:off x="7379969" y="1829816"/>
            <a:ext cx="1546860" cy="666115"/>
          </a:xfrm>
          <a:prstGeom prst="rect">
            <a:avLst/>
          </a:prstGeom>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25" normalizeH="0" baseline="0" noProof="0" dirty="0">
                <a:ln>
                  <a:noFill/>
                </a:ln>
                <a:solidFill>
                  <a:prstClr val="white"/>
                </a:solidFill>
                <a:effectLst/>
                <a:uLnTx/>
                <a:uFillTx/>
                <a:latin typeface="Calibri" panose="020F0502020204030204"/>
                <a:ea typeface="+mn-ea"/>
                <a:cs typeface="Trebuchet MS"/>
              </a:rPr>
              <a:t>Incluimos </a:t>
            </a:r>
            <a:r>
              <a:rPr kumimoji="0" sz="1400" b="1" i="0" u="none" strike="noStrike" kern="1200" cap="none" spc="-45" normalizeH="0" baseline="0" noProof="0" dirty="0">
                <a:ln>
                  <a:noFill/>
                </a:ln>
                <a:solidFill>
                  <a:prstClr val="white"/>
                </a:solidFill>
                <a:effectLst/>
                <a:uLnTx/>
                <a:uFillTx/>
                <a:latin typeface="Calibri" panose="020F0502020204030204"/>
                <a:ea typeface="+mn-ea"/>
                <a:cs typeface="Trebuchet MS"/>
              </a:rPr>
              <a:t>servicios  </a:t>
            </a:r>
            <a:r>
              <a:rPr kumimoji="0" sz="1400" b="1" i="0" u="none" strike="noStrike" kern="1200" cap="none" spc="-35" normalizeH="0" baseline="0" noProof="0" dirty="0">
                <a:ln>
                  <a:noFill/>
                </a:ln>
                <a:solidFill>
                  <a:prstClr val="white"/>
                </a:solidFill>
                <a:effectLst/>
                <a:uLnTx/>
                <a:uFillTx/>
                <a:latin typeface="Calibri" panose="020F0502020204030204"/>
                <a:ea typeface="+mn-ea"/>
                <a:cs typeface="Trebuchet MS"/>
              </a:rPr>
              <a:t>especiales sin</a:t>
            </a:r>
            <a:r>
              <a:rPr kumimoji="0" sz="1400" b="1" i="0" u="none" strike="noStrike" kern="1200" cap="none" spc="-265" normalizeH="0" baseline="0" noProof="0" dirty="0">
                <a:ln>
                  <a:noFill/>
                </a:ln>
                <a:solidFill>
                  <a:prstClr val="white"/>
                </a:solidFill>
                <a:effectLst/>
                <a:uLnTx/>
                <a:uFillTx/>
                <a:latin typeface="Calibri" panose="020F0502020204030204"/>
                <a:ea typeface="+mn-ea"/>
                <a:cs typeface="Trebuchet MS"/>
              </a:rPr>
              <a:t> </a:t>
            </a:r>
            <a:r>
              <a:rPr kumimoji="0" sz="1400" b="1" i="0" u="none" strike="noStrike" kern="1200" cap="none" spc="-55" normalizeH="0" baseline="0" noProof="0" dirty="0">
                <a:ln>
                  <a:noFill/>
                </a:ln>
                <a:solidFill>
                  <a:prstClr val="white"/>
                </a:solidFill>
                <a:effectLst/>
                <a:uLnTx/>
                <a:uFillTx/>
                <a:latin typeface="Calibri" panose="020F0502020204030204"/>
                <a:ea typeface="+mn-ea"/>
                <a:cs typeface="Trebuchet MS"/>
              </a:rPr>
              <a:t>coste  </a:t>
            </a:r>
            <a:r>
              <a:rPr kumimoji="0" sz="1400" b="1" i="0" u="none" strike="noStrike" kern="1200" cap="none" spc="-20" normalizeH="0" baseline="0" noProof="0" dirty="0">
                <a:ln>
                  <a:noFill/>
                </a:ln>
                <a:solidFill>
                  <a:prstClr val="white"/>
                </a:solidFill>
                <a:effectLst/>
                <a:uLnTx/>
                <a:uFillTx/>
                <a:latin typeface="Calibri" panose="020F0502020204030204"/>
                <a:ea typeface="+mn-ea"/>
                <a:cs typeface="Trebuchet MS"/>
              </a:rPr>
              <a:t>adicional</a:t>
            </a:r>
            <a:endParaRPr kumimoji="0" sz="1400" b="0" i="0" u="none" strike="noStrike" kern="1200" cap="none" spc="0" normalizeH="0" baseline="0" noProof="0" dirty="0">
              <a:ln>
                <a:noFill/>
              </a:ln>
              <a:solidFill>
                <a:prstClr val="white"/>
              </a:solidFill>
              <a:effectLst/>
              <a:uLnTx/>
              <a:uFillTx/>
              <a:latin typeface="Calibri" panose="020F0502020204030204"/>
              <a:ea typeface="+mn-ea"/>
              <a:cs typeface="Trebuchet MS"/>
            </a:endParaRPr>
          </a:p>
        </p:txBody>
      </p:sp>
      <p:grpSp>
        <p:nvGrpSpPr>
          <p:cNvPr id="44" name="object 12">
            <a:extLst>
              <a:ext uri="{FF2B5EF4-FFF2-40B4-BE49-F238E27FC236}">
                <a16:creationId xmlns:a16="http://schemas.microsoft.com/office/drawing/2014/main" id="{37D5A7AE-B14C-42BB-8051-B88E02E0A147}"/>
              </a:ext>
            </a:extLst>
          </p:cNvPr>
          <p:cNvGrpSpPr/>
          <p:nvPr/>
        </p:nvGrpSpPr>
        <p:grpSpPr>
          <a:xfrm>
            <a:off x="237743" y="2619755"/>
            <a:ext cx="9214485" cy="3499485"/>
            <a:chOff x="237743" y="2619755"/>
            <a:chExt cx="9214485" cy="3499485"/>
          </a:xfrm>
        </p:grpSpPr>
        <p:sp>
          <p:nvSpPr>
            <p:cNvPr id="45" name="object 13">
              <a:extLst>
                <a:ext uri="{FF2B5EF4-FFF2-40B4-BE49-F238E27FC236}">
                  <a16:creationId xmlns:a16="http://schemas.microsoft.com/office/drawing/2014/main" id="{805C9EB5-7085-4194-8AA8-51CA5564CD44}"/>
                </a:ext>
              </a:extLst>
            </p:cNvPr>
            <p:cNvSpPr/>
            <p:nvPr/>
          </p:nvSpPr>
          <p:spPr>
            <a:xfrm>
              <a:off x="237743" y="4590288"/>
              <a:ext cx="2304415" cy="1529080"/>
            </a:xfrm>
            <a:custGeom>
              <a:avLst/>
              <a:gdLst/>
              <a:ahLst/>
              <a:cxnLst/>
              <a:rect l="l" t="t" r="r" b="b"/>
              <a:pathLst>
                <a:path w="2304415" h="1529079">
                  <a:moveTo>
                    <a:pt x="2304288" y="0"/>
                  </a:moveTo>
                  <a:lnTo>
                    <a:pt x="0" y="0"/>
                  </a:lnTo>
                  <a:lnTo>
                    <a:pt x="0" y="1528572"/>
                  </a:lnTo>
                  <a:lnTo>
                    <a:pt x="2304288" y="1528572"/>
                  </a:lnTo>
                  <a:lnTo>
                    <a:pt x="2304288" y="0"/>
                  </a:lnTo>
                  <a:close/>
                </a:path>
              </a:pathLst>
            </a:custGeom>
            <a:solidFill>
              <a:srgbClr val="95DCF9">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object 14">
              <a:extLst>
                <a:ext uri="{FF2B5EF4-FFF2-40B4-BE49-F238E27FC236}">
                  <a16:creationId xmlns:a16="http://schemas.microsoft.com/office/drawing/2014/main" id="{1AD324DF-986A-4F49-8CA5-D90957A3ACD7}"/>
                </a:ext>
              </a:extLst>
            </p:cNvPr>
            <p:cNvSpPr/>
            <p:nvPr/>
          </p:nvSpPr>
          <p:spPr>
            <a:xfrm>
              <a:off x="2540508" y="3933444"/>
              <a:ext cx="2304415" cy="2185670"/>
            </a:xfrm>
            <a:custGeom>
              <a:avLst/>
              <a:gdLst/>
              <a:ahLst/>
              <a:cxnLst/>
              <a:rect l="l" t="t" r="r" b="b"/>
              <a:pathLst>
                <a:path w="2304415" h="2185670">
                  <a:moveTo>
                    <a:pt x="2304288" y="0"/>
                  </a:moveTo>
                  <a:lnTo>
                    <a:pt x="0" y="0"/>
                  </a:lnTo>
                  <a:lnTo>
                    <a:pt x="0" y="2185416"/>
                  </a:lnTo>
                  <a:lnTo>
                    <a:pt x="2304288" y="2185416"/>
                  </a:lnTo>
                  <a:lnTo>
                    <a:pt x="2304288" y="0"/>
                  </a:lnTo>
                  <a:close/>
                </a:path>
              </a:pathLst>
            </a:custGeom>
            <a:solidFill>
              <a:srgbClr val="EDCCD4">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7" name="object 15">
              <a:extLst>
                <a:ext uri="{FF2B5EF4-FFF2-40B4-BE49-F238E27FC236}">
                  <a16:creationId xmlns:a16="http://schemas.microsoft.com/office/drawing/2014/main" id="{AB3B8327-29A1-4B49-AEF7-3A5471D5F893}"/>
                </a:ext>
              </a:extLst>
            </p:cNvPr>
            <p:cNvSpPr/>
            <p:nvPr/>
          </p:nvSpPr>
          <p:spPr>
            <a:xfrm>
              <a:off x="4844796" y="3276600"/>
              <a:ext cx="2304415" cy="2842260"/>
            </a:xfrm>
            <a:custGeom>
              <a:avLst/>
              <a:gdLst/>
              <a:ahLst/>
              <a:cxnLst/>
              <a:rect l="l" t="t" r="r" b="b"/>
              <a:pathLst>
                <a:path w="2304415" h="2842260">
                  <a:moveTo>
                    <a:pt x="2304288" y="0"/>
                  </a:moveTo>
                  <a:lnTo>
                    <a:pt x="0" y="0"/>
                  </a:lnTo>
                  <a:lnTo>
                    <a:pt x="0" y="2842260"/>
                  </a:lnTo>
                  <a:lnTo>
                    <a:pt x="2304288" y="2842260"/>
                  </a:lnTo>
                  <a:lnTo>
                    <a:pt x="2304288" y="0"/>
                  </a:lnTo>
                  <a:close/>
                </a:path>
              </a:pathLst>
            </a:custGeom>
            <a:solidFill>
              <a:srgbClr val="FF924F">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8" name="object 16">
              <a:extLst>
                <a:ext uri="{FF2B5EF4-FFF2-40B4-BE49-F238E27FC236}">
                  <a16:creationId xmlns:a16="http://schemas.microsoft.com/office/drawing/2014/main" id="{2BFE7338-52D0-4C42-9B04-B64B9C72EBEE}"/>
                </a:ext>
              </a:extLst>
            </p:cNvPr>
            <p:cNvSpPr/>
            <p:nvPr/>
          </p:nvSpPr>
          <p:spPr>
            <a:xfrm>
              <a:off x="7147560" y="2619755"/>
              <a:ext cx="2304415" cy="3499485"/>
            </a:xfrm>
            <a:custGeom>
              <a:avLst/>
              <a:gdLst/>
              <a:ahLst/>
              <a:cxnLst/>
              <a:rect l="l" t="t" r="r" b="b"/>
              <a:pathLst>
                <a:path w="2304415" h="3499485">
                  <a:moveTo>
                    <a:pt x="2304288" y="0"/>
                  </a:moveTo>
                  <a:lnTo>
                    <a:pt x="0" y="0"/>
                  </a:lnTo>
                  <a:lnTo>
                    <a:pt x="0" y="3499104"/>
                  </a:lnTo>
                  <a:lnTo>
                    <a:pt x="2304288" y="3499104"/>
                  </a:lnTo>
                  <a:lnTo>
                    <a:pt x="2304288" y="0"/>
                  </a:lnTo>
                  <a:close/>
                </a:path>
              </a:pathLst>
            </a:custGeom>
            <a:solidFill>
              <a:srgbClr val="48638B">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49" name="object 17">
            <a:extLst>
              <a:ext uri="{FF2B5EF4-FFF2-40B4-BE49-F238E27FC236}">
                <a16:creationId xmlns:a16="http://schemas.microsoft.com/office/drawing/2014/main" id="{6F32BA06-651D-41F4-8287-3EF73ED42704}"/>
              </a:ext>
            </a:extLst>
          </p:cNvPr>
          <p:cNvSpPr txBox="1"/>
          <p:nvPr/>
        </p:nvSpPr>
        <p:spPr>
          <a:xfrm>
            <a:off x="484123" y="4708905"/>
            <a:ext cx="1875155" cy="1265555"/>
          </a:xfrm>
          <a:prstGeom prst="rect">
            <a:avLst/>
          </a:prstGeom>
        </p:spPr>
        <p:txBody>
          <a:bodyPr vert="horz" wrap="square" lIns="0" tIns="12065" rIns="0" bIns="0" rtlCol="0">
            <a:spAutoFit/>
          </a:bodyPr>
          <a:lstStyle/>
          <a:p>
            <a:pPr marL="12700" marR="508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20" normalizeH="0" baseline="0" noProof="0" dirty="0">
                <a:ln>
                  <a:noFill/>
                </a:ln>
                <a:solidFill>
                  <a:prstClr val="black"/>
                </a:solidFill>
                <a:effectLst/>
                <a:uLnTx/>
                <a:uFillTx/>
                <a:latin typeface="Calibri" panose="020F0502020204030204"/>
                <a:ea typeface="+mn-ea"/>
                <a:cs typeface="Trebuchet MS"/>
              </a:rPr>
              <a:t>Producto </a:t>
            </a:r>
            <a:r>
              <a:rPr kumimoji="0" sz="1300" b="1" i="0" u="none" strike="noStrike" kern="1200" cap="none" spc="-40" normalizeH="0" baseline="0" noProof="0" dirty="0">
                <a:ln>
                  <a:noFill/>
                </a:ln>
                <a:solidFill>
                  <a:prstClr val="black"/>
                </a:solidFill>
                <a:effectLst/>
                <a:uLnTx/>
                <a:uFillTx/>
                <a:latin typeface="Calibri" panose="020F0502020204030204"/>
                <a:ea typeface="+mn-ea"/>
                <a:cs typeface="Trebuchet MS"/>
              </a:rPr>
              <a:t>flexible </a:t>
            </a:r>
            <a:r>
              <a:rPr kumimoji="0" sz="1300" b="1" i="0" u="none" strike="noStrike" kern="1200" cap="none" spc="-20" normalizeH="0" baseline="0" noProof="0" dirty="0">
                <a:ln>
                  <a:noFill/>
                </a:ln>
                <a:solidFill>
                  <a:prstClr val="black"/>
                </a:solidFill>
                <a:effectLst/>
                <a:uLnTx/>
                <a:uFillTx/>
                <a:latin typeface="Calibri" panose="020F0502020204030204"/>
                <a:ea typeface="+mn-ea"/>
                <a:cs typeface="Trebuchet MS"/>
              </a:rPr>
              <a:t>y  </a:t>
            </a:r>
            <a:r>
              <a:rPr kumimoji="0" sz="1300" b="1" i="0" u="none" strike="noStrike" kern="1200" cap="none" spc="-30" normalizeH="0" baseline="0" noProof="0" dirty="0">
                <a:ln>
                  <a:noFill/>
                </a:ln>
                <a:solidFill>
                  <a:prstClr val="black"/>
                </a:solidFill>
                <a:effectLst/>
                <a:uLnTx/>
                <a:uFillTx/>
                <a:latin typeface="Calibri" panose="020F0502020204030204"/>
                <a:ea typeface="+mn-ea"/>
                <a:cs typeface="Trebuchet MS"/>
              </a:rPr>
              <a:t>configurable </a:t>
            </a:r>
            <a:r>
              <a:rPr kumimoji="0" sz="1300" b="0" i="0" u="none" strike="noStrike" kern="1200" cap="none" spc="-10" normalizeH="0" baseline="0" noProof="0" dirty="0">
                <a:ln>
                  <a:noFill/>
                </a:ln>
                <a:solidFill>
                  <a:prstClr val="black"/>
                </a:solidFill>
                <a:effectLst/>
                <a:uLnTx/>
                <a:uFillTx/>
                <a:latin typeface="Calibri" panose="020F0502020204030204"/>
                <a:ea typeface="+mn-ea"/>
                <a:cs typeface="Trebuchet MS"/>
              </a:rPr>
              <a:t>que </a:t>
            </a:r>
            <a:r>
              <a:rPr kumimoji="0" sz="1300" b="0" i="0" u="none" strike="noStrike" kern="1200" cap="none" spc="-20" normalizeH="0" baseline="0" noProof="0" dirty="0">
                <a:ln>
                  <a:noFill/>
                </a:ln>
                <a:solidFill>
                  <a:prstClr val="black"/>
                </a:solidFill>
                <a:effectLst/>
                <a:uLnTx/>
                <a:uFillTx/>
                <a:latin typeface="Calibri" panose="020F0502020204030204"/>
                <a:ea typeface="+mn-ea"/>
                <a:cs typeface="Trebuchet MS"/>
              </a:rPr>
              <a:t>se  </a:t>
            </a:r>
            <a:r>
              <a:rPr kumimoji="0" sz="1300" b="0" i="0" u="none" strike="noStrike" kern="1200" cap="none" spc="15" normalizeH="0" baseline="0" noProof="0" dirty="0">
                <a:ln>
                  <a:noFill/>
                </a:ln>
                <a:solidFill>
                  <a:prstClr val="black"/>
                </a:solidFill>
                <a:effectLst/>
                <a:uLnTx/>
                <a:uFillTx/>
                <a:latin typeface="Calibri" panose="020F0502020204030204"/>
                <a:ea typeface="+mn-ea"/>
                <a:cs typeface="Trebuchet MS"/>
              </a:rPr>
              <a:t>adapta </a:t>
            </a:r>
            <a:r>
              <a:rPr kumimoji="0" sz="1300" b="0" i="0" u="none" strike="noStrike" kern="1200" cap="none" spc="60" normalizeH="0" baseline="0" noProof="0" dirty="0">
                <a:ln>
                  <a:noFill/>
                </a:ln>
                <a:solidFill>
                  <a:prstClr val="black"/>
                </a:solidFill>
                <a:effectLst/>
                <a:uLnTx/>
                <a:uFillTx/>
                <a:latin typeface="Calibri" panose="020F0502020204030204"/>
                <a:ea typeface="+mn-ea"/>
                <a:cs typeface="Trebuchet MS"/>
              </a:rPr>
              <a:t>a</a:t>
            </a:r>
            <a:r>
              <a:rPr kumimoji="0" sz="1300" b="0" i="0" u="none" strike="noStrike" kern="1200" cap="none" spc="-305" normalizeH="0" baseline="0" noProof="0" dirty="0">
                <a:ln>
                  <a:noFill/>
                </a:ln>
                <a:solidFill>
                  <a:prstClr val="black"/>
                </a:solidFill>
                <a:effectLst/>
                <a:uLnTx/>
                <a:uFillTx/>
                <a:latin typeface="Calibri" panose="020F0502020204030204"/>
                <a:ea typeface="+mn-ea"/>
                <a:cs typeface="Trebuchet MS"/>
              </a:rPr>
              <a:t> </a:t>
            </a:r>
            <a:r>
              <a:rPr kumimoji="0" sz="1300" b="0" i="0" u="none" strike="noStrike" kern="1200" cap="none" spc="-40" normalizeH="0" baseline="0" noProof="0" dirty="0">
                <a:ln>
                  <a:noFill/>
                </a:ln>
                <a:solidFill>
                  <a:prstClr val="black"/>
                </a:solidFill>
                <a:effectLst/>
                <a:uLnTx/>
                <a:uFillTx/>
                <a:latin typeface="Calibri" panose="020F0502020204030204"/>
                <a:ea typeface="+mn-ea"/>
                <a:cs typeface="Trebuchet MS"/>
              </a:rPr>
              <a:t>tus </a:t>
            </a:r>
            <a:r>
              <a:rPr kumimoji="0" sz="1300" b="0" i="0" u="none" strike="noStrike" kern="1200" cap="none" spc="-35" normalizeH="0" baseline="0" noProof="0" dirty="0">
                <a:ln>
                  <a:noFill/>
                </a:ln>
                <a:solidFill>
                  <a:prstClr val="black"/>
                </a:solidFill>
                <a:effectLst/>
                <a:uLnTx/>
                <a:uFillTx/>
                <a:latin typeface="Calibri" panose="020F0502020204030204"/>
                <a:ea typeface="+mn-ea"/>
                <a:cs typeface="Trebuchet MS"/>
              </a:rPr>
              <a:t>necesidades.</a:t>
            </a:r>
            <a:endParaRPr kumimoji="0" sz="13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12700" marR="193040" lvl="0" indent="0" algn="l" defTabSz="914400" rtl="0" eaLnBrk="1" fontAlgn="auto" latinLnBrk="0" hangingPunct="1">
              <a:lnSpc>
                <a:spcPct val="100000"/>
              </a:lnSpc>
              <a:spcBef>
                <a:spcPts val="405"/>
              </a:spcBef>
              <a:spcAft>
                <a:spcPts val="0"/>
              </a:spcAft>
              <a:buClrTx/>
              <a:buSzTx/>
              <a:buFontTx/>
              <a:buNone/>
              <a:tabLst/>
              <a:defRPr/>
            </a:pPr>
            <a:r>
              <a:rPr kumimoji="0" sz="1300" b="0" i="0" u="none" strike="noStrike" kern="1200" cap="none" spc="-15" normalizeH="0" baseline="0" noProof="0" dirty="0">
                <a:ln>
                  <a:noFill/>
                </a:ln>
                <a:solidFill>
                  <a:prstClr val="black"/>
                </a:solidFill>
                <a:effectLst/>
                <a:uLnTx/>
                <a:uFillTx/>
                <a:latin typeface="Calibri" panose="020F0502020204030204"/>
                <a:ea typeface="+mn-ea"/>
                <a:cs typeface="Trebuchet MS"/>
              </a:rPr>
              <a:t>Facilidad </a:t>
            </a:r>
            <a:r>
              <a:rPr kumimoji="0" sz="13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300" b="0" i="0" u="none" strike="noStrike" kern="1200" cap="none" spc="45" normalizeH="0" baseline="0" noProof="0" dirty="0">
                <a:ln>
                  <a:noFill/>
                </a:ln>
                <a:solidFill>
                  <a:prstClr val="black"/>
                </a:solidFill>
                <a:effectLst/>
                <a:uLnTx/>
                <a:uFillTx/>
                <a:latin typeface="Calibri" panose="020F0502020204030204"/>
                <a:ea typeface="+mn-ea"/>
                <a:cs typeface="Trebuchet MS"/>
              </a:rPr>
              <a:t>pago  </a:t>
            </a:r>
            <a:r>
              <a:rPr kumimoji="0" sz="1300" b="0" i="0" u="none" strike="noStrike" kern="1200" cap="none" spc="-20" normalizeH="0" baseline="0" noProof="0" dirty="0">
                <a:ln>
                  <a:noFill/>
                </a:ln>
                <a:solidFill>
                  <a:prstClr val="black"/>
                </a:solidFill>
                <a:effectLst/>
                <a:uLnTx/>
                <a:uFillTx/>
                <a:latin typeface="Calibri" panose="020F0502020204030204"/>
                <a:ea typeface="+mn-ea"/>
                <a:cs typeface="Trebuchet MS"/>
              </a:rPr>
              <a:t>fraccionado</a:t>
            </a:r>
            <a:r>
              <a:rPr kumimoji="0" sz="1300" b="0" i="0" u="none" strike="noStrike" kern="1200" cap="none" spc="-90" normalizeH="0" baseline="0" noProof="0" dirty="0">
                <a:ln>
                  <a:noFill/>
                </a:ln>
                <a:solidFill>
                  <a:prstClr val="black"/>
                </a:solidFill>
                <a:effectLst/>
                <a:uLnTx/>
                <a:uFillTx/>
                <a:latin typeface="Calibri" panose="020F0502020204030204"/>
                <a:ea typeface="+mn-ea"/>
                <a:cs typeface="Trebuchet MS"/>
              </a:rPr>
              <a:t> </a:t>
            </a:r>
            <a:r>
              <a:rPr kumimoji="0" sz="1300" b="0" i="0" u="none" strike="noStrike" kern="1200" cap="none" spc="-60" normalizeH="0" baseline="0" noProof="0" dirty="0">
                <a:ln>
                  <a:noFill/>
                </a:ln>
                <a:solidFill>
                  <a:prstClr val="black"/>
                </a:solidFill>
                <a:effectLst/>
                <a:uLnTx/>
                <a:uFillTx/>
                <a:latin typeface="Calibri" panose="020F0502020204030204"/>
                <a:ea typeface="+mn-ea"/>
                <a:cs typeface="Trebuchet MS"/>
              </a:rPr>
              <a:t>(trimestral,  </a:t>
            </a:r>
            <a:r>
              <a:rPr kumimoji="0" sz="1300" b="0" i="0" u="none" strike="noStrike" kern="1200" cap="none" spc="-30" normalizeH="0" baseline="0" noProof="0" dirty="0">
                <a:ln>
                  <a:noFill/>
                </a:ln>
                <a:solidFill>
                  <a:prstClr val="black"/>
                </a:solidFill>
                <a:effectLst/>
                <a:uLnTx/>
                <a:uFillTx/>
                <a:latin typeface="Calibri" panose="020F0502020204030204"/>
                <a:ea typeface="+mn-ea"/>
                <a:cs typeface="Trebuchet MS"/>
              </a:rPr>
              <a:t>semestral </a:t>
            </a:r>
            <a:r>
              <a:rPr kumimoji="0" sz="1300" b="0" i="0" u="none" strike="noStrike" kern="1200" cap="none" spc="-25" normalizeH="0" baseline="0" noProof="0" dirty="0">
                <a:ln>
                  <a:noFill/>
                </a:ln>
                <a:solidFill>
                  <a:prstClr val="black"/>
                </a:solidFill>
                <a:effectLst/>
                <a:uLnTx/>
                <a:uFillTx/>
                <a:latin typeface="Calibri" panose="020F0502020204030204"/>
                <a:ea typeface="+mn-ea"/>
                <a:cs typeface="Trebuchet MS"/>
              </a:rPr>
              <a:t>y</a:t>
            </a:r>
            <a:r>
              <a:rPr kumimoji="0" sz="1300" b="0" i="0" u="none" strike="noStrike" kern="1200" cap="none" spc="-175" normalizeH="0" baseline="0" noProof="0" dirty="0">
                <a:ln>
                  <a:noFill/>
                </a:ln>
                <a:solidFill>
                  <a:prstClr val="black"/>
                </a:solidFill>
                <a:effectLst/>
                <a:uLnTx/>
                <a:uFillTx/>
                <a:latin typeface="Calibri" panose="020F0502020204030204"/>
                <a:ea typeface="+mn-ea"/>
                <a:cs typeface="Trebuchet MS"/>
              </a:rPr>
              <a:t> </a:t>
            </a:r>
            <a:r>
              <a:rPr kumimoji="0" sz="1300" b="0" i="0" u="none" strike="noStrike" kern="1200" cap="none" spc="-5" normalizeH="0" baseline="0" noProof="0" dirty="0">
                <a:ln>
                  <a:noFill/>
                </a:ln>
                <a:solidFill>
                  <a:prstClr val="black"/>
                </a:solidFill>
                <a:effectLst/>
                <a:uLnTx/>
                <a:uFillTx/>
                <a:latin typeface="Calibri" panose="020F0502020204030204"/>
                <a:ea typeface="+mn-ea"/>
                <a:cs typeface="Trebuchet MS"/>
              </a:rPr>
              <a:t>anual)</a:t>
            </a:r>
            <a:endParaRPr kumimoji="0" sz="1300" b="0" i="0" u="none" strike="noStrike" kern="1200" cap="none" spc="0" normalizeH="0" baseline="0" noProof="0">
              <a:ln>
                <a:noFill/>
              </a:ln>
              <a:solidFill>
                <a:prstClr val="black"/>
              </a:solidFill>
              <a:effectLst/>
              <a:uLnTx/>
              <a:uFillTx/>
              <a:latin typeface="Calibri" panose="020F0502020204030204"/>
              <a:ea typeface="+mn-ea"/>
              <a:cs typeface="Trebuchet MS"/>
            </a:endParaRPr>
          </a:p>
        </p:txBody>
      </p:sp>
      <p:sp>
        <p:nvSpPr>
          <p:cNvPr id="50" name="object 18">
            <a:extLst>
              <a:ext uri="{FF2B5EF4-FFF2-40B4-BE49-F238E27FC236}">
                <a16:creationId xmlns:a16="http://schemas.microsoft.com/office/drawing/2014/main" id="{EC83CC69-E600-4364-923D-E217F6C41180}"/>
              </a:ext>
            </a:extLst>
          </p:cNvPr>
          <p:cNvSpPr txBox="1"/>
          <p:nvPr/>
        </p:nvSpPr>
        <p:spPr>
          <a:xfrm>
            <a:off x="2780538" y="4053585"/>
            <a:ext cx="1728470" cy="1726114"/>
          </a:xfrm>
          <a:prstGeom prst="rect">
            <a:avLst/>
          </a:prstGeom>
        </p:spPr>
        <p:txBody>
          <a:bodyPr vert="horz" wrap="square" lIns="0" tIns="12700" rIns="0" bIns="0" rtlCol="0">
            <a:spAutoFit/>
          </a:bodyPr>
          <a:lstStyle/>
          <a:p>
            <a:pPr marL="97790" marR="100330" lvl="0" indent="-85725" algn="l" defTabSz="914400" rtl="0" eaLnBrk="1" fontAlgn="auto" latinLnBrk="0" hangingPunct="1">
              <a:lnSpc>
                <a:spcPct val="100000"/>
              </a:lnSpc>
              <a:spcBef>
                <a:spcPts val="100"/>
              </a:spcBef>
              <a:spcAft>
                <a:spcPts val="0"/>
              </a:spcAft>
              <a:buClrTx/>
              <a:buSzTx/>
              <a:buFont typeface="Arial"/>
              <a:buChar char="•"/>
              <a:tabLst>
                <a:tab pos="98425" algn="l"/>
              </a:tabLst>
              <a:defRPr/>
            </a:pPr>
            <a:r>
              <a:rPr kumimoji="0" sz="1200" b="0" i="0" u="none" strike="noStrike" kern="1200" cap="none" spc="20" normalizeH="0" baseline="0" noProof="0" dirty="0">
                <a:ln>
                  <a:noFill/>
                </a:ln>
                <a:solidFill>
                  <a:prstClr val="black"/>
                </a:solidFill>
                <a:effectLst/>
                <a:uLnTx/>
                <a:uFillTx/>
                <a:latin typeface="Calibri" panose="020F0502020204030204"/>
                <a:ea typeface="+mn-ea"/>
                <a:cs typeface="Trebuchet MS"/>
              </a:rPr>
              <a:t>Cuando </a:t>
            </a: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los </a:t>
            </a:r>
            <a:r>
              <a:rPr kumimoji="0" sz="1200" b="0" i="0" u="none" strike="noStrike" kern="1200" cap="none" spc="0" normalizeH="0" baseline="0" noProof="0" dirty="0">
                <a:ln>
                  <a:noFill/>
                </a:ln>
                <a:solidFill>
                  <a:prstClr val="black"/>
                </a:solidFill>
                <a:effectLst/>
                <a:uLnTx/>
                <a:uFillTx/>
                <a:latin typeface="Calibri" panose="020F0502020204030204"/>
                <a:ea typeface="+mn-ea"/>
                <a:cs typeface="Trebuchet MS"/>
              </a:rPr>
              <a:t>m2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la  </a:t>
            </a:r>
            <a:r>
              <a:rPr kumimoji="0" sz="1200" b="0" i="0" u="none" strike="noStrike" kern="1200" cap="none" spc="-15" normalizeH="0" baseline="0" noProof="0" dirty="0">
                <a:ln>
                  <a:noFill/>
                </a:ln>
                <a:solidFill>
                  <a:prstClr val="black"/>
                </a:solidFill>
                <a:effectLst/>
                <a:uLnTx/>
                <a:uFillTx/>
                <a:latin typeface="Calibri" panose="020F0502020204030204"/>
                <a:ea typeface="+mn-ea"/>
                <a:cs typeface="Trebuchet MS"/>
              </a:rPr>
              <a:t>vivienda </a:t>
            </a:r>
            <a:r>
              <a:rPr kumimoji="0" sz="1200" b="0" i="0" u="none" strike="noStrike" kern="1200" cap="none" spc="-35" normalizeH="0" baseline="0" noProof="0" dirty="0">
                <a:ln>
                  <a:noFill/>
                </a:ln>
                <a:solidFill>
                  <a:prstClr val="black"/>
                </a:solidFill>
                <a:effectLst/>
                <a:uLnTx/>
                <a:uFillTx/>
                <a:latin typeface="Calibri" panose="020F0502020204030204"/>
                <a:ea typeface="+mn-ea"/>
                <a:cs typeface="Trebuchet MS"/>
              </a:rPr>
              <a:t>estén </a:t>
            </a:r>
            <a:r>
              <a:rPr kumimoji="0" sz="1200" b="0" i="0" u="none" strike="noStrike" kern="1200" cap="none" spc="-20" normalizeH="0" baseline="0" noProof="0" dirty="0">
                <a:ln>
                  <a:noFill/>
                </a:ln>
                <a:solidFill>
                  <a:prstClr val="black"/>
                </a:solidFill>
                <a:effectLst/>
                <a:uLnTx/>
                <a:uFillTx/>
                <a:latin typeface="Calibri" panose="020F0502020204030204"/>
                <a:ea typeface="+mn-ea"/>
                <a:cs typeface="Trebuchet MS"/>
              </a:rPr>
              <a:t>bien  </a:t>
            </a:r>
            <a:r>
              <a:rPr kumimoji="0" sz="1200" b="0" i="0" u="none" strike="noStrike" kern="1200" cap="none" spc="-25" normalizeH="0" baseline="0" noProof="0" dirty="0">
                <a:ln>
                  <a:noFill/>
                </a:ln>
                <a:solidFill>
                  <a:prstClr val="black"/>
                </a:solidFill>
                <a:effectLst/>
                <a:uLnTx/>
                <a:uFillTx/>
                <a:latin typeface="Calibri" panose="020F0502020204030204"/>
                <a:ea typeface="+mn-ea"/>
                <a:cs typeface="Trebuchet MS"/>
              </a:rPr>
              <a:t>informados,</a:t>
            </a:r>
            <a:r>
              <a:rPr kumimoji="0" sz="1200" b="0" i="0" u="none" strike="noStrike" kern="1200" cap="none" spc="-155"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15" normalizeH="0" baseline="0" noProof="0" dirty="0">
                <a:ln>
                  <a:noFill/>
                </a:ln>
                <a:solidFill>
                  <a:prstClr val="black"/>
                </a:solidFill>
                <a:effectLst/>
                <a:uLnTx/>
                <a:uFillTx/>
                <a:latin typeface="Calibri" panose="020F0502020204030204"/>
                <a:ea typeface="+mn-ea"/>
                <a:cs typeface="Trebuchet MS"/>
              </a:rPr>
              <a:t>en</a:t>
            </a:r>
            <a:r>
              <a:rPr kumimoji="0" sz="1200" b="0" i="0" u="none" strike="noStrike" kern="1200" cap="none" spc="-110"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caso</a:t>
            </a:r>
            <a:r>
              <a:rPr kumimoji="0" sz="1200" b="0" i="0" u="none" strike="noStrike" kern="1200" cap="none" spc="-150"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200" b="0" i="0" u="none" strike="noStrike" kern="1200" cap="none" spc="-35" normalizeH="0" baseline="0" noProof="0" dirty="0">
                <a:ln>
                  <a:noFill/>
                </a:ln>
                <a:solidFill>
                  <a:prstClr val="black"/>
                </a:solidFill>
                <a:effectLst/>
                <a:uLnTx/>
                <a:uFillTx/>
                <a:latin typeface="Calibri" panose="020F0502020204030204"/>
                <a:ea typeface="+mn-ea"/>
                <a:cs typeface="Trebuchet MS"/>
              </a:rPr>
              <a:t>siniestro </a:t>
            </a:r>
            <a:r>
              <a:rPr kumimoji="0" sz="1200" b="1" i="0" u="none" strike="noStrike" kern="1200" cap="none" spc="-30" normalizeH="0" baseline="0" noProof="0" dirty="0">
                <a:ln>
                  <a:noFill/>
                </a:ln>
                <a:solidFill>
                  <a:prstClr val="black"/>
                </a:solidFill>
                <a:effectLst/>
                <a:uLnTx/>
                <a:uFillTx/>
                <a:latin typeface="Calibri" panose="020F0502020204030204"/>
                <a:ea typeface="+mn-ea"/>
                <a:cs typeface="Trebuchet MS"/>
              </a:rPr>
              <a:t>no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se</a:t>
            </a:r>
            <a:r>
              <a:rPr kumimoji="0" sz="1200" b="1" i="0" u="none" strike="noStrike" kern="1200" cap="none" spc="-285"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5" normalizeH="0" baseline="0" noProof="0" dirty="0">
                <a:ln>
                  <a:noFill/>
                </a:ln>
                <a:solidFill>
                  <a:prstClr val="black"/>
                </a:solidFill>
                <a:effectLst/>
                <a:uLnTx/>
                <a:uFillTx/>
                <a:latin typeface="Calibri" panose="020F0502020204030204"/>
                <a:ea typeface="+mn-ea"/>
                <a:cs typeface="Trebuchet MS"/>
              </a:rPr>
              <a:t>aplicará  </a:t>
            </a:r>
            <a:r>
              <a:rPr kumimoji="0" sz="1200" b="1" i="0" u="none" strike="noStrike" kern="1200" cap="none" spc="-40" normalizeH="0" baseline="0" noProof="0" dirty="0">
                <a:ln>
                  <a:noFill/>
                </a:ln>
                <a:solidFill>
                  <a:prstClr val="black"/>
                </a:solidFill>
                <a:effectLst/>
                <a:uLnTx/>
                <a:uFillTx/>
                <a:latin typeface="Calibri" panose="020F0502020204030204"/>
                <a:ea typeface="+mn-ea"/>
                <a:cs typeface="Trebuchet MS"/>
              </a:rPr>
              <a:t>infraseguro</a:t>
            </a:r>
            <a:r>
              <a:rPr kumimoji="0" sz="1200" b="0" i="0" u="none" strike="noStrike" kern="1200" cap="none" spc="-40" normalizeH="0" baseline="0" noProof="0" dirty="0">
                <a:ln>
                  <a:noFill/>
                </a:ln>
                <a:solidFill>
                  <a:prstClr val="black"/>
                </a:solidFill>
                <a:effectLst/>
                <a:uLnTx/>
                <a:uFillTx/>
                <a:latin typeface="Calibri" panose="020F0502020204030204"/>
                <a:ea typeface="+mn-ea"/>
                <a:cs typeface="Trebuchet MS"/>
              </a:rPr>
              <a:t>.</a:t>
            </a:r>
            <a:endParaRPr kumimoji="0" sz="12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5080" lvl="0" indent="-85725" algn="l" defTabSz="914400" rtl="0" eaLnBrk="1" fontAlgn="auto" latinLnBrk="0" hangingPunct="1">
              <a:lnSpc>
                <a:spcPct val="100000"/>
              </a:lnSpc>
              <a:spcBef>
                <a:spcPts val="400"/>
              </a:spcBef>
              <a:spcAft>
                <a:spcPts val="0"/>
              </a:spcAft>
              <a:buClrTx/>
              <a:buSzTx/>
              <a:buFont typeface="Arial"/>
              <a:buChar char="•"/>
              <a:tabLst>
                <a:tab pos="98425" algn="l"/>
              </a:tabLst>
              <a:defRPr/>
            </a:pP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Objetos</a:t>
            </a:r>
            <a:r>
              <a:rPr kumimoji="0" sz="1200" b="1" i="0" u="none" strike="noStrike" kern="1200" cap="none" spc="-114"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de</a:t>
            </a:r>
            <a:r>
              <a:rPr kumimoji="0" sz="1200" b="1" i="0" u="none" strike="noStrike" kern="1200" cap="none" spc="-110"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10" normalizeH="0" baseline="0" noProof="0" dirty="0">
                <a:ln>
                  <a:noFill/>
                </a:ln>
                <a:solidFill>
                  <a:prstClr val="black"/>
                </a:solidFill>
                <a:effectLst/>
                <a:uLnTx/>
                <a:uFillTx/>
                <a:latin typeface="Calibri" panose="020F0502020204030204"/>
                <a:ea typeface="+mn-ea"/>
                <a:cs typeface="Trebuchet MS"/>
              </a:rPr>
              <a:t>valor</a:t>
            </a:r>
            <a:r>
              <a:rPr kumimoji="0" sz="1200" b="1" i="0" u="none" strike="noStrike" kern="1200" cap="none" spc="-95"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15" normalizeH="0" baseline="0" noProof="0" dirty="0">
                <a:ln>
                  <a:noFill/>
                </a:ln>
                <a:solidFill>
                  <a:prstClr val="black"/>
                </a:solidFill>
                <a:effectLst/>
                <a:uLnTx/>
                <a:uFillTx/>
                <a:latin typeface="Calibri" panose="020F0502020204030204"/>
                <a:ea typeface="+mn-ea"/>
                <a:cs typeface="Trebuchet MS"/>
              </a:rPr>
              <a:t>y</a:t>
            </a:r>
            <a:r>
              <a:rPr kumimoji="0" sz="1200" b="1" i="0" u="none" strike="noStrike" kern="1200" cap="none" spc="-105"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25" normalizeH="0" baseline="0" noProof="0" dirty="0">
                <a:ln>
                  <a:noFill/>
                </a:ln>
                <a:solidFill>
                  <a:prstClr val="black"/>
                </a:solidFill>
                <a:effectLst/>
                <a:uLnTx/>
                <a:uFillTx/>
                <a:latin typeface="Calibri" panose="020F0502020204030204"/>
                <a:ea typeface="+mn-ea"/>
                <a:cs typeface="Trebuchet MS"/>
              </a:rPr>
              <a:t>joyas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de menos de </a:t>
            </a:r>
            <a:r>
              <a:rPr kumimoji="0" sz="1200" b="0" i="0" u="none" strike="noStrike" kern="1200" cap="none" spc="-30" normalizeH="0" baseline="0" noProof="0" dirty="0">
                <a:ln>
                  <a:noFill/>
                </a:ln>
                <a:solidFill>
                  <a:prstClr val="black"/>
                </a:solidFill>
                <a:effectLst/>
                <a:uLnTx/>
                <a:uFillTx/>
                <a:latin typeface="Calibri" panose="020F0502020204030204"/>
                <a:ea typeface="+mn-ea"/>
                <a:cs typeface="Trebuchet MS"/>
              </a:rPr>
              <a:t>3.000 </a:t>
            </a: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estarán </a:t>
            </a:r>
            <a:r>
              <a:rPr kumimoji="0" sz="1200" b="0" i="0" u="none" strike="noStrike" kern="1200" cap="none" spc="-25" normalizeH="0" baseline="0" noProof="0" dirty="0">
                <a:ln>
                  <a:noFill/>
                </a:ln>
                <a:solidFill>
                  <a:prstClr val="black"/>
                </a:solidFill>
                <a:effectLst/>
                <a:uLnTx/>
                <a:uFillTx/>
                <a:latin typeface="Calibri" panose="020F0502020204030204"/>
                <a:ea typeface="+mn-ea"/>
                <a:cs typeface="Trebuchet MS"/>
              </a:rPr>
              <a:t>incluidos </a:t>
            </a: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como  </a:t>
            </a:r>
            <a:r>
              <a:rPr kumimoji="0" sz="1200" b="0" i="0" u="none" strike="noStrike" kern="1200" cap="none" spc="-25" normalizeH="0" baseline="0" noProof="0" dirty="0">
                <a:ln>
                  <a:noFill/>
                </a:ln>
                <a:solidFill>
                  <a:prstClr val="black"/>
                </a:solidFill>
                <a:effectLst/>
                <a:uLnTx/>
                <a:uFillTx/>
                <a:latin typeface="Calibri" panose="020F0502020204030204"/>
                <a:ea typeface="+mn-ea"/>
                <a:cs typeface="Trebuchet MS"/>
              </a:rPr>
              <a:t>contenido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general de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la  </a:t>
            </a:r>
            <a:r>
              <a:rPr kumimoji="0" sz="1200" b="0" i="0" u="none" strike="noStrike" kern="1200" cap="none" spc="-35" normalizeH="0" baseline="0" noProof="0" dirty="0">
                <a:ln>
                  <a:noFill/>
                </a:ln>
                <a:solidFill>
                  <a:prstClr val="black"/>
                </a:solidFill>
                <a:effectLst/>
                <a:uLnTx/>
                <a:uFillTx/>
                <a:latin typeface="Calibri" panose="020F0502020204030204"/>
                <a:ea typeface="+mn-ea"/>
                <a:cs typeface="Trebuchet MS"/>
              </a:rPr>
              <a:t>vivienda.</a:t>
            </a:r>
            <a:endParaRPr kumimoji="0" sz="1200" b="0" i="0" u="none" strike="noStrike" kern="1200" cap="none" spc="0" normalizeH="0" baseline="0" noProof="0">
              <a:ln>
                <a:noFill/>
              </a:ln>
              <a:solidFill>
                <a:prstClr val="black"/>
              </a:solidFill>
              <a:effectLst/>
              <a:uLnTx/>
              <a:uFillTx/>
              <a:latin typeface="Calibri" panose="020F0502020204030204"/>
              <a:ea typeface="+mn-ea"/>
              <a:cs typeface="Trebuchet MS"/>
            </a:endParaRPr>
          </a:p>
        </p:txBody>
      </p:sp>
      <p:sp>
        <p:nvSpPr>
          <p:cNvPr id="51" name="object 19">
            <a:extLst>
              <a:ext uri="{FF2B5EF4-FFF2-40B4-BE49-F238E27FC236}">
                <a16:creationId xmlns:a16="http://schemas.microsoft.com/office/drawing/2014/main" id="{F78657B5-5815-4791-B8D1-1D046353428F}"/>
              </a:ext>
            </a:extLst>
          </p:cNvPr>
          <p:cNvSpPr txBox="1"/>
          <p:nvPr/>
        </p:nvSpPr>
        <p:spPr>
          <a:xfrm>
            <a:off x="5093334" y="3395853"/>
            <a:ext cx="1895475" cy="2138045"/>
          </a:xfrm>
          <a:prstGeom prst="rect">
            <a:avLst/>
          </a:prstGeom>
        </p:spPr>
        <p:txBody>
          <a:bodyPr vert="horz" wrap="square" lIns="0" tIns="12700" rIns="0" bIns="0" rtlCol="0">
            <a:spAutoFit/>
          </a:bodyPr>
          <a:lstStyle/>
          <a:p>
            <a:pPr marL="97790" marR="33020" lvl="0" indent="-85725" algn="l" defTabSz="914400" rtl="0" eaLnBrk="1" fontAlgn="auto" latinLnBrk="0" hangingPunct="1">
              <a:lnSpc>
                <a:spcPct val="100000"/>
              </a:lnSpc>
              <a:spcBef>
                <a:spcPts val="100"/>
              </a:spcBef>
              <a:spcAft>
                <a:spcPts val="0"/>
              </a:spcAft>
              <a:buClrTx/>
              <a:buSzTx/>
              <a:buFont typeface="Arial"/>
              <a:buChar char="•"/>
              <a:tabLst>
                <a:tab pos="98425" algn="l"/>
              </a:tabLst>
              <a:defRPr/>
            </a:pP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Cubrimos los </a:t>
            </a:r>
            <a:r>
              <a:rPr kumimoji="0" sz="1200" b="1" i="0" u="none" strike="noStrike" kern="1200" cap="none" spc="0" normalizeH="0" baseline="0" noProof="0" dirty="0">
                <a:ln>
                  <a:noFill/>
                </a:ln>
                <a:solidFill>
                  <a:prstClr val="black"/>
                </a:solidFill>
                <a:effectLst/>
                <a:uLnTx/>
                <a:uFillTx/>
                <a:latin typeface="Calibri" panose="020F0502020204030204"/>
                <a:ea typeface="+mn-ea"/>
                <a:cs typeface="Trebuchet MS"/>
              </a:rPr>
              <a:t>daños </a:t>
            </a:r>
            <a:r>
              <a:rPr kumimoji="0" sz="1200" b="1" i="0" u="none" strike="noStrike" kern="1200" cap="none" spc="-30" normalizeH="0" baseline="0" noProof="0" dirty="0">
                <a:ln>
                  <a:noFill/>
                </a:ln>
                <a:solidFill>
                  <a:prstClr val="black"/>
                </a:solidFill>
                <a:effectLst/>
                <a:uLnTx/>
                <a:uFillTx/>
                <a:latin typeface="Calibri" panose="020F0502020204030204"/>
                <a:ea typeface="+mn-ea"/>
                <a:cs typeface="Trebuchet MS"/>
              </a:rPr>
              <a:t>por  </a:t>
            </a:r>
            <a:r>
              <a:rPr kumimoji="0" sz="1200" b="1" i="0" u="none" strike="noStrike" kern="1200" cap="none" spc="-40" normalizeH="0" baseline="0" noProof="0" dirty="0">
                <a:ln>
                  <a:noFill/>
                </a:ln>
                <a:solidFill>
                  <a:prstClr val="black"/>
                </a:solidFill>
                <a:effectLst/>
                <a:uLnTx/>
                <a:uFillTx/>
                <a:latin typeface="Calibri" panose="020F0502020204030204"/>
                <a:ea typeface="+mn-ea"/>
                <a:cs typeface="Trebuchet MS"/>
              </a:rPr>
              <a:t>viento</a:t>
            </a:r>
            <a:r>
              <a:rPr kumimoji="0" sz="1200" b="1" i="0" u="none" strike="noStrike" kern="1200" cap="none" spc="-110"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55" normalizeH="0" baseline="0" noProof="0" dirty="0">
                <a:ln>
                  <a:noFill/>
                </a:ln>
                <a:solidFill>
                  <a:prstClr val="black"/>
                </a:solidFill>
                <a:effectLst/>
                <a:uLnTx/>
                <a:uFillTx/>
                <a:latin typeface="Calibri" panose="020F0502020204030204"/>
                <a:ea typeface="+mn-ea"/>
                <a:cs typeface="Trebuchet MS"/>
              </a:rPr>
              <a:t>a</a:t>
            </a:r>
            <a:r>
              <a:rPr kumimoji="0" sz="1200" b="1" i="0" u="none" strike="noStrike" kern="1200" cap="none" spc="-100"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partir</a:t>
            </a:r>
            <a:r>
              <a:rPr kumimoji="0" sz="1200" b="1" i="0" u="none" strike="noStrike" kern="1200" cap="none" spc="-110"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de</a:t>
            </a:r>
            <a:r>
              <a:rPr kumimoji="0" sz="1200" b="1" i="0" u="none" strike="noStrike" kern="1200" cap="none" spc="-100"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60" normalizeH="0" baseline="0" noProof="0" dirty="0">
                <a:ln>
                  <a:noFill/>
                </a:ln>
                <a:solidFill>
                  <a:prstClr val="black"/>
                </a:solidFill>
                <a:effectLst/>
                <a:uLnTx/>
                <a:uFillTx/>
                <a:latin typeface="Calibri" panose="020F0502020204030204"/>
                <a:ea typeface="+mn-ea"/>
                <a:cs typeface="Trebuchet MS"/>
              </a:rPr>
              <a:t>70</a:t>
            </a:r>
            <a:r>
              <a:rPr kumimoji="0" sz="1200" b="1" i="0" u="none" strike="noStrike" kern="1200" cap="none" spc="-105"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10" normalizeH="0" baseline="0" noProof="0" dirty="0">
                <a:ln>
                  <a:noFill/>
                </a:ln>
                <a:solidFill>
                  <a:prstClr val="black"/>
                </a:solidFill>
                <a:effectLst/>
                <a:uLnTx/>
                <a:uFillTx/>
                <a:latin typeface="Calibri" panose="020F0502020204030204"/>
                <a:ea typeface="+mn-ea"/>
                <a:cs typeface="Trebuchet MS"/>
              </a:rPr>
              <a:t>km/h  </a:t>
            </a:r>
            <a:r>
              <a:rPr kumimoji="0" sz="1200" b="0" i="0" u="none" strike="noStrike" kern="1200" cap="none" spc="-15" normalizeH="0" baseline="0" noProof="0" dirty="0">
                <a:ln>
                  <a:noFill/>
                </a:ln>
                <a:solidFill>
                  <a:prstClr val="black"/>
                </a:solidFill>
                <a:effectLst/>
                <a:uLnTx/>
                <a:uFillTx/>
                <a:latin typeface="Calibri" panose="020F0502020204030204"/>
                <a:ea typeface="+mn-ea"/>
                <a:cs typeface="Trebuchet MS"/>
              </a:rPr>
              <a:t>(mercado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80-85</a:t>
            </a:r>
            <a:r>
              <a:rPr kumimoji="0" sz="1200" b="0" i="0" u="none" strike="noStrike" kern="1200" cap="none" spc="-265"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45" normalizeH="0" baseline="0" noProof="0" dirty="0">
                <a:ln>
                  <a:noFill/>
                </a:ln>
                <a:solidFill>
                  <a:prstClr val="black"/>
                </a:solidFill>
                <a:effectLst/>
                <a:uLnTx/>
                <a:uFillTx/>
                <a:latin typeface="Calibri" panose="020F0502020204030204"/>
                <a:ea typeface="+mn-ea"/>
                <a:cs typeface="Trebuchet MS"/>
              </a:rPr>
              <a:t>km/h)</a:t>
            </a:r>
            <a:endParaRPr kumimoji="0" sz="12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167640" lvl="0" indent="-85725" algn="l" defTabSz="914400" rtl="0" eaLnBrk="1" fontAlgn="auto" latinLnBrk="0" hangingPunct="1">
              <a:lnSpc>
                <a:spcPct val="100000"/>
              </a:lnSpc>
              <a:spcBef>
                <a:spcPts val="395"/>
              </a:spcBef>
              <a:spcAft>
                <a:spcPts val="0"/>
              </a:spcAft>
              <a:buClrTx/>
              <a:buSzTx/>
              <a:buFont typeface="Arial"/>
              <a:buChar char="•"/>
              <a:tabLst>
                <a:tab pos="98425" algn="l"/>
              </a:tabLst>
              <a:defRPr/>
            </a:pP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Garantizamos </a:t>
            </a:r>
            <a:r>
              <a:rPr kumimoji="0" sz="1200" b="1" i="0" u="none" strike="noStrike" kern="1200" cap="none" spc="0" normalizeH="0" baseline="0" noProof="0" dirty="0">
                <a:ln>
                  <a:noFill/>
                </a:ln>
                <a:solidFill>
                  <a:prstClr val="black"/>
                </a:solidFill>
                <a:effectLst/>
                <a:uLnTx/>
                <a:uFillTx/>
                <a:latin typeface="Calibri" panose="020F0502020204030204"/>
                <a:ea typeface="+mn-ea"/>
                <a:cs typeface="Trebuchet MS"/>
              </a:rPr>
              <a:t>daños  </a:t>
            </a:r>
            <a:r>
              <a:rPr kumimoji="0" sz="1200" b="1" i="0" u="none" strike="noStrike" kern="1200" cap="none" spc="-50" normalizeH="0" baseline="0" noProof="0" dirty="0">
                <a:ln>
                  <a:noFill/>
                </a:ln>
                <a:solidFill>
                  <a:prstClr val="black"/>
                </a:solidFill>
                <a:effectLst/>
                <a:uLnTx/>
                <a:uFillTx/>
                <a:latin typeface="Calibri" panose="020F0502020204030204"/>
                <a:ea typeface="+mn-ea"/>
                <a:cs typeface="Trebuchet MS"/>
              </a:rPr>
              <a:t>eléctricos en </a:t>
            </a:r>
            <a:r>
              <a:rPr kumimoji="0" sz="1200" b="1" i="0" u="none" strike="noStrike" kern="1200" cap="none" spc="-30" normalizeH="0" baseline="0" noProof="0" dirty="0">
                <a:ln>
                  <a:noFill/>
                </a:ln>
                <a:solidFill>
                  <a:prstClr val="black"/>
                </a:solidFill>
                <a:effectLst/>
                <a:uLnTx/>
                <a:uFillTx/>
                <a:latin typeface="Calibri" panose="020F0502020204030204"/>
                <a:ea typeface="+mn-ea"/>
                <a:cs typeface="Trebuchet MS"/>
              </a:rPr>
              <a:t>equipos  </a:t>
            </a:r>
            <a:r>
              <a:rPr kumimoji="0" sz="1200" b="1" i="0" u="none" strike="noStrike" kern="1200" cap="none" spc="-50" normalizeH="0" baseline="0" noProof="0" dirty="0">
                <a:ln>
                  <a:noFill/>
                </a:ln>
                <a:solidFill>
                  <a:prstClr val="black"/>
                </a:solidFill>
                <a:effectLst/>
                <a:uLnTx/>
                <a:uFillTx/>
                <a:latin typeface="Calibri" panose="020F0502020204030204"/>
                <a:ea typeface="+mn-ea"/>
                <a:cs typeface="Trebuchet MS"/>
              </a:rPr>
              <a:t>eléctricos </a:t>
            </a:r>
            <a:r>
              <a:rPr kumimoji="0" sz="1200" b="1" i="0" u="none" strike="noStrike" kern="1200" cap="none" spc="-15" normalizeH="0" baseline="0" noProof="0" dirty="0">
                <a:ln>
                  <a:noFill/>
                </a:ln>
                <a:solidFill>
                  <a:prstClr val="black"/>
                </a:solidFill>
                <a:effectLst/>
                <a:uLnTx/>
                <a:uFillTx/>
                <a:latin typeface="Calibri" panose="020F0502020204030204"/>
                <a:ea typeface="+mn-ea"/>
                <a:cs typeface="Trebuchet MS"/>
              </a:rPr>
              <a:t>y </a:t>
            </a:r>
            <a:r>
              <a:rPr kumimoji="0" sz="1200" b="1" i="0" u="none" strike="noStrike" kern="1200" cap="none" spc="-45" normalizeH="0" baseline="0" noProof="0" dirty="0">
                <a:ln>
                  <a:noFill/>
                </a:ln>
                <a:solidFill>
                  <a:prstClr val="black"/>
                </a:solidFill>
                <a:effectLst/>
                <a:uLnTx/>
                <a:uFillTx/>
                <a:latin typeface="Calibri" panose="020F0502020204030204"/>
                <a:ea typeface="+mn-ea"/>
                <a:cs typeface="Trebuchet MS"/>
              </a:rPr>
              <a:t>electrónicos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sin </a:t>
            </a:r>
            <a:r>
              <a:rPr kumimoji="0" sz="1200" b="1" i="0" u="none" strike="noStrike" kern="1200" cap="none" spc="-50" normalizeH="0" baseline="0" noProof="0" dirty="0">
                <a:ln>
                  <a:noFill/>
                </a:ln>
                <a:solidFill>
                  <a:prstClr val="black"/>
                </a:solidFill>
                <a:effectLst/>
                <a:uLnTx/>
                <a:uFillTx/>
                <a:latin typeface="Calibri" panose="020F0502020204030204"/>
                <a:ea typeface="+mn-ea"/>
                <a:cs typeface="Trebuchet MS"/>
              </a:rPr>
              <a:t>límite </a:t>
            </a:r>
            <a:r>
              <a:rPr kumimoji="0" sz="1200" b="1" i="0" u="none" strike="noStrike" kern="1200" cap="none" spc="-35" normalizeH="0" baseline="0" noProof="0" dirty="0">
                <a:ln>
                  <a:noFill/>
                </a:ln>
                <a:solidFill>
                  <a:prstClr val="black"/>
                </a:solidFill>
                <a:effectLst/>
                <a:uLnTx/>
                <a:uFillTx/>
                <a:latin typeface="Calibri" panose="020F0502020204030204"/>
                <a:ea typeface="+mn-ea"/>
                <a:cs typeface="Trebuchet MS"/>
              </a:rPr>
              <a:t>de</a:t>
            </a:r>
            <a:r>
              <a:rPr kumimoji="0" sz="1200" b="1" i="0" u="none" strike="noStrike" kern="1200" cap="none" spc="-229" normalizeH="0" baseline="0" noProof="0" dirty="0">
                <a:ln>
                  <a:noFill/>
                </a:ln>
                <a:solidFill>
                  <a:prstClr val="black"/>
                </a:solidFill>
                <a:effectLst/>
                <a:uLnTx/>
                <a:uFillTx/>
                <a:latin typeface="Calibri" panose="020F0502020204030204"/>
                <a:ea typeface="+mn-ea"/>
                <a:cs typeface="Trebuchet MS"/>
              </a:rPr>
              <a:t> </a:t>
            </a:r>
            <a:r>
              <a:rPr kumimoji="0" sz="1200" b="1" i="0" u="none" strike="noStrike" kern="1200" cap="none" spc="-10" normalizeH="0" baseline="0" noProof="0" dirty="0">
                <a:ln>
                  <a:noFill/>
                </a:ln>
                <a:solidFill>
                  <a:prstClr val="black"/>
                </a:solidFill>
                <a:effectLst/>
                <a:uLnTx/>
                <a:uFillTx/>
                <a:latin typeface="Calibri" panose="020F0502020204030204"/>
                <a:ea typeface="+mn-ea"/>
                <a:cs typeface="Trebuchet MS"/>
              </a:rPr>
              <a:t>antigüedad</a:t>
            </a:r>
            <a:endParaRPr kumimoji="0" sz="12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5080" lvl="0" indent="-85725" algn="l" defTabSz="914400" rtl="0" eaLnBrk="1" fontAlgn="auto" latinLnBrk="0" hangingPunct="1">
              <a:lnSpc>
                <a:spcPct val="100000"/>
              </a:lnSpc>
              <a:spcBef>
                <a:spcPts val="400"/>
              </a:spcBef>
              <a:spcAft>
                <a:spcPts val="0"/>
              </a:spcAft>
              <a:buClrTx/>
              <a:buSzTx/>
              <a:buFont typeface="Arial"/>
              <a:buChar char="•"/>
              <a:tabLst>
                <a:tab pos="98425" algn="l"/>
              </a:tabLst>
              <a:defRPr/>
            </a:pPr>
            <a:r>
              <a:rPr kumimoji="0" sz="1200" b="0" i="0" u="none" strike="noStrike" kern="1200" cap="none" spc="-30" normalizeH="0" baseline="0" noProof="0" dirty="0">
                <a:ln>
                  <a:noFill/>
                </a:ln>
                <a:solidFill>
                  <a:prstClr val="black"/>
                </a:solidFill>
                <a:effectLst/>
                <a:uLnTx/>
                <a:uFillTx/>
                <a:latin typeface="Calibri" panose="020F0502020204030204"/>
                <a:ea typeface="+mn-ea"/>
                <a:cs typeface="Trebuchet MS"/>
              </a:rPr>
              <a:t>Excelente </a:t>
            </a:r>
            <a:r>
              <a:rPr kumimoji="0" sz="1200" b="0" i="0" u="none" strike="noStrike" kern="1200" cap="none" spc="-25" normalizeH="0" baseline="0" noProof="0" dirty="0">
                <a:ln>
                  <a:noFill/>
                </a:ln>
                <a:solidFill>
                  <a:prstClr val="black"/>
                </a:solidFill>
                <a:effectLst/>
                <a:uLnTx/>
                <a:uFillTx/>
                <a:latin typeface="Calibri" panose="020F0502020204030204"/>
                <a:ea typeface="+mn-ea"/>
                <a:cs typeface="Trebuchet MS"/>
              </a:rPr>
              <a:t>cobertura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200" b="1" i="0" u="none" strike="noStrike" kern="1200" cap="none" spc="-10" normalizeH="0" baseline="0" noProof="0" dirty="0">
                <a:ln>
                  <a:noFill/>
                </a:ln>
                <a:solidFill>
                  <a:prstClr val="black"/>
                </a:solidFill>
                <a:effectLst/>
                <a:uLnTx/>
                <a:uFillTx/>
                <a:latin typeface="Calibri" panose="020F0502020204030204"/>
                <a:ea typeface="+mn-ea"/>
                <a:cs typeface="Trebuchet MS"/>
              </a:rPr>
              <a:t>Responsabilidad </a:t>
            </a:r>
            <a:r>
              <a:rPr kumimoji="0" sz="1200" b="1" i="0" u="none" strike="noStrike" kern="1200" cap="none" spc="-25" normalizeH="0" baseline="0" noProof="0" dirty="0">
                <a:ln>
                  <a:noFill/>
                </a:ln>
                <a:solidFill>
                  <a:prstClr val="black"/>
                </a:solidFill>
                <a:effectLst/>
                <a:uLnTx/>
                <a:uFillTx/>
                <a:latin typeface="Calibri" panose="020F0502020204030204"/>
                <a:ea typeface="+mn-ea"/>
                <a:cs typeface="Trebuchet MS"/>
              </a:rPr>
              <a:t>Civil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hasta</a:t>
            </a:r>
            <a:r>
              <a:rPr kumimoji="0" sz="1200" b="0" i="0" u="none" strike="noStrike" kern="1200" cap="none" spc="-125"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20" normalizeH="0" baseline="0" noProof="0" dirty="0">
                <a:ln>
                  <a:noFill/>
                </a:ln>
                <a:solidFill>
                  <a:prstClr val="black"/>
                </a:solidFill>
                <a:effectLst/>
                <a:uLnTx/>
                <a:uFillTx/>
                <a:latin typeface="Calibri" panose="020F0502020204030204"/>
                <a:ea typeface="+mn-ea"/>
                <a:cs typeface="Trebuchet MS"/>
              </a:rPr>
              <a:t>250.000</a:t>
            </a:r>
            <a:r>
              <a:rPr kumimoji="0" sz="1200" b="0" i="0" u="none" strike="noStrike" kern="1200" cap="none" spc="-155"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90" normalizeH="0" baseline="0" noProof="0" dirty="0">
                <a:ln>
                  <a:noFill/>
                </a:ln>
                <a:solidFill>
                  <a:prstClr val="black"/>
                </a:solidFill>
                <a:effectLst/>
                <a:uLnTx/>
                <a:uFillTx/>
                <a:latin typeface="Calibri" panose="020F0502020204030204"/>
                <a:ea typeface="+mn-ea"/>
                <a:cs typeface="Trebuchet MS"/>
              </a:rPr>
              <a:t>€.</a:t>
            </a:r>
            <a:r>
              <a:rPr kumimoji="0" sz="1200" b="0" i="0" u="none" strike="noStrike" kern="1200" cap="none" spc="-130"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25" normalizeH="0" baseline="0" noProof="0" dirty="0">
                <a:ln>
                  <a:noFill/>
                </a:ln>
                <a:solidFill>
                  <a:prstClr val="black"/>
                </a:solidFill>
                <a:effectLst/>
                <a:uLnTx/>
                <a:uFillTx/>
                <a:latin typeface="Calibri" panose="020F0502020204030204"/>
                <a:ea typeface="+mn-ea"/>
                <a:cs typeface="Trebuchet MS"/>
              </a:rPr>
              <a:t>Incluye</a:t>
            </a:r>
            <a:r>
              <a:rPr kumimoji="0" sz="1200" b="0" i="0" u="none" strike="noStrike" kern="1200" cap="none" spc="-114"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10" normalizeH="0" baseline="0" noProof="0" dirty="0">
                <a:ln>
                  <a:noFill/>
                </a:ln>
                <a:solidFill>
                  <a:prstClr val="black"/>
                </a:solidFill>
                <a:effectLst/>
                <a:uLnTx/>
                <a:uFillTx/>
                <a:latin typeface="Calibri" panose="020F0502020204030204"/>
                <a:ea typeface="+mn-ea"/>
                <a:cs typeface="Trebuchet MS"/>
              </a:rPr>
              <a:t>los  </a:t>
            </a:r>
            <a:r>
              <a:rPr kumimoji="0" sz="1200" b="0" i="0" u="none" strike="noStrike" kern="1200" cap="none" spc="-5" normalizeH="0" baseline="0" noProof="0" dirty="0">
                <a:ln>
                  <a:noFill/>
                </a:ln>
                <a:solidFill>
                  <a:prstClr val="black"/>
                </a:solidFill>
                <a:effectLst/>
                <a:uLnTx/>
                <a:uFillTx/>
                <a:latin typeface="Calibri" panose="020F0502020204030204"/>
                <a:ea typeface="+mn-ea"/>
                <a:cs typeface="Trebuchet MS"/>
              </a:rPr>
              <a:t>animales de</a:t>
            </a:r>
            <a:r>
              <a:rPr kumimoji="0" sz="1200" b="0" i="0" u="none" strike="noStrike" kern="1200" cap="none" spc="-240" normalizeH="0" baseline="0" noProof="0" dirty="0">
                <a:ln>
                  <a:noFill/>
                </a:ln>
                <a:solidFill>
                  <a:prstClr val="black"/>
                </a:solidFill>
                <a:effectLst/>
                <a:uLnTx/>
                <a:uFillTx/>
                <a:latin typeface="Calibri" panose="020F0502020204030204"/>
                <a:ea typeface="+mn-ea"/>
                <a:cs typeface="Trebuchet MS"/>
              </a:rPr>
              <a:t> </a:t>
            </a:r>
            <a:r>
              <a:rPr kumimoji="0" sz="1200" b="0" i="0" u="none" strike="noStrike" kern="1200" cap="none" spc="-20" normalizeH="0" baseline="0" noProof="0" dirty="0">
                <a:ln>
                  <a:noFill/>
                </a:ln>
                <a:solidFill>
                  <a:prstClr val="black"/>
                </a:solidFill>
                <a:effectLst/>
                <a:uLnTx/>
                <a:uFillTx/>
                <a:latin typeface="Calibri" panose="020F0502020204030204"/>
                <a:ea typeface="+mn-ea"/>
                <a:cs typeface="Trebuchet MS"/>
              </a:rPr>
              <a:t>compañía.</a:t>
            </a:r>
            <a:endParaRPr kumimoji="0" sz="1200" b="0" i="0" u="none" strike="noStrike" kern="1200" cap="none" spc="0" normalizeH="0" baseline="0" noProof="0">
              <a:ln>
                <a:noFill/>
              </a:ln>
              <a:solidFill>
                <a:prstClr val="black"/>
              </a:solidFill>
              <a:effectLst/>
              <a:uLnTx/>
              <a:uFillTx/>
              <a:latin typeface="Calibri" panose="020F0502020204030204"/>
              <a:ea typeface="+mn-ea"/>
              <a:cs typeface="Trebuchet MS"/>
            </a:endParaRPr>
          </a:p>
        </p:txBody>
      </p:sp>
      <p:sp>
        <p:nvSpPr>
          <p:cNvPr id="52" name="object 20">
            <a:extLst>
              <a:ext uri="{FF2B5EF4-FFF2-40B4-BE49-F238E27FC236}">
                <a16:creationId xmlns:a16="http://schemas.microsoft.com/office/drawing/2014/main" id="{043DAEA3-A01A-458C-AF2E-16271F10E568}"/>
              </a:ext>
            </a:extLst>
          </p:cNvPr>
          <p:cNvSpPr txBox="1"/>
          <p:nvPr/>
        </p:nvSpPr>
        <p:spPr>
          <a:xfrm>
            <a:off x="7396353" y="2736342"/>
            <a:ext cx="1899920" cy="2803973"/>
          </a:xfrm>
          <a:prstGeom prst="rect">
            <a:avLst/>
          </a:prstGeom>
        </p:spPr>
        <p:txBody>
          <a:bodyPr vert="horz" wrap="square" lIns="0" tIns="13335" rIns="0" bIns="0" rtlCol="0">
            <a:spAutoFit/>
          </a:bodyPr>
          <a:lstStyle/>
          <a:p>
            <a:pPr marL="98425" marR="59055" lvl="0" indent="-85725" algn="l" defTabSz="914400" rtl="0" eaLnBrk="1" fontAlgn="auto" latinLnBrk="0" hangingPunct="1">
              <a:lnSpc>
                <a:spcPct val="100000"/>
              </a:lnSpc>
              <a:spcBef>
                <a:spcPts val="105"/>
              </a:spcBef>
              <a:spcAft>
                <a:spcPts val="0"/>
              </a:spcAft>
              <a:buClrTx/>
              <a:buSzTx/>
              <a:buFont typeface="Arial"/>
              <a:buChar char="•"/>
              <a:tabLst>
                <a:tab pos="98425" algn="l"/>
              </a:tabLst>
              <a:defRPr/>
            </a:pPr>
            <a:r>
              <a:rPr kumimoji="0" sz="1400" b="1" i="0" u="none" strike="noStrike" kern="1200" cap="none" spc="-40" normalizeH="0" baseline="0" noProof="0" dirty="0">
                <a:ln>
                  <a:noFill/>
                </a:ln>
                <a:solidFill>
                  <a:prstClr val="black"/>
                </a:solidFill>
                <a:effectLst/>
                <a:uLnTx/>
                <a:uFillTx/>
                <a:latin typeface="Calibri" panose="020F0502020204030204"/>
                <a:ea typeface="+mn-ea"/>
                <a:cs typeface="Trebuchet MS"/>
              </a:rPr>
              <a:t>Servicio</a:t>
            </a:r>
            <a:r>
              <a:rPr kumimoji="0" sz="1400" b="1" i="0" u="none" strike="noStrike" kern="1200" cap="none" spc="-13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Manitas</a:t>
            </a:r>
            <a:r>
              <a:rPr kumimoji="0" sz="1400" b="1" i="0" u="none" strike="noStrike" kern="1200" cap="none" spc="-140"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6h</a:t>
            </a:r>
            <a:r>
              <a:rPr kumimoji="0" sz="1400" b="0" i="0" u="none" strike="noStrike" kern="1200" cap="none" spc="-130"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al  </a:t>
            </a:r>
            <a:r>
              <a:rPr kumimoji="0" sz="1400" b="0" i="0" u="none" strike="noStrike" kern="1200" cap="none" spc="-30" normalizeH="0" baseline="0" noProof="0" dirty="0">
                <a:ln>
                  <a:noFill/>
                </a:ln>
                <a:solidFill>
                  <a:prstClr val="black"/>
                </a:solidFill>
                <a:effectLst/>
                <a:uLnTx/>
                <a:uFillTx/>
                <a:latin typeface="Calibri" panose="020F0502020204030204"/>
                <a:ea typeface="+mn-ea"/>
                <a:cs typeface="Trebuchet MS"/>
              </a:rPr>
              <a:t>año.</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85725" algn="l" defTabSz="914400" rtl="0" eaLnBrk="1" fontAlgn="auto" latinLnBrk="0" hangingPunct="1">
              <a:lnSpc>
                <a:spcPct val="100000"/>
              </a:lnSpc>
              <a:spcBef>
                <a:spcPts val="395"/>
              </a:spcBef>
              <a:spcAft>
                <a:spcPts val="0"/>
              </a:spcAft>
              <a:buClrTx/>
              <a:buSzTx/>
              <a:buFont typeface="Arial"/>
              <a:buChar char="•"/>
              <a:tabLst>
                <a:tab pos="98425" algn="l"/>
              </a:tabLst>
              <a:defRPr/>
            </a:pPr>
            <a:r>
              <a:rPr kumimoji="0" sz="1400" b="1" i="0" u="none" kern="1200" cap="none" spc="-30" normalizeH="0" baseline="0" noProof="0" dirty="0">
                <a:ln>
                  <a:noFill/>
                </a:ln>
                <a:solidFill>
                  <a:prstClr val="black"/>
                </a:solidFill>
                <a:effectLst/>
                <a:uLnTx/>
                <a:uFillTx/>
                <a:latin typeface="Calibri" panose="020F0502020204030204"/>
                <a:ea typeface="+mn-ea"/>
                <a:cs typeface="Trebuchet MS"/>
              </a:rPr>
              <a:t>Asistencia</a:t>
            </a:r>
            <a:r>
              <a:rPr kumimoji="0" sz="1400" b="1" i="0" u="none" kern="1200" cap="none" spc="-155" normalizeH="0" baseline="0" noProof="0" dirty="0">
                <a:ln>
                  <a:noFill/>
                </a:ln>
                <a:solidFill>
                  <a:prstClr val="black"/>
                </a:solidFill>
                <a:effectLst/>
                <a:uLnTx/>
                <a:uFillTx/>
                <a:latin typeface="Calibri" panose="020F0502020204030204"/>
                <a:ea typeface="+mn-ea"/>
                <a:cs typeface="Trebuchet MS"/>
              </a:rPr>
              <a:t> </a:t>
            </a:r>
            <a:r>
              <a:rPr kumimoji="0" sz="1400" b="1" i="0" u="none" kern="1200" cap="none" spc="-35" normalizeH="0" baseline="0" noProof="0" dirty="0">
                <a:ln>
                  <a:noFill/>
                </a:ln>
                <a:solidFill>
                  <a:prstClr val="black"/>
                </a:solidFill>
                <a:effectLst/>
                <a:uLnTx/>
                <a:uFillTx/>
                <a:latin typeface="Calibri" panose="020F0502020204030204"/>
                <a:ea typeface="+mn-ea"/>
                <a:cs typeface="Trebuchet MS"/>
              </a:rPr>
              <a:t>informática</a:t>
            </a:r>
            <a:endParaRPr kumimoji="0" sz="1400" b="0" i="0" u="non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0" algn="l" defTabSz="914400" rtl="0" eaLnBrk="1" fontAlgn="auto" latinLnBrk="0" hangingPunct="1">
              <a:lnSpc>
                <a:spcPct val="100000"/>
              </a:lnSpc>
              <a:spcBef>
                <a:spcPts val="0"/>
              </a:spcBef>
              <a:spcAft>
                <a:spcPts val="0"/>
              </a:spcAft>
              <a:buClrTx/>
              <a:buSzTx/>
              <a:buFontTx/>
              <a:buNone/>
              <a:tabLst/>
              <a:defRPr/>
            </a:pPr>
            <a:r>
              <a:rPr kumimoji="0" sz="1400" b="0" i="0" u="none" kern="1200" cap="none" spc="-25" normalizeH="0" baseline="0" noProof="0" dirty="0">
                <a:ln>
                  <a:noFill/>
                </a:ln>
                <a:solidFill>
                  <a:prstClr val="black"/>
                </a:solidFill>
                <a:effectLst/>
                <a:uLnTx/>
                <a:uFillTx/>
                <a:latin typeface="Calibri" panose="020F0502020204030204"/>
                <a:ea typeface="+mn-ea"/>
                <a:cs typeface="Trebuchet MS"/>
              </a:rPr>
              <a:t>online </a:t>
            </a:r>
            <a:r>
              <a:rPr kumimoji="0" sz="1400" b="0" i="0" u="none" kern="1200" cap="none" spc="-20" normalizeH="0" baseline="0" noProof="0" dirty="0">
                <a:ln>
                  <a:noFill/>
                </a:ln>
                <a:solidFill>
                  <a:prstClr val="black"/>
                </a:solidFill>
                <a:effectLst/>
                <a:uLnTx/>
                <a:uFillTx/>
                <a:latin typeface="Calibri" panose="020F0502020204030204"/>
                <a:ea typeface="+mn-ea"/>
                <a:cs typeface="Trebuchet MS"/>
              </a:rPr>
              <a:t>y </a:t>
            </a:r>
            <a:r>
              <a:rPr kumimoji="0" sz="1400" b="0" i="0" u="none" kern="1200" cap="none" spc="70" normalizeH="0" baseline="0" noProof="0" dirty="0">
                <a:ln>
                  <a:noFill/>
                </a:ln>
                <a:solidFill>
                  <a:prstClr val="black"/>
                </a:solidFill>
                <a:effectLst/>
                <a:uLnTx/>
                <a:uFillTx/>
                <a:latin typeface="Calibri" panose="020F0502020204030204"/>
                <a:ea typeface="+mn-ea"/>
                <a:cs typeface="Trebuchet MS"/>
              </a:rPr>
              <a:t>a</a:t>
            </a:r>
            <a:r>
              <a:rPr kumimoji="0" sz="1400" b="0" i="0" u="none" kern="1200" cap="none" spc="-325" normalizeH="0" baseline="0" noProof="0" dirty="0">
                <a:ln>
                  <a:noFill/>
                </a:ln>
                <a:solidFill>
                  <a:prstClr val="black"/>
                </a:solidFill>
                <a:effectLst/>
                <a:uLnTx/>
                <a:uFillTx/>
                <a:latin typeface="Calibri" panose="020F0502020204030204"/>
                <a:ea typeface="+mn-ea"/>
                <a:cs typeface="Trebuchet MS"/>
              </a:rPr>
              <a:t> </a:t>
            </a:r>
            <a:r>
              <a:rPr kumimoji="0" sz="1400" b="0" i="0" u="none" kern="1200" cap="none" spc="-55" normalizeH="0" baseline="0" noProof="0" dirty="0">
                <a:ln>
                  <a:noFill/>
                </a:ln>
                <a:solidFill>
                  <a:prstClr val="black"/>
                </a:solidFill>
                <a:effectLst/>
                <a:uLnTx/>
                <a:uFillTx/>
                <a:latin typeface="Calibri" panose="020F0502020204030204"/>
                <a:ea typeface="+mn-ea"/>
                <a:cs typeface="Trebuchet MS"/>
              </a:rPr>
              <a:t>domicilio.</a:t>
            </a:r>
            <a:endParaRPr kumimoji="0" sz="1400" b="0" i="0" u="non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85725" algn="l" defTabSz="914400" rtl="0" eaLnBrk="1" fontAlgn="auto" latinLnBrk="0" hangingPunct="1">
              <a:lnSpc>
                <a:spcPct val="100000"/>
              </a:lnSpc>
              <a:spcBef>
                <a:spcPts val="405"/>
              </a:spcBef>
              <a:spcAft>
                <a:spcPts val="0"/>
              </a:spcAft>
              <a:buClrTx/>
              <a:buSzTx/>
              <a:buFont typeface="Arial"/>
              <a:buChar char="•"/>
              <a:tabLst>
                <a:tab pos="98425" algn="l"/>
              </a:tabLst>
              <a:defRPr/>
            </a:pP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Mantenimiento</a:t>
            </a:r>
            <a:r>
              <a:rPr kumimoji="0" sz="1400" b="1" i="0" u="none" strike="noStrike" kern="1200" cap="none" spc="-135"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35" normalizeH="0" baseline="0" noProof="0" dirty="0">
                <a:ln>
                  <a:noFill/>
                </a:ln>
                <a:solidFill>
                  <a:prstClr val="black"/>
                </a:solidFill>
                <a:effectLst/>
                <a:uLnTx/>
                <a:uFillTx/>
                <a:latin typeface="Calibri" panose="020F0502020204030204"/>
                <a:ea typeface="+mn-ea"/>
                <a:cs typeface="Trebuchet MS"/>
              </a:rPr>
              <a:t>por</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uso </a:t>
            </a:r>
            <a:r>
              <a:rPr kumimoji="0" sz="1400" b="1" i="0" u="none" strike="noStrike" kern="1200" cap="none" spc="-15" normalizeH="0" baseline="0" noProof="0" dirty="0">
                <a:ln>
                  <a:noFill/>
                </a:ln>
                <a:solidFill>
                  <a:prstClr val="black"/>
                </a:solidFill>
                <a:effectLst/>
                <a:uLnTx/>
                <a:uFillTx/>
                <a:latin typeface="Calibri" panose="020F0502020204030204"/>
                <a:ea typeface="+mn-ea"/>
                <a:cs typeface="Trebuchet MS"/>
              </a:rPr>
              <a:t>y</a:t>
            </a:r>
            <a:r>
              <a:rPr kumimoji="0" sz="1400" b="1" i="0" u="none" strike="noStrike" kern="1200" cap="none" spc="-215"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65" normalizeH="0" baseline="0" noProof="0" dirty="0">
                <a:ln>
                  <a:noFill/>
                </a:ln>
                <a:solidFill>
                  <a:prstClr val="black"/>
                </a:solidFill>
                <a:effectLst/>
                <a:uLnTx/>
                <a:uFillTx/>
                <a:latin typeface="Calibri" panose="020F0502020204030204"/>
                <a:ea typeface="+mn-ea"/>
                <a:cs typeface="Trebuchet MS"/>
              </a:rPr>
              <a:t>deterioro.</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85725" algn="l" defTabSz="914400" rtl="0" eaLnBrk="1" fontAlgn="auto" latinLnBrk="0" hangingPunct="1">
              <a:lnSpc>
                <a:spcPct val="100000"/>
              </a:lnSpc>
              <a:spcBef>
                <a:spcPts val="400"/>
              </a:spcBef>
              <a:spcAft>
                <a:spcPts val="0"/>
              </a:spcAft>
              <a:buClrTx/>
              <a:buSzTx/>
              <a:buFont typeface="Arial"/>
              <a:buChar char="•"/>
              <a:tabLst>
                <a:tab pos="98425" algn="l"/>
              </a:tabLst>
              <a:defRPr/>
            </a:pP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Completa </a:t>
            </a:r>
            <a:r>
              <a:rPr kumimoji="0" sz="1400" b="0" i="0" u="none" strike="noStrike" kern="1200" cap="none" spc="-25" normalizeH="0" baseline="0" noProof="0" dirty="0">
                <a:ln>
                  <a:noFill/>
                </a:ln>
                <a:solidFill>
                  <a:prstClr val="black"/>
                </a:solidFill>
                <a:effectLst/>
                <a:uLnTx/>
                <a:uFillTx/>
                <a:latin typeface="Calibri" panose="020F0502020204030204"/>
                <a:ea typeface="+mn-ea"/>
                <a:cs typeface="Trebuchet MS"/>
              </a:rPr>
              <a:t>cobertura</a:t>
            </a:r>
            <a:r>
              <a:rPr kumimoji="0" sz="1400" b="0" i="0" u="none" strike="noStrike" kern="1200" cap="none" spc="-265"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de</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98425"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Defensa</a:t>
            </a:r>
            <a:r>
              <a:rPr kumimoji="0" sz="1400" b="1" i="0" u="none" strike="noStrike" kern="1200" cap="none" spc="-12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70" normalizeH="0" baseline="0" noProof="0" dirty="0">
                <a:ln>
                  <a:noFill/>
                </a:ln>
                <a:solidFill>
                  <a:prstClr val="black"/>
                </a:solidFill>
                <a:effectLst/>
                <a:uLnTx/>
                <a:uFillTx/>
                <a:latin typeface="Calibri" panose="020F0502020204030204"/>
                <a:ea typeface="+mn-ea"/>
                <a:cs typeface="Trebuchet MS"/>
              </a:rPr>
              <a:t>Jurídica.</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98425" marR="26034" lvl="0" indent="-85725" algn="l" defTabSz="914400" rtl="0" eaLnBrk="1" fontAlgn="auto" latinLnBrk="0" hangingPunct="1">
              <a:lnSpc>
                <a:spcPct val="100000"/>
              </a:lnSpc>
              <a:spcBef>
                <a:spcPts val="395"/>
              </a:spcBef>
              <a:spcAft>
                <a:spcPts val="0"/>
              </a:spcAft>
              <a:buClrTx/>
              <a:buSzTx/>
              <a:buFont typeface="Arial"/>
              <a:buChar char="•"/>
              <a:tabLst>
                <a:tab pos="98425" algn="l"/>
              </a:tabLst>
              <a:defRPr/>
            </a:pP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Pack </a:t>
            </a: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400" b="0" i="0" u="none" strike="noStrike" kern="1200" cap="none" spc="-25" normalizeH="0" baseline="0" noProof="0" dirty="0">
                <a:ln>
                  <a:noFill/>
                </a:ln>
                <a:solidFill>
                  <a:prstClr val="black"/>
                </a:solidFill>
                <a:effectLst/>
                <a:uLnTx/>
                <a:uFillTx/>
                <a:latin typeface="Calibri" panose="020F0502020204030204"/>
                <a:ea typeface="+mn-ea"/>
                <a:cs typeface="Trebuchet MS"/>
              </a:rPr>
              <a:t>contratación  </a:t>
            </a: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opcional </a:t>
            </a: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de  </a:t>
            </a:r>
            <a:r>
              <a:rPr kumimoji="0" sz="1400" b="1" i="0" u="none" strike="noStrike" kern="1200" cap="none" spc="-20" normalizeH="0" baseline="0" noProof="0" dirty="0">
                <a:ln>
                  <a:noFill/>
                </a:ln>
                <a:solidFill>
                  <a:prstClr val="black"/>
                </a:solidFill>
                <a:effectLst/>
                <a:uLnTx/>
                <a:uFillTx/>
                <a:latin typeface="Calibri" panose="020F0502020204030204"/>
                <a:ea typeface="+mn-ea"/>
                <a:cs typeface="Trebuchet MS"/>
              </a:rPr>
              <a:t>Reparación </a:t>
            </a:r>
            <a:r>
              <a:rPr kumimoji="0" sz="1400" b="1" i="0" u="none" strike="noStrike" kern="1200" cap="none" spc="-35" normalizeH="0" baseline="0" noProof="0" dirty="0">
                <a:ln>
                  <a:noFill/>
                </a:ln>
                <a:solidFill>
                  <a:prstClr val="black"/>
                </a:solidFill>
                <a:effectLst/>
                <a:uLnTx/>
                <a:uFillTx/>
                <a:latin typeface="Calibri" panose="020F0502020204030204"/>
                <a:ea typeface="+mn-ea"/>
                <a:cs typeface="Trebuchet MS"/>
              </a:rPr>
              <a:t>de </a:t>
            </a:r>
            <a:r>
              <a:rPr kumimoji="0" sz="1400" b="1" i="0" u="none" strike="noStrike" kern="1200" cap="none" spc="-15" normalizeH="0" baseline="0" noProof="0" dirty="0">
                <a:ln>
                  <a:noFill/>
                </a:ln>
                <a:solidFill>
                  <a:prstClr val="black"/>
                </a:solidFill>
                <a:effectLst/>
                <a:uLnTx/>
                <a:uFillTx/>
                <a:latin typeface="Calibri" panose="020F0502020204030204"/>
                <a:ea typeface="+mn-ea"/>
                <a:cs typeface="Trebuchet MS"/>
              </a:rPr>
              <a:t>avería  </a:t>
            </a: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línea</a:t>
            </a:r>
            <a:r>
              <a:rPr kumimoji="0" sz="1400" b="1" i="0" u="none" strike="noStrike" kern="1200" cap="none" spc="-155"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0" normalizeH="0" baseline="0" noProof="0" dirty="0">
                <a:ln>
                  <a:noFill/>
                </a:ln>
                <a:solidFill>
                  <a:prstClr val="black"/>
                </a:solidFill>
                <a:effectLst/>
                <a:uLnTx/>
                <a:uFillTx/>
                <a:latin typeface="Calibri" panose="020F0502020204030204"/>
                <a:ea typeface="+mn-ea"/>
                <a:cs typeface="Trebuchet MS"/>
              </a:rPr>
              <a:t>blanca</a:t>
            </a:r>
            <a:r>
              <a:rPr kumimoji="0" sz="1400" b="1" i="0" u="none" strike="noStrike" kern="1200" cap="none" spc="-14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15" normalizeH="0" baseline="0" noProof="0" dirty="0">
                <a:ln>
                  <a:noFill/>
                </a:ln>
                <a:solidFill>
                  <a:prstClr val="black"/>
                </a:solidFill>
                <a:effectLst/>
                <a:uLnTx/>
                <a:uFillTx/>
                <a:latin typeface="Calibri" panose="020F0502020204030204"/>
                <a:ea typeface="+mn-ea"/>
                <a:cs typeface="Trebuchet MS"/>
              </a:rPr>
              <a:t>y</a:t>
            </a:r>
            <a:r>
              <a:rPr kumimoji="0" sz="1400" b="1" i="0" u="none" strike="noStrike" kern="1200" cap="none" spc="-13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40" normalizeH="0" baseline="0" noProof="0" dirty="0">
                <a:ln>
                  <a:noFill/>
                </a:ln>
                <a:solidFill>
                  <a:prstClr val="black"/>
                </a:solidFill>
                <a:effectLst/>
                <a:uLnTx/>
                <a:uFillTx/>
                <a:latin typeface="Calibri" panose="020F0502020204030204"/>
                <a:ea typeface="+mn-ea"/>
                <a:cs typeface="Trebuchet MS"/>
              </a:rPr>
              <a:t>Servicio  </a:t>
            </a:r>
            <a:r>
              <a:rPr kumimoji="0" sz="1400" b="1" i="0" u="none" strike="noStrike" kern="1200" cap="none" spc="-50" normalizeH="0" baseline="0" noProof="0" dirty="0">
                <a:ln>
                  <a:noFill/>
                </a:ln>
                <a:solidFill>
                  <a:prstClr val="black"/>
                </a:solidFill>
                <a:effectLst/>
                <a:uLnTx/>
                <a:uFillTx/>
                <a:latin typeface="Calibri" panose="020F0502020204030204"/>
                <a:ea typeface="+mn-ea"/>
                <a:cs typeface="Trebuchet MS"/>
              </a:rPr>
              <a:t>Express</a:t>
            </a:r>
            <a:r>
              <a:rPr kumimoji="0" sz="1400" b="0" i="0" u="none" strike="noStrike" kern="1200" cap="none" spc="-50" normalizeH="0" baseline="0" noProof="0" dirty="0">
                <a:ln>
                  <a:noFill/>
                </a:ln>
                <a:solidFill>
                  <a:prstClr val="black"/>
                </a:solidFill>
                <a:effectLst/>
                <a:uLnTx/>
                <a:uFillTx/>
                <a:latin typeface="Calibri" panose="020F0502020204030204"/>
                <a:ea typeface="+mn-ea"/>
                <a:cs typeface="Trebuchet MS"/>
              </a:rPr>
              <a:t>.</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p:txBody>
      </p:sp>
      <p:sp>
        <p:nvSpPr>
          <p:cNvPr id="53" name="object 21">
            <a:extLst>
              <a:ext uri="{FF2B5EF4-FFF2-40B4-BE49-F238E27FC236}">
                <a16:creationId xmlns:a16="http://schemas.microsoft.com/office/drawing/2014/main" id="{EA209027-2D06-402C-9CB5-1C0CAEFE4754}"/>
              </a:ext>
            </a:extLst>
          </p:cNvPr>
          <p:cNvSpPr/>
          <p:nvPr/>
        </p:nvSpPr>
        <p:spPr>
          <a:xfrm>
            <a:off x="9467088" y="1232916"/>
            <a:ext cx="2304415" cy="676910"/>
          </a:xfrm>
          <a:custGeom>
            <a:avLst/>
            <a:gdLst/>
            <a:ahLst/>
            <a:cxnLst/>
            <a:rect l="l" t="t" r="r" b="b"/>
            <a:pathLst>
              <a:path w="2304415" h="676910">
                <a:moveTo>
                  <a:pt x="2304288" y="0"/>
                </a:moveTo>
                <a:lnTo>
                  <a:pt x="0" y="0"/>
                </a:lnTo>
                <a:lnTo>
                  <a:pt x="0" y="676655"/>
                </a:lnTo>
                <a:lnTo>
                  <a:pt x="2304288" y="676655"/>
                </a:lnTo>
                <a:lnTo>
                  <a:pt x="2304288" y="0"/>
                </a:lnTo>
                <a:close/>
              </a:path>
            </a:pathLst>
          </a:custGeom>
          <a:solidFill>
            <a:srgbClr val="A6CF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4" name="object 22">
            <a:extLst>
              <a:ext uri="{FF2B5EF4-FFF2-40B4-BE49-F238E27FC236}">
                <a16:creationId xmlns:a16="http://schemas.microsoft.com/office/drawing/2014/main" id="{C76C4680-1B70-41AF-B5C1-C028A26A74AE}"/>
              </a:ext>
            </a:extLst>
          </p:cNvPr>
          <p:cNvSpPr txBox="1"/>
          <p:nvPr/>
        </p:nvSpPr>
        <p:spPr>
          <a:xfrm>
            <a:off x="9699752" y="1333626"/>
            <a:ext cx="1507490" cy="45275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La </a:t>
            </a:r>
            <a:r>
              <a:rPr kumimoji="0" sz="1400" b="1" i="0" u="none" strike="noStrike" kern="1200" cap="none" spc="-35" normalizeH="0" baseline="0" noProof="0" dirty="0">
                <a:ln>
                  <a:noFill/>
                </a:ln>
                <a:solidFill>
                  <a:prstClr val="black"/>
                </a:solidFill>
                <a:effectLst/>
                <a:uLnTx/>
                <a:uFillTx/>
                <a:latin typeface="Calibri" panose="020F0502020204030204"/>
                <a:ea typeface="+mn-ea"/>
                <a:cs typeface="Trebuchet MS"/>
              </a:rPr>
              <a:t>Cobertura</a:t>
            </a:r>
            <a:r>
              <a:rPr kumimoji="0" sz="1400" b="1" i="0" u="none" strike="noStrike" kern="1200" cap="none" spc="-28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Total</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20" normalizeH="0" baseline="0" noProof="0" dirty="0">
                <a:ln>
                  <a:noFill/>
                </a:ln>
                <a:solidFill>
                  <a:prstClr val="black"/>
                </a:solidFill>
                <a:effectLst/>
                <a:uLnTx/>
                <a:uFillTx/>
                <a:latin typeface="Calibri" panose="020F0502020204030204"/>
                <a:ea typeface="+mn-ea"/>
                <a:cs typeface="Trebuchet MS"/>
              </a:rPr>
              <a:t>más</a:t>
            </a:r>
            <a:r>
              <a:rPr kumimoji="0" sz="1400" b="0" i="0" u="none" strike="noStrike" kern="1200" cap="none" spc="-135"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20" normalizeH="0" baseline="0" noProof="0" dirty="0">
                <a:ln>
                  <a:noFill/>
                </a:ln>
                <a:solidFill>
                  <a:prstClr val="black"/>
                </a:solidFill>
                <a:effectLst/>
                <a:uLnTx/>
                <a:uFillTx/>
                <a:latin typeface="Calibri" panose="020F0502020204030204"/>
                <a:ea typeface="+mn-ea"/>
                <a:cs typeface="Trebuchet MS"/>
              </a:rPr>
              <a:t>completa</a:t>
            </a:r>
            <a:endParaRPr kumimoji="0" sz="1400" b="0" i="0" u="none" strike="noStrike" kern="1200" cap="none" spc="0" normalizeH="0" baseline="0" noProof="0" dirty="0">
              <a:ln>
                <a:noFill/>
              </a:ln>
              <a:solidFill>
                <a:prstClr val="black"/>
              </a:solidFill>
              <a:effectLst/>
              <a:uLnTx/>
              <a:uFillTx/>
              <a:latin typeface="Calibri" panose="020F0502020204030204"/>
              <a:ea typeface="+mn-ea"/>
              <a:cs typeface="Trebuchet MS"/>
            </a:endParaRPr>
          </a:p>
        </p:txBody>
      </p:sp>
      <p:sp>
        <p:nvSpPr>
          <p:cNvPr id="55" name="object 23">
            <a:extLst>
              <a:ext uri="{FF2B5EF4-FFF2-40B4-BE49-F238E27FC236}">
                <a16:creationId xmlns:a16="http://schemas.microsoft.com/office/drawing/2014/main" id="{173B71DB-788C-4537-A766-3648620A102A}"/>
              </a:ext>
            </a:extLst>
          </p:cNvPr>
          <p:cNvSpPr/>
          <p:nvPr/>
        </p:nvSpPr>
        <p:spPr>
          <a:xfrm>
            <a:off x="9467088" y="1909572"/>
            <a:ext cx="2304415" cy="4209415"/>
          </a:xfrm>
          <a:custGeom>
            <a:avLst/>
            <a:gdLst/>
            <a:ahLst/>
            <a:cxnLst/>
            <a:rect l="l" t="t" r="r" b="b"/>
            <a:pathLst>
              <a:path w="2304415" h="4209415">
                <a:moveTo>
                  <a:pt x="2304288" y="0"/>
                </a:moveTo>
                <a:lnTo>
                  <a:pt x="0" y="0"/>
                </a:lnTo>
                <a:lnTo>
                  <a:pt x="0" y="4209288"/>
                </a:lnTo>
                <a:lnTo>
                  <a:pt x="2304288" y="4209288"/>
                </a:lnTo>
                <a:lnTo>
                  <a:pt x="2304288" y="0"/>
                </a:lnTo>
                <a:close/>
              </a:path>
            </a:pathLst>
          </a:custGeom>
          <a:solidFill>
            <a:srgbClr val="C0DDBC">
              <a:alpha val="19999"/>
            </a:srgb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56" name="object 24">
            <a:extLst>
              <a:ext uri="{FF2B5EF4-FFF2-40B4-BE49-F238E27FC236}">
                <a16:creationId xmlns:a16="http://schemas.microsoft.com/office/drawing/2014/main" id="{DA1F9EB0-BD01-4692-A155-6C294D793045}"/>
              </a:ext>
            </a:extLst>
          </p:cNvPr>
          <p:cNvSpPr txBox="1"/>
          <p:nvPr/>
        </p:nvSpPr>
        <p:spPr>
          <a:xfrm>
            <a:off x="9699752" y="2004441"/>
            <a:ext cx="1814830" cy="3196590"/>
          </a:xfrm>
          <a:prstGeom prst="rect">
            <a:avLst/>
          </a:prstGeom>
        </p:spPr>
        <p:txBody>
          <a:bodyPr vert="horz" wrap="square" lIns="0" tIns="13335" rIns="0" bIns="0" rtlCol="0">
            <a:spAutoFit/>
          </a:bodyPr>
          <a:lstStyle/>
          <a:p>
            <a:pPr marL="97790" marR="0" lvl="0" indent="-85725" algn="l" defTabSz="914400" rtl="0" eaLnBrk="1" fontAlgn="auto" latinLnBrk="0" hangingPunct="1">
              <a:lnSpc>
                <a:spcPct val="100000"/>
              </a:lnSpc>
              <a:spcBef>
                <a:spcPts val="105"/>
              </a:spcBef>
              <a:spcAft>
                <a:spcPts val="0"/>
              </a:spcAft>
              <a:buClrTx/>
              <a:buSzTx/>
              <a:buFont typeface="Arial"/>
              <a:buChar char="•"/>
              <a:tabLst>
                <a:tab pos="98425" algn="l"/>
              </a:tabLst>
              <a:defRPr/>
            </a:pPr>
            <a:r>
              <a:rPr kumimoji="0" sz="1400" b="1" i="0" u="none" strike="noStrike" kern="1200" cap="none" spc="-10" normalizeH="0" baseline="0" noProof="0" dirty="0">
                <a:ln>
                  <a:noFill/>
                </a:ln>
                <a:solidFill>
                  <a:prstClr val="black"/>
                </a:solidFill>
                <a:effectLst/>
                <a:uLnTx/>
                <a:uFillTx/>
                <a:latin typeface="Calibri" panose="020F0502020204030204"/>
                <a:ea typeface="+mn-ea"/>
                <a:cs typeface="Trebuchet MS"/>
              </a:rPr>
              <a:t>Responsabilidad</a:t>
            </a:r>
            <a:r>
              <a:rPr kumimoji="0" sz="1400" b="1" i="0" u="none" strike="noStrike" kern="1200" cap="none" spc="-17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25" normalizeH="0" baseline="0" noProof="0" dirty="0">
                <a:ln>
                  <a:noFill/>
                </a:ln>
                <a:solidFill>
                  <a:prstClr val="black"/>
                </a:solidFill>
                <a:effectLst/>
                <a:uLnTx/>
                <a:uFillTx/>
                <a:latin typeface="Calibri" panose="020F0502020204030204"/>
                <a:ea typeface="+mn-ea"/>
                <a:cs typeface="Trebuchet MS"/>
              </a:rPr>
              <a:t>Civil</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0" lvl="0" indent="0" algn="l" defTabSz="914400" rtl="0" eaLnBrk="1" fontAlgn="auto" latinLnBrk="0" hangingPunct="1">
              <a:lnSpc>
                <a:spcPct val="100000"/>
              </a:lnSpc>
              <a:spcBef>
                <a:spcPts val="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hasta </a:t>
            </a:r>
            <a:r>
              <a:rPr kumimoji="0" sz="1400" b="0" i="0" u="none" strike="noStrike" kern="1200" cap="none" spc="-15" normalizeH="0" baseline="0" noProof="0" dirty="0">
                <a:ln>
                  <a:noFill/>
                </a:ln>
                <a:solidFill>
                  <a:prstClr val="black"/>
                </a:solidFill>
                <a:effectLst/>
                <a:uLnTx/>
                <a:uFillTx/>
                <a:latin typeface="Calibri" panose="020F0502020204030204"/>
                <a:ea typeface="+mn-ea"/>
                <a:cs typeface="Trebuchet MS"/>
              </a:rPr>
              <a:t>500.000</a:t>
            </a:r>
            <a:r>
              <a:rPr kumimoji="0" sz="1400" b="0" i="0" u="none" strike="noStrike" kern="1200" cap="none" spc="-285"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100" normalizeH="0" baseline="0" noProof="0" dirty="0">
                <a:ln>
                  <a:noFill/>
                </a:ln>
                <a:solidFill>
                  <a:prstClr val="black"/>
                </a:solidFill>
                <a:effectLst/>
                <a:uLnTx/>
                <a:uFillTx/>
                <a:latin typeface="Calibri" panose="020F0502020204030204"/>
                <a:ea typeface="+mn-ea"/>
                <a:cs typeface="Trebuchet MS"/>
              </a:rPr>
              <a:t>€.</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383540" lvl="0" indent="-85725" algn="l" defTabSz="914400" rtl="0" eaLnBrk="1" fontAlgn="auto" latinLnBrk="0" hangingPunct="1">
              <a:lnSpc>
                <a:spcPct val="100000"/>
              </a:lnSpc>
              <a:spcBef>
                <a:spcPts val="960"/>
              </a:spcBef>
              <a:spcAft>
                <a:spcPts val="0"/>
              </a:spcAft>
              <a:buClrTx/>
              <a:buSzTx/>
              <a:buFont typeface="Arial"/>
              <a:buChar char="•"/>
              <a:tabLst>
                <a:tab pos="98425" algn="l"/>
              </a:tabLst>
              <a:defRPr/>
            </a:pPr>
            <a:r>
              <a:rPr kumimoji="0" sz="1400" b="1" i="0" u="none" strike="noStrike" kern="1200" cap="none" spc="-40" normalizeH="0" baseline="0" noProof="0" dirty="0">
                <a:ln>
                  <a:noFill/>
                </a:ln>
                <a:solidFill>
                  <a:prstClr val="black"/>
                </a:solidFill>
                <a:effectLst/>
                <a:uLnTx/>
                <a:uFillTx/>
                <a:latin typeface="Calibri" panose="020F0502020204030204"/>
                <a:ea typeface="+mn-ea"/>
                <a:cs typeface="Trebuchet MS"/>
              </a:rPr>
              <a:t>Hurto </a:t>
            </a:r>
            <a:r>
              <a:rPr kumimoji="0" sz="1400" b="0" i="0" u="none" strike="noStrike" kern="1200" cap="none" spc="-25" normalizeH="0" baseline="0" noProof="0" dirty="0">
                <a:ln>
                  <a:noFill/>
                </a:ln>
                <a:solidFill>
                  <a:prstClr val="black"/>
                </a:solidFill>
                <a:effectLst/>
                <a:uLnTx/>
                <a:uFillTx/>
                <a:latin typeface="Calibri" panose="020F0502020204030204"/>
                <a:ea typeface="+mn-ea"/>
                <a:cs typeface="Trebuchet MS"/>
              </a:rPr>
              <a:t>fuera </a:t>
            </a:r>
            <a:r>
              <a:rPr kumimoji="0" sz="1400" b="0" i="0" u="none" strike="noStrike" kern="1200" cap="none" spc="-5" normalizeH="0" baseline="0" noProof="0" dirty="0">
                <a:ln>
                  <a:noFill/>
                </a:ln>
                <a:solidFill>
                  <a:prstClr val="black"/>
                </a:solidFill>
                <a:effectLst/>
                <a:uLnTx/>
                <a:uFillTx/>
                <a:latin typeface="Calibri" panose="020F0502020204030204"/>
                <a:ea typeface="+mn-ea"/>
                <a:cs typeface="Trebuchet MS"/>
              </a:rPr>
              <a:t>de</a:t>
            </a:r>
            <a:r>
              <a:rPr kumimoji="0" sz="1400" b="0" i="0" u="none" strike="noStrike" kern="1200" cap="none" spc="-320" normalizeH="0" baseline="0" noProof="0" dirty="0">
                <a:ln>
                  <a:noFill/>
                </a:ln>
                <a:solidFill>
                  <a:prstClr val="black"/>
                </a:solidFill>
                <a:effectLst/>
                <a:uLnTx/>
                <a:uFillTx/>
                <a:latin typeface="Calibri" panose="020F0502020204030204"/>
                <a:ea typeface="+mn-ea"/>
                <a:cs typeface="Trebuchet MS"/>
              </a:rPr>
              <a:t> </a:t>
            </a:r>
            <a:r>
              <a:rPr kumimoji="0" sz="1400" b="0" i="0" u="none" strike="noStrike" kern="1200" cap="none" spc="10" normalizeH="0" baseline="0" noProof="0" dirty="0">
                <a:ln>
                  <a:noFill/>
                </a:ln>
                <a:solidFill>
                  <a:prstClr val="black"/>
                </a:solidFill>
                <a:effectLst/>
                <a:uLnTx/>
                <a:uFillTx/>
                <a:latin typeface="Calibri" panose="020F0502020204030204"/>
                <a:ea typeface="+mn-ea"/>
                <a:cs typeface="Trebuchet MS"/>
              </a:rPr>
              <a:t>la  </a:t>
            </a:r>
            <a:r>
              <a:rPr kumimoji="0" sz="1400" b="0" i="0" u="none" strike="noStrike" kern="1200" cap="none" spc="-40" normalizeH="0" baseline="0" noProof="0" dirty="0">
                <a:ln>
                  <a:noFill/>
                </a:ln>
                <a:solidFill>
                  <a:prstClr val="black"/>
                </a:solidFill>
                <a:effectLst/>
                <a:uLnTx/>
                <a:uFillTx/>
                <a:latin typeface="Calibri" panose="020F0502020204030204"/>
                <a:ea typeface="+mn-ea"/>
                <a:cs typeface="Trebuchet MS"/>
              </a:rPr>
              <a:t>vivienda.</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356235" lvl="0" indent="-85725" algn="l" defTabSz="914400" rtl="0" eaLnBrk="1" fontAlgn="auto" latinLnBrk="0" hangingPunct="1">
              <a:lnSpc>
                <a:spcPct val="100000"/>
              </a:lnSpc>
              <a:spcBef>
                <a:spcPts val="1030"/>
              </a:spcBef>
              <a:spcAft>
                <a:spcPts val="0"/>
              </a:spcAft>
              <a:buClrTx/>
              <a:buSzTx/>
              <a:buFont typeface="Arial"/>
              <a:buChar char="•"/>
              <a:tabLst>
                <a:tab pos="98425" algn="l"/>
              </a:tabLst>
              <a:defRPr/>
            </a:pPr>
            <a:r>
              <a:rPr kumimoji="0" sz="1400" b="1" i="0" u="none" strike="noStrike" kern="1200" cap="none" spc="-5" normalizeH="0" baseline="0" noProof="0" dirty="0">
                <a:ln>
                  <a:noFill/>
                </a:ln>
                <a:solidFill>
                  <a:prstClr val="black"/>
                </a:solidFill>
                <a:effectLst/>
                <a:uLnTx/>
                <a:uFillTx/>
                <a:latin typeface="Calibri" panose="020F0502020204030204"/>
                <a:ea typeface="+mn-ea"/>
                <a:cs typeface="Arial"/>
              </a:rPr>
              <a:t>Asistencia  </a:t>
            </a:r>
            <a:r>
              <a:rPr kumimoji="0" sz="1400" b="1" i="0" u="none" strike="noStrike" kern="1200" cap="none" spc="0" normalizeH="0" baseline="0" noProof="0" dirty="0">
                <a:ln>
                  <a:noFill/>
                </a:ln>
                <a:solidFill>
                  <a:prstClr val="black"/>
                </a:solidFill>
                <a:effectLst/>
                <a:uLnTx/>
                <a:uFillTx/>
                <a:latin typeface="Calibri" panose="020F0502020204030204"/>
                <a:ea typeface="+mn-ea"/>
                <a:cs typeface="Arial"/>
              </a:rPr>
              <a:t>Extraordinaria</a:t>
            </a:r>
            <a:r>
              <a:rPr kumimoji="0" sz="1400" b="1" i="0" u="none" strike="noStrike" kern="1200" cap="none" spc="-125" normalizeH="0" baseline="0" noProof="0" dirty="0">
                <a:ln>
                  <a:noFill/>
                </a:ln>
                <a:solidFill>
                  <a:prstClr val="black"/>
                </a:solidFill>
                <a:effectLst/>
                <a:uLnTx/>
                <a:uFillTx/>
                <a:latin typeface="Calibri" panose="020F0502020204030204"/>
                <a:ea typeface="+mn-ea"/>
                <a:cs typeface="Arial"/>
              </a:rPr>
              <a:t> </a:t>
            </a:r>
            <a:r>
              <a:rPr kumimoji="0" sz="1400" b="0" i="0" u="none" strike="noStrike" kern="1200" cap="none" spc="0" normalizeH="0" baseline="0" noProof="0" dirty="0">
                <a:ln>
                  <a:noFill/>
                </a:ln>
                <a:solidFill>
                  <a:prstClr val="black"/>
                </a:solidFill>
                <a:effectLst/>
                <a:uLnTx/>
                <a:uFillTx/>
                <a:latin typeface="Calibri" panose="020F0502020204030204"/>
                <a:ea typeface="+mn-ea"/>
                <a:cs typeface="Arial"/>
              </a:rPr>
              <a:t>3  usos al</a:t>
            </a:r>
            <a:r>
              <a:rPr kumimoji="0" sz="1400" b="0" i="0" u="none" strike="noStrike" kern="1200" cap="none" spc="-60" normalizeH="0" baseline="0" noProof="0" dirty="0">
                <a:ln>
                  <a:noFill/>
                </a:ln>
                <a:solidFill>
                  <a:prstClr val="black"/>
                </a:solidFill>
                <a:effectLst/>
                <a:uLnTx/>
                <a:uFillTx/>
                <a:latin typeface="Calibri" panose="020F0502020204030204"/>
                <a:ea typeface="+mn-ea"/>
                <a:cs typeface="Arial"/>
              </a:rPr>
              <a:t> </a:t>
            </a:r>
            <a:r>
              <a:rPr kumimoji="0" sz="1400" b="0" i="0" u="none" strike="noStrike" kern="1200" cap="none" spc="0" normalizeH="0" baseline="0" noProof="0" dirty="0">
                <a:ln>
                  <a:noFill/>
                </a:ln>
                <a:solidFill>
                  <a:prstClr val="black"/>
                </a:solidFill>
                <a:effectLst/>
                <a:uLnTx/>
                <a:uFillTx/>
                <a:latin typeface="Calibri" panose="020F0502020204030204"/>
                <a:ea typeface="+mn-ea"/>
                <a:cs typeface="Arial"/>
              </a:rPr>
              <a:t>año.</a:t>
            </a:r>
            <a:endParaRPr kumimoji="0" sz="1400" b="0" i="0" u="none" strike="noStrike" kern="1200" cap="none" spc="0" normalizeH="0" baseline="0" noProof="0">
              <a:ln>
                <a:noFill/>
              </a:ln>
              <a:solidFill>
                <a:prstClr val="black"/>
              </a:solidFill>
              <a:effectLst/>
              <a:uLnTx/>
              <a:uFillTx/>
              <a:latin typeface="Calibri" panose="020F0502020204030204"/>
              <a:ea typeface="+mn-ea"/>
              <a:cs typeface="Arial"/>
            </a:endParaRPr>
          </a:p>
          <a:p>
            <a:pPr marL="97790" marR="218440" lvl="0" indent="-85725" algn="l" defTabSz="914400" rtl="0" eaLnBrk="1" fontAlgn="auto" latinLnBrk="0" hangingPunct="1">
              <a:lnSpc>
                <a:spcPct val="100000"/>
              </a:lnSpc>
              <a:spcBef>
                <a:spcPts val="965"/>
              </a:spcBef>
              <a:spcAft>
                <a:spcPts val="0"/>
              </a:spcAft>
              <a:buClrTx/>
              <a:buSzTx/>
              <a:buFont typeface="Arial"/>
              <a:buChar char="•"/>
              <a:tabLst>
                <a:tab pos="98425" algn="l"/>
              </a:tabLst>
              <a:defRPr/>
            </a:pPr>
            <a:r>
              <a:rPr kumimoji="0" sz="1400" b="1" i="0" u="none" strike="noStrike" kern="1200" cap="none" spc="0" normalizeH="0" baseline="0" noProof="0" dirty="0">
                <a:ln>
                  <a:noFill/>
                </a:ln>
                <a:solidFill>
                  <a:prstClr val="black"/>
                </a:solidFill>
                <a:effectLst/>
                <a:uLnTx/>
                <a:uFillTx/>
                <a:latin typeface="Calibri" panose="020F0502020204030204"/>
                <a:ea typeface="+mn-ea"/>
                <a:cs typeface="Arial"/>
              </a:rPr>
              <a:t>Garantía</a:t>
            </a:r>
            <a:r>
              <a:rPr kumimoji="0" sz="1400" b="1" i="0" u="none" strike="noStrike" kern="1200" cap="none" spc="-130" normalizeH="0" baseline="0" noProof="0" dirty="0">
                <a:ln>
                  <a:noFill/>
                </a:ln>
                <a:solidFill>
                  <a:prstClr val="black"/>
                </a:solidFill>
                <a:effectLst/>
                <a:uLnTx/>
                <a:uFillTx/>
                <a:latin typeface="Calibri" panose="020F0502020204030204"/>
                <a:ea typeface="+mn-ea"/>
                <a:cs typeface="Arial"/>
              </a:rPr>
              <a:t> </a:t>
            </a:r>
            <a:r>
              <a:rPr kumimoji="0" sz="1400" b="1" i="0" u="none" strike="noStrike" kern="1200" cap="none" spc="0" normalizeH="0" baseline="0" noProof="0" dirty="0">
                <a:ln>
                  <a:noFill/>
                </a:ln>
                <a:solidFill>
                  <a:prstClr val="black"/>
                </a:solidFill>
                <a:effectLst/>
                <a:uLnTx/>
                <a:uFillTx/>
                <a:latin typeface="Calibri" panose="020F0502020204030204"/>
                <a:ea typeface="+mn-ea"/>
                <a:cs typeface="Arial"/>
              </a:rPr>
              <a:t>Especial  </a:t>
            </a:r>
            <a:r>
              <a:rPr kumimoji="0" sz="1400" b="1" i="0" u="none" strike="noStrike" kern="1200" cap="none" spc="-5" normalizeH="0" baseline="0" noProof="0" dirty="0">
                <a:ln>
                  <a:noFill/>
                </a:ln>
                <a:solidFill>
                  <a:prstClr val="black"/>
                </a:solidFill>
                <a:effectLst/>
                <a:uLnTx/>
                <a:uFillTx/>
                <a:latin typeface="Calibri" panose="020F0502020204030204"/>
                <a:ea typeface="+mn-ea"/>
                <a:cs typeface="Arial"/>
              </a:rPr>
              <a:t>de</a:t>
            </a:r>
            <a:r>
              <a:rPr kumimoji="0" sz="1400" b="1" i="0" u="none" strike="noStrike" kern="1200" cap="none" spc="-20" normalizeH="0" baseline="0" noProof="0" dirty="0">
                <a:ln>
                  <a:noFill/>
                </a:ln>
                <a:solidFill>
                  <a:prstClr val="black"/>
                </a:solidFill>
                <a:effectLst/>
                <a:uLnTx/>
                <a:uFillTx/>
                <a:latin typeface="Calibri" panose="020F0502020204030204"/>
                <a:ea typeface="+mn-ea"/>
                <a:cs typeface="Arial"/>
              </a:rPr>
              <a:t> </a:t>
            </a:r>
            <a:r>
              <a:rPr kumimoji="0" sz="1400" b="1" i="0" u="none" strike="noStrike" kern="1200" cap="none" spc="-5" normalizeH="0" baseline="0" noProof="0" dirty="0">
                <a:ln>
                  <a:noFill/>
                </a:ln>
                <a:solidFill>
                  <a:prstClr val="black"/>
                </a:solidFill>
                <a:effectLst/>
                <a:uLnTx/>
                <a:uFillTx/>
                <a:latin typeface="Calibri" panose="020F0502020204030204"/>
                <a:ea typeface="+mn-ea"/>
                <a:cs typeface="Arial"/>
              </a:rPr>
              <a:t>daños.</a:t>
            </a:r>
            <a:endParaRPr kumimoji="0" sz="1400" b="0" i="0" u="none" strike="noStrike" kern="1200" cap="none" spc="0" normalizeH="0" baseline="0" noProof="0">
              <a:ln>
                <a:noFill/>
              </a:ln>
              <a:solidFill>
                <a:prstClr val="black"/>
              </a:solidFill>
              <a:effectLst/>
              <a:uLnTx/>
              <a:uFillTx/>
              <a:latin typeface="Calibri" panose="020F0502020204030204"/>
              <a:ea typeface="+mn-ea"/>
              <a:cs typeface="Arial"/>
            </a:endParaRPr>
          </a:p>
          <a:p>
            <a:pPr marL="97790" marR="0" lvl="0" indent="-85725" algn="l" defTabSz="914400" rtl="0" eaLnBrk="1" fontAlgn="auto" latinLnBrk="0" hangingPunct="1">
              <a:lnSpc>
                <a:spcPct val="100000"/>
              </a:lnSpc>
              <a:spcBef>
                <a:spcPts val="885"/>
              </a:spcBef>
              <a:spcAft>
                <a:spcPts val="0"/>
              </a:spcAft>
              <a:buClrTx/>
              <a:buSzTx/>
              <a:buFont typeface="Arial"/>
              <a:buChar char="•"/>
              <a:tabLst>
                <a:tab pos="98425" algn="l"/>
              </a:tabLst>
              <a:defRPr/>
            </a:pPr>
            <a:r>
              <a:rPr kumimoji="0" sz="1400" b="1" i="0" u="none" strike="noStrike" kern="1200" cap="none" spc="-30" normalizeH="0" baseline="0" noProof="0" dirty="0">
                <a:ln>
                  <a:noFill/>
                </a:ln>
                <a:solidFill>
                  <a:prstClr val="black"/>
                </a:solidFill>
                <a:effectLst/>
                <a:uLnTx/>
                <a:uFillTx/>
                <a:latin typeface="Calibri" panose="020F0502020204030204"/>
                <a:ea typeface="+mn-ea"/>
                <a:cs typeface="Trebuchet MS"/>
              </a:rPr>
              <a:t>Todo</a:t>
            </a:r>
            <a:r>
              <a:rPr kumimoji="0" sz="1400" b="1" i="0" u="none" strike="noStrike" kern="1200" cap="none" spc="-10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5" normalizeH="0" baseline="0" noProof="0" dirty="0">
                <a:ln>
                  <a:noFill/>
                </a:ln>
                <a:solidFill>
                  <a:prstClr val="black"/>
                </a:solidFill>
                <a:effectLst/>
                <a:uLnTx/>
                <a:uFillTx/>
                <a:latin typeface="Calibri" panose="020F0502020204030204"/>
                <a:ea typeface="+mn-ea"/>
                <a:cs typeface="Trebuchet MS"/>
              </a:rPr>
              <a:t>Riesgo</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0" lvl="0" indent="0" algn="l" defTabSz="914400" rtl="0" eaLnBrk="1" fontAlgn="auto" latinLnBrk="0" hangingPunct="1">
              <a:lnSpc>
                <a:spcPct val="100000"/>
              </a:lnSpc>
              <a:spcBef>
                <a:spcPts val="0"/>
              </a:spcBef>
              <a:spcAft>
                <a:spcPts val="0"/>
              </a:spcAft>
              <a:buClrTx/>
              <a:buSzTx/>
              <a:buFontTx/>
              <a:buNone/>
              <a:tabLst/>
              <a:defRPr/>
            </a:pPr>
            <a:r>
              <a:rPr kumimoji="0" sz="1400" b="1" i="0" u="none" strike="noStrike" kern="1200" cap="none" spc="-45" normalizeH="0" baseline="0" noProof="0" dirty="0">
                <a:ln>
                  <a:noFill/>
                </a:ln>
                <a:solidFill>
                  <a:prstClr val="black"/>
                </a:solidFill>
                <a:effectLst/>
                <a:uLnTx/>
                <a:uFillTx/>
                <a:latin typeface="Calibri" panose="020F0502020204030204"/>
                <a:ea typeface="+mn-ea"/>
                <a:cs typeface="Trebuchet MS"/>
              </a:rPr>
              <a:t>Accidental.</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a:p>
            <a:pPr marL="97790" marR="0" lvl="0" indent="-85725" algn="l" defTabSz="914400" rtl="0" eaLnBrk="1" fontAlgn="auto" latinLnBrk="0" hangingPunct="1">
              <a:lnSpc>
                <a:spcPct val="100000"/>
              </a:lnSpc>
              <a:spcBef>
                <a:spcPts val="965"/>
              </a:spcBef>
              <a:spcAft>
                <a:spcPts val="0"/>
              </a:spcAft>
              <a:buClrTx/>
              <a:buSzTx/>
              <a:buFont typeface="Arial"/>
              <a:buChar char="•"/>
              <a:tabLst>
                <a:tab pos="98425" algn="l"/>
              </a:tabLst>
              <a:defRPr/>
            </a:pPr>
            <a:r>
              <a:rPr kumimoji="0" sz="1400" b="1" i="0" u="none" strike="noStrike" kern="1200" cap="none" spc="-40" normalizeH="0" baseline="0" noProof="0" dirty="0">
                <a:ln>
                  <a:noFill/>
                </a:ln>
                <a:solidFill>
                  <a:prstClr val="black"/>
                </a:solidFill>
                <a:effectLst/>
                <a:uLnTx/>
                <a:uFillTx/>
                <a:latin typeface="Calibri" panose="020F0502020204030204"/>
                <a:ea typeface="+mn-ea"/>
                <a:cs typeface="Trebuchet MS"/>
              </a:rPr>
              <a:t>Servicio</a:t>
            </a:r>
            <a:r>
              <a:rPr kumimoji="0" sz="1400" b="1" i="0" u="none" strike="noStrike" kern="1200" cap="none" spc="-120" normalizeH="0" baseline="0" noProof="0" dirty="0">
                <a:ln>
                  <a:noFill/>
                </a:ln>
                <a:solidFill>
                  <a:prstClr val="black"/>
                </a:solidFill>
                <a:effectLst/>
                <a:uLnTx/>
                <a:uFillTx/>
                <a:latin typeface="Calibri" panose="020F0502020204030204"/>
                <a:ea typeface="+mn-ea"/>
                <a:cs typeface="Trebuchet MS"/>
              </a:rPr>
              <a:t> </a:t>
            </a:r>
            <a:r>
              <a:rPr kumimoji="0" sz="1400" b="1" i="0" u="none" strike="noStrike" kern="1200" cap="none" spc="-50" normalizeH="0" baseline="0" noProof="0" dirty="0">
                <a:ln>
                  <a:noFill/>
                </a:ln>
                <a:solidFill>
                  <a:prstClr val="black"/>
                </a:solidFill>
                <a:effectLst/>
                <a:uLnTx/>
                <a:uFillTx/>
                <a:latin typeface="Calibri" panose="020F0502020204030204"/>
                <a:ea typeface="+mn-ea"/>
                <a:cs typeface="Trebuchet MS"/>
              </a:rPr>
              <a:t>Express</a:t>
            </a:r>
            <a:r>
              <a:rPr kumimoji="0" sz="1400" b="0" i="0" u="none" strike="noStrike" kern="1200" cap="none" spc="-50" normalizeH="0" baseline="0" noProof="0" dirty="0">
                <a:ln>
                  <a:noFill/>
                </a:ln>
                <a:solidFill>
                  <a:prstClr val="black"/>
                </a:solidFill>
                <a:effectLst/>
                <a:uLnTx/>
                <a:uFillTx/>
                <a:latin typeface="Calibri" panose="020F0502020204030204"/>
                <a:ea typeface="+mn-ea"/>
                <a:cs typeface="Trebuchet MS"/>
              </a:rPr>
              <a:t>.</a:t>
            </a:r>
            <a:endParaRPr kumimoji="0" sz="1400" b="0" i="0" u="none" strike="noStrike" kern="1200" cap="none" spc="0" normalizeH="0" baseline="0" noProof="0">
              <a:ln>
                <a:noFill/>
              </a:ln>
              <a:solidFill>
                <a:prstClr val="black"/>
              </a:solidFill>
              <a:effectLst/>
              <a:uLnTx/>
              <a:uFillTx/>
              <a:latin typeface="Calibri" panose="020F0502020204030204"/>
              <a:ea typeface="+mn-ea"/>
              <a:cs typeface="Trebuchet MS"/>
            </a:endParaRPr>
          </a:p>
        </p:txBody>
      </p:sp>
      <p:sp>
        <p:nvSpPr>
          <p:cNvPr id="57" name="Rectángulo: esquinas redondeadas 56">
            <a:extLst>
              <a:ext uri="{FF2B5EF4-FFF2-40B4-BE49-F238E27FC236}">
                <a16:creationId xmlns:a16="http://schemas.microsoft.com/office/drawing/2014/main" id="{46A3C97D-5585-4AA4-A92E-BDC03224EBA5}"/>
              </a:ext>
            </a:extLst>
          </p:cNvPr>
          <p:cNvSpPr/>
          <p:nvPr/>
        </p:nvSpPr>
        <p:spPr>
          <a:xfrm>
            <a:off x="136269" y="1346566"/>
            <a:ext cx="4372739" cy="3643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1200" b="1" i="0" u="none" strike="noStrike" kern="1200" cap="none" spc="-5" normalizeH="0" baseline="0" noProof="0" dirty="0">
                <a:ln>
                  <a:noFill/>
                </a:ln>
                <a:solidFill>
                  <a:srgbClr val="131313"/>
                </a:solidFill>
                <a:effectLst/>
                <a:uLnTx/>
                <a:uFillTx/>
                <a:latin typeface="Calibri" panose="020F0502020204030204" pitchFamily="34" charset="0"/>
                <a:ea typeface="Times New Roman" panose="02020603050405020304" pitchFamily="18" charset="0"/>
                <a:cs typeface="Calibri" panose="020F0502020204030204" pitchFamily="34" charset="0"/>
              </a:rPr>
              <a:t>PUNTOS FUERTES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srgbClr val="FF0000"/>
              </a:solidFill>
              <a:effectLst/>
              <a:uLnTx/>
              <a:uFillTx/>
              <a:latin typeface="Calibri" panose="020F0502020204030204" pitchFamily="34" charset="0"/>
              <a:ea typeface="Times New Roman" panose="02020603050405020304" pitchFamily="18" charset="0"/>
              <a:cs typeface="Calibri" panose="020F0502020204030204" pitchFamily="34" charset="0"/>
            </a:endParaRPr>
          </a:p>
        </p:txBody>
      </p:sp>
      <p:sp>
        <p:nvSpPr>
          <p:cNvPr id="32" name="Rectángulo 31">
            <a:extLst>
              <a:ext uri="{FF2B5EF4-FFF2-40B4-BE49-F238E27FC236}">
                <a16:creationId xmlns:a16="http://schemas.microsoft.com/office/drawing/2014/main" id="{31D1920C-F777-4CED-9DD5-86A4F492A39C}"/>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084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514D5C27-3938-469A-B9B4-EE7B3F5F65EE}"/>
              </a:ext>
            </a:extLst>
          </p:cNvPr>
          <p:cNvSpPr/>
          <p:nvPr/>
        </p:nvSpPr>
        <p:spPr>
          <a:xfrm>
            <a:off x="153786" y="546398"/>
            <a:ext cx="11919461" cy="60403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lvl="0"/>
            <a:r>
              <a:rPr lang="es-E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Importante</a:t>
            </a:r>
            <a:r>
              <a:rPr lang="es-E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s-ES"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endParaRPr lang="es-ES" sz="12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lvl="0">
              <a:spcBef>
                <a:spcPts val="500"/>
              </a:spcBef>
              <a:tabLst>
                <a:tab pos="457200" algn="l"/>
              </a:tabLst>
            </a:pPr>
            <a:r>
              <a:rPr lang="es-ES" sz="16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PUNTOS FUERTES</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Derogación de la regla proporcional por infraseguro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en cualquier modalidad. Es fundamental grabar bien los metros cuadrados construidos de la vivienda para que ésta esté correctamente asegurada. En el proceso de contratación la aplicación facilitará unos capitales recomendados en base a los metros cuadrados construidos informados. Los capitales del contenido serán modificables si el cliente así lo solicita. En cualquier caso, siempre que los metros cuadrados estén bien informados, se derogará la regla proporcional hasta la suma asegurada, aunque se hayan modificado a la baja los capitales recomendados.</a:t>
            </a:r>
          </a:p>
          <a:p>
            <a:pPr marL="342900" lvl="0" indent="-342900">
              <a:spcBef>
                <a:spcPts val="500"/>
              </a:spcBef>
              <a:buFont typeface="Arial" panose="020B0604020202020204" pitchFamily="34" charset="0"/>
              <a:buChar char="•"/>
              <a:tabLst>
                <a:tab pos="457200" algn="l"/>
              </a:tabLst>
            </a:pP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Ofrece una excelente cobertura de </a:t>
            </a: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Responsabilidad Civil</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Cubrimos la Responsabilidad Civil Extracontractual en el ámbito de su vida privada, para todas las personas que residen en la vivienda asegurada: hasta 250.000 EUR (500.000 EUR en la modalidad Cobertura Total). </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Objetos especiales</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Se unifica el aseguramiento de las joyas y los objetos de valor en un único concepto: Bienes Especiales. Mucho más fácil. Solo en caso de que el cliente tenga algún objeto con valor unitario superior a 3.000 EUR y de fácil transporte, es decir que pueda ser transportado por una sola persona sin ayuda de algún utensilio o maquinaria, si quiere asegurarlo, deberá indicar su valor en el apartado de Objetos Especiales. O lo que es lo mismo, todos aquellos objetos que no cumplen con la definición de Objetos Especiales (objetos de valor y joyas de menos de 3.000 €) estarán incluidos como contenido general de la vivienda. </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Servicios Adicionales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de asistencia y mantenimiento sin coste adicional (Servicio Manitas, Asistencia Informática, Mantenimiento por uso y deterioro y Defensa Jurídica). </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Packs de contratación opcional de Reparación de avería línea blanca y Servicio Express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en caso de siniestro (este último incluido en modalidad Cobertura Total). </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Servicio Manitas</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¿necesitas colgar un cuadro o instalar una lámpara?. Te enviamos un profesional a tu domicilio, de forma gratuita, para ayudarte en las pequeñas tareas cotidianas con un máximo de 6 horas al año distribuidas entre tres intervenciones (mínimo 1 hora por intervención). </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Servicio Asistencia informática</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Asistencia on-line e incluso a domicilio que permite resolver todas las dudas o dificultades relacionados con los ordenadores de la vivienda, </a:t>
            </a:r>
            <a:r>
              <a:rPr lang="es-ES" sz="1200" spc="-5" dirty="0" err="1">
                <a:solidFill>
                  <a:srgbClr val="131313"/>
                </a:solidFill>
                <a:latin typeface="Calibri" panose="020F0502020204030204" pitchFamily="34" charset="0"/>
                <a:ea typeface="Times New Roman" panose="02020603050405020304" pitchFamily="18" charset="0"/>
                <a:cs typeface="Calibri" panose="020F0502020204030204" pitchFamily="34" charset="0"/>
              </a:rPr>
              <a:t>tablets</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o smartphones.</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Servicio Mantenimiento por uso y deterioro</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Y además, aprovechando nuestra experiencia, y sobre todo, pensando en el cliente incluimos también de forma automática un servicio de Mantenimiento por uso y deterioro: un servicio adicional muy interesante y útil, para ayudar a nuestros clientes en el día a día con ese grifo que no cierra, la persiana que no baja, la cisterna que pierde, el radiador que tiene fugas, desatasco de tuberías…</a:t>
            </a: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Servicio Defensa Jurídica</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Protección legal para el Asegurado y su familia (como consumidores, padres de menores, propietarios de una vivienda, </a:t>
            </a:r>
            <a:r>
              <a:rPr lang="es-ES" sz="1200" spc="-5" dirty="0" err="1">
                <a:solidFill>
                  <a:srgbClr val="131313"/>
                </a:solidFill>
                <a:latin typeface="Calibri" panose="020F0502020204030204" pitchFamily="34" charset="0"/>
                <a:ea typeface="Times New Roman" panose="02020603050405020304" pitchFamily="18" charset="0"/>
                <a:cs typeface="Calibri" panose="020F0502020204030204" pitchFamily="34" charset="0"/>
              </a:rPr>
              <a:t>etc</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Entre otros: Reclamación de daños materiales y corporales, Defensa penal, Derechos relativos a su vivienda, Contratos de suministros. Para las reclamaciones por incumplimientos de contratos de suministros como agua, gas, electricidad o teléfono, Defensa laboral.</a:t>
            </a:r>
            <a:endParaRPr lang="es-ES" sz="900" dirty="0">
              <a:solidFill>
                <a:schemeClr val="tx1"/>
              </a:solidFill>
              <a:cs typeface="Times New Roman" panose="02020603050405020304" pitchFamily="18" charset="0"/>
            </a:endParaRPr>
          </a:p>
        </p:txBody>
      </p:sp>
      <p:sp>
        <p:nvSpPr>
          <p:cNvPr id="25" name="Rectángulo: esquinas redondeadas 24">
            <a:extLst>
              <a:ext uri="{FF2B5EF4-FFF2-40B4-BE49-F238E27FC236}">
                <a16:creationId xmlns:a16="http://schemas.microsoft.com/office/drawing/2014/main" id="{FA157D17-BA35-454A-B526-E52310AE014C}"/>
              </a:ext>
            </a:extLst>
          </p:cNvPr>
          <p:cNvSpPr/>
          <p:nvPr/>
        </p:nvSpPr>
        <p:spPr>
          <a:xfrm>
            <a:off x="1676400" y="134765"/>
            <a:ext cx="6696075"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Qué ventajas ofrece el seguro</a:t>
            </a:r>
          </a:p>
        </p:txBody>
      </p:sp>
      <p:sp>
        <p:nvSpPr>
          <p:cNvPr id="4" name="Botón de acción: ir hacia atrás o anterior 3">
            <a:hlinkClick r:id="" action="ppaction://hlinkshowjump?jump=previousslide" highlightClick="1"/>
            <a:extLst>
              <a:ext uri="{FF2B5EF4-FFF2-40B4-BE49-F238E27FC236}">
                <a16:creationId xmlns:a16="http://schemas.microsoft.com/office/drawing/2014/main" id="{0B17242C-D6F3-47F4-A81F-A8C20EACB617}"/>
              </a:ext>
            </a:extLst>
          </p:cNvPr>
          <p:cNvSpPr/>
          <p:nvPr/>
        </p:nvSpPr>
        <p:spPr>
          <a:xfrm>
            <a:off x="452205" y="660744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Botón de acción: ir hacia delante o siguiente 4">
            <a:hlinkClick r:id="" action="ppaction://hlinkshowjump?jump=nextslide" highlightClick="1"/>
            <a:extLst>
              <a:ext uri="{FF2B5EF4-FFF2-40B4-BE49-F238E27FC236}">
                <a16:creationId xmlns:a16="http://schemas.microsoft.com/office/drawing/2014/main" id="{BE13B445-8800-4BFF-BCE7-2C38B8A55F81}"/>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7DC3AA4A-A003-46BF-9CFC-97D4F76FC36F}"/>
              </a:ext>
            </a:extLst>
          </p:cNvPr>
          <p:cNvPicPr>
            <a:picLocks noChangeAspect="1"/>
          </p:cNvPicPr>
          <p:nvPr/>
        </p:nvPicPr>
        <p:blipFill>
          <a:blip r:embed="rId3"/>
          <a:stretch>
            <a:fillRect/>
          </a:stretch>
        </p:blipFill>
        <p:spPr>
          <a:xfrm>
            <a:off x="136407" y="8581"/>
            <a:ext cx="1054469" cy="382357"/>
          </a:xfrm>
          <a:prstGeom prst="rect">
            <a:avLst/>
          </a:prstGeom>
        </p:spPr>
      </p:pic>
      <p:sp>
        <p:nvSpPr>
          <p:cNvPr id="10" name="object 17">
            <a:extLst>
              <a:ext uri="{FF2B5EF4-FFF2-40B4-BE49-F238E27FC236}">
                <a16:creationId xmlns:a16="http://schemas.microsoft.com/office/drawing/2014/main" id="{191C9909-0E63-4B02-B330-83F0DD8ADEA2}"/>
              </a:ext>
            </a:extLst>
          </p:cNvPr>
          <p:cNvSpPr/>
          <p:nvPr/>
        </p:nvSpPr>
        <p:spPr>
          <a:xfrm flipV="1">
            <a:off x="376046" y="1565530"/>
            <a:ext cx="11034743" cy="45719"/>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pic>
        <p:nvPicPr>
          <p:cNvPr id="12" name="Picture 6" descr="Resultado de imagen de ir a inicio">
            <a:hlinkClick r:id="rId4" action="ppaction://hlinksldjump"/>
            <a:extLst>
              <a:ext uri="{FF2B5EF4-FFF2-40B4-BE49-F238E27FC236}">
                <a16:creationId xmlns:a16="http://schemas.microsoft.com/office/drawing/2014/main" id="{2A3F24ED-157E-4CDA-B70F-BD62A1659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Imagen que contiene Texto&#10;&#10;Descripción generada automáticamente">
            <a:hlinkClick r:id="rId6" action="ppaction://hlinksldjump"/>
            <a:extLst>
              <a:ext uri="{FF2B5EF4-FFF2-40B4-BE49-F238E27FC236}">
                <a16:creationId xmlns:a16="http://schemas.microsoft.com/office/drawing/2014/main" id="{86773E40-2E5E-4845-AC3F-C5E699B251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6962" y="67057"/>
            <a:ext cx="1408942" cy="453951"/>
          </a:xfrm>
          <a:prstGeom prst="rect">
            <a:avLst/>
          </a:prstGeom>
          <a:solidFill>
            <a:schemeClr val="bg1"/>
          </a:solidFill>
        </p:spPr>
      </p:pic>
      <p:sp>
        <p:nvSpPr>
          <p:cNvPr id="11" name="Rectángulo 10">
            <a:extLst>
              <a:ext uri="{FF2B5EF4-FFF2-40B4-BE49-F238E27FC236}">
                <a16:creationId xmlns:a16="http://schemas.microsoft.com/office/drawing/2014/main" id="{E9E6ED36-5027-4EF9-89FE-4D0CEB14EB99}"/>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5614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esquinas redondeadas 15">
            <a:extLst>
              <a:ext uri="{FF2B5EF4-FFF2-40B4-BE49-F238E27FC236}">
                <a16:creationId xmlns:a16="http://schemas.microsoft.com/office/drawing/2014/main" id="{514D5C27-3938-469A-B9B4-EE7B3F5F65EE}"/>
              </a:ext>
            </a:extLst>
          </p:cNvPr>
          <p:cNvSpPr/>
          <p:nvPr/>
        </p:nvSpPr>
        <p:spPr>
          <a:xfrm>
            <a:off x="177613" y="590440"/>
            <a:ext cx="11919461" cy="59963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lvl="0"/>
            <a:r>
              <a:rPr lang="es-E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Importante</a:t>
            </a:r>
            <a:r>
              <a:rPr lang="es-E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s-ES"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p>
          <a:p>
            <a:pPr lvl="0"/>
            <a:endParaRPr lang="es-ES" sz="12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lvl="0">
              <a:spcBef>
                <a:spcPts val="500"/>
              </a:spcBef>
              <a:tabLst>
                <a:tab pos="457200" algn="l"/>
              </a:tabLst>
            </a:pPr>
            <a:r>
              <a:rPr lang="es-ES" sz="16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PUNTOS FUERTES - Coberturas</a:t>
            </a:r>
          </a:p>
          <a:p>
            <a:pPr marL="342900" lvl="0" indent="-342900">
              <a:spcBef>
                <a:spcPts val="500"/>
              </a:spcBef>
              <a:buFont typeface="Arial" panose="020B0604020202020204" pitchFamily="34" charset="0"/>
              <a:buChar char="•"/>
              <a:tabLst>
                <a:tab pos="457200" algn="l"/>
              </a:tabLst>
            </a:pPr>
            <a:endPar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spcBef>
                <a:spcPts val="500"/>
              </a:spcBef>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Más y mejor: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Mejoramos coberturas importantes de forma sustancial frente al mercado: ej. cubrimos los daños por viento a partir de 70 km/h (mercado 80-85 km/h), garantizamos daños eléctricos en equipos eléctricos y electrónicos sin límite de antigüedad, incluimos una completa cobertura de Defensa Jurídica…</a:t>
            </a:r>
          </a:p>
          <a:p>
            <a:pPr marL="342900" lvl="0" indent="-342900">
              <a:spcBef>
                <a:spcPts val="500"/>
              </a:spcBef>
              <a:buFont typeface="Arial" panose="020B0604020202020204" pitchFamily="34" charset="0"/>
              <a:buChar char="•"/>
              <a:tabLst>
                <a:tab pos="457200" algn="l"/>
              </a:tabLst>
            </a:pP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En la modalidad de Cobertura Total cubrimos el </a:t>
            </a: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hurto fuera de la vivienda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(por ejemplo, me descuido en una cafetería y me sustraen el móvil, o me quitan la cartera con dinero dentro,…) hasta 100 EUR en efectivo y 1.000 EUR en el resto de contenido. Esta garantía que no está contemplada en todos los seguros. </a:t>
            </a:r>
          </a:p>
          <a:p>
            <a:pPr marL="342900" lvl="0" indent="-342900">
              <a:spcBef>
                <a:spcPts val="500"/>
              </a:spcBef>
              <a:buFont typeface="Arial" panose="020B0604020202020204" pitchFamily="34" charset="0"/>
              <a:buChar char="•"/>
              <a:tabLst>
                <a:tab pos="457200" algn="l"/>
              </a:tabLst>
            </a:pP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Con la garantía de </a:t>
            </a: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Todo Riesgo Accidental </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dentro de la modalidad Cobertura Total cubrimos los daños materiales directos en los bienes asegurados a consecuencia de cualquier hecho que se produzca de forma súbita y espontánea y que no estén incluidas en el resto de coberturas aseguradas de la póliza. Por ejemplo, se me resbala de las manos la Tablet y se me rompe la pantalla, estoy moviendo un objeto voluminoso en casa y causo una rayadura en una mesa de madera u ocasiono un desconchado en la pared, …Derogación de la regla proporcional por infraseguro en cualquier modalidad. Es fundamental grabar bien los metros cuadrados construidos de la vivienda para que ésta esté correctamente asegurada. En el proceso de contratación la aplicación facilitará unos capitales recomendados en base a los metros cuadrados construidos informados. Los capitales del contenido serán modificables si el cliente así lo solicita. En cualquier caso, siempre que los metros cuadrados estén bien informados, se derogará la regla proporcional hasta la suma asegurada, aunque se hayan modificado a la baja los capitales recomendados. </a:t>
            </a:r>
          </a:p>
          <a:p>
            <a:pPr marL="342900" lvl="0" indent="-342900">
              <a:spcBef>
                <a:spcPts val="500"/>
              </a:spcBef>
              <a:buFont typeface="Arial" panose="020B0604020202020204" pitchFamily="34" charset="0"/>
              <a:buChar char="•"/>
              <a:tabLst>
                <a:tab pos="457200" algn="l"/>
              </a:tabLst>
            </a:pP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En la modalidad de Cobertura Total cubrimos por la garantía de </a:t>
            </a: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Asistencia Extraordinaria</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hasta un límite de 150 EUR y tres usos al año, cualquier reparación de los bienes asegurados, que no estén cubiertos por el resto de garantías de la póliza, siempre que se utilicen los servicios de la propia Compañía y se trate por ejemplo de un servicio de fontanería, albañilería, escayola, Electricidad, Pintura….</a:t>
            </a:r>
          </a:p>
          <a:p>
            <a:pPr marL="342900" lvl="0" indent="-342900">
              <a:spcBef>
                <a:spcPts val="500"/>
              </a:spcBef>
              <a:buFont typeface="Arial" panose="020B0604020202020204" pitchFamily="34" charset="0"/>
              <a:buChar char="•"/>
              <a:tabLst>
                <a:tab pos="457200" algn="l"/>
              </a:tabLst>
            </a:pP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Además en esta modalidad de Cobertura Total, con la </a:t>
            </a:r>
            <a:r>
              <a:rPr lang="es-ES" sz="1200" b="1"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Garantía Especial de daños</a:t>
            </a:r>
            <a:r>
              <a:rPr lang="es-ES" sz="1200" spc="-5" dirty="0">
                <a:solidFill>
                  <a:srgbClr val="131313"/>
                </a:solidFill>
                <a:latin typeface="Calibri" panose="020F0502020204030204" pitchFamily="34" charset="0"/>
                <a:ea typeface="Times New Roman" panose="02020603050405020304" pitchFamily="18" charset="0"/>
                <a:cs typeface="Calibri" panose="020F0502020204030204" pitchFamily="34" charset="0"/>
              </a:rPr>
              <a:t>, se indemnizará al Asegurado por el importe de los daños que sufran los bienes asegurados con motivo de la ocurrencia de un hecho que esté cubierto en cualquiera de sus modalidades contratadas y cuya causa esté excluida en las mismas por ejemplo por falta de mantenimiento de las instalaciones o de otros elementos de la vivienda, o por defecto de construcción…</a:t>
            </a:r>
          </a:p>
        </p:txBody>
      </p:sp>
      <p:sp>
        <p:nvSpPr>
          <p:cNvPr id="25" name="Rectángulo: esquinas redondeadas 24">
            <a:extLst>
              <a:ext uri="{FF2B5EF4-FFF2-40B4-BE49-F238E27FC236}">
                <a16:creationId xmlns:a16="http://schemas.microsoft.com/office/drawing/2014/main" id="{FA157D17-BA35-454A-B526-E52310AE014C}"/>
              </a:ext>
            </a:extLst>
          </p:cNvPr>
          <p:cNvSpPr/>
          <p:nvPr/>
        </p:nvSpPr>
        <p:spPr>
          <a:xfrm>
            <a:off x="1676400" y="134765"/>
            <a:ext cx="6696075" cy="41861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Qué ventajas ofrece el seguro</a:t>
            </a:r>
          </a:p>
        </p:txBody>
      </p:sp>
      <p:sp>
        <p:nvSpPr>
          <p:cNvPr id="4" name="Botón de acción: ir hacia atrás o anterior 3">
            <a:hlinkClick r:id="" action="ppaction://hlinkshowjump?jump=previousslide" highlightClick="1"/>
            <a:extLst>
              <a:ext uri="{FF2B5EF4-FFF2-40B4-BE49-F238E27FC236}">
                <a16:creationId xmlns:a16="http://schemas.microsoft.com/office/drawing/2014/main" id="{0B17242C-D6F3-47F4-A81F-A8C20EACB617}"/>
              </a:ext>
            </a:extLst>
          </p:cNvPr>
          <p:cNvSpPr/>
          <p:nvPr/>
        </p:nvSpPr>
        <p:spPr>
          <a:xfrm>
            <a:off x="452205" y="660744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Botón de acción: ir hacia delante o siguiente 4">
            <a:hlinkClick r:id="" action="ppaction://hlinkshowjump?jump=nextslide" highlightClick="1"/>
            <a:extLst>
              <a:ext uri="{FF2B5EF4-FFF2-40B4-BE49-F238E27FC236}">
                <a16:creationId xmlns:a16="http://schemas.microsoft.com/office/drawing/2014/main" id="{BE13B445-8800-4BFF-BCE7-2C38B8A55F81}"/>
              </a:ext>
            </a:extLst>
          </p:cNvPr>
          <p:cNvSpPr/>
          <p:nvPr/>
        </p:nvSpPr>
        <p:spPr>
          <a:xfrm>
            <a:off x="11488567" y="6589384"/>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Imagen 7">
            <a:extLst>
              <a:ext uri="{FF2B5EF4-FFF2-40B4-BE49-F238E27FC236}">
                <a16:creationId xmlns:a16="http://schemas.microsoft.com/office/drawing/2014/main" id="{7DC3AA4A-A003-46BF-9CFC-97D4F76FC36F}"/>
              </a:ext>
            </a:extLst>
          </p:cNvPr>
          <p:cNvPicPr>
            <a:picLocks noChangeAspect="1"/>
          </p:cNvPicPr>
          <p:nvPr/>
        </p:nvPicPr>
        <p:blipFill>
          <a:blip r:embed="rId2"/>
          <a:stretch>
            <a:fillRect/>
          </a:stretch>
        </p:blipFill>
        <p:spPr>
          <a:xfrm>
            <a:off x="136407" y="8581"/>
            <a:ext cx="1054469" cy="382357"/>
          </a:xfrm>
          <a:prstGeom prst="rect">
            <a:avLst/>
          </a:prstGeom>
        </p:spPr>
      </p:pic>
      <p:sp>
        <p:nvSpPr>
          <p:cNvPr id="12" name="object 17">
            <a:extLst>
              <a:ext uri="{FF2B5EF4-FFF2-40B4-BE49-F238E27FC236}">
                <a16:creationId xmlns:a16="http://schemas.microsoft.com/office/drawing/2014/main" id="{3BAE0A70-A700-496E-9786-D50F744CE6DA}"/>
              </a:ext>
            </a:extLst>
          </p:cNvPr>
          <p:cNvSpPr/>
          <p:nvPr/>
        </p:nvSpPr>
        <p:spPr>
          <a:xfrm flipV="1">
            <a:off x="376047" y="1798994"/>
            <a:ext cx="11034743" cy="45719"/>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pic>
        <p:nvPicPr>
          <p:cNvPr id="13" name="Picture 6" descr="Resultado de imagen de ir a inicio">
            <a:hlinkClick r:id="rId3" action="ppaction://hlinksldjump"/>
            <a:extLst>
              <a:ext uri="{FF2B5EF4-FFF2-40B4-BE49-F238E27FC236}">
                <a16:creationId xmlns:a16="http://schemas.microsoft.com/office/drawing/2014/main" id="{9692AF6E-91C7-4285-B800-D61C61F0E2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descr="Imagen que contiene Texto&#10;&#10;Descripción generada automáticamente">
            <a:hlinkClick r:id="rId5" action="ppaction://hlinksldjump"/>
            <a:extLst>
              <a:ext uri="{FF2B5EF4-FFF2-40B4-BE49-F238E27FC236}">
                <a16:creationId xmlns:a16="http://schemas.microsoft.com/office/drawing/2014/main" id="{2B87492F-797E-478F-8680-9C2987985F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86962" y="67057"/>
            <a:ext cx="1408942" cy="453951"/>
          </a:xfrm>
          <a:prstGeom prst="rect">
            <a:avLst/>
          </a:prstGeom>
          <a:solidFill>
            <a:schemeClr val="bg1"/>
          </a:solidFill>
        </p:spPr>
      </p:pic>
      <p:sp>
        <p:nvSpPr>
          <p:cNvPr id="11" name="Rectángulo 10">
            <a:extLst>
              <a:ext uri="{FF2B5EF4-FFF2-40B4-BE49-F238E27FC236}">
                <a16:creationId xmlns:a16="http://schemas.microsoft.com/office/drawing/2014/main" id="{A499F12B-7BE2-4B9F-A518-0CC5386FA08A}"/>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94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esquinas redondeadas 16">
            <a:extLst>
              <a:ext uri="{FF2B5EF4-FFF2-40B4-BE49-F238E27FC236}">
                <a16:creationId xmlns:a16="http://schemas.microsoft.com/office/drawing/2014/main" id="{DDFE1EE5-7499-4FC1-9AD5-020D380C4F15}"/>
              </a:ext>
            </a:extLst>
          </p:cNvPr>
          <p:cNvSpPr/>
          <p:nvPr/>
        </p:nvSpPr>
        <p:spPr>
          <a:xfrm>
            <a:off x="2177891" y="1881661"/>
            <a:ext cx="4597128" cy="410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ARGUMENTARIO VENTA</a:t>
            </a:r>
          </a:p>
        </p:txBody>
      </p:sp>
      <p:sp>
        <p:nvSpPr>
          <p:cNvPr id="5" name="Rectángulo: esquinas redondeadas 4">
            <a:extLst>
              <a:ext uri="{FF2B5EF4-FFF2-40B4-BE49-F238E27FC236}">
                <a16:creationId xmlns:a16="http://schemas.microsoft.com/office/drawing/2014/main" id="{92FAC812-1630-425A-8225-3F49B5A39508}"/>
              </a:ext>
            </a:extLst>
          </p:cNvPr>
          <p:cNvSpPr/>
          <p:nvPr/>
        </p:nvSpPr>
        <p:spPr>
          <a:xfrm>
            <a:off x="2432246" y="170496"/>
            <a:ext cx="6660414" cy="41861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MODALIDADES CUBIERTAS POR</a:t>
            </a:r>
          </a:p>
        </p:txBody>
      </p:sp>
      <p:pic>
        <p:nvPicPr>
          <p:cNvPr id="6" name="0 Imagen">
            <a:extLst>
              <a:ext uri="{FF2B5EF4-FFF2-40B4-BE49-F238E27FC236}">
                <a16:creationId xmlns:a16="http://schemas.microsoft.com/office/drawing/2014/main" id="{03C2BA81-A75C-4CA3-868B-E6AEFDD1CE2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622248" y="650915"/>
            <a:ext cx="1470412" cy="533455"/>
          </a:xfrm>
          <a:prstGeom prst="rect">
            <a:avLst/>
          </a:prstGeom>
        </p:spPr>
      </p:pic>
      <p:sp>
        <p:nvSpPr>
          <p:cNvPr id="9" name="Rectángulo: esquinas redondeadas 8">
            <a:hlinkClick r:id="rId3" action="ppaction://hlinksldjump"/>
            <a:extLst>
              <a:ext uri="{FF2B5EF4-FFF2-40B4-BE49-F238E27FC236}">
                <a16:creationId xmlns:a16="http://schemas.microsoft.com/office/drawing/2014/main" id="{6AC5F08F-18E9-4334-BA2E-72BC555E1760}"/>
              </a:ext>
            </a:extLst>
          </p:cNvPr>
          <p:cNvSpPr/>
          <p:nvPr/>
        </p:nvSpPr>
        <p:spPr>
          <a:xfrm>
            <a:off x="2177891" y="2456844"/>
            <a:ext cx="2201797" cy="225506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Presta especial atención</a:t>
            </a:r>
          </a:p>
          <a:p>
            <a:pPr marL="171450" indent="-171450">
              <a:buFont typeface="Arial" panose="020B0604020202020204" pitchFamily="34" charset="0"/>
              <a:buChar char="•"/>
            </a:pPr>
            <a:r>
              <a:rPr lang="es-ES" sz="1200" dirty="0">
                <a:solidFill>
                  <a:prstClr val="black"/>
                </a:solidFill>
              </a:rPr>
              <a:t>Vivienda Hipotecada</a:t>
            </a:r>
          </a:p>
          <a:p>
            <a:pPr marL="171450" indent="-171450">
              <a:buFont typeface="Arial" panose="020B0604020202020204" pitchFamily="34" charset="0"/>
              <a:buChar char="•"/>
            </a:pPr>
            <a:r>
              <a:rPr lang="es-ES" sz="1200" dirty="0">
                <a:solidFill>
                  <a:schemeClr val="tx1"/>
                </a:solidFill>
              </a:rPr>
              <a:t>Antigüedad vivienda</a:t>
            </a:r>
          </a:p>
          <a:p>
            <a:pPr marL="171450" indent="-171450">
              <a:buFont typeface="Arial" panose="020B0604020202020204" pitchFamily="34" charset="0"/>
              <a:buChar char="•"/>
            </a:pPr>
            <a:r>
              <a:rPr lang="es-ES" sz="1200" dirty="0">
                <a:solidFill>
                  <a:schemeClr val="tx1"/>
                </a:solidFill>
              </a:rPr>
              <a:t>Vivienda Asegurable</a:t>
            </a:r>
          </a:p>
          <a:p>
            <a:pPr marL="171450" indent="-171450">
              <a:buFont typeface="Arial" panose="020B0604020202020204" pitchFamily="34" charset="0"/>
              <a:buChar char="•"/>
            </a:pPr>
            <a:r>
              <a:rPr lang="es-ES" sz="1200" dirty="0">
                <a:solidFill>
                  <a:schemeClr val="tx1"/>
                </a:solidFill>
              </a:rPr>
              <a:t>Ya cliente Santalucía</a:t>
            </a:r>
          </a:p>
          <a:p>
            <a:pPr marL="171450" indent="-171450">
              <a:buFont typeface="Arial" panose="020B0604020202020204" pitchFamily="34" charset="0"/>
              <a:buChar char="•"/>
            </a:pPr>
            <a:r>
              <a:rPr lang="es-ES" sz="1200" dirty="0">
                <a:solidFill>
                  <a:schemeClr val="tx1"/>
                </a:solidFill>
              </a:rPr>
              <a:t>Fecha inicio del Seguro</a:t>
            </a:r>
          </a:p>
          <a:p>
            <a:pPr marL="171450" indent="-171450">
              <a:buFont typeface="Arial" panose="020B0604020202020204" pitchFamily="34" charset="0"/>
              <a:buChar char="•"/>
            </a:pPr>
            <a:r>
              <a:rPr lang="es-ES" sz="1200" dirty="0">
                <a:solidFill>
                  <a:schemeClr val="tx1"/>
                </a:solidFill>
              </a:rPr>
              <a:t>Limites sumas aseguradas</a:t>
            </a:r>
          </a:p>
          <a:p>
            <a:pPr marL="171450" indent="-171450">
              <a:buFont typeface="Arial" panose="020B0604020202020204" pitchFamily="34" charset="0"/>
              <a:buChar char="•"/>
            </a:pPr>
            <a:r>
              <a:rPr lang="es-ES" sz="1200" dirty="0">
                <a:solidFill>
                  <a:schemeClr val="tx1"/>
                </a:solidFill>
              </a:rPr>
              <a:t>Teléfono contacto</a:t>
            </a:r>
          </a:p>
          <a:p>
            <a:pPr marL="171450" indent="-171450">
              <a:buFont typeface="Arial" panose="020B0604020202020204" pitchFamily="34" charset="0"/>
              <a:buChar char="•"/>
            </a:pPr>
            <a:r>
              <a:rPr lang="es-ES" sz="1200" dirty="0">
                <a:solidFill>
                  <a:schemeClr val="tx1"/>
                </a:solidFill>
              </a:rPr>
              <a:t>URL información precontractual</a:t>
            </a:r>
            <a:endParaRPr lang="es-ES" sz="1200" dirty="0">
              <a:solidFill>
                <a:schemeClr val="bg1"/>
              </a:solidFill>
            </a:endParaRPr>
          </a:p>
        </p:txBody>
      </p:sp>
      <p:sp>
        <p:nvSpPr>
          <p:cNvPr id="11" name="Rectángulo: esquinas redondeadas 10">
            <a:hlinkClick r:id="rId4" action="ppaction://hlinksldjump"/>
            <a:extLst>
              <a:ext uri="{FF2B5EF4-FFF2-40B4-BE49-F238E27FC236}">
                <a16:creationId xmlns:a16="http://schemas.microsoft.com/office/drawing/2014/main" id="{CB4F943B-DD70-4E54-A53B-FD5F65BA7CC3}"/>
              </a:ext>
            </a:extLst>
          </p:cNvPr>
          <p:cNvSpPr/>
          <p:nvPr/>
        </p:nvSpPr>
        <p:spPr>
          <a:xfrm>
            <a:off x="4614023" y="2518731"/>
            <a:ext cx="2092538" cy="33368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Qué ofrecer</a:t>
            </a:r>
          </a:p>
        </p:txBody>
      </p:sp>
      <p:sp>
        <p:nvSpPr>
          <p:cNvPr id="12" name="Rectángulo: esquinas redondeadas 11">
            <a:hlinkClick r:id="rId5" action="ppaction://hlinksldjump"/>
            <a:extLst>
              <a:ext uri="{FF2B5EF4-FFF2-40B4-BE49-F238E27FC236}">
                <a16:creationId xmlns:a16="http://schemas.microsoft.com/office/drawing/2014/main" id="{E46D3502-1C6B-4EEC-9EAF-795BD6BAF370}"/>
              </a:ext>
            </a:extLst>
          </p:cNvPr>
          <p:cNvSpPr/>
          <p:nvPr/>
        </p:nvSpPr>
        <p:spPr>
          <a:xfrm>
            <a:off x="4629405" y="2959218"/>
            <a:ext cx="2077156" cy="51910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Apoyos – Argumentos – Puntos Fuertes</a:t>
            </a:r>
          </a:p>
        </p:txBody>
      </p:sp>
      <p:sp>
        <p:nvSpPr>
          <p:cNvPr id="13" name="Rectángulo: esquinas redondeadas 12">
            <a:hlinkClick r:id="rId6" action="ppaction://hlinksldjump"/>
            <a:extLst>
              <a:ext uri="{FF2B5EF4-FFF2-40B4-BE49-F238E27FC236}">
                <a16:creationId xmlns:a16="http://schemas.microsoft.com/office/drawing/2014/main" id="{CF63155A-CA7D-4211-AECD-0E508A13CAB4}"/>
              </a:ext>
            </a:extLst>
          </p:cNvPr>
          <p:cNvSpPr/>
          <p:nvPr/>
        </p:nvSpPr>
        <p:spPr>
          <a:xfrm>
            <a:off x="4629405" y="3632007"/>
            <a:ext cx="2077156" cy="50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Presupuesto</a:t>
            </a:r>
          </a:p>
          <a:p>
            <a:r>
              <a:rPr lang="es-ES" sz="1200" b="1" dirty="0">
                <a:solidFill>
                  <a:schemeClr val="tx1"/>
                </a:solidFill>
              </a:rPr>
              <a:t>Contratación</a:t>
            </a:r>
          </a:p>
        </p:txBody>
      </p:sp>
      <p:sp>
        <p:nvSpPr>
          <p:cNvPr id="10" name="Rectángulo: esquinas redondeadas 9">
            <a:hlinkClick r:id="rId7" action="ppaction://hlinksldjump"/>
            <a:extLst>
              <a:ext uri="{FF2B5EF4-FFF2-40B4-BE49-F238E27FC236}">
                <a16:creationId xmlns:a16="http://schemas.microsoft.com/office/drawing/2014/main" id="{B8C631E8-7BE4-40F0-8D59-E609A0006CCE}"/>
              </a:ext>
            </a:extLst>
          </p:cNvPr>
          <p:cNvSpPr/>
          <p:nvPr/>
        </p:nvSpPr>
        <p:spPr>
          <a:xfrm>
            <a:off x="455821" y="1881661"/>
            <a:ext cx="1348766" cy="33361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a:solidFill>
                  <a:schemeClr val="tx1"/>
                </a:solidFill>
              </a:rPr>
              <a:t>DE UN VISTAZO</a:t>
            </a:r>
          </a:p>
        </p:txBody>
      </p:sp>
      <p:cxnSp>
        <p:nvCxnSpPr>
          <p:cNvPr id="24" name="Conector recto 23">
            <a:extLst>
              <a:ext uri="{FF2B5EF4-FFF2-40B4-BE49-F238E27FC236}">
                <a16:creationId xmlns:a16="http://schemas.microsoft.com/office/drawing/2014/main" id="{C669475B-6452-46E9-9576-4878A76ADFE1}"/>
              </a:ext>
            </a:extLst>
          </p:cNvPr>
          <p:cNvCxnSpPr/>
          <p:nvPr/>
        </p:nvCxnSpPr>
        <p:spPr>
          <a:xfrm>
            <a:off x="1965199" y="1771232"/>
            <a:ext cx="0" cy="3816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838AE532-D6D2-4958-B70A-811640733CB4}"/>
              </a:ext>
            </a:extLst>
          </p:cNvPr>
          <p:cNvCxnSpPr/>
          <p:nvPr/>
        </p:nvCxnSpPr>
        <p:spPr>
          <a:xfrm>
            <a:off x="6965521" y="1771232"/>
            <a:ext cx="0" cy="3816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upo 1">
            <a:extLst>
              <a:ext uri="{FF2B5EF4-FFF2-40B4-BE49-F238E27FC236}">
                <a16:creationId xmlns:a16="http://schemas.microsoft.com/office/drawing/2014/main" id="{27CB81E9-9A83-4117-9761-B8837D0B9F39}"/>
              </a:ext>
            </a:extLst>
          </p:cNvPr>
          <p:cNvGrpSpPr/>
          <p:nvPr/>
        </p:nvGrpSpPr>
        <p:grpSpPr>
          <a:xfrm>
            <a:off x="149711" y="1192668"/>
            <a:ext cx="11919459" cy="471971"/>
            <a:chOff x="149711" y="1192668"/>
            <a:chExt cx="11919459" cy="471971"/>
          </a:xfrm>
        </p:grpSpPr>
        <p:sp>
          <p:nvSpPr>
            <p:cNvPr id="8" name="Rectángulo: esquinas redondeadas 7">
              <a:extLst>
                <a:ext uri="{FF2B5EF4-FFF2-40B4-BE49-F238E27FC236}">
                  <a16:creationId xmlns:a16="http://schemas.microsoft.com/office/drawing/2014/main" id="{882699B0-9CB7-4C30-A543-F4CCC75E3F5E}"/>
                </a:ext>
              </a:extLst>
            </p:cNvPr>
            <p:cNvSpPr/>
            <p:nvPr/>
          </p:nvSpPr>
          <p:spPr>
            <a:xfrm>
              <a:off x="149711" y="1192668"/>
              <a:ext cx="11919459" cy="47197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504000" rtlCol="0" anchor="ctr"/>
            <a:lstStyle/>
            <a:p>
              <a:r>
                <a:rPr lang="es-ES" sz="2000" b="1">
                  <a:solidFill>
                    <a:schemeClr val="bg1"/>
                  </a:solidFill>
                </a:rPr>
                <a:t>Contenido</a:t>
              </a:r>
            </a:p>
          </p:txBody>
        </p:sp>
        <p:pic>
          <p:nvPicPr>
            <p:cNvPr id="30" name="Picture 2" descr="Ver las imágenes de origen">
              <a:extLst>
                <a:ext uri="{FF2B5EF4-FFF2-40B4-BE49-F238E27FC236}">
                  <a16:creationId xmlns:a16="http://schemas.microsoft.com/office/drawing/2014/main" id="{D2904C3A-A7A6-4281-9288-54F3C1E211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217" y="1314049"/>
              <a:ext cx="229208" cy="229208"/>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Imagen 31">
            <a:extLst>
              <a:ext uri="{FF2B5EF4-FFF2-40B4-BE49-F238E27FC236}">
                <a16:creationId xmlns:a16="http://schemas.microsoft.com/office/drawing/2014/main" id="{5BE2B2CC-8B83-4601-87A2-0BFCAA7D3E5E}"/>
              </a:ext>
            </a:extLst>
          </p:cNvPr>
          <p:cNvPicPr>
            <a:picLocks noChangeAspect="1"/>
          </p:cNvPicPr>
          <p:nvPr/>
        </p:nvPicPr>
        <p:blipFill>
          <a:blip r:embed="rId9"/>
          <a:stretch>
            <a:fillRect/>
          </a:stretch>
        </p:blipFill>
        <p:spPr>
          <a:xfrm>
            <a:off x="136407" y="18106"/>
            <a:ext cx="1054469" cy="382357"/>
          </a:xfrm>
          <a:prstGeom prst="rect">
            <a:avLst/>
          </a:prstGeom>
        </p:spPr>
      </p:pic>
      <p:pic>
        <p:nvPicPr>
          <p:cNvPr id="34" name="Imagen 33" descr="Imagen que contiene Texto&#10;&#10;Descripción generada automáticamente">
            <a:extLst>
              <a:ext uri="{FF2B5EF4-FFF2-40B4-BE49-F238E27FC236}">
                <a16:creationId xmlns:a16="http://schemas.microsoft.com/office/drawing/2014/main" id="{3324E0E9-7283-4E42-AFC6-818FA72574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73315" y="631103"/>
            <a:ext cx="1631125" cy="525537"/>
          </a:xfrm>
          <a:prstGeom prst="rect">
            <a:avLst/>
          </a:prstGeom>
          <a:solidFill>
            <a:schemeClr val="bg1"/>
          </a:solidFill>
        </p:spPr>
      </p:pic>
      <p:pic>
        <p:nvPicPr>
          <p:cNvPr id="35" name="Picture 6" descr="Resultado de imagen de ir a inicio">
            <a:hlinkClick r:id="rId11" action="ppaction://hlinksldjump"/>
            <a:extLst>
              <a:ext uri="{FF2B5EF4-FFF2-40B4-BE49-F238E27FC236}">
                <a16:creationId xmlns:a16="http://schemas.microsoft.com/office/drawing/2014/main" id="{86677851-E041-48AE-A0CE-6D89C811CE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6" name="Rectángulo: esquinas redondeadas 35">
            <a:hlinkClick r:id="rId13" action="ppaction://hlinksldjump"/>
            <a:extLst>
              <a:ext uri="{FF2B5EF4-FFF2-40B4-BE49-F238E27FC236}">
                <a16:creationId xmlns:a16="http://schemas.microsoft.com/office/drawing/2014/main" id="{77618F3F-1161-47D3-97A9-F6CCECFB66EC}"/>
              </a:ext>
            </a:extLst>
          </p:cNvPr>
          <p:cNvSpPr/>
          <p:nvPr/>
        </p:nvSpPr>
        <p:spPr>
          <a:xfrm>
            <a:off x="4638067" y="4232584"/>
            <a:ext cx="2077156" cy="3369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1200" b="1" dirty="0">
                <a:solidFill>
                  <a:schemeClr val="tx1"/>
                </a:solidFill>
              </a:rPr>
              <a:t>Contratación</a:t>
            </a:r>
          </a:p>
        </p:txBody>
      </p:sp>
      <p:sp>
        <p:nvSpPr>
          <p:cNvPr id="33" name="Rectángulo 32">
            <a:extLst>
              <a:ext uri="{FF2B5EF4-FFF2-40B4-BE49-F238E27FC236}">
                <a16:creationId xmlns:a16="http://schemas.microsoft.com/office/drawing/2014/main" id="{C711B145-3083-4D89-B047-2DD3558A2AEE}"/>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405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17">
            <a:extLst>
              <a:ext uri="{FF2B5EF4-FFF2-40B4-BE49-F238E27FC236}">
                <a16:creationId xmlns:a16="http://schemas.microsoft.com/office/drawing/2014/main" id="{8E6A213C-4B3C-4840-BFE6-27C01B79F80F}"/>
              </a:ext>
            </a:extLst>
          </p:cNvPr>
          <p:cNvGrpSpPr/>
          <p:nvPr/>
        </p:nvGrpSpPr>
        <p:grpSpPr>
          <a:xfrm rot="21406479">
            <a:off x="625803" y="2706348"/>
            <a:ext cx="3552654" cy="2323735"/>
            <a:chOff x="4692696" y="787789"/>
            <a:chExt cx="5322951" cy="4211462"/>
          </a:xfrm>
        </p:grpSpPr>
        <p:grpSp>
          <p:nvGrpSpPr>
            <p:cNvPr id="9" name="Group 126">
              <a:extLst>
                <a:ext uri="{FF2B5EF4-FFF2-40B4-BE49-F238E27FC236}">
                  <a16:creationId xmlns:a16="http://schemas.microsoft.com/office/drawing/2014/main" id="{55F8A3F4-7372-4D2E-BCF5-9DDCAFD4EAEE}"/>
                </a:ext>
              </a:extLst>
            </p:cNvPr>
            <p:cNvGrpSpPr/>
            <p:nvPr/>
          </p:nvGrpSpPr>
          <p:grpSpPr>
            <a:xfrm>
              <a:off x="5474787" y="3533553"/>
              <a:ext cx="2061447" cy="1419594"/>
              <a:chOff x="3010174" y="4545891"/>
              <a:chExt cx="2089455" cy="1419409"/>
            </a:xfrm>
            <a:solidFill>
              <a:srgbClr val="9FD9EB"/>
            </a:solidFill>
          </p:grpSpPr>
          <p:sp>
            <p:nvSpPr>
              <p:cNvPr id="42" name="Freeform 45">
                <a:extLst>
                  <a:ext uri="{FF2B5EF4-FFF2-40B4-BE49-F238E27FC236}">
                    <a16:creationId xmlns:a16="http://schemas.microsoft.com/office/drawing/2014/main" id="{1501DAA9-1986-4C65-89E8-0BCD6A856FAB}"/>
                  </a:ext>
                </a:extLst>
              </p:cNvPr>
              <p:cNvSpPr>
                <a:spLocks/>
              </p:cNvSpPr>
              <p:nvPr/>
            </p:nvSpPr>
            <p:spPr bwMode="gray">
              <a:xfrm rot="20933429">
                <a:off x="3914084" y="4545891"/>
                <a:ext cx="837442" cy="594847"/>
              </a:xfrm>
              <a:custGeom>
                <a:avLst/>
                <a:gdLst>
                  <a:gd name="T0" fmla="*/ 21 w 1085"/>
                  <a:gd name="T1" fmla="*/ 170 h 768"/>
                  <a:gd name="T2" fmla="*/ 17 w 1085"/>
                  <a:gd name="T3" fmla="*/ 161 h 768"/>
                  <a:gd name="T4" fmla="*/ 13 w 1085"/>
                  <a:gd name="T5" fmla="*/ 157 h 768"/>
                  <a:gd name="T6" fmla="*/ 8 w 1085"/>
                  <a:gd name="T7" fmla="*/ 143 h 768"/>
                  <a:gd name="T8" fmla="*/ 4 w 1085"/>
                  <a:gd name="T9" fmla="*/ 135 h 768"/>
                  <a:gd name="T10" fmla="*/ 4 w 1085"/>
                  <a:gd name="T11" fmla="*/ 122 h 768"/>
                  <a:gd name="T12" fmla="*/ 8 w 1085"/>
                  <a:gd name="T13" fmla="*/ 109 h 768"/>
                  <a:gd name="T14" fmla="*/ 0 w 1085"/>
                  <a:gd name="T15" fmla="*/ 96 h 768"/>
                  <a:gd name="T16" fmla="*/ 8 w 1085"/>
                  <a:gd name="T17" fmla="*/ 83 h 768"/>
                  <a:gd name="T18" fmla="*/ 8 w 1085"/>
                  <a:gd name="T19" fmla="*/ 65 h 768"/>
                  <a:gd name="T20" fmla="*/ 13 w 1085"/>
                  <a:gd name="T21" fmla="*/ 56 h 768"/>
                  <a:gd name="T22" fmla="*/ 21 w 1085"/>
                  <a:gd name="T23" fmla="*/ 48 h 768"/>
                  <a:gd name="T24" fmla="*/ 29 w 1085"/>
                  <a:gd name="T25" fmla="*/ 39 h 768"/>
                  <a:gd name="T26" fmla="*/ 25 w 1085"/>
                  <a:gd name="T27" fmla="*/ 22 h 768"/>
                  <a:gd name="T28" fmla="*/ 25 w 1085"/>
                  <a:gd name="T29" fmla="*/ 13 h 768"/>
                  <a:gd name="T30" fmla="*/ 21 w 1085"/>
                  <a:gd name="T31" fmla="*/ 0 h 768"/>
                  <a:gd name="T32" fmla="*/ 42 w 1085"/>
                  <a:gd name="T33" fmla="*/ 4 h 768"/>
                  <a:gd name="T34" fmla="*/ 59 w 1085"/>
                  <a:gd name="T35" fmla="*/ 8 h 768"/>
                  <a:gd name="T36" fmla="*/ 80 w 1085"/>
                  <a:gd name="T37" fmla="*/ 13 h 768"/>
                  <a:gd name="T38" fmla="*/ 97 w 1085"/>
                  <a:gd name="T39" fmla="*/ 8 h 768"/>
                  <a:gd name="T40" fmla="*/ 114 w 1085"/>
                  <a:gd name="T41" fmla="*/ 17 h 768"/>
                  <a:gd name="T42" fmla="*/ 123 w 1085"/>
                  <a:gd name="T43" fmla="*/ 13 h 768"/>
                  <a:gd name="T44" fmla="*/ 139 w 1085"/>
                  <a:gd name="T45" fmla="*/ 17 h 768"/>
                  <a:gd name="T46" fmla="*/ 152 w 1085"/>
                  <a:gd name="T47" fmla="*/ 8 h 768"/>
                  <a:gd name="T48" fmla="*/ 173 w 1085"/>
                  <a:gd name="T49" fmla="*/ 17 h 768"/>
                  <a:gd name="T50" fmla="*/ 199 w 1085"/>
                  <a:gd name="T51" fmla="*/ 30 h 768"/>
                  <a:gd name="T52" fmla="*/ 207 w 1085"/>
                  <a:gd name="T53" fmla="*/ 17 h 768"/>
                  <a:gd name="T54" fmla="*/ 220 w 1085"/>
                  <a:gd name="T55" fmla="*/ 22 h 768"/>
                  <a:gd name="T56" fmla="*/ 232 w 1085"/>
                  <a:gd name="T57" fmla="*/ 17 h 768"/>
                  <a:gd name="T58" fmla="*/ 241 w 1085"/>
                  <a:gd name="T59" fmla="*/ 22 h 768"/>
                  <a:gd name="T60" fmla="*/ 258 w 1085"/>
                  <a:gd name="T61" fmla="*/ 22 h 768"/>
                  <a:gd name="T62" fmla="*/ 254 w 1085"/>
                  <a:gd name="T63" fmla="*/ 39 h 768"/>
                  <a:gd name="T64" fmla="*/ 267 w 1085"/>
                  <a:gd name="T65" fmla="*/ 48 h 768"/>
                  <a:gd name="T66" fmla="*/ 267 w 1085"/>
                  <a:gd name="T67" fmla="*/ 61 h 768"/>
                  <a:gd name="T68" fmla="*/ 267 w 1085"/>
                  <a:gd name="T69" fmla="*/ 70 h 768"/>
                  <a:gd name="T70" fmla="*/ 262 w 1085"/>
                  <a:gd name="T71" fmla="*/ 83 h 768"/>
                  <a:gd name="T72" fmla="*/ 254 w 1085"/>
                  <a:gd name="T73" fmla="*/ 96 h 768"/>
                  <a:gd name="T74" fmla="*/ 241 w 1085"/>
                  <a:gd name="T75" fmla="*/ 104 h 768"/>
                  <a:gd name="T76" fmla="*/ 229 w 1085"/>
                  <a:gd name="T77" fmla="*/ 117 h 768"/>
                  <a:gd name="T78" fmla="*/ 211 w 1085"/>
                  <a:gd name="T79" fmla="*/ 122 h 768"/>
                  <a:gd name="T80" fmla="*/ 203 w 1085"/>
                  <a:gd name="T81" fmla="*/ 135 h 768"/>
                  <a:gd name="T82" fmla="*/ 195 w 1085"/>
                  <a:gd name="T83" fmla="*/ 152 h 768"/>
                  <a:gd name="T84" fmla="*/ 186 w 1085"/>
                  <a:gd name="T85" fmla="*/ 157 h 768"/>
                  <a:gd name="T86" fmla="*/ 186 w 1085"/>
                  <a:gd name="T87" fmla="*/ 165 h 768"/>
                  <a:gd name="T88" fmla="*/ 173 w 1085"/>
                  <a:gd name="T89" fmla="*/ 174 h 768"/>
                  <a:gd name="T90" fmla="*/ 161 w 1085"/>
                  <a:gd name="T91" fmla="*/ 174 h 768"/>
                  <a:gd name="T92" fmla="*/ 148 w 1085"/>
                  <a:gd name="T93" fmla="*/ 165 h 768"/>
                  <a:gd name="T94" fmla="*/ 135 w 1085"/>
                  <a:gd name="T95" fmla="*/ 165 h 768"/>
                  <a:gd name="T96" fmla="*/ 123 w 1085"/>
                  <a:gd name="T97" fmla="*/ 174 h 768"/>
                  <a:gd name="T98" fmla="*/ 110 w 1085"/>
                  <a:gd name="T99" fmla="*/ 165 h 768"/>
                  <a:gd name="T100" fmla="*/ 97 w 1085"/>
                  <a:gd name="T101" fmla="*/ 161 h 768"/>
                  <a:gd name="T102" fmla="*/ 89 w 1085"/>
                  <a:gd name="T103" fmla="*/ 170 h 768"/>
                  <a:gd name="T104" fmla="*/ 72 w 1085"/>
                  <a:gd name="T105" fmla="*/ 174 h 768"/>
                  <a:gd name="T106" fmla="*/ 59 w 1085"/>
                  <a:gd name="T107" fmla="*/ 174 h 768"/>
                  <a:gd name="T108" fmla="*/ 51 w 1085"/>
                  <a:gd name="T109" fmla="*/ 183 h 768"/>
                  <a:gd name="T110" fmla="*/ 42 w 1085"/>
                  <a:gd name="T111" fmla="*/ 191 h 768"/>
                  <a:gd name="T112" fmla="*/ 29 w 1085"/>
                  <a:gd name="T113" fmla="*/ 187 h 76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85"/>
                  <a:gd name="T172" fmla="*/ 0 h 768"/>
                  <a:gd name="T173" fmla="*/ 1085 w 1085"/>
                  <a:gd name="T174" fmla="*/ 768 h 76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85" h="768">
                    <a:moveTo>
                      <a:pt x="102" y="733"/>
                    </a:moveTo>
                    <a:lnTo>
                      <a:pt x="85" y="716"/>
                    </a:lnTo>
                    <a:lnTo>
                      <a:pt x="85" y="699"/>
                    </a:lnTo>
                    <a:lnTo>
                      <a:pt x="85" y="681"/>
                    </a:lnTo>
                    <a:lnTo>
                      <a:pt x="69" y="681"/>
                    </a:lnTo>
                    <a:lnTo>
                      <a:pt x="69" y="664"/>
                    </a:lnTo>
                    <a:lnTo>
                      <a:pt x="85" y="664"/>
                    </a:lnTo>
                    <a:lnTo>
                      <a:pt x="69" y="647"/>
                    </a:lnTo>
                    <a:lnTo>
                      <a:pt x="69" y="630"/>
                    </a:lnTo>
                    <a:lnTo>
                      <a:pt x="52" y="630"/>
                    </a:lnTo>
                    <a:lnTo>
                      <a:pt x="69" y="630"/>
                    </a:lnTo>
                    <a:lnTo>
                      <a:pt x="52" y="630"/>
                    </a:lnTo>
                    <a:lnTo>
                      <a:pt x="52" y="610"/>
                    </a:lnTo>
                    <a:lnTo>
                      <a:pt x="52" y="593"/>
                    </a:lnTo>
                    <a:lnTo>
                      <a:pt x="35" y="593"/>
                    </a:lnTo>
                    <a:lnTo>
                      <a:pt x="35" y="576"/>
                    </a:lnTo>
                    <a:lnTo>
                      <a:pt x="35" y="559"/>
                    </a:lnTo>
                    <a:lnTo>
                      <a:pt x="17" y="559"/>
                    </a:lnTo>
                    <a:lnTo>
                      <a:pt x="0" y="541"/>
                    </a:lnTo>
                    <a:lnTo>
                      <a:pt x="17" y="541"/>
                    </a:lnTo>
                    <a:lnTo>
                      <a:pt x="17" y="524"/>
                    </a:lnTo>
                    <a:lnTo>
                      <a:pt x="52" y="524"/>
                    </a:lnTo>
                    <a:lnTo>
                      <a:pt x="35" y="507"/>
                    </a:lnTo>
                    <a:lnTo>
                      <a:pt x="17" y="490"/>
                    </a:lnTo>
                    <a:lnTo>
                      <a:pt x="17" y="472"/>
                    </a:lnTo>
                    <a:lnTo>
                      <a:pt x="17" y="455"/>
                    </a:lnTo>
                    <a:lnTo>
                      <a:pt x="35" y="455"/>
                    </a:lnTo>
                    <a:lnTo>
                      <a:pt x="35" y="438"/>
                    </a:lnTo>
                    <a:lnTo>
                      <a:pt x="17" y="438"/>
                    </a:lnTo>
                    <a:lnTo>
                      <a:pt x="0" y="419"/>
                    </a:lnTo>
                    <a:lnTo>
                      <a:pt x="0" y="401"/>
                    </a:lnTo>
                    <a:lnTo>
                      <a:pt x="0" y="384"/>
                    </a:lnTo>
                    <a:lnTo>
                      <a:pt x="17" y="367"/>
                    </a:lnTo>
                    <a:lnTo>
                      <a:pt x="17" y="349"/>
                    </a:lnTo>
                    <a:lnTo>
                      <a:pt x="17" y="332"/>
                    </a:lnTo>
                    <a:lnTo>
                      <a:pt x="35" y="332"/>
                    </a:lnTo>
                    <a:lnTo>
                      <a:pt x="35" y="315"/>
                    </a:lnTo>
                    <a:lnTo>
                      <a:pt x="35" y="298"/>
                    </a:lnTo>
                    <a:lnTo>
                      <a:pt x="35" y="280"/>
                    </a:lnTo>
                    <a:lnTo>
                      <a:pt x="35" y="263"/>
                    </a:lnTo>
                    <a:lnTo>
                      <a:pt x="52" y="263"/>
                    </a:lnTo>
                    <a:lnTo>
                      <a:pt x="35" y="246"/>
                    </a:lnTo>
                    <a:lnTo>
                      <a:pt x="52" y="246"/>
                    </a:lnTo>
                    <a:lnTo>
                      <a:pt x="52" y="227"/>
                    </a:lnTo>
                    <a:lnTo>
                      <a:pt x="69" y="227"/>
                    </a:lnTo>
                    <a:lnTo>
                      <a:pt x="69" y="209"/>
                    </a:lnTo>
                    <a:lnTo>
                      <a:pt x="85" y="209"/>
                    </a:lnTo>
                    <a:lnTo>
                      <a:pt x="85" y="192"/>
                    </a:lnTo>
                    <a:lnTo>
                      <a:pt x="102" y="192"/>
                    </a:lnTo>
                    <a:lnTo>
                      <a:pt x="119" y="192"/>
                    </a:lnTo>
                    <a:lnTo>
                      <a:pt x="119" y="175"/>
                    </a:lnTo>
                    <a:lnTo>
                      <a:pt x="119" y="157"/>
                    </a:lnTo>
                    <a:lnTo>
                      <a:pt x="102" y="140"/>
                    </a:lnTo>
                    <a:lnTo>
                      <a:pt x="102" y="123"/>
                    </a:lnTo>
                    <a:lnTo>
                      <a:pt x="102" y="106"/>
                    </a:lnTo>
                    <a:lnTo>
                      <a:pt x="102" y="88"/>
                    </a:lnTo>
                    <a:lnTo>
                      <a:pt x="119" y="71"/>
                    </a:lnTo>
                    <a:lnTo>
                      <a:pt x="119" y="54"/>
                    </a:lnTo>
                    <a:lnTo>
                      <a:pt x="102" y="71"/>
                    </a:lnTo>
                    <a:lnTo>
                      <a:pt x="102" y="54"/>
                    </a:lnTo>
                    <a:lnTo>
                      <a:pt x="102" y="35"/>
                    </a:lnTo>
                    <a:lnTo>
                      <a:pt x="85" y="35"/>
                    </a:lnTo>
                    <a:lnTo>
                      <a:pt x="85" y="17"/>
                    </a:lnTo>
                    <a:lnTo>
                      <a:pt x="85" y="0"/>
                    </a:lnTo>
                    <a:lnTo>
                      <a:pt x="102" y="0"/>
                    </a:lnTo>
                    <a:lnTo>
                      <a:pt x="119" y="0"/>
                    </a:lnTo>
                    <a:lnTo>
                      <a:pt x="154" y="17"/>
                    </a:lnTo>
                    <a:lnTo>
                      <a:pt x="171" y="17"/>
                    </a:lnTo>
                    <a:lnTo>
                      <a:pt x="186" y="17"/>
                    </a:lnTo>
                    <a:lnTo>
                      <a:pt x="204" y="35"/>
                    </a:lnTo>
                    <a:lnTo>
                      <a:pt x="221" y="35"/>
                    </a:lnTo>
                    <a:lnTo>
                      <a:pt x="238" y="35"/>
                    </a:lnTo>
                    <a:lnTo>
                      <a:pt x="256" y="54"/>
                    </a:lnTo>
                    <a:lnTo>
                      <a:pt x="288" y="54"/>
                    </a:lnTo>
                    <a:lnTo>
                      <a:pt x="305" y="54"/>
                    </a:lnTo>
                    <a:lnTo>
                      <a:pt x="323" y="54"/>
                    </a:lnTo>
                    <a:lnTo>
                      <a:pt x="340" y="17"/>
                    </a:lnTo>
                    <a:lnTo>
                      <a:pt x="357" y="35"/>
                    </a:lnTo>
                    <a:lnTo>
                      <a:pt x="373" y="35"/>
                    </a:lnTo>
                    <a:lnTo>
                      <a:pt x="390" y="35"/>
                    </a:lnTo>
                    <a:lnTo>
                      <a:pt x="407" y="54"/>
                    </a:lnTo>
                    <a:lnTo>
                      <a:pt x="424" y="54"/>
                    </a:lnTo>
                    <a:lnTo>
                      <a:pt x="442" y="71"/>
                    </a:lnTo>
                    <a:lnTo>
                      <a:pt x="457" y="71"/>
                    </a:lnTo>
                    <a:lnTo>
                      <a:pt x="474" y="54"/>
                    </a:lnTo>
                    <a:lnTo>
                      <a:pt x="474" y="35"/>
                    </a:lnTo>
                    <a:lnTo>
                      <a:pt x="492" y="35"/>
                    </a:lnTo>
                    <a:lnTo>
                      <a:pt x="492" y="54"/>
                    </a:lnTo>
                    <a:lnTo>
                      <a:pt x="509" y="71"/>
                    </a:lnTo>
                    <a:lnTo>
                      <a:pt x="526" y="71"/>
                    </a:lnTo>
                    <a:lnTo>
                      <a:pt x="543" y="71"/>
                    </a:lnTo>
                    <a:lnTo>
                      <a:pt x="559" y="71"/>
                    </a:lnTo>
                    <a:lnTo>
                      <a:pt x="576" y="71"/>
                    </a:lnTo>
                    <a:lnTo>
                      <a:pt x="593" y="54"/>
                    </a:lnTo>
                    <a:lnTo>
                      <a:pt x="593" y="35"/>
                    </a:lnTo>
                    <a:lnTo>
                      <a:pt x="611" y="35"/>
                    </a:lnTo>
                    <a:lnTo>
                      <a:pt x="628" y="35"/>
                    </a:lnTo>
                    <a:lnTo>
                      <a:pt x="645" y="54"/>
                    </a:lnTo>
                    <a:lnTo>
                      <a:pt x="661" y="71"/>
                    </a:lnTo>
                    <a:lnTo>
                      <a:pt x="695" y="71"/>
                    </a:lnTo>
                    <a:lnTo>
                      <a:pt x="712" y="88"/>
                    </a:lnTo>
                    <a:lnTo>
                      <a:pt x="730" y="88"/>
                    </a:lnTo>
                    <a:lnTo>
                      <a:pt x="762" y="71"/>
                    </a:lnTo>
                    <a:lnTo>
                      <a:pt x="797" y="123"/>
                    </a:lnTo>
                    <a:lnTo>
                      <a:pt x="797" y="106"/>
                    </a:lnTo>
                    <a:lnTo>
                      <a:pt x="797" y="88"/>
                    </a:lnTo>
                    <a:lnTo>
                      <a:pt x="814" y="88"/>
                    </a:lnTo>
                    <a:lnTo>
                      <a:pt x="831" y="71"/>
                    </a:lnTo>
                    <a:lnTo>
                      <a:pt x="847" y="88"/>
                    </a:lnTo>
                    <a:lnTo>
                      <a:pt x="864" y="106"/>
                    </a:lnTo>
                    <a:lnTo>
                      <a:pt x="864" y="88"/>
                    </a:lnTo>
                    <a:lnTo>
                      <a:pt x="881" y="88"/>
                    </a:lnTo>
                    <a:lnTo>
                      <a:pt x="899" y="88"/>
                    </a:lnTo>
                    <a:lnTo>
                      <a:pt x="899" y="71"/>
                    </a:lnTo>
                    <a:lnTo>
                      <a:pt x="916" y="71"/>
                    </a:lnTo>
                    <a:lnTo>
                      <a:pt x="931" y="71"/>
                    </a:lnTo>
                    <a:lnTo>
                      <a:pt x="931" y="54"/>
                    </a:lnTo>
                    <a:lnTo>
                      <a:pt x="949" y="54"/>
                    </a:lnTo>
                    <a:lnTo>
                      <a:pt x="949" y="71"/>
                    </a:lnTo>
                    <a:lnTo>
                      <a:pt x="966" y="88"/>
                    </a:lnTo>
                    <a:lnTo>
                      <a:pt x="983" y="88"/>
                    </a:lnTo>
                    <a:lnTo>
                      <a:pt x="1000" y="88"/>
                    </a:lnTo>
                    <a:lnTo>
                      <a:pt x="1018" y="88"/>
                    </a:lnTo>
                    <a:lnTo>
                      <a:pt x="1033" y="88"/>
                    </a:lnTo>
                    <a:lnTo>
                      <a:pt x="1033" y="106"/>
                    </a:lnTo>
                    <a:lnTo>
                      <a:pt x="1033" y="123"/>
                    </a:lnTo>
                    <a:lnTo>
                      <a:pt x="1033" y="140"/>
                    </a:lnTo>
                    <a:lnTo>
                      <a:pt x="1018" y="157"/>
                    </a:lnTo>
                    <a:lnTo>
                      <a:pt x="1033" y="157"/>
                    </a:lnTo>
                    <a:lnTo>
                      <a:pt x="1050" y="175"/>
                    </a:lnTo>
                    <a:lnTo>
                      <a:pt x="1068" y="175"/>
                    </a:lnTo>
                    <a:lnTo>
                      <a:pt x="1068" y="192"/>
                    </a:lnTo>
                    <a:lnTo>
                      <a:pt x="1068" y="209"/>
                    </a:lnTo>
                    <a:lnTo>
                      <a:pt x="1068" y="227"/>
                    </a:lnTo>
                    <a:lnTo>
                      <a:pt x="1050" y="246"/>
                    </a:lnTo>
                    <a:lnTo>
                      <a:pt x="1068" y="246"/>
                    </a:lnTo>
                    <a:lnTo>
                      <a:pt x="1068" y="263"/>
                    </a:lnTo>
                    <a:lnTo>
                      <a:pt x="1085" y="263"/>
                    </a:lnTo>
                    <a:lnTo>
                      <a:pt x="1085" y="280"/>
                    </a:lnTo>
                    <a:lnTo>
                      <a:pt x="1068" y="280"/>
                    </a:lnTo>
                    <a:lnTo>
                      <a:pt x="1068" y="298"/>
                    </a:lnTo>
                    <a:lnTo>
                      <a:pt x="1068" y="315"/>
                    </a:lnTo>
                    <a:lnTo>
                      <a:pt x="1068" y="332"/>
                    </a:lnTo>
                    <a:lnTo>
                      <a:pt x="1050" y="332"/>
                    </a:lnTo>
                    <a:lnTo>
                      <a:pt x="1050" y="349"/>
                    </a:lnTo>
                    <a:lnTo>
                      <a:pt x="1033" y="367"/>
                    </a:lnTo>
                    <a:lnTo>
                      <a:pt x="1018" y="367"/>
                    </a:lnTo>
                    <a:lnTo>
                      <a:pt x="1018" y="384"/>
                    </a:lnTo>
                    <a:lnTo>
                      <a:pt x="1000" y="401"/>
                    </a:lnTo>
                    <a:lnTo>
                      <a:pt x="983" y="401"/>
                    </a:lnTo>
                    <a:lnTo>
                      <a:pt x="966" y="401"/>
                    </a:lnTo>
                    <a:lnTo>
                      <a:pt x="966" y="419"/>
                    </a:lnTo>
                    <a:lnTo>
                      <a:pt x="966" y="438"/>
                    </a:lnTo>
                    <a:lnTo>
                      <a:pt x="949" y="455"/>
                    </a:lnTo>
                    <a:lnTo>
                      <a:pt x="931" y="472"/>
                    </a:lnTo>
                    <a:lnTo>
                      <a:pt x="916" y="472"/>
                    </a:lnTo>
                    <a:lnTo>
                      <a:pt x="899" y="472"/>
                    </a:lnTo>
                    <a:lnTo>
                      <a:pt x="881" y="472"/>
                    </a:lnTo>
                    <a:lnTo>
                      <a:pt x="864" y="490"/>
                    </a:lnTo>
                    <a:lnTo>
                      <a:pt x="847" y="490"/>
                    </a:lnTo>
                    <a:lnTo>
                      <a:pt x="831" y="507"/>
                    </a:lnTo>
                    <a:lnTo>
                      <a:pt x="831" y="524"/>
                    </a:lnTo>
                    <a:lnTo>
                      <a:pt x="814" y="524"/>
                    </a:lnTo>
                    <a:lnTo>
                      <a:pt x="814" y="541"/>
                    </a:lnTo>
                    <a:lnTo>
                      <a:pt x="797" y="559"/>
                    </a:lnTo>
                    <a:lnTo>
                      <a:pt x="797" y="576"/>
                    </a:lnTo>
                    <a:lnTo>
                      <a:pt x="780" y="576"/>
                    </a:lnTo>
                    <a:lnTo>
                      <a:pt x="780" y="610"/>
                    </a:lnTo>
                    <a:lnTo>
                      <a:pt x="762" y="593"/>
                    </a:lnTo>
                    <a:lnTo>
                      <a:pt x="762" y="610"/>
                    </a:lnTo>
                    <a:lnTo>
                      <a:pt x="745" y="610"/>
                    </a:lnTo>
                    <a:lnTo>
                      <a:pt x="745" y="630"/>
                    </a:lnTo>
                    <a:lnTo>
                      <a:pt x="745" y="647"/>
                    </a:lnTo>
                    <a:lnTo>
                      <a:pt x="745" y="664"/>
                    </a:lnTo>
                    <a:lnTo>
                      <a:pt x="762" y="664"/>
                    </a:lnTo>
                    <a:lnTo>
                      <a:pt x="745" y="664"/>
                    </a:lnTo>
                    <a:lnTo>
                      <a:pt x="730" y="664"/>
                    </a:lnTo>
                    <a:lnTo>
                      <a:pt x="730" y="681"/>
                    </a:lnTo>
                    <a:lnTo>
                      <a:pt x="695" y="681"/>
                    </a:lnTo>
                    <a:lnTo>
                      <a:pt x="695" y="699"/>
                    </a:lnTo>
                    <a:lnTo>
                      <a:pt x="678" y="699"/>
                    </a:lnTo>
                    <a:lnTo>
                      <a:pt x="661" y="681"/>
                    </a:lnTo>
                    <a:lnTo>
                      <a:pt x="661" y="699"/>
                    </a:lnTo>
                    <a:lnTo>
                      <a:pt x="645" y="699"/>
                    </a:lnTo>
                    <a:lnTo>
                      <a:pt x="628" y="699"/>
                    </a:lnTo>
                    <a:lnTo>
                      <a:pt x="628" y="681"/>
                    </a:lnTo>
                    <a:lnTo>
                      <a:pt x="611" y="681"/>
                    </a:lnTo>
                    <a:lnTo>
                      <a:pt x="593" y="664"/>
                    </a:lnTo>
                    <a:lnTo>
                      <a:pt x="576" y="647"/>
                    </a:lnTo>
                    <a:lnTo>
                      <a:pt x="559" y="647"/>
                    </a:lnTo>
                    <a:lnTo>
                      <a:pt x="543" y="647"/>
                    </a:lnTo>
                    <a:lnTo>
                      <a:pt x="543" y="664"/>
                    </a:lnTo>
                    <a:lnTo>
                      <a:pt x="526" y="664"/>
                    </a:lnTo>
                    <a:lnTo>
                      <a:pt x="526" y="681"/>
                    </a:lnTo>
                    <a:lnTo>
                      <a:pt x="509" y="681"/>
                    </a:lnTo>
                    <a:lnTo>
                      <a:pt x="492" y="699"/>
                    </a:lnTo>
                    <a:lnTo>
                      <a:pt x="474" y="699"/>
                    </a:lnTo>
                    <a:lnTo>
                      <a:pt x="457" y="699"/>
                    </a:lnTo>
                    <a:lnTo>
                      <a:pt x="442" y="681"/>
                    </a:lnTo>
                    <a:lnTo>
                      <a:pt x="442" y="664"/>
                    </a:lnTo>
                    <a:lnTo>
                      <a:pt x="424" y="664"/>
                    </a:lnTo>
                    <a:lnTo>
                      <a:pt x="424" y="647"/>
                    </a:lnTo>
                    <a:lnTo>
                      <a:pt x="407" y="647"/>
                    </a:lnTo>
                    <a:lnTo>
                      <a:pt x="390" y="647"/>
                    </a:lnTo>
                    <a:lnTo>
                      <a:pt x="390" y="664"/>
                    </a:lnTo>
                    <a:lnTo>
                      <a:pt x="373" y="664"/>
                    </a:lnTo>
                    <a:lnTo>
                      <a:pt x="357" y="664"/>
                    </a:lnTo>
                    <a:lnTo>
                      <a:pt x="357" y="681"/>
                    </a:lnTo>
                    <a:lnTo>
                      <a:pt x="340" y="681"/>
                    </a:lnTo>
                    <a:lnTo>
                      <a:pt x="323" y="681"/>
                    </a:lnTo>
                    <a:lnTo>
                      <a:pt x="305" y="699"/>
                    </a:lnTo>
                    <a:lnTo>
                      <a:pt x="288" y="699"/>
                    </a:lnTo>
                    <a:lnTo>
                      <a:pt x="271" y="699"/>
                    </a:lnTo>
                    <a:lnTo>
                      <a:pt x="256" y="716"/>
                    </a:lnTo>
                    <a:lnTo>
                      <a:pt x="238" y="716"/>
                    </a:lnTo>
                    <a:lnTo>
                      <a:pt x="238" y="699"/>
                    </a:lnTo>
                    <a:lnTo>
                      <a:pt x="221" y="699"/>
                    </a:lnTo>
                    <a:lnTo>
                      <a:pt x="221" y="716"/>
                    </a:lnTo>
                    <a:lnTo>
                      <a:pt x="221" y="733"/>
                    </a:lnTo>
                    <a:lnTo>
                      <a:pt x="204" y="733"/>
                    </a:lnTo>
                    <a:lnTo>
                      <a:pt x="204" y="751"/>
                    </a:lnTo>
                    <a:lnTo>
                      <a:pt x="204" y="768"/>
                    </a:lnTo>
                    <a:lnTo>
                      <a:pt x="186" y="768"/>
                    </a:lnTo>
                    <a:lnTo>
                      <a:pt x="171" y="768"/>
                    </a:lnTo>
                    <a:lnTo>
                      <a:pt x="154" y="768"/>
                    </a:lnTo>
                    <a:lnTo>
                      <a:pt x="136" y="768"/>
                    </a:lnTo>
                    <a:lnTo>
                      <a:pt x="119" y="768"/>
                    </a:lnTo>
                    <a:lnTo>
                      <a:pt x="119" y="751"/>
                    </a:lnTo>
                    <a:lnTo>
                      <a:pt x="102" y="751"/>
                    </a:lnTo>
                    <a:lnTo>
                      <a:pt x="102" y="733"/>
                    </a:lnTo>
                    <a:close/>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43" name="Freeform 50">
                <a:extLst>
                  <a:ext uri="{FF2B5EF4-FFF2-40B4-BE49-F238E27FC236}">
                    <a16:creationId xmlns:a16="http://schemas.microsoft.com/office/drawing/2014/main" id="{FADD69CB-2E22-4023-AA90-CCC7BE406854}"/>
                  </a:ext>
                </a:extLst>
              </p:cNvPr>
              <p:cNvSpPr>
                <a:spLocks/>
              </p:cNvSpPr>
              <p:nvPr/>
            </p:nvSpPr>
            <p:spPr bwMode="gray">
              <a:xfrm rot="20933429">
                <a:off x="4391975" y="4907192"/>
                <a:ext cx="707654" cy="678716"/>
              </a:xfrm>
              <a:custGeom>
                <a:avLst/>
                <a:gdLst>
                  <a:gd name="T0" fmla="*/ 5 w 916"/>
                  <a:gd name="T1" fmla="*/ 179 h 873"/>
                  <a:gd name="T2" fmla="*/ 17 w 916"/>
                  <a:gd name="T3" fmla="*/ 171 h 873"/>
                  <a:gd name="T4" fmla="*/ 13 w 916"/>
                  <a:gd name="T5" fmla="*/ 158 h 873"/>
                  <a:gd name="T6" fmla="*/ 26 w 916"/>
                  <a:gd name="T7" fmla="*/ 149 h 873"/>
                  <a:gd name="T8" fmla="*/ 26 w 916"/>
                  <a:gd name="T9" fmla="*/ 140 h 873"/>
                  <a:gd name="T10" fmla="*/ 26 w 916"/>
                  <a:gd name="T11" fmla="*/ 123 h 873"/>
                  <a:gd name="T12" fmla="*/ 38 w 916"/>
                  <a:gd name="T13" fmla="*/ 127 h 873"/>
                  <a:gd name="T14" fmla="*/ 47 w 916"/>
                  <a:gd name="T15" fmla="*/ 118 h 873"/>
                  <a:gd name="T16" fmla="*/ 51 w 916"/>
                  <a:gd name="T17" fmla="*/ 105 h 873"/>
                  <a:gd name="T18" fmla="*/ 56 w 916"/>
                  <a:gd name="T19" fmla="*/ 101 h 873"/>
                  <a:gd name="T20" fmla="*/ 63 w 916"/>
                  <a:gd name="T21" fmla="*/ 109 h 873"/>
                  <a:gd name="T22" fmla="*/ 77 w 916"/>
                  <a:gd name="T23" fmla="*/ 114 h 873"/>
                  <a:gd name="T24" fmla="*/ 81 w 916"/>
                  <a:gd name="T25" fmla="*/ 101 h 873"/>
                  <a:gd name="T26" fmla="*/ 89 w 916"/>
                  <a:gd name="T27" fmla="*/ 88 h 873"/>
                  <a:gd name="T28" fmla="*/ 98 w 916"/>
                  <a:gd name="T29" fmla="*/ 79 h 873"/>
                  <a:gd name="T30" fmla="*/ 115 w 916"/>
                  <a:gd name="T31" fmla="*/ 75 h 873"/>
                  <a:gd name="T32" fmla="*/ 122 w 916"/>
                  <a:gd name="T33" fmla="*/ 66 h 873"/>
                  <a:gd name="T34" fmla="*/ 132 w 916"/>
                  <a:gd name="T35" fmla="*/ 61 h 873"/>
                  <a:gd name="T36" fmla="*/ 136 w 916"/>
                  <a:gd name="T37" fmla="*/ 48 h 873"/>
                  <a:gd name="T38" fmla="*/ 140 w 916"/>
                  <a:gd name="T39" fmla="*/ 40 h 873"/>
                  <a:gd name="T40" fmla="*/ 149 w 916"/>
                  <a:gd name="T41" fmla="*/ 26 h 873"/>
                  <a:gd name="T42" fmla="*/ 153 w 916"/>
                  <a:gd name="T43" fmla="*/ 13 h 873"/>
                  <a:gd name="T44" fmla="*/ 165 w 916"/>
                  <a:gd name="T45" fmla="*/ 0 h 873"/>
                  <a:gd name="T46" fmla="*/ 178 w 916"/>
                  <a:gd name="T47" fmla="*/ 9 h 873"/>
                  <a:gd name="T48" fmla="*/ 195 w 916"/>
                  <a:gd name="T49" fmla="*/ 13 h 873"/>
                  <a:gd name="T50" fmla="*/ 191 w 916"/>
                  <a:gd name="T51" fmla="*/ 26 h 873"/>
                  <a:gd name="T52" fmla="*/ 187 w 916"/>
                  <a:gd name="T53" fmla="*/ 44 h 873"/>
                  <a:gd name="T54" fmla="*/ 187 w 916"/>
                  <a:gd name="T55" fmla="*/ 53 h 873"/>
                  <a:gd name="T56" fmla="*/ 191 w 916"/>
                  <a:gd name="T57" fmla="*/ 75 h 873"/>
                  <a:gd name="T58" fmla="*/ 200 w 916"/>
                  <a:gd name="T59" fmla="*/ 92 h 873"/>
                  <a:gd name="T60" fmla="*/ 204 w 916"/>
                  <a:gd name="T61" fmla="*/ 96 h 873"/>
                  <a:gd name="T62" fmla="*/ 229 w 916"/>
                  <a:gd name="T63" fmla="*/ 114 h 873"/>
                  <a:gd name="T64" fmla="*/ 216 w 916"/>
                  <a:gd name="T65" fmla="*/ 123 h 873"/>
                  <a:gd name="T66" fmla="*/ 204 w 916"/>
                  <a:gd name="T67" fmla="*/ 131 h 873"/>
                  <a:gd name="T68" fmla="*/ 195 w 916"/>
                  <a:gd name="T69" fmla="*/ 140 h 873"/>
                  <a:gd name="T70" fmla="*/ 191 w 916"/>
                  <a:gd name="T71" fmla="*/ 153 h 873"/>
                  <a:gd name="T72" fmla="*/ 183 w 916"/>
                  <a:gd name="T73" fmla="*/ 166 h 873"/>
                  <a:gd name="T74" fmla="*/ 178 w 916"/>
                  <a:gd name="T75" fmla="*/ 179 h 873"/>
                  <a:gd name="T76" fmla="*/ 165 w 916"/>
                  <a:gd name="T77" fmla="*/ 192 h 873"/>
                  <a:gd name="T78" fmla="*/ 157 w 916"/>
                  <a:gd name="T79" fmla="*/ 201 h 873"/>
                  <a:gd name="T80" fmla="*/ 149 w 916"/>
                  <a:gd name="T81" fmla="*/ 214 h 873"/>
                  <a:gd name="T82" fmla="*/ 140 w 916"/>
                  <a:gd name="T83" fmla="*/ 219 h 873"/>
                  <a:gd name="T84" fmla="*/ 122 w 916"/>
                  <a:gd name="T85" fmla="*/ 206 h 873"/>
                  <a:gd name="T86" fmla="*/ 111 w 916"/>
                  <a:gd name="T87" fmla="*/ 192 h 873"/>
                  <a:gd name="T88" fmla="*/ 98 w 916"/>
                  <a:gd name="T89" fmla="*/ 192 h 873"/>
                  <a:gd name="T90" fmla="*/ 85 w 916"/>
                  <a:gd name="T91" fmla="*/ 188 h 873"/>
                  <a:gd name="T92" fmla="*/ 77 w 916"/>
                  <a:gd name="T93" fmla="*/ 197 h 873"/>
                  <a:gd name="T94" fmla="*/ 68 w 916"/>
                  <a:gd name="T95" fmla="*/ 210 h 873"/>
                  <a:gd name="T96" fmla="*/ 51 w 916"/>
                  <a:gd name="T97" fmla="*/ 210 h 873"/>
                  <a:gd name="T98" fmla="*/ 38 w 916"/>
                  <a:gd name="T99" fmla="*/ 206 h 873"/>
                  <a:gd name="T100" fmla="*/ 29 w 916"/>
                  <a:gd name="T101" fmla="*/ 192 h 873"/>
                  <a:gd name="T102" fmla="*/ 13 w 916"/>
                  <a:gd name="T103" fmla="*/ 192 h 8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6"/>
                  <a:gd name="T157" fmla="*/ 0 h 873"/>
                  <a:gd name="T158" fmla="*/ 916 w 916"/>
                  <a:gd name="T159" fmla="*/ 873 h 8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6" h="873">
                    <a:moveTo>
                      <a:pt x="0" y="750"/>
                    </a:moveTo>
                    <a:lnTo>
                      <a:pt x="0" y="733"/>
                    </a:lnTo>
                    <a:lnTo>
                      <a:pt x="0" y="716"/>
                    </a:lnTo>
                    <a:lnTo>
                      <a:pt x="17" y="716"/>
                    </a:lnTo>
                    <a:lnTo>
                      <a:pt x="34" y="698"/>
                    </a:lnTo>
                    <a:lnTo>
                      <a:pt x="50" y="698"/>
                    </a:lnTo>
                    <a:lnTo>
                      <a:pt x="67" y="698"/>
                    </a:lnTo>
                    <a:lnTo>
                      <a:pt x="67" y="681"/>
                    </a:lnTo>
                    <a:lnTo>
                      <a:pt x="67" y="664"/>
                    </a:lnTo>
                    <a:lnTo>
                      <a:pt x="50" y="664"/>
                    </a:lnTo>
                    <a:lnTo>
                      <a:pt x="50" y="647"/>
                    </a:lnTo>
                    <a:lnTo>
                      <a:pt x="50" y="629"/>
                    </a:lnTo>
                    <a:lnTo>
                      <a:pt x="67" y="629"/>
                    </a:lnTo>
                    <a:lnTo>
                      <a:pt x="84" y="612"/>
                    </a:lnTo>
                    <a:lnTo>
                      <a:pt x="102" y="612"/>
                    </a:lnTo>
                    <a:lnTo>
                      <a:pt x="102" y="593"/>
                    </a:lnTo>
                    <a:lnTo>
                      <a:pt x="119" y="593"/>
                    </a:lnTo>
                    <a:lnTo>
                      <a:pt x="119" y="576"/>
                    </a:lnTo>
                    <a:lnTo>
                      <a:pt x="102" y="576"/>
                    </a:lnTo>
                    <a:lnTo>
                      <a:pt x="102" y="558"/>
                    </a:lnTo>
                    <a:lnTo>
                      <a:pt x="102" y="541"/>
                    </a:lnTo>
                    <a:lnTo>
                      <a:pt x="102" y="524"/>
                    </a:lnTo>
                    <a:lnTo>
                      <a:pt x="102" y="506"/>
                    </a:lnTo>
                    <a:lnTo>
                      <a:pt x="102" y="489"/>
                    </a:lnTo>
                    <a:lnTo>
                      <a:pt x="102" y="506"/>
                    </a:lnTo>
                    <a:lnTo>
                      <a:pt x="119" y="506"/>
                    </a:lnTo>
                    <a:lnTo>
                      <a:pt x="136" y="506"/>
                    </a:lnTo>
                    <a:lnTo>
                      <a:pt x="152" y="506"/>
                    </a:lnTo>
                    <a:lnTo>
                      <a:pt x="152" y="489"/>
                    </a:lnTo>
                    <a:lnTo>
                      <a:pt x="152" y="472"/>
                    </a:lnTo>
                    <a:lnTo>
                      <a:pt x="169" y="472"/>
                    </a:lnTo>
                    <a:lnTo>
                      <a:pt x="186" y="472"/>
                    </a:lnTo>
                    <a:lnTo>
                      <a:pt x="186" y="455"/>
                    </a:lnTo>
                    <a:lnTo>
                      <a:pt x="186" y="435"/>
                    </a:lnTo>
                    <a:lnTo>
                      <a:pt x="203" y="435"/>
                    </a:lnTo>
                    <a:lnTo>
                      <a:pt x="203" y="418"/>
                    </a:lnTo>
                    <a:lnTo>
                      <a:pt x="203" y="401"/>
                    </a:lnTo>
                    <a:lnTo>
                      <a:pt x="221" y="401"/>
                    </a:lnTo>
                    <a:lnTo>
                      <a:pt x="221" y="384"/>
                    </a:lnTo>
                    <a:lnTo>
                      <a:pt x="221" y="401"/>
                    </a:lnTo>
                    <a:lnTo>
                      <a:pt x="238" y="401"/>
                    </a:lnTo>
                    <a:lnTo>
                      <a:pt x="253" y="401"/>
                    </a:lnTo>
                    <a:lnTo>
                      <a:pt x="253" y="418"/>
                    </a:lnTo>
                    <a:lnTo>
                      <a:pt x="253" y="435"/>
                    </a:lnTo>
                    <a:lnTo>
                      <a:pt x="271" y="435"/>
                    </a:lnTo>
                    <a:lnTo>
                      <a:pt x="288" y="435"/>
                    </a:lnTo>
                    <a:lnTo>
                      <a:pt x="288" y="455"/>
                    </a:lnTo>
                    <a:lnTo>
                      <a:pt x="305" y="455"/>
                    </a:lnTo>
                    <a:lnTo>
                      <a:pt x="322" y="455"/>
                    </a:lnTo>
                    <a:lnTo>
                      <a:pt x="322" y="435"/>
                    </a:lnTo>
                    <a:lnTo>
                      <a:pt x="322" y="418"/>
                    </a:lnTo>
                    <a:lnTo>
                      <a:pt x="322" y="401"/>
                    </a:lnTo>
                    <a:lnTo>
                      <a:pt x="340" y="384"/>
                    </a:lnTo>
                    <a:lnTo>
                      <a:pt x="340" y="366"/>
                    </a:lnTo>
                    <a:lnTo>
                      <a:pt x="355" y="366"/>
                    </a:lnTo>
                    <a:lnTo>
                      <a:pt x="355" y="349"/>
                    </a:lnTo>
                    <a:lnTo>
                      <a:pt x="355" y="332"/>
                    </a:lnTo>
                    <a:lnTo>
                      <a:pt x="372" y="332"/>
                    </a:lnTo>
                    <a:lnTo>
                      <a:pt x="372" y="314"/>
                    </a:lnTo>
                    <a:lnTo>
                      <a:pt x="390" y="314"/>
                    </a:lnTo>
                    <a:lnTo>
                      <a:pt x="407" y="297"/>
                    </a:lnTo>
                    <a:lnTo>
                      <a:pt x="424" y="297"/>
                    </a:lnTo>
                    <a:lnTo>
                      <a:pt x="441" y="280"/>
                    </a:lnTo>
                    <a:lnTo>
                      <a:pt x="457" y="297"/>
                    </a:lnTo>
                    <a:lnTo>
                      <a:pt x="457" y="280"/>
                    </a:lnTo>
                    <a:lnTo>
                      <a:pt x="474" y="280"/>
                    </a:lnTo>
                    <a:lnTo>
                      <a:pt x="491" y="280"/>
                    </a:lnTo>
                    <a:lnTo>
                      <a:pt x="491" y="261"/>
                    </a:lnTo>
                    <a:lnTo>
                      <a:pt x="509" y="280"/>
                    </a:lnTo>
                    <a:lnTo>
                      <a:pt x="526" y="280"/>
                    </a:lnTo>
                    <a:lnTo>
                      <a:pt x="526" y="261"/>
                    </a:lnTo>
                    <a:lnTo>
                      <a:pt x="526" y="243"/>
                    </a:lnTo>
                    <a:lnTo>
                      <a:pt x="526" y="226"/>
                    </a:lnTo>
                    <a:lnTo>
                      <a:pt x="526" y="209"/>
                    </a:lnTo>
                    <a:lnTo>
                      <a:pt x="526" y="192"/>
                    </a:lnTo>
                    <a:lnTo>
                      <a:pt x="543" y="192"/>
                    </a:lnTo>
                    <a:lnTo>
                      <a:pt x="559" y="209"/>
                    </a:lnTo>
                    <a:lnTo>
                      <a:pt x="559" y="192"/>
                    </a:lnTo>
                    <a:lnTo>
                      <a:pt x="559" y="174"/>
                    </a:lnTo>
                    <a:lnTo>
                      <a:pt x="559" y="157"/>
                    </a:lnTo>
                    <a:lnTo>
                      <a:pt x="576" y="140"/>
                    </a:lnTo>
                    <a:lnTo>
                      <a:pt x="576" y="122"/>
                    </a:lnTo>
                    <a:lnTo>
                      <a:pt x="593" y="122"/>
                    </a:lnTo>
                    <a:lnTo>
                      <a:pt x="593" y="103"/>
                    </a:lnTo>
                    <a:lnTo>
                      <a:pt x="593" y="86"/>
                    </a:lnTo>
                    <a:lnTo>
                      <a:pt x="593" y="69"/>
                    </a:lnTo>
                    <a:lnTo>
                      <a:pt x="593" y="51"/>
                    </a:lnTo>
                    <a:lnTo>
                      <a:pt x="610" y="51"/>
                    </a:lnTo>
                    <a:lnTo>
                      <a:pt x="610" y="34"/>
                    </a:lnTo>
                    <a:lnTo>
                      <a:pt x="610" y="17"/>
                    </a:lnTo>
                    <a:lnTo>
                      <a:pt x="628" y="17"/>
                    </a:lnTo>
                    <a:lnTo>
                      <a:pt x="660" y="0"/>
                    </a:lnTo>
                    <a:lnTo>
                      <a:pt x="660" y="17"/>
                    </a:lnTo>
                    <a:lnTo>
                      <a:pt x="678" y="17"/>
                    </a:lnTo>
                    <a:lnTo>
                      <a:pt x="695" y="17"/>
                    </a:lnTo>
                    <a:lnTo>
                      <a:pt x="712" y="34"/>
                    </a:lnTo>
                    <a:lnTo>
                      <a:pt x="729" y="34"/>
                    </a:lnTo>
                    <a:lnTo>
                      <a:pt x="747" y="51"/>
                    </a:lnTo>
                    <a:lnTo>
                      <a:pt x="762" y="51"/>
                    </a:lnTo>
                    <a:lnTo>
                      <a:pt x="779" y="51"/>
                    </a:lnTo>
                    <a:lnTo>
                      <a:pt x="779" y="69"/>
                    </a:lnTo>
                    <a:lnTo>
                      <a:pt x="762" y="69"/>
                    </a:lnTo>
                    <a:lnTo>
                      <a:pt x="762" y="86"/>
                    </a:lnTo>
                    <a:lnTo>
                      <a:pt x="762" y="103"/>
                    </a:lnTo>
                    <a:lnTo>
                      <a:pt x="747" y="122"/>
                    </a:lnTo>
                    <a:lnTo>
                      <a:pt x="747" y="140"/>
                    </a:lnTo>
                    <a:lnTo>
                      <a:pt x="747" y="157"/>
                    </a:lnTo>
                    <a:lnTo>
                      <a:pt x="747" y="174"/>
                    </a:lnTo>
                    <a:lnTo>
                      <a:pt x="747" y="192"/>
                    </a:lnTo>
                    <a:lnTo>
                      <a:pt x="729" y="192"/>
                    </a:lnTo>
                    <a:lnTo>
                      <a:pt x="729" y="209"/>
                    </a:lnTo>
                    <a:lnTo>
                      <a:pt x="747" y="209"/>
                    </a:lnTo>
                    <a:lnTo>
                      <a:pt x="747" y="226"/>
                    </a:lnTo>
                    <a:lnTo>
                      <a:pt x="747" y="243"/>
                    </a:lnTo>
                    <a:lnTo>
                      <a:pt x="762" y="261"/>
                    </a:lnTo>
                    <a:lnTo>
                      <a:pt x="762" y="297"/>
                    </a:lnTo>
                    <a:lnTo>
                      <a:pt x="779" y="314"/>
                    </a:lnTo>
                    <a:lnTo>
                      <a:pt x="779" y="332"/>
                    </a:lnTo>
                    <a:lnTo>
                      <a:pt x="797" y="349"/>
                    </a:lnTo>
                    <a:lnTo>
                      <a:pt x="797" y="366"/>
                    </a:lnTo>
                    <a:lnTo>
                      <a:pt x="797" y="384"/>
                    </a:lnTo>
                    <a:lnTo>
                      <a:pt x="814" y="384"/>
                    </a:lnTo>
                    <a:lnTo>
                      <a:pt x="814" y="401"/>
                    </a:lnTo>
                    <a:lnTo>
                      <a:pt x="814" y="384"/>
                    </a:lnTo>
                    <a:lnTo>
                      <a:pt x="831" y="384"/>
                    </a:lnTo>
                    <a:lnTo>
                      <a:pt x="864" y="401"/>
                    </a:lnTo>
                    <a:lnTo>
                      <a:pt x="881" y="418"/>
                    </a:lnTo>
                    <a:lnTo>
                      <a:pt x="916" y="455"/>
                    </a:lnTo>
                    <a:lnTo>
                      <a:pt x="898" y="455"/>
                    </a:lnTo>
                    <a:lnTo>
                      <a:pt x="881" y="455"/>
                    </a:lnTo>
                    <a:lnTo>
                      <a:pt x="881" y="472"/>
                    </a:lnTo>
                    <a:lnTo>
                      <a:pt x="864" y="489"/>
                    </a:lnTo>
                    <a:lnTo>
                      <a:pt x="848" y="506"/>
                    </a:lnTo>
                    <a:lnTo>
                      <a:pt x="831" y="506"/>
                    </a:lnTo>
                    <a:lnTo>
                      <a:pt x="831" y="524"/>
                    </a:lnTo>
                    <a:lnTo>
                      <a:pt x="814" y="524"/>
                    </a:lnTo>
                    <a:lnTo>
                      <a:pt x="814" y="541"/>
                    </a:lnTo>
                    <a:lnTo>
                      <a:pt x="797" y="541"/>
                    </a:lnTo>
                    <a:lnTo>
                      <a:pt x="797" y="558"/>
                    </a:lnTo>
                    <a:lnTo>
                      <a:pt x="779" y="558"/>
                    </a:lnTo>
                    <a:lnTo>
                      <a:pt x="779" y="576"/>
                    </a:lnTo>
                    <a:lnTo>
                      <a:pt x="779" y="593"/>
                    </a:lnTo>
                    <a:lnTo>
                      <a:pt x="779" y="612"/>
                    </a:lnTo>
                    <a:lnTo>
                      <a:pt x="762" y="612"/>
                    </a:lnTo>
                    <a:lnTo>
                      <a:pt x="762" y="629"/>
                    </a:lnTo>
                    <a:lnTo>
                      <a:pt x="747" y="647"/>
                    </a:lnTo>
                    <a:lnTo>
                      <a:pt x="747" y="664"/>
                    </a:lnTo>
                    <a:lnTo>
                      <a:pt x="729" y="664"/>
                    </a:lnTo>
                    <a:lnTo>
                      <a:pt x="729" y="681"/>
                    </a:lnTo>
                    <a:lnTo>
                      <a:pt x="729" y="698"/>
                    </a:lnTo>
                    <a:lnTo>
                      <a:pt x="712" y="698"/>
                    </a:lnTo>
                    <a:lnTo>
                      <a:pt x="712" y="716"/>
                    </a:lnTo>
                    <a:lnTo>
                      <a:pt x="712" y="733"/>
                    </a:lnTo>
                    <a:lnTo>
                      <a:pt x="695" y="733"/>
                    </a:lnTo>
                    <a:lnTo>
                      <a:pt x="678" y="750"/>
                    </a:lnTo>
                    <a:lnTo>
                      <a:pt x="660" y="767"/>
                    </a:lnTo>
                    <a:lnTo>
                      <a:pt x="645" y="767"/>
                    </a:lnTo>
                    <a:lnTo>
                      <a:pt x="645" y="787"/>
                    </a:lnTo>
                    <a:lnTo>
                      <a:pt x="645" y="804"/>
                    </a:lnTo>
                    <a:lnTo>
                      <a:pt x="628" y="804"/>
                    </a:lnTo>
                    <a:lnTo>
                      <a:pt x="610" y="821"/>
                    </a:lnTo>
                    <a:lnTo>
                      <a:pt x="610" y="838"/>
                    </a:lnTo>
                    <a:lnTo>
                      <a:pt x="593" y="838"/>
                    </a:lnTo>
                    <a:lnTo>
                      <a:pt x="593" y="856"/>
                    </a:lnTo>
                    <a:lnTo>
                      <a:pt x="576" y="838"/>
                    </a:lnTo>
                    <a:lnTo>
                      <a:pt x="576" y="856"/>
                    </a:lnTo>
                    <a:lnTo>
                      <a:pt x="559" y="856"/>
                    </a:lnTo>
                    <a:lnTo>
                      <a:pt x="559" y="873"/>
                    </a:lnTo>
                    <a:lnTo>
                      <a:pt x="543" y="873"/>
                    </a:lnTo>
                    <a:lnTo>
                      <a:pt x="526" y="873"/>
                    </a:lnTo>
                    <a:lnTo>
                      <a:pt x="509" y="856"/>
                    </a:lnTo>
                    <a:lnTo>
                      <a:pt x="491" y="821"/>
                    </a:lnTo>
                    <a:lnTo>
                      <a:pt x="491" y="804"/>
                    </a:lnTo>
                    <a:lnTo>
                      <a:pt x="474" y="787"/>
                    </a:lnTo>
                    <a:lnTo>
                      <a:pt x="457" y="767"/>
                    </a:lnTo>
                    <a:lnTo>
                      <a:pt x="441" y="767"/>
                    </a:lnTo>
                    <a:lnTo>
                      <a:pt x="424" y="767"/>
                    </a:lnTo>
                    <a:lnTo>
                      <a:pt x="407" y="767"/>
                    </a:lnTo>
                    <a:lnTo>
                      <a:pt x="390" y="787"/>
                    </a:lnTo>
                    <a:lnTo>
                      <a:pt x="390" y="767"/>
                    </a:lnTo>
                    <a:lnTo>
                      <a:pt x="372" y="750"/>
                    </a:lnTo>
                    <a:lnTo>
                      <a:pt x="355" y="767"/>
                    </a:lnTo>
                    <a:lnTo>
                      <a:pt x="355" y="750"/>
                    </a:lnTo>
                    <a:lnTo>
                      <a:pt x="340" y="750"/>
                    </a:lnTo>
                    <a:lnTo>
                      <a:pt x="340" y="767"/>
                    </a:lnTo>
                    <a:lnTo>
                      <a:pt x="322" y="767"/>
                    </a:lnTo>
                    <a:lnTo>
                      <a:pt x="305" y="767"/>
                    </a:lnTo>
                    <a:lnTo>
                      <a:pt x="305" y="787"/>
                    </a:lnTo>
                    <a:lnTo>
                      <a:pt x="288" y="787"/>
                    </a:lnTo>
                    <a:lnTo>
                      <a:pt x="288" y="804"/>
                    </a:lnTo>
                    <a:lnTo>
                      <a:pt x="271" y="821"/>
                    </a:lnTo>
                    <a:lnTo>
                      <a:pt x="271" y="838"/>
                    </a:lnTo>
                    <a:lnTo>
                      <a:pt x="253" y="838"/>
                    </a:lnTo>
                    <a:lnTo>
                      <a:pt x="238" y="838"/>
                    </a:lnTo>
                    <a:lnTo>
                      <a:pt x="221" y="838"/>
                    </a:lnTo>
                    <a:lnTo>
                      <a:pt x="203" y="838"/>
                    </a:lnTo>
                    <a:lnTo>
                      <a:pt x="186" y="838"/>
                    </a:lnTo>
                    <a:lnTo>
                      <a:pt x="186" y="821"/>
                    </a:lnTo>
                    <a:lnTo>
                      <a:pt x="169" y="821"/>
                    </a:lnTo>
                    <a:lnTo>
                      <a:pt x="152" y="821"/>
                    </a:lnTo>
                    <a:lnTo>
                      <a:pt x="136" y="821"/>
                    </a:lnTo>
                    <a:lnTo>
                      <a:pt x="136" y="804"/>
                    </a:lnTo>
                    <a:lnTo>
                      <a:pt x="119" y="787"/>
                    </a:lnTo>
                    <a:lnTo>
                      <a:pt x="119" y="767"/>
                    </a:lnTo>
                    <a:lnTo>
                      <a:pt x="102" y="767"/>
                    </a:lnTo>
                    <a:lnTo>
                      <a:pt x="84" y="767"/>
                    </a:lnTo>
                    <a:lnTo>
                      <a:pt x="67" y="767"/>
                    </a:lnTo>
                    <a:lnTo>
                      <a:pt x="50" y="767"/>
                    </a:lnTo>
                    <a:lnTo>
                      <a:pt x="34" y="767"/>
                    </a:lnTo>
                    <a:lnTo>
                      <a:pt x="17" y="750"/>
                    </a:lnTo>
                    <a:lnTo>
                      <a:pt x="0" y="750"/>
                    </a:lnTo>
                    <a:close/>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44" name="Freeform 52">
                <a:extLst>
                  <a:ext uri="{FF2B5EF4-FFF2-40B4-BE49-F238E27FC236}">
                    <a16:creationId xmlns:a16="http://schemas.microsoft.com/office/drawing/2014/main" id="{3875CA41-3029-44FC-9C50-DE82A5A50E40}"/>
                  </a:ext>
                </a:extLst>
              </p:cNvPr>
              <p:cNvSpPr>
                <a:spLocks/>
              </p:cNvSpPr>
              <p:nvPr/>
            </p:nvSpPr>
            <p:spPr bwMode="gray">
              <a:xfrm rot="20933429">
                <a:off x="3895461" y="4853420"/>
                <a:ext cx="993497" cy="705119"/>
              </a:xfrm>
              <a:custGeom>
                <a:avLst/>
                <a:gdLst>
                  <a:gd name="T0" fmla="*/ 12 w 1286"/>
                  <a:gd name="T1" fmla="*/ 105 h 908"/>
                  <a:gd name="T2" fmla="*/ 21 w 1286"/>
                  <a:gd name="T3" fmla="*/ 92 h 908"/>
                  <a:gd name="T4" fmla="*/ 38 w 1286"/>
                  <a:gd name="T5" fmla="*/ 88 h 908"/>
                  <a:gd name="T6" fmla="*/ 54 w 1286"/>
                  <a:gd name="T7" fmla="*/ 83 h 908"/>
                  <a:gd name="T8" fmla="*/ 68 w 1286"/>
                  <a:gd name="T9" fmla="*/ 92 h 908"/>
                  <a:gd name="T10" fmla="*/ 80 w 1286"/>
                  <a:gd name="T11" fmla="*/ 83 h 908"/>
                  <a:gd name="T12" fmla="*/ 88 w 1286"/>
                  <a:gd name="T13" fmla="*/ 79 h 908"/>
                  <a:gd name="T14" fmla="*/ 110 w 1286"/>
                  <a:gd name="T15" fmla="*/ 70 h 908"/>
                  <a:gd name="T16" fmla="*/ 126 w 1286"/>
                  <a:gd name="T17" fmla="*/ 66 h 908"/>
                  <a:gd name="T18" fmla="*/ 140 w 1286"/>
                  <a:gd name="T19" fmla="*/ 66 h 908"/>
                  <a:gd name="T20" fmla="*/ 157 w 1286"/>
                  <a:gd name="T21" fmla="*/ 70 h 908"/>
                  <a:gd name="T22" fmla="*/ 169 w 1286"/>
                  <a:gd name="T23" fmla="*/ 61 h 908"/>
                  <a:gd name="T24" fmla="*/ 186 w 1286"/>
                  <a:gd name="T25" fmla="*/ 74 h 908"/>
                  <a:gd name="T26" fmla="*/ 203 w 1286"/>
                  <a:gd name="T27" fmla="*/ 74 h 908"/>
                  <a:gd name="T28" fmla="*/ 219 w 1286"/>
                  <a:gd name="T29" fmla="*/ 66 h 908"/>
                  <a:gd name="T30" fmla="*/ 219 w 1286"/>
                  <a:gd name="T31" fmla="*/ 53 h 908"/>
                  <a:gd name="T32" fmla="*/ 228 w 1286"/>
                  <a:gd name="T33" fmla="*/ 39 h 908"/>
                  <a:gd name="T34" fmla="*/ 241 w 1286"/>
                  <a:gd name="T35" fmla="*/ 22 h 908"/>
                  <a:gd name="T36" fmla="*/ 262 w 1286"/>
                  <a:gd name="T37" fmla="*/ 18 h 908"/>
                  <a:gd name="T38" fmla="*/ 275 w 1286"/>
                  <a:gd name="T39" fmla="*/ 0 h 908"/>
                  <a:gd name="T40" fmla="*/ 292 w 1286"/>
                  <a:gd name="T41" fmla="*/ 13 h 908"/>
                  <a:gd name="T42" fmla="*/ 309 w 1286"/>
                  <a:gd name="T43" fmla="*/ 22 h 908"/>
                  <a:gd name="T44" fmla="*/ 318 w 1286"/>
                  <a:gd name="T45" fmla="*/ 35 h 908"/>
                  <a:gd name="T46" fmla="*/ 309 w 1286"/>
                  <a:gd name="T47" fmla="*/ 53 h 908"/>
                  <a:gd name="T48" fmla="*/ 305 w 1286"/>
                  <a:gd name="T49" fmla="*/ 70 h 908"/>
                  <a:gd name="T50" fmla="*/ 297 w 1286"/>
                  <a:gd name="T51" fmla="*/ 88 h 908"/>
                  <a:gd name="T52" fmla="*/ 288 w 1286"/>
                  <a:gd name="T53" fmla="*/ 96 h 908"/>
                  <a:gd name="T54" fmla="*/ 279 w 1286"/>
                  <a:gd name="T55" fmla="*/ 105 h 908"/>
                  <a:gd name="T56" fmla="*/ 267 w 1286"/>
                  <a:gd name="T57" fmla="*/ 109 h 908"/>
                  <a:gd name="T58" fmla="*/ 249 w 1286"/>
                  <a:gd name="T59" fmla="*/ 122 h 908"/>
                  <a:gd name="T60" fmla="*/ 241 w 1286"/>
                  <a:gd name="T61" fmla="*/ 136 h 908"/>
                  <a:gd name="T62" fmla="*/ 232 w 1286"/>
                  <a:gd name="T63" fmla="*/ 153 h 908"/>
                  <a:gd name="T64" fmla="*/ 219 w 1286"/>
                  <a:gd name="T65" fmla="*/ 144 h 908"/>
                  <a:gd name="T66" fmla="*/ 211 w 1286"/>
                  <a:gd name="T67" fmla="*/ 140 h 908"/>
                  <a:gd name="T68" fmla="*/ 203 w 1286"/>
                  <a:gd name="T69" fmla="*/ 153 h 908"/>
                  <a:gd name="T70" fmla="*/ 194 w 1286"/>
                  <a:gd name="T71" fmla="*/ 166 h 908"/>
                  <a:gd name="T72" fmla="*/ 182 w 1286"/>
                  <a:gd name="T73" fmla="*/ 166 h 908"/>
                  <a:gd name="T74" fmla="*/ 186 w 1286"/>
                  <a:gd name="T75" fmla="*/ 184 h 908"/>
                  <a:gd name="T76" fmla="*/ 173 w 1286"/>
                  <a:gd name="T77" fmla="*/ 197 h 908"/>
                  <a:gd name="T78" fmla="*/ 173 w 1286"/>
                  <a:gd name="T79" fmla="*/ 210 h 908"/>
                  <a:gd name="T80" fmla="*/ 157 w 1286"/>
                  <a:gd name="T81" fmla="*/ 218 h 908"/>
                  <a:gd name="T82" fmla="*/ 144 w 1286"/>
                  <a:gd name="T83" fmla="*/ 227 h 908"/>
                  <a:gd name="T84" fmla="*/ 122 w 1286"/>
                  <a:gd name="T85" fmla="*/ 223 h 908"/>
                  <a:gd name="T86" fmla="*/ 105 w 1286"/>
                  <a:gd name="T87" fmla="*/ 227 h 908"/>
                  <a:gd name="T88" fmla="*/ 93 w 1286"/>
                  <a:gd name="T89" fmla="*/ 218 h 908"/>
                  <a:gd name="T90" fmla="*/ 76 w 1286"/>
                  <a:gd name="T91" fmla="*/ 214 h 908"/>
                  <a:gd name="T92" fmla="*/ 63 w 1286"/>
                  <a:gd name="T93" fmla="*/ 210 h 908"/>
                  <a:gd name="T94" fmla="*/ 63 w 1286"/>
                  <a:gd name="T95" fmla="*/ 192 h 908"/>
                  <a:gd name="T96" fmla="*/ 51 w 1286"/>
                  <a:gd name="T97" fmla="*/ 184 h 908"/>
                  <a:gd name="T98" fmla="*/ 38 w 1286"/>
                  <a:gd name="T99" fmla="*/ 175 h 908"/>
                  <a:gd name="T100" fmla="*/ 25 w 1286"/>
                  <a:gd name="T101" fmla="*/ 162 h 908"/>
                  <a:gd name="T102" fmla="*/ 12 w 1286"/>
                  <a:gd name="T103" fmla="*/ 153 h 908"/>
                  <a:gd name="T104" fmla="*/ 5 w 1286"/>
                  <a:gd name="T105" fmla="*/ 140 h 908"/>
                  <a:gd name="T106" fmla="*/ 0 w 1286"/>
                  <a:gd name="T107" fmla="*/ 114 h 9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286"/>
                  <a:gd name="T163" fmla="*/ 0 h 908"/>
                  <a:gd name="T164" fmla="*/ 1286 w 1286"/>
                  <a:gd name="T165" fmla="*/ 908 h 9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286" h="908">
                    <a:moveTo>
                      <a:pt x="0" y="453"/>
                    </a:moveTo>
                    <a:lnTo>
                      <a:pt x="17" y="453"/>
                    </a:lnTo>
                    <a:lnTo>
                      <a:pt x="33" y="453"/>
                    </a:lnTo>
                    <a:lnTo>
                      <a:pt x="50" y="436"/>
                    </a:lnTo>
                    <a:lnTo>
                      <a:pt x="50" y="419"/>
                    </a:lnTo>
                    <a:lnTo>
                      <a:pt x="50" y="401"/>
                    </a:lnTo>
                    <a:lnTo>
                      <a:pt x="67" y="401"/>
                    </a:lnTo>
                    <a:lnTo>
                      <a:pt x="67" y="384"/>
                    </a:lnTo>
                    <a:lnTo>
                      <a:pt x="67" y="367"/>
                    </a:lnTo>
                    <a:lnTo>
                      <a:pt x="85" y="367"/>
                    </a:lnTo>
                    <a:lnTo>
                      <a:pt x="85" y="350"/>
                    </a:lnTo>
                    <a:lnTo>
                      <a:pt x="102" y="350"/>
                    </a:lnTo>
                    <a:lnTo>
                      <a:pt x="119" y="367"/>
                    </a:lnTo>
                    <a:lnTo>
                      <a:pt x="134" y="350"/>
                    </a:lnTo>
                    <a:lnTo>
                      <a:pt x="152" y="350"/>
                    </a:lnTo>
                    <a:lnTo>
                      <a:pt x="152" y="330"/>
                    </a:lnTo>
                    <a:lnTo>
                      <a:pt x="169" y="330"/>
                    </a:lnTo>
                    <a:lnTo>
                      <a:pt x="186" y="330"/>
                    </a:lnTo>
                    <a:lnTo>
                      <a:pt x="204" y="330"/>
                    </a:lnTo>
                    <a:lnTo>
                      <a:pt x="219" y="330"/>
                    </a:lnTo>
                    <a:lnTo>
                      <a:pt x="219" y="350"/>
                    </a:lnTo>
                    <a:lnTo>
                      <a:pt x="236" y="350"/>
                    </a:lnTo>
                    <a:lnTo>
                      <a:pt x="236" y="367"/>
                    </a:lnTo>
                    <a:lnTo>
                      <a:pt x="253" y="367"/>
                    </a:lnTo>
                    <a:lnTo>
                      <a:pt x="271" y="367"/>
                    </a:lnTo>
                    <a:lnTo>
                      <a:pt x="288" y="367"/>
                    </a:lnTo>
                    <a:lnTo>
                      <a:pt x="303" y="367"/>
                    </a:lnTo>
                    <a:lnTo>
                      <a:pt x="321" y="367"/>
                    </a:lnTo>
                    <a:lnTo>
                      <a:pt x="321" y="350"/>
                    </a:lnTo>
                    <a:lnTo>
                      <a:pt x="321" y="330"/>
                    </a:lnTo>
                    <a:lnTo>
                      <a:pt x="338" y="330"/>
                    </a:lnTo>
                    <a:lnTo>
                      <a:pt x="338" y="313"/>
                    </a:lnTo>
                    <a:lnTo>
                      <a:pt x="338" y="296"/>
                    </a:lnTo>
                    <a:lnTo>
                      <a:pt x="355" y="296"/>
                    </a:lnTo>
                    <a:lnTo>
                      <a:pt x="355" y="313"/>
                    </a:lnTo>
                    <a:lnTo>
                      <a:pt x="373" y="313"/>
                    </a:lnTo>
                    <a:lnTo>
                      <a:pt x="390" y="296"/>
                    </a:lnTo>
                    <a:lnTo>
                      <a:pt x="405" y="296"/>
                    </a:lnTo>
                    <a:lnTo>
                      <a:pt x="422" y="296"/>
                    </a:lnTo>
                    <a:lnTo>
                      <a:pt x="440" y="278"/>
                    </a:lnTo>
                    <a:lnTo>
                      <a:pt x="457" y="278"/>
                    </a:lnTo>
                    <a:lnTo>
                      <a:pt x="474" y="278"/>
                    </a:lnTo>
                    <a:lnTo>
                      <a:pt x="474" y="261"/>
                    </a:lnTo>
                    <a:lnTo>
                      <a:pt x="490" y="261"/>
                    </a:lnTo>
                    <a:lnTo>
                      <a:pt x="507" y="261"/>
                    </a:lnTo>
                    <a:lnTo>
                      <a:pt x="507" y="244"/>
                    </a:lnTo>
                    <a:lnTo>
                      <a:pt x="524" y="244"/>
                    </a:lnTo>
                    <a:lnTo>
                      <a:pt x="541" y="244"/>
                    </a:lnTo>
                    <a:lnTo>
                      <a:pt x="541" y="261"/>
                    </a:lnTo>
                    <a:lnTo>
                      <a:pt x="559" y="261"/>
                    </a:lnTo>
                    <a:lnTo>
                      <a:pt x="559" y="278"/>
                    </a:lnTo>
                    <a:lnTo>
                      <a:pt x="574" y="296"/>
                    </a:lnTo>
                    <a:lnTo>
                      <a:pt x="591" y="296"/>
                    </a:lnTo>
                    <a:lnTo>
                      <a:pt x="609" y="296"/>
                    </a:lnTo>
                    <a:lnTo>
                      <a:pt x="626" y="278"/>
                    </a:lnTo>
                    <a:lnTo>
                      <a:pt x="643" y="278"/>
                    </a:lnTo>
                    <a:lnTo>
                      <a:pt x="643" y="261"/>
                    </a:lnTo>
                    <a:lnTo>
                      <a:pt x="660" y="261"/>
                    </a:lnTo>
                    <a:lnTo>
                      <a:pt x="660" y="244"/>
                    </a:lnTo>
                    <a:lnTo>
                      <a:pt x="676" y="244"/>
                    </a:lnTo>
                    <a:lnTo>
                      <a:pt x="693" y="244"/>
                    </a:lnTo>
                    <a:lnTo>
                      <a:pt x="710" y="261"/>
                    </a:lnTo>
                    <a:lnTo>
                      <a:pt x="728" y="278"/>
                    </a:lnTo>
                    <a:lnTo>
                      <a:pt x="745" y="278"/>
                    </a:lnTo>
                    <a:lnTo>
                      <a:pt x="745" y="296"/>
                    </a:lnTo>
                    <a:lnTo>
                      <a:pt x="760" y="296"/>
                    </a:lnTo>
                    <a:lnTo>
                      <a:pt x="778" y="296"/>
                    </a:lnTo>
                    <a:lnTo>
                      <a:pt x="778" y="278"/>
                    </a:lnTo>
                    <a:lnTo>
                      <a:pt x="795" y="296"/>
                    </a:lnTo>
                    <a:lnTo>
                      <a:pt x="812" y="296"/>
                    </a:lnTo>
                    <a:lnTo>
                      <a:pt x="812" y="278"/>
                    </a:lnTo>
                    <a:lnTo>
                      <a:pt x="845" y="278"/>
                    </a:lnTo>
                    <a:lnTo>
                      <a:pt x="845" y="261"/>
                    </a:lnTo>
                    <a:lnTo>
                      <a:pt x="862" y="261"/>
                    </a:lnTo>
                    <a:lnTo>
                      <a:pt x="879" y="261"/>
                    </a:lnTo>
                    <a:lnTo>
                      <a:pt x="862" y="261"/>
                    </a:lnTo>
                    <a:lnTo>
                      <a:pt x="862" y="244"/>
                    </a:lnTo>
                    <a:lnTo>
                      <a:pt x="862" y="227"/>
                    </a:lnTo>
                    <a:lnTo>
                      <a:pt x="862" y="209"/>
                    </a:lnTo>
                    <a:lnTo>
                      <a:pt x="879" y="209"/>
                    </a:lnTo>
                    <a:lnTo>
                      <a:pt x="879" y="192"/>
                    </a:lnTo>
                    <a:lnTo>
                      <a:pt x="897" y="209"/>
                    </a:lnTo>
                    <a:lnTo>
                      <a:pt x="897" y="175"/>
                    </a:lnTo>
                    <a:lnTo>
                      <a:pt x="914" y="175"/>
                    </a:lnTo>
                    <a:lnTo>
                      <a:pt x="914" y="156"/>
                    </a:lnTo>
                    <a:lnTo>
                      <a:pt x="931" y="138"/>
                    </a:lnTo>
                    <a:lnTo>
                      <a:pt x="931" y="121"/>
                    </a:lnTo>
                    <a:lnTo>
                      <a:pt x="947" y="121"/>
                    </a:lnTo>
                    <a:lnTo>
                      <a:pt x="947" y="104"/>
                    </a:lnTo>
                    <a:lnTo>
                      <a:pt x="964" y="87"/>
                    </a:lnTo>
                    <a:lnTo>
                      <a:pt x="981" y="87"/>
                    </a:lnTo>
                    <a:lnTo>
                      <a:pt x="998" y="69"/>
                    </a:lnTo>
                    <a:lnTo>
                      <a:pt x="1016" y="69"/>
                    </a:lnTo>
                    <a:lnTo>
                      <a:pt x="1031" y="69"/>
                    </a:lnTo>
                    <a:lnTo>
                      <a:pt x="1048" y="69"/>
                    </a:lnTo>
                    <a:lnTo>
                      <a:pt x="1066" y="52"/>
                    </a:lnTo>
                    <a:lnTo>
                      <a:pt x="1083" y="35"/>
                    </a:lnTo>
                    <a:lnTo>
                      <a:pt x="1083" y="17"/>
                    </a:lnTo>
                    <a:lnTo>
                      <a:pt x="1083" y="0"/>
                    </a:lnTo>
                    <a:lnTo>
                      <a:pt x="1100" y="0"/>
                    </a:lnTo>
                    <a:lnTo>
                      <a:pt x="1115" y="0"/>
                    </a:lnTo>
                    <a:lnTo>
                      <a:pt x="1133" y="17"/>
                    </a:lnTo>
                    <a:lnTo>
                      <a:pt x="1150" y="35"/>
                    </a:lnTo>
                    <a:lnTo>
                      <a:pt x="1167" y="35"/>
                    </a:lnTo>
                    <a:lnTo>
                      <a:pt x="1167" y="52"/>
                    </a:lnTo>
                    <a:lnTo>
                      <a:pt x="1185" y="52"/>
                    </a:lnTo>
                    <a:lnTo>
                      <a:pt x="1202" y="52"/>
                    </a:lnTo>
                    <a:lnTo>
                      <a:pt x="1217" y="69"/>
                    </a:lnTo>
                    <a:lnTo>
                      <a:pt x="1235" y="69"/>
                    </a:lnTo>
                    <a:lnTo>
                      <a:pt x="1235" y="87"/>
                    </a:lnTo>
                    <a:lnTo>
                      <a:pt x="1252" y="87"/>
                    </a:lnTo>
                    <a:lnTo>
                      <a:pt x="1252" y="104"/>
                    </a:lnTo>
                    <a:lnTo>
                      <a:pt x="1252" y="121"/>
                    </a:lnTo>
                    <a:lnTo>
                      <a:pt x="1252" y="138"/>
                    </a:lnTo>
                    <a:lnTo>
                      <a:pt x="1269" y="138"/>
                    </a:lnTo>
                    <a:lnTo>
                      <a:pt x="1286" y="156"/>
                    </a:lnTo>
                    <a:lnTo>
                      <a:pt x="1252" y="175"/>
                    </a:lnTo>
                    <a:lnTo>
                      <a:pt x="1235" y="175"/>
                    </a:lnTo>
                    <a:lnTo>
                      <a:pt x="1235" y="192"/>
                    </a:lnTo>
                    <a:lnTo>
                      <a:pt x="1235" y="209"/>
                    </a:lnTo>
                    <a:lnTo>
                      <a:pt x="1217" y="209"/>
                    </a:lnTo>
                    <a:lnTo>
                      <a:pt x="1217" y="227"/>
                    </a:lnTo>
                    <a:lnTo>
                      <a:pt x="1217" y="244"/>
                    </a:lnTo>
                    <a:lnTo>
                      <a:pt x="1217" y="261"/>
                    </a:lnTo>
                    <a:lnTo>
                      <a:pt x="1217" y="278"/>
                    </a:lnTo>
                    <a:lnTo>
                      <a:pt x="1202" y="278"/>
                    </a:lnTo>
                    <a:lnTo>
                      <a:pt x="1202" y="296"/>
                    </a:lnTo>
                    <a:lnTo>
                      <a:pt x="1185" y="313"/>
                    </a:lnTo>
                    <a:lnTo>
                      <a:pt x="1185" y="330"/>
                    </a:lnTo>
                    <a:lnTo>
                      <a:pt x="1185" y="350"/>
                    </a:lnTo>
                    <a:lnTo>
                      <a:pt x="1185" y="367"/>
                    </a:lnTo>
                    <a:lnTo>
                      <a:pt x="1167" y="350"/>
                    </a:lnTo>
                    <a:lnTo>
                      <a:pt x="1150" y="350"/>
                    </a:lnTo>
                    <a:lnTo>
                      <a:pt x="1150" y="367"/>
                    </a:lnTo>
                    <a:lnTo>
                      <a:pt x="1150" y="384"/>
                    </a:lnTo>
                    <a:lnTo>
                      <a:pt x="1150" y="401"/>
                    </a:lnTo>
                    <a:lnTo>
                      <a:pt x="1150" y="419"/>
                    </a:lnTo>
                    <a:lnTo>
                      <a:pt x="1150" y="436"/>
                    </a:lnTo>
                    <a:lnTo>
                      <a:pt x="1133" y="436"/>
                    </a:lnTo>
                    <a:lnTo>
                      <a:pt x="1115" y="419"/>
                    </a:lnTo>
                    <a:lnTo>
                      <a:pt x="1115" y="436"/>
                    </a:lnTo>
                    <a:lnTo>
                      <a:pt x="1100" y="436"/>
                    </a:lnTo>
                    <a:lnTo>
                      <a:pt x="1083" y="436"/>
                    </a:lnTo>
                    <a:lnTo>
                      <a:pt x="1083" y="453"/>
                    </a:lnTo>
                    <a:lnTo>
                      <a:pt x="1066" y="436"/>
                    </a:lnTo>
                    <a:lnTo>
                      <a:pt x="1048" y="453"/>
                    </a:lnTo>
                    <a:lnTo>
                      <a:pt x="1031" y="453"/>
                    </a:lnTo>
                    <a:lnTo>
                      <a:pt x="1016" y="470"/>
                    </a:lnTo>
                    <a:lnTo>
                      <a:pt x="998" y="470"/>
                    </a:lnTo>
                    <a:lnTo>
                      <a:pt x="998" y="488"/>
                    </a:lnTo>
                    <a:lnTo>
                      <a:pt x="981" y="488"/>
                    </a:lnTo>
                    <a:lnTo>
                      <a:pt x="981" y="505"/>
                    </a:lnTo>
                    <a:lnTo>
                      <a:pt x="981" y="522"/>
                    </a:lnTo>
                    <a:lnTo>
                      <a:pt x="964" y="522"/>
                    </a:lnTo>
                    <a:lnTo>
                      <a:pt x="964" y="541"/>
                    </a:lnTo>
                    <a:lnTo>
                      <a:pt x="947" y="559"/>
                    </a:lnTo>
                    <a:lnTo>
                      <a:pt x="947" y="576"/>
                    </a:lnTo>
                    <a:lnTo>
                      <a:pt x="947" y="593"/>
                    </a:lnTo>
                    <a:lnTo>
                      <a:pt x="947" y="611"/>
                    </a:lnTo>
                    <a:lnTo>
                      <a:pt x="931" y="611"/>
                    </a:lnTo>
                    <a:lnTo>
                      <a:pt x="914" y="611"/>
                    </a:lnTo>
                    <a:lnTo>
                      <a:pt x="914" y="593"/>
                    </a:lnTo>
                    <a:lnTo>
                      <a:pt x="897" y="593"/>
                    </a:lnTo>
                    <a:lnTo>
                      <a:pt x="879" y="593"/>
                    </a:lnTo>
                    <a:lnTo>
                      <a:pt x="879" y="576"/>
                    </a:lnTo>
                    <a:lnTo>
                      <a:pt x="879" y="559"/>
                    </a:lnTo>
                    <a:lnTo>
                      <a:pt x="862" y="559"/>
                    </a:lnTo>
                    <a:lnTo>
                      <a:pt x="845" y="559"/>
                    </a:lnTo>
                    <a:lnTo>
                      <a:pt x="845" y="541"/>
                    </a:lnTo>
                    <a:lnTo>
                      <a:pt x="845" y="559"/>
                    </a:lnTo>
                    <a:lnTo>
                      <a:pt x="829" y="559"/>
                    </a:lnTo>
                    <a:lnTo>
                      <a:pt x="829" y="576"/>
                    </a:lnTo>
                    <a:lnTo>
                      <a:pt x="829" y="593"/>
                    </a:lnTo>
                    <a:lnTo>
                      <a:pt x="812" y="593"/>
                    </a:lnTo>
                    <a:lnTo>
                      <a:pt x="812" y="611"/>
                    </a:lnTo>
                    <a:lnTo>
                      <a:pt x="812" y="628"/>
                    </a:lnTo>
                    <a:lnTo>
                      <a:pt x="795" y="628"/>
                    </a:lnTo>
                    <a:lnTo>
                      <a:pt x="778" y="628"/>
                    </a:lnTo>
                    <a:lnTo>
                      <a:pt x="778" y="645"/>
                    </a:lnTo>
                    <a:lnTo>
                      <a:pt x="778" y="662"/>
                    </a:lnTo>
                    <a:lnTo>
                      <a:pt x="760" y="662"/>
                    </a:lnTo>
                    <a:lnTo>
                      <a:pt x="745" y="662"/>
                    </a:lnTo>
                    <a:lnTo>
                      <a:pt x="728" y="662"/>
                    </a:lnTo>
                    <a:lnTo>
                      <a:pt x="728" y="645"/>
                    </a:lnTo>
                    <a:lnTo>
                      <a:pt x="728" y="662"/>
                    </a:lnTo>
                    <a:lnTo>
                      <a:pt x="728" y="680"/>
                    </a:lnTo>
                    <a:lnTo>
                      <a:pt x="728" y="697"/>
                    </a:lnTo>
                    <a:lnTo>
                      <a:pt x="728" y="714"/>
                    </a:lnTo>
                    <a:lnTo>
                      <a:pt x="728" y="733"/>
                    </a:lnTo>
                    <a:lnTo>
                      <a:pt x="745" y="733"/>
                    </a:lnTo>
                    <a:lnTo>
                      <a:pt x="745" y="751"/>
                    </a:lnTo>
                    <a:lnTo>
                      <a:pt x="728" y="751"/>
                    </a:lnTo>
                    <a:lnTo>
                      <a:pt x="728" y="768"/>
                    </a:lnTo>
                    <a:lnTo>
                      <a:pt x="710" y="768"/>
                    </a:lnTo>
                    <a:lnTo>
                      <a:pt x="693" y="785"/>
                    </a:lnTo>
                    <a:lnTo>
                      <a:pt x="676" y="785"/>
                    </a:lnTo>
                    <a:lnTo>
                      <a:pt x="676" y="803"/>
                    </a:lnTo>
                    <a:lnTo>
                      <a:pt x="676" y="820"/>
                    </a:lnTo>
                    <a:lnTo>
                      <a:pt x="693" y="820"/>
                    </a:lnTo>
                    <a:lnTo>
                      <a:pt x="693" y="837"/>
                    </a:lnTo>
                    <a:lnTo>
                      <a:pt x="693" y="854"/>
                    </a:lnTo>
                    <a:lnTo>
                      <a:pt x="676" y="854"/>
                    </a:lnTo>
                    <a:lnTo>
                      <a:pt x="660" y="854"/>
                    </a:lnTo>
                    <a:lnTo>
                      <a:pt x="643" y="872"/>
                    </a:lnTo>
                    <a:lnTo>
                      <a:pt x="626" y="872"/>
                    </a:lnTo>
                    <a:lnTo>
                      <a:pt x="626" y="889"/>
                    </a:lnTo>
                    <a:lnTo>
                      <a:pt x="626" y="908"/>
                    </a:lnTo>
                    <a:lnTo>
                      <a:pt x="609" y="908"/>
                    </a:lnTo>
                    <a:lnTo>
                      <a:pt x="591" y="908"/>
                    </a:lnTo>
                    <a:lnTo>
                      <a:pt x="574" y="908"/>
                    </a:lnTo>
                    <a:lnTo>
                      <a:pt x="559" y="889"/>
                    </a:lnTo>
                    <a:lnTo>
                      <a:pt x="541" y="889"/>
                    </a:lnTo>
                    <a:lnTo>
                      <a:pt x="524" y="889"/>
                    </a:lnTo>
                    <a:lnTo>
                      <a:pt x="507" y="889"/>
                    </a:lnTo>
                    <a:lnTo>
                      <a:pt x="490" y="889"/>
                    </a:lnTo>
                    <a:lnTo>
                      <a:pt x="490" y="908"/>
                    </a:lnTo>
                    <a:lnTo>
                      <a:pt x="474" y="908"/>
                    </a:lnTo>
                    <a:lnTo>
                      <a:pt x="457" y="908"/>
                    </a:lnTo>
                    <a:lnTo>
                      <a:pt x="440" y="908"/>
                    </a:lnTo>
                    <a:lnTo>
                      <a:pt x="422" y="908"/>
                    </a:lnTo>
                    <a:lnTo>
                      <a:pt x="405" y="908"/>
                    </a:lnTo>
                    <a:lnTo>
                      <a:pt x="405" y="889"/>
                    </a:lnTo>
                    <a:lnTo>
                      <a:pt x="390" y="889"/>
                    </a:lnTo>
                    <a:lnTo>
                      <a:pt x="373" y="889"/>
                    </a:lnTo>
                    <a:lnTo>
                      <a:pt x="373" y="872"/>
                    </a:lnTo>
                    <a:lnTo>
                      <a:pt x="355" y="872"/>
                    </a:lnTo>
                    <a:lnTo>
                      <a:pt x="355" y="854"/>
                    </a:lnTo>
                    <a:lnTo>
                      <a:pt x="338" y="854"/>
                    </a:lnTo>
                    <a:lnTo>
                      <a:pt x="321" y="854"/>
                    </a:lnTo>
                    <a:lnTo>
                      <a:pt x="303" y="854"/>
                    </a:lnTo>
                    <a:lnTo>
                      <a:pt x="288" y="854"/>
                    </a:lnTo>
                    <a:lnTo>
                      <a:pt x="288" y="872"/>
                    </a:lnTo>
                    <a:lnTo>
                      <a:pt x="271" y="854"/>
                    </a:lnTo>
                    <a:lnTo>
                      <a:pt x="253" y="854"/>
                    </a:lnTo>
                    <a:lnTo>
                      <a:pt x="253" y="837"/>
                    </a:lnTo>
                    <a:lnTo>
                      <a:pt x="253" y="820"/>
                    </a:lnTo>
                    <a:lnTo>
                      <a:pt x="271" y="803"/>
                    </a:lnTo>
                    <a:lnTo>
                      <a:pt x="271" y="785"/>
                    </a:lnTo>
                    <a:lnTo>
                      <a:pt x="253" y="785"/>
                    </a:lnTo>
                    <a:lnTo>
                      <a:pt x="253" y="768"/>
                    </a:lnTo>
                    <a:lnTo>
                      <a:pt x="236" y="768"/>
                    </a:lnTo>
                    <a:lnTo>
                      <a:pt x="236" y="751"/>
                    </a:lnTo>
                    <a:lnTo>
                      <a:pt x="219" y="751"/>
                    </a:lnTo>
                    <a:lnTo>
                      <a:pt x="204" y="751"/>
                    </a:lnTo>
                    <a:lnTo>
                      <a:pt x="204" y="733"/>
                    </a:lnTo>
                    <a:lnTo>
                      <a:pt x="186" y="733"/>
                    </a:lnTo>
                    <a:lnTo>
                      <a:pt x="186" y="714"/>
                    </a:lnTo>
                    <a:lnTo>
                      <a:pt x="169" y="714"/>
                    </a:lnTo>
                    <a:lnTo>
                      <a:pt x="152" y="714"/>
                    </a:lnTo>
                    <a:lnTo>
                      <a:pt x="152" y="697"/>
                    </a:lnTo>
                    <a:lnTo>
                      <a:pt x="134" y="697"/>
                    </a:lnTo>
                    <a:lnTo>
                      <a:pt x="119" y="697"/>
                    </a:lnTo>
                    <a:lnTo>
                      <a:pt x="119" y="680"/>
                    </a:lnTo>
                    <a:lnTo>
                      <a:pt x="102" y="662"/>
                    </a:lnTo>
                    <a:lnTo>
                      <a:pt x="102" y="645"/>
                    </a:lnTo>
                    <a:lnTo>
                      <a:pt x="85" y="645"/>
                    </a:lnTo>
                    <a:lnTo>
                      <a:pt x="67" y="645"/>
                    </a:lnTo>
                    <a:lnTo>
                      <a:pt x="67" y="628"/>
                    </a:lnTo>
                    <a:lnTo>
                      <a:pt x="50" y="628"/>
                    </a:lnTo>
                    <a:lnTo>
                      <a:pt x="50" y="611"/>
                    </a:lnTo>
                    <a:lnTo>
                      <a:pt x="33" y="611"/>
                    </a:lnTo>
                    <a:lnTo>
                      <a:pt x="33" y="593"/>
                    </a:lnTo>
                    <a:lnTo>
                      <a:pt x="17" y="593"/>
                    </a:lnTo>
                    <a:lnTo>
                      <a:pt x="17" y="576"/>
                    </a:lnTo>
                    <a:lnTo>
                      <a:pt x="17" y="559"/>
                    </a:lnTo>
                    <a:lnTo>
                      <a:pt x="17" y="541"/>
                    </a:lnTo>
                    <a:lnTo>
                      <a:pt x="17" y="522"/>
                    </a:lnTo>
                    <a:lnTo>
                      <a:pt x="17" y="505"/>
                    </a:lnTo>
                    <a:lnTo>
                      <a:pt x="17" y="488"/>
                    </a:lnTo>
                    <a:lnTo>
                      <a:pt x="0" y="453"/>
                    </a:lnTo>
                    <a:close/>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45" name="Freeform 55">
                <a:extLst>
                  <a:ext uri="{FF2B5EF4-FFF2-40B4-BE49-F238E27FC236}">
                    <a16:creationId xmlns:a16="http://schemas.microsoft.com/office/drawing/2014/main" id="{5A2AA31B-DDAE-4AB1-9256-D62CE938ED77}"/>
                  </a:ext>
                </a:extLst>
              </p:cNvPr>
              <p:cNvSpPr>
                <a:spLocks/>
              </p:cNvSpPr>
              <p:nvPr/>
            </p:nvSpPr>
            <p:spPr bwMode="gray">
              <a:xfrm rot="20933429">
                <a:off x="3010174" y="5395303"/>
                <a:ext cx="601043" cy="569997"/>
              </a:xfrm>
              <a:custGeom>
                <a:avLst/>
                <a:gdLst>
                  <a:gd name="T0" fmla="*/ 123 w 777"/>
                  <a:gd name="T1" fmla="*/ 157 h 733"/>
                  <a:gd name="T2" fmla="*/ 115 w 777"/>
                  <a:gd name="T3" fmla="*/ 166 h 733"/>
                  <a:gd name="T4" fmla="*/ 110 w 777"/>
                  <a:gd name="T5" fmla="*/ 179 h 733"/>
                  <a:gd name="T6" fmla="*/ 93 w 777"/>
                  <a:gd name="T7" fmla="*/ 184 h 733"/>
                  <a:gd name="T8" fmla="*/ 85 w 777"/>
                  <a:gd name="T9" fmla="*/ 174 h 733"/>
                  <a:gd name="T10" fmla="*/ 72 w 777"/>
                  <a:gd name="T11" fmla="*/ 170 h 733"/>
                  <a:gd name="T12" fmla="*/ 64 w 777"/>
                  <a:gd name="T13" fmla="*/ 166 h 733"/>
                  <a:gd name="T14" fmla="*/ 59 w 777"/>
                  <a:gd name="T15" fmla="*/ 153 h 733"/>
                  <a:gd name="T16" fmla="*/ 47 w 777"/>
                  <a:gd name="T17" fmla="*/ 140 h 733"/>
                  <a:gd name="T18" fmla="*/ 34 w 777"/>
                  <a:gd name="T19" fmla="*/ 136 h 733"/>
                  <a:gd name="T20" fmla="*/ 30 w 777"/>
                  <a:gd name="T21" fmla="*/ 118 h 733"/>
                  <a:gd name="T22" fmla="*/ 21 w 777"/>
                  <a:gd name="T23" fmla="*/ 109 h 733"/>
                  <a:gd name="T24" fmla="*/ 17 w 777"/>
                  <a:gd name="T25" fmla="*/ 96 h 733"/>
                  <a:gd name="T26" fmla="*/ 17 w 777"/>
                  <a:gd name="T27" fmla="*/ 88 h 733"/>
                  <a:gd name="T28" fmla="*/ 13 w 777"/>
                  <a:gd name="T29" fmla="*/ 88 h 733"/>
                  <a:gd name="T30" fmla="*/ 9 w 777"/>
                  <a:gd name="T31" fmla="*/ 66 h 733"/>
                  <a:gd name="T32" fmla="*/ 13 w 777"/>
                  <a:gd name="T33" fmla="*/ 79 h 733"/>
                  <a:gd name="T34" fmla="*/ 13 w 777"/>
                  <a:gd name="T35" fmla="*/ 88 h 733"/>
                  <a:gd name="T36" fmla="*/ 21 w 777"/>
                  <a:gd name="T37" fmla="*/ 79 h 733"/>
                  <a:gd name="T38" fmla="*/ 17 w 777"/>
                  <a:gd name="T39" fmla="*/ 75 h 733"/>
                  <a:gd name="T40" fmla="*/ 21 w 777"/>
                  <a:gd name="T41" fmla="*/ 61 h 733"/>
                  <a:gd name="T42" fmla="*/ 17 w 777"/>
                  <a:gd name="T43" fmla="*/ 53 h 733"/>
                  <a:gd name="T44" fmla="*/ 5 w 777"/>
                  <a:gd name="T45" fmla="*/ 48 h 733"/>
                  <a:gd name="T46" fmla="*/ 0 w 777"/>
                  <a:gd name="T47" fmla="*/ 31 h 733"/>
                  <a:gd name="T48" fmla="*/ 9 w 777"/>
                  <a:gd name="T49" fmla="*/ 22 h 733"/>
                  <a:gd name="T50" fmla="*/ 17 w 777"/>
                  <a:gd name="T51" fmla="*/ 14 h 733"/>
                  <a:gd name="T52" fmla="*/ 26 w 777"/>
                  <a:gd name="T53" fmla="*/ 0 h 733"/>
                  <a:gd name="T54" fmla="*/ 43 w 777"/>
                  <a:gd name="T55" fmla="*/ 9 h 733"/>
                  <a:gd name="T56" fmla="*/ 55 w 777"/>
                  <a:gd name="T57" fmla="*/ 18 h 733"/>
                  <a:gd name="T58" fmla="*/ 72 w 777"/>
                  <a:gd name="T59" fmla="*/ 22 h 733"/>
                  <a:gd name="T60" fmla="*/ 85 w 777"/>
                  <a:gd name="T61" fmla="*/ 14 h 733"/>
                  <a:gd name="T62" fmla="*/ 102 w 777"/>
                  <a:gd name="T63" fmla="*/ 14 h 733"/>
                  <a:gd name="T64" fmla="*/ 110 w 777"/>
                  <a:gd name="T65" fmla="*/ 9 h 733"/>
                  <a:gd name="T66" fmla="*/ 123 w 777"/>
                  <a:gd name="T67" fmla="*/ 18 h 733"/>
                  <a:gd name="T68" fmla="*/ 123 w 777"/>
                  <a:gd name="T69" fmla="*/ 22 h 733"/>
                  <a:gd name="T70" fmla="*/ 136 w 777"/>
                  <a:gd name="T71" fmla="*/ 22 h 733"/>
                  <a:gd name="T72" fmla="*/ 144 w 777"/>
                  <a:gd name="T73" fmla="*/ 9 h 733"/>
                  <a:gd name="T74" fmla="*/ 148 w 777"/>
                  <a:gd name="T75" fmla="*/ 5 h 733"/>
                  <a:gd name="T76" fmla="*/ 148 w 777"/>
                  <a:gd name="T77" fmla="*/ 14 h 733"/>
                  <a:gd name="T78" fmla="*/ 152 w 777"/>
                  <a:gd name="T79" fmla="*/ 22 h 733"/>
                  <a:gd name="T80" fmla="*/ 165 w 777"/>
                  <a:gd name="T81" fmla="*/ 14 h 733"/>
                  <a:gd name="T82" fmla="*/ 174 w 777"/>
                  <a:gd name="T83" fmla="*/ 22 h 733"/>
                  <a:gd name="T84" fmla="*/ 182 w 777"/>
                  <a:gd name="T85" fmla="*/ 22 h 733"/>
                  <a:gd name="T86" fmla="*/ 195 w 777"/>
                  <a:gd name="T87" fmla="*/ 27 h 733"/>
                  <a:gd name="T88" fmla="*/ 190 w 777"/>
                  <a:gd name="T89" fmla="*/ 40 h 733"/>
                  <a:gd name="T90" fmla="*/ 182 w 777"/>
                  <a:gd name="T91" fmla="*/ 53 h 733"/>
                  <a:gd name="T92" fmla="*/ 169 w 777"/>
                  <a:gd name="T93" fmla="*/ 40 h 733"/>
                  <a:gd name="T94" fmla="*/ 161 w 777"/>
                  <a:gd name="T95" fmla="*/ 40 h 733"/>
                  <a:gd name="T96" fmla="*/ 161 w 777"/>
                  <a:gd name="T97" fmla="*/ 53 h 733"/>
                  <a:gd name="T98" fmla="*/ 152 w 777"/>
                  <a:gd name="T99" fmla="*/ 66 h 733"/>
                  <a:gd name="T100" fmla="*/ 144 w 777"/>
                  <a:gd name="T101" fmla="*/ 79 h 733"/>
                  <a:gd name="T102" fmla="*/ 131 w 777"/>
                  <a:gd name="T103" fmla="*/ 83 h 733"/>
                  <a:gd name="T104" fmla="*/ 119 w 777"/>
                  <a:gd name="T105" fmla="*/ 92 h 733"/>
                  <a:gd name="T106" fmla="*/ 106 w 777"/>
                  <a:gd name="T107" fmla="*/ 88 h 733"/>
                  <a:gd name="T108" fmla="*/ 115 w 777"/>
                  <a:gd name="T109" fmla="*/ 96 h 733"/>
                  <a:gd name="T110" fmla="*/ 127 w 777"/>
                  <a:gd name="T111" fmla="*/ 96 h 733"/>
                  <a:gd name="T112" fmla="*/ 136 w 777"/>
                  <a:gd name="T113" fmla="*/ 96 h 733"/>
                  <a:gd name="T114" fmla="*/ 136 w 777"/>
                  <a:gd name="T115" fmla="*/ 114 h 733"/>
                  <a:gd name="T116" fmla="*/ 140 w 777"/>
                  <a:gd name="T117" fmla="*/ 127 h 733"/>
                  <a:gd name="T118" fmla="*/ 148 w 777"/>
                  <a:gd name="T119" fmla="*/ 136 h 733"/>
                  <a:gd name="T120" fmla="*/ 140 w 777"/>
                  <a:gd name="T121" fmla="*/ 140 h 733"/>
                  <a:gd name="T122" fmla="*/ 136 w 777"/>
                  <a:gd name="T123" fmla="*/ 157 h 7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77"/>
                  <a:gd name="T187" fmla="*/ 0 h 733"/>
                  <a:gd name="T188" fmla="*/ 777 w 777"/>
                  <a:gd name="T189" fmla="*/ 733 h 7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77" h="733">
                    <a:moveTo>
                      <a:pt x="507" y="662"/>
                    </a:moveTo>
                    <a:lnTo>
                      <a:pt x="507" y="645"/>
                    </a:lnTo>
                    <a:lnTo>
                      <a:pt x="491" y="645"/>
                    </a:lnTo>
                    <a:lnTo>
                      <a:pt x="491" y="627"/>
                    </a:lnTo>
                    <a:lnTo>
                      <a:pt x="474" y="627"/>
                    </a:lnTo>
                    <a:lnTo>
                      <a:pt x="474" y="645"/>
                    </a:lnTo>
                    <a:lnTo>
                      <a:pt x="457" y="645"/>
                    </a:lnTo>
                    <a:lnTo>
                      <a:pt x="457" y="662"/>
                    </a:lnTo>
                    <a:lnTo>
                      <a:pt x="457" y="679"/>
                    </a:lnTo>
                    <a:lnTo>
                      <a:pt x="457" y="696"/>
                    </a:lnTo>
                    <a:lnTo>
                      <a:pt x="457" y="716"/>
                    </a:lnTo>
                    <a:lnTo>
                      <a:pt x="439" y="716"/>
                    </a:lnTo>
                    <a:lnTo>
                      <a:pt x="422" y="716"/>
                    </a:lnTo>
                    <a:lnTo>
                      <a:pt x="405" y="716"/>
                    </a:lnTo>
                    <a:lnTo>
                      <a:pt x="389" y="733"/>
                    </a:lnTo>
                    <a:lnTo>
                      <a:pt x="372" y="733"/>
                    </a:lnTo>
                    <a:lnTo>
                      <a:pt x="355" y="733"/>
                    </a:lnTo>
                    <a:lnTo>
                      <a:pt x="338" y="733"/>
                    </a:lnTo>
                    <a:lnTo>
                      <a:pt x="338" y="716"/>
                    </a:lnTo>
                    <a:lnTo>
                      <a:pt x="338" y="696"/>
                    </a:lnTo>
                    <a:lnTo>
                      <a:pt x="320" y="696"/>
                    </a:lnTo>
                    <a:lnTo>
                      <a:pt x="320" y="679"/>
                    </a:lnTo>
                    <a:lnTo>
                      <a:pt x="305" y="679"/>
                    </a:lnTo>
                    <a:lnTo>
                      <a:pt x="288" y="679"/>
                    </a:lnTo>
                    <a:lnTo>
                      <a:pt x="270" y="662"/>
                    </a:lnTo>
                    <a:lnTo>
                      <a:pt x="270" y="645"/>
                    </a:lnTo>
                    <a:lnTo>
                      <a:pt x="253" y="645"/>
                    </a:lnTo>
                    <a:lnTo>
                      <a:pt x="253" y="662"/>
                    </a:lnTo>
                    <a:lnTo>
                      <a:pt x="253" y="645"/>
                    </a:lnTo>
                    <a:lnTo>
                      <a:pt x="236" y="645"/>
                    </a:lnTo>
                    <a:lnTo>
                      <a:pt x="236" y="627"/>
                    </a:lnTo>
                    <a:lnTo>
                      <a:pt x="236" y="610"/>
                    </a:lnTo>
                    <a:lnTo>
                      <a:pt x="220" y="593"/>
                    </a:lnTo>
                    <a:lnTo>
                      <a:pt x="203" y="575"/>
                    </a:lnTo>
                    <a:lnTo>
                      <a:pt x="203" y="558"/>
                    </a:lnTo>
                    <a:lnTo>
                      <a:pt x="186" y="558"/>
                    </a:lnTo>
                    <a:lnTo>
                      <a:pt x="169" y="558"/>
                    </a:lnTo>
                    <a:lnTo>
                      <a:pt x="151" y="558"/>
                    </a:lnTo>
                    <a:lnTo>
                      <a:pt x="136" y="558"/>
                    </a:lnTo>
                    <a:lnTo>
                      <a:pt x="136" y="541"/>
                    </a:lnTo>
                    <a:lnTo>
                      <a:pt x="119" y="541"/>
                    </a:lnTo>
                    <a:lnTo>
                      <a:pt x="119" y="506"/>
                    </a:lnTo>
                    <a:lnTo>
                      <a:pt x="119" y="489"/>
                    </a:lnTo>
                    <a:lnTo>
                      <a:pt x="119" y="470"/>
                    </a:lnTo>
                    <a:lnTo>
                      <a:pt x="101" y="470"/>
                    </a:lnTo>
                    <a:lnTo>
                      <a:pt x="101" y="453"/>
                    </a:lnTo>
                    <a:lnTo>
                      <a:pt x="84" y="453"/>
                    </a:lnTo>
                    <a:lnTo>
                      <a:pt x="84" y="435"/>
                    </a:lnTo>
                    <a:lnTo>
                      <a:pt x="84" y="418"/>
                    </a:lnTo>
                    <a:lnTo>
                      <a:pt x="84" y="401"/>
                    </a:lnTo>
                    <a:lnTo>
                      <a:pt x="67" y="401"/>
                    </a:lnTo>
                    <a:lnTo>
                      <a:pt x="67" y="384"/>
                    </a:lnTo>
                    <a:lnTo>
                      <a:pt x="67" y="366"/>
                    </a:lnTo>
                    <a:lnTo>
                      <a:pt x="67" y="349"/>
                    </a:lnTo>
                    <a:lnTo>
                      <a:pt x="84" y="349"/>
                    </a:lnTo>
                    <a:lnTo>
                      <a:pt x="67" y="349"/>
                    </a:lnTo>
                    <a:lnTo>
                      <a:pt x="67" y="366"/>
                    </a:lnTo>
                    <a:lnTo>
                      <a:pt x="67" y="384"/>
                    </a:lnTo>
                    <a:lnTo>
                      <a:pt x="52" y="366"/>
                    </a:lnTo>
                    <a:lnTo>
                      <a:pt x="52" y="349"/>
                    </a:lnTo>
                    <a:lnTo>
                      <a:pt x="52" y="332"/>
                    </a:lnTo>
                    <a:lnTo>
                      <a:pt x="52" y="297"/>
                    </a:lnTo>
                    <a:lnTo>
                      <a:pt x="52" y="280"/>
                    </a:lnTo>
                    <a:lnTo>
                      <a:pt x="34" y="263"/>
                    </a:lnTo>
                    <a:lnTo>
                      <a:pt x="52" y="263"/>
                    </a:lnTo>
                    <a:lnTo>
                      <a:pt x="52" y="280"/>
                    </a:lnTo>
                    <a:lnTo>
                      <a:pt x="52" y="297"/>
                    </a:lnTo>
                    <a:lnTo>
                      <a:pt x="52" y="314"/>
                    </a:lnTo>
                    <a:lnTo>
                      <a:pt x="67" y="314"/>
                    </a:lnTo>
                    <a:lnTo>
                      <a:pt x="67" y="332"/>
                    </a:lnTo>
                    <a:lnTo>
                      <a:pt x="52" y="332"/>
                    </a:lnTo>
                    <a:lnTo>
                      <a:pt x="52" y="349"/>
                    </a:lnTo>
                    <a:lnTo>
                      <a:pt x="67" y="349"/>
                    </a:lnTo>
                    <a:lnTo>
                      <a:pt x="67" y="332"/>
                    </a:lnTo>
                    <a:lnTo>
                      <a:pt x="67" y="314"/>
                    </a:lnTo>
                    <a:lnTo>
                      <a:pt x="84" y="314"/>
                    </a:lnTo>
                    <a:lnTo>
                      <a:pt x="84" y="297"/>
                    </a:lnTo>
                    <a:lnTo>
                      <a:pt x="101" y="297"/>
                    </a:lnTo>
                    <a:lnTo>
                      <a:pt x="84" y="297"/>
                    </a:lnTo>
                    <a:lnTo>
                      <a:pt x="67" y="297"/>
                    </a:lnTo>
                    <a:lnTo>
                      <a:pt x="67" y="280"/>
                    </a:lnTo>
                    <a:lnTo>
                      <a:pt x="84" y="280"/>
                    </a:lnTo>
                    <a:lnTo>
                      <a:pt x="84" y="263"/>
                    </a:lnTo>
                    <a:lnTo>
                      <a:pt x="84" y="243"/>
                    </a:lnTo>
                    <a:lnTo>
                      <a:pt x="84" y="226"/>
                    </a:lnTo>
                    <a:lnTo>
                      <a:pt x="84" y="243"/>
                    </a:lnTo>
                    <a:lnTo>
                      <a:pt x="67" y="226"/>
                    </a:lnTo>
                    <a:lnTo>
                      <a:pt x="67" y="209"/>
                    </a:lnTo>
                    <a:lnTo>
                      <a:pt x="52" y="209"/>
                    </a:lnTo>
                    <a:lnTo>
                      <a:pt x="52" y="192"/>
                    </a:lnTo>
                    <a:lnTo>
                      <a:pt x="34" y="192"/>
                    </a:lnTo>
                    <a:lnTo>
                      <a:pt x="17" y="192"/>
                    </a:lnTo>
                    <a:lnTo>
                      <a:pt x="0" y="174"/>
                    </a:lnTo>
                    <a:lnTo>
                      <a:pt x="0" y="157"/>
                    </a:lnTo>
                    <a:lnTo>
                      <a:pt x="0" y="140"/>
                    </a:lnTo>
                    <a:lnTo>
                      <a:pt x="0" y="122"/>
                    </a:lnTo>
                    <a:lnTo>
                      <a:pt x="0" y="105"/>
                    </a:lnTo>
                    <a:lnTo>
                      <a:pt x="0" y="88"/>
                    </a:lnTo>
                    <a:lnTo>
                      <a:pt x="17" y="88"/>
                    </a:lnTo>
                    <a:lnTo>
                      <a:pt x="34" y="88"/>
                    </a:lnTo>
                    <a:lnTo>
                      <a:pt x="34" y="71"/>
                    </a:lnTo>
                    <a:lnTo>
                      <a:pt x="52" y="71"/>
                    </a:lnTo>
                    <a:lnTo>
                      <a:pt x="67" y="71"/>
                    </a:lnTo>
                    <a:lnTo>
                      <a:pt x="67" y="53"/>
                    </a:lnTo>
                    <a:lnTo>
                      <a:pt x="67" y="36"/>
                    </a:lnTo>
                    <a:lnTo>
                      <a:pt x="67" y="0"/>
                    </a:lnTo>
                    <a:lnTo>
                      <a:pt x="84" y="0"/>
                    </a:lnTo>
                    <a:lnTo>
                      <a:pt x="101" y="0"/>
                    </a:lnTo>
                    <a:lnTo>
                      <a:pt x="119" y="0"/>
                    </a:lnTo>
                    <a:lnTo>
                      <a:pt x="119" y="17"/>
                    </a:lnTo>
                    <a:lnTo>
                      <a:pt x="136" y="17"/>
                    </a:lnTo>
                    <a:lnTo>
                      <a:pt x="169" y="36"/>
                    </a:lnTo>
                    <a:lnTo>
                      <a:pt x="186" y="36"/>
                    </a:lnTo>
                    <a:lnTo>
                      <a:pt x="186" y="53"/>
                    </a:lnTo>
                    <a:lnTo>
                      <a:pt x="203" y="53"/>
                    </a:lnTo>
                    <a:lnTo>
                      <a:pt x="220" y="71"/>
                    </a:lnTo>
                    <a:lnTo>
                      <a:pt x="236" y="71"/>
                    </a:lnTo>
                    <a:lnTo>
                      <a:pt x="253" y="88"/>
                    </a:lnTo>
                    <a:lnTo>
                      <a:pt x="270" y="88"/>
                    </a:lnTo>
                    <a:lnTo>
                      <a:pt x="288" y="88"/>
                    </a:lnTo>
                    <a:lnTo>
                      <a:pt x="305" y="88"/>
                    </a:lnTo>
                    <a:lnTo>
                      <a:pt x="320" y="88"/>
                    </a:lnTo>
                    <a:lnTo>
                      <a:pt x="338" y="71"/>
                    </a:lnTo>
                    <a:lnTo>
                      <a:pt x="338" y="53"/>
                    </a:lnTo>
                    <a:lnTo>
                      <a:pt x="355" y="53"/>
                    </a:lnTo>
                    <a:lnTo>
                      <a:pt x="372" y="53"/>
                    </a:lnTo>
                    <a:lnTo>
                      <a:pt x="389" y="53"/>
                    </a:lnTo>
                    <a:lnTo>
                      <a:pt x="405" y="53"/>
                    </a:lnTo>
                    <a:lnTo>
                      <a:pt x="422" y="71"/>
                    </a:lnTo>
                    <a:lnTo>
                      <a:pt x="439" y="71"/>
                    </a:lnTo>
                    <a:lnTo>
                      <a:pt x="439" y="53"/>
                    </a:lnTo>
                    <a:lnTo>
                      <a:pt x="439" y="36"/>
                    </a:lnTo>
                    <a:lnTo>
                      <a:pt x="457" y="36"/>
                    </a:lnTo>
                    <a:lnTo>
                      <a:pt x="474" y="53"/>
                    </a:lnTo>
                    <a:lnTo>
                      <a:pt x="491" y="53"/>
                    </a:lnTo>
                    <a:lnTo>
                      <a:pt x="491" y="71"/>
                    </a:lnTo>
                    <a:lnTo>
                      <a:pt x="491" y="53"/>
                    </a:lnTo>
                    <a:lnTo>
                      <a:pt x="491" y="71"/>
                    </a:lnTo>
                    <a:lnTo>
                      <a:pt x="507" y="71"/>
                    </a:lnTo>
                    <a:lnTo>
                      <a:pt x="491" y="88"/>
                    </a:lnTo>
                    <a:lnTo>
                      <a:pt x="507" y="88"/>
                    </a:lnTo>
                    <a:lnTo>
                      <a:pt x="524" y="105"/>
                    </a:lnTo>
                    <a:lnTo>
                      <a:pt x="524" y="88"/>
                    </a:lnTo>
                    <a:lnTo>
                      <a:pt x="541" y="88"/>
                    </a:lnTo>
                    <a:lnTo>
                      <a:pt x="541" y="71"/>
                    </a:lnTo>
                    <a:lnTo>
                      <a:pt x="558" y="53"/>
                    </a:lnTo>
                    <a:lnTo>
                      <a:pt x="576" y="53"/>
                    </a:lnTo>
                    <a:lnTo>
                      <a:pt x="576" y="36"/>
                    </a:lnTo>
                    <a:lnTo>
                      <a:pt x="558" y="17"/>
                    </a:lnTo>
                    <a:lnTo>
                      <a:pt x="558" y="0"/>
                    </a:lnTo>
                    <a:lnTo>
                      <a:pt x="576" y="0"/>
                    </a:lnTo>
                    <a:lnTo>
                      <a:pt x="591" y="17"/>
                    </a:lnTo>
                    <a:lnTo>
                      <a:pt x="608" y="0"/>
                    </a:lnTo>
                    <a:lnTo>
                      <a:pt x="608" y="17"/>
                    </a:lnTo>
                    <a:lnTo>
                      <a:pt x="608" y="36"/>
                    </a:lnTo>
                    <a:lnTo>
                      <a:pt x="591" y="53"/>
                    </a:lnTo>
                    <a:lnTo>
                      <a:pt x="576" y="53"/>
                    </a:lnTo>
                    <a:lnTo>
                      <a:pt x="576" y="71"/>
                    </a:lnTo>
                    <a:lnTo>
                      <a:pt x="591" y="88"/>
                    </a:lnTo>
                    <a:lnTo>
                      <a:pt x="608" y="88"/>
                    </a:lnTo>
                    <a:lnTo>
                      <a:pt x="608" y="71"/>
                    </a:lnTo>
                    <a:lnTo>
                      <a:pt x="626" y="71"/>
                    </a:lnTo>
                    <a:lnTo>
                      <a:pt x="643" y="53"/>
                    </a:lnTo>
                    <a:lnTo>
                      <a:pt x="660" y="53"/>
                    </a:lnTo>
                    <a:lnTo>
                      <a:pt x="675" y="36"/>
                    </a:lnTo>
                    <a:lnTo>
                      <a:pt x="675" y="53"/>
                    </a:lnTo>
                    <a:lnTo>
                      <a:pt x="693" y="71"/>
                    </a:lnTo>
                    <a:lnTo>
                      <a:pt x="693" y="88"/>
                    </a:lnTo>
                    <a:lnTo>
                      <a:pt x="693" y="105"/>
                    </a:lnTo>
                    <a:lnTo>
                      <a:pt x="710" y="105"/>
                    </a:lnTo>
                    <a:lnTo>
                      <a:pt x="727" y="105"/>
                    </a:lnTo>
                    <a:lnTo>
                      <a:pt x="727" y="88"/>
                    </a:lnTo>
                    <a:lnTo>
                      <a:pt x="745" y="88"/>
                    </a:lnTo>
                    <a:lnTo>
                      <a:pt x="760" y="71"/>
                    </a:lnTo>
                    <a:lnTo>
                      <a:pt x="777" y="88"/>
                    </a:lnTo>
                    <a:lnTo>
                      <a:pt x="777" y="105"/>
                    </a:lnTo>
                    <a:lnTo>
                      <a:pt x="777" y="122"/>
                    </a:lnTo>
                    <a:lnTo>
                      <a:pt x="777" y="140"/>
                    </a:lnTo>
                    <a:lnTo>
                      <a:pt x="777" y="157"/>
                    </a:lnTo>
                    <a:lnTo>
                      <a:pt x="760" y="157"/>
                    </a:lnTo>
                    <a:lnTo>
                      <a:pt x="760" y="174"/>
                    </a:lnTo>
                    <a:lnTo>
                      <a:pt x="745" y="192"/>
                    </a:lnTo>
                    <a:lnTo>
                      <a:pt x="727" y="192"/>
                    </a:lnTo>
                    <a:lnTo>
                      <a:pt x="727" y="209"/>
                    </a:lnTo>
                    <a:lnTo>
                      <a:pt x="710" y="192"/>
                    </a:lnTo>
                    <a:lnTo>
                      <a:pt x="693" y="192"/>
                    </a:lnTo>
                    <a:lnTo>
                      <a:pt x="693" y="174"/>
                    </a:lnTo>
                    <a:lnTo>
                      <a:pt x="675" y="157"/>
                    </a:lnTo>
                    <a:lnTo>
                      <a:pt x="675" y="140"/>
                    </a:lnTo>
                    <a:lnTo>
                      <a:pt x="660" y="140"/>
                    </a:lnTo>
                    <a:lnTo>
                      <a:pt x="660" y="157"/>
                    </a:lnTo>
                    <a:lnTo>
                      <a:pt x="643" y="157"/>
                    </a:lnTo>
                    <a:lnTo>
                      <a:pt x="626" y="174"/>
                    </a:lnTo>
                    <a:lnTo>
                      <a:pt x="626" y="192"/>
                    </a:lnTo>
                    <a:lnTo>
                      <a:pt x="626" y="209"/>
                    </a:lnTo>
                    <a:lnTo>
                      <a:pt x="643" y="209"/>
                    </a:lnTo>
                    <a:lnTo>
                      <a:pt x="643" y="226"/>
                    </a:lnTo>
                    <a:lnTo>
                      <a:pt x="626" y="243"/>
                    </a:lnTo>
                    <a:lnTo>
                      <a:pt x="626" y="263"/>
                    </a:lnTo>
                    <a:lnTo>
                      <a:pt x="608" y="263"/>
                    </a:lnTo>
                    <a:lnTo>
                      <a:pt x="608" y="280"/>
                    </a:lnTo>
                    <a:lnTo>
                      <a:pt x="608" y="297"/>
                    </a:lnTo>
                    <a:lnTo>
                      <a:pt x="591" y="297"/>
                    </a:lnTo>
                    <a:lnTo>
                      <a:pt x="576" y="314"/>
                    </a:lnTo>
                    <a:lnTo>
                      <a:pt x="558" y="314"/>
                    </a:lnTo>
                    <a:lnTo>
                      <a:pt x="541" y="314"/>
                    </a:lnTo>
                    <a:lnTo>
                      <a:pt x="524" y="314"/>
                    </a:lnTo>
                    <a:lnTo>
                      <a:pt x="524" y="332"/>
                    </a:lnTo>
                    <a:lnTo>
                      <a:pt x="507" y="349"/>
                    </a:lnTo>
                    <a:lnTo>
                      <a:pt x="491" y="349"/>
                    </a:lnTo>
                    <a:lnTo>
                      <a:pt x="491" y="366"/>
                    </a:lnTo>
                    <a:lnTo>
                      <a:pt x="474" y="366"/>
                    </a:lnTo>
                    <a:lnTo>
                      <a:pt x="457" y="366"/>
                    </a:lnTo>
                    <a:lnTo>
                      <a:pt x="457" y="349"/>
                    </a:lnTo>
                    <a:lnTo>
                      <a:pt x="439" y="349"/>
                    </a:lnTo>
                    <a:lnTo>
                      <a:pt x="422" y="349"/>
                    </a:lnTo>
                    <a:lnTo>
                      <a:pt x="422" y="366"/>
                    </a:lnTo>
                    <a:lnTo>
                      <a:pt x="439" y="366"/>
                    </a:lnTo>
                    <a:lnTo>
                      <a:pt x="439" y="384"/>
                    </a:lnTo>
                    <a:lnTo>
                      <a:pt x="457" y="384"/>
                    </a:lnTo>
                    <a:lnTo>
                      <a:pt x="474" y="384"/>
                    </a:lnTo>
                    <a:lnTo>
                      <a:pt x="491" y="366"/>
                    </a:lnTo>
                    <a:lnTo>
                      <a:pt x="507" y="366"/>
                    </a:lnTo>
                    <a:lnTo>
                      <a:pt x="507" y="384"/>
                    </a:lnTo>
                    <a:lnTo>
                      <a:pt x="507" y="366"/>
                    </a:lnTo>
                    <a:lnTo>
                      <a:pt x="524" y="366"/>
                    </a:lnTo>
                    <a:lnTo>
                      <a:pt x="524" y="384"/>
                    </a:lnTo>
                    <a:lnTo>
                      <a:pt x="541" y="384"/>
                    </a:lnTo>
                    <a:lnTo>
                      <a:pt x="541" y="401"/>
                    </a:lnTo>
                    <a:lnTo>
                      <a:pt x="541" y="418"/>
                    </a:lnTo>
                    <a:lnTo>
                      <a:pt x="541" y="435"/>
                    </a:lnTo>
                    <a:lnTo>
                      <a:pt x="541" y="453"/>
                    </a:lnTo>
                    <a:lnTo>
                      <a:pt x="558" y="453"/>
                    </a:lnTo>
                    <a:lnTo>
                      <a:pt x="558" y="470"/>
                    </a:lnTo>
                    <a:lnTo>
                      <a:pt x="558" y="489"/>
                    </a:lnTo>
                    <a:lnTo>
                      <a:pt x="558" y="506"/>
                    </a:lnTo>
                    <a:lnTo>
                      <a:pt x="558" y="524"/>
                    </a:lnTo>
                    <a:lnTo>
                      <a:pt x="558" y="541"/>
                    </a:lnTo>
                    <a:lnTo>
                      <a:pt x="576" y="541"/>
                    </a:lnTo>
                    <a:lnTo>
                      <a:pt x="591" y="541"/>
                    </a:lnTo>
                    <a:lnTo>
                      <a:pt x="591" y="558"/>
                    </a:lnTo>
                    <a:lnTo>
                      <a:pt x="576" y="575"/>
                    </a:lnTo>
                    <a:lnTo>
                      <a:pt x="576" y="558"/>
                    </a:lnTo>
                    <a:lnTo>
                      <a:pt x="558" y="558"/>
                    </a:lnTo>
                    <a:lnTo>
                      <a:pt x="576" y="575"/>
                    </a:lnTo>
                    <a:lnTo>
                      <a:pt x="558" y="610"/>
                    </a:lnTo>
                    <a:lnTo>
                      <a:pt x="541" y="610"/>
                    </a:lnTo>
                    <a:lnTo>
                      <a:pt x="541" y="627"/>
                    </a:lnTo>
                    <a:lnTo>
                      <a:pt x="524" y="645"/>
                    </a:lnTo>
                    <a:lnTo>
                      <a:pt x="524" y="662"/>
                    </a:lnTo>
                    <a:lnTo>
                      <a:pt x="507" y="662"/>
                    </a:lnTo>
                    <a:close/>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46" name="Freeform 56">
                <a:extLst>
                  <a:ext uri="{FF2B5EF4-FFF2-40B4-BE49-F238E27FC236}">
                    <a16:creationId xmlns:a16="http://schemas.microsoft.com/office/drawing/2014/main" id="{4C44688B-D44E-4140-8A6D-29C0B5B2A08E}"/>
                  </a:ext>
                </a:extLst>
              </p:cNvPr>
              <p:cNvSpPr>
                <a:spLocks/>
              </p:cNvSpPr>
              <p:nvPr/>
            </p:nvSpPr>
            <p:spPr bwMode="gray">
              <a:xfrm rot="20933429">
                <a:off x="3312338" y="5269285"/>
                <a:ext cx="835897" cy="476809"/>
              </a:xfrm>
              <a:custGeom>
                <a:avLst/>
                <a:gdLst>
                  <a:gd name="T0" fmla="*/ 33 w 1083"/>
                  <a:gd name="T1" fmla="*/ 149 h 612"/>
                  <a:gd name="T2" fmla="*/ 33 w 1083"/>
                  <a:gd name="T3" fmla="*/ 132 h 612"/>
                  <a:gd name="T4" fmla="*/ 29 w 1083"/>
                  <a:gd name="T5" fmla="*/ 119 h 612"/>
                  <a:gd name="T6" fmla="*/ 25 w 1083"/>
                  <a:gd name="T7" fmla="*/ 106 h 612"/>
                  <a:gd name="T8" fmla="*/ 16 w 1083"/>
                  <a:gd name="T9" fmla="*/ 106 h 612"/>
                  <a:gd name="T10" fmla="*/ 4 w 1083"/>
                  <a:gd name="T11" fmla="*/ 106 h 612"/>
                  <a:gd name="T12" fmla="*/ 8 w 1083"/>
                  <a:gd name="T13" fmla="*/ 101 h 612"/>
                  <a:gd name="T14" fmla="*/ 16 w 1083"/>
                  <a:gd name="T15" fmla="*/ 101 h 612"/>
                  <a:gd name="T16" fmla="*/ 29 w 1083"/>
                  <a:gd name="T17" fmla="*/ 92 h 612"/>
                  <a:gd name="T18" fmla="*/ 46 w 1083"/>
                  <a:gd name="T19" fmla="*/ 88 h 612"/>
                  <a:gd name="T20" fmla="*/ 51 w 1083"/>
                  <a:gd name="T21" fmla="*/ 75 h 612"/>
                  <a:gd name="T22" fmla="*/ 51 w 1083"/>
                  <a:gd name="T23" fmla="*/ 62 h 612"/>
                  <a:gd name="T24" fmla="*/ 59 w 1083"/>
                  <a:gd name="T25" fmla="*/ 48 h 612"/>
                  <a:gd name="T26" fmla="*/ 67 w 1083"/>
                  <a:gd name="T27" fmla="*/ 62 h 612"/>
                  <a:gd name="T28" fmla="*/ 80 w 1083"/>
                  <a:gd name="T29" fmla="*/ 62 h 612"/>
                  <a:gd name="T30" fmla="*/ 88 w 1083"/>
                  <a:gd name="T31" fmla="*/ 48 h 612"/>
                  <a:gd name="T32" fmla="*/ 84 w 1083"/>
                  <a:gd name="T33" fmla="*/ 31 h 612"/>
                  <a:gd name="T34" fmla="*/ 101 w 1083"/>
                  <a:gd name="T35" fmla="*/ 27 h 612"/>
                  <a:gd name="T36" fmla="*/ 118 w 1083"/>
                  <a:gd name="T37" fmla="*/ 22 h 612"/>
                  <a:gd name="T38" fmla="*/ 118 w 1083"/>
                  <a:gd name="T39" fmla="*/ 9 h 612"/>
                  <a:gd name="T40" fmla="*/ 123 w 1083"/>
                  <a:gd name="T41" fmla="*/ 14 h 612"/>
                  <a:gd name="T42" fmla="*/ 135 w 1083"/>
                  <a:gd name="T43" fmla="*/ 5 h 612"/>
                  <a:gd name="T44" fmla="*/ 139 w 1083"/>
                  <a:gd name="T45" fmla="*/ 14 h 612"/>
                  <a:gd name="T46" fmla="*/ 152 w 1083"/>
                  <a:gd name="T47" fmla="*/ 9 h 612"/>
                  <a:gd name="T48" fmla="*/ 148 w 1083"/>
                  <a:gd name="T49" fmla="*/ 0 h 612"/>
                  <a:gd name="T50" fmla="*/ 165 w 1083"/>
                  <a:gd name="T51" fmla="*/ 0 h 612"/>
                  <a:gd name="T52" fmla="*/ 165 w 1083"/>
                  <a:gd name="T53" fmla="*/ 9 h 612"/>
                  <a:gd name="T54" fmla="*/ 182 w 1083"/>
                  <a:gd name="T55" fmla="*/ 9 h 612"/>
                  <a:gd name="T56" fmla="*/ 186 w 1083"/>
                  <a:gd name="T57" fmla="*/ 5 h 612"/>
                  <a:gd name="T58" fmla="*/ 195 w 1083"/>
                  <a:gd name="T59" fmla="*/ 5 h 612"/>
                  <a:gd name="T60" fmla="*/ 198 w 1083"/>
                  <a:gd name="T61" fmla="*/ 18 h 612"/>
                  <a:gd name="T62" fmla="*/ 207 w 1083"/>
                  <a:gd name="T63" fmla="*/ 31 h 612"/>
                  <a:gd name="T64" fmla="*/ 207 w 1083"/>
                  <a:gd name="T65" fmla="*/ 48 h 612"/>
                  <a:gd name="T66" fmla="*/ 211 w 1083"/>
                  <a:gd name="T67" fmla="*/ 62 h 612"/>
                  <a:gd name="T68" fmla="*/ 220 w 1083"/>
                  <a:gd name="T69" fmla="*/ 70 h 612"/>
                  <a:gd name="T70" fmla="*/ 232 w 1083"/>
                  <a:gd name="T71" fmla="*/ 79 h 612"/>
                  <a:gd name="T72" fmla="*/ 241 w 1083"/>
                  <a:gd name="T73" fmla="*/ 88 h 612"/>
                  <a:gd name="T74" fmla="*/ 254 w 1083"/>
                  <a:gd name="T75" fmla="*/ 92 h 612"/>
                  <a:gd name="T76" fmla="*/ 262 w 1083"/>
                  <a:gd name="T77" fmla="*/ 101 h 612"/>
                  <a:gd name="T78" fmla="*/ 270 w 1083"/>
                  <a:gd name="T79" fmla="*/ 110 h 612"/>
                  <a:gd name="T80" fmla="*/ 258 w 1083"/>
                  <a:gd name="T81" fmla="*/ 114 h 612"/>
                  <a:gd name="T82" fmla="*/ 241 w 1083"/>
                  <a:gd name="T83" fmla="*/ 119 h 612"/>
                  <a:gd name="T84" fmla="*/ 224 w 1083"/>
                  <a:gd name="T85" fmla="*/ 110 h 612"/>
                  <a:gd name="T86" fmla="*/ 203 w 1083"/>
                  <a:gd name="T87" fmla="*/ 110 h 612"/>
                  <a:gd name="T88" fmla="*/ 186 w 1083"/>
                  <a:gd name="T89" fmla="*/ 110 h 612"/>
                  <a:gd name="T90" fmla="*/ 173 w 1083"/>
                  <a:gd name="T91" fmla="*/ 110 h 612"/>
                  <a:gd name="T92" fmla="*/ 165 w 1083"/>
                  <a:gd name="T93" fmla="*/ 114 h 612"/>
                  <a:gd name="T94" fmla="*/ 152 w 1083"/>
                  <a:gd name="T95" fmla="*/ 127 h 612"/>
                  <a:gd name="T96" fmla="*/ 139 w 1083"/>
                  <a:gd name="T97" fmla="*/ 132 h 612"/>
                  <a:gd name="T98" fmla="*/ 127 w 1083"/>
                  <a:gd name="T99" fmla="*/ 141 h 612"/>
                  <a:gd name="T100" fmla="*/ 110 w 1083"/>
                  <a:gd name="T101" fmla="*/ 132 h 612"/>
                  <a:gd name="T102" fmla="*/ 93 w 1083"/>
                  <a:gd name="T103" fmla="*/ 132 h 612"/>
                  <a:gd name="T104" fmla="*/ 76 w 1083"/>
                  <a:gd name="T105" fmla="*/ 136 h 612"/>
                  <a:gd name="T106" fmla="*/ 59 w 1083"/>
                  <a:gd name="T107" fmla="*/ 136 h 612"/>
                  <a:gd name="T108" fmla="*/ 51 w 1083"/>
                  <a:gd name="T109" fmla="*/ 141 h 612"/>
                  <a:gd name="T110" fmla="*/ 46 w 1083"/>
                  <a:gd name="T111" fmla="*/ 154 h 6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83"/>
                  <a:gd name="T169" fmla="*/ 0 h 612"/>
                  <a:gd name="T170" fmla="*/ 1083 w 1083"/>
                  <a:gd name="T171" fmla="*/ 612 h 6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83" h="612">
                    <a:moveTo>
                      <a:pt x="169" y="612"/>
                    </a:moveTo>
                    <a:lnTo>
                      <a:pt x="169" y="595"/>
                    </a:lnTo>
                    <a:lnTo>
                      <a:pt x="152" y="595"/>
                    </a:lnTo>
                    <a:lnTo>
                      <a:pt x="134" y="595"/>
                    </a:lnTo>
                    <a:lnTo>
                      <a:pt x="134" y="578"/>
                    </a:lnTo>
                    <a:lnTo>
                      <a:pt x="134" y="560"/>
                    </a:lnTo>
                    <a:lnTo>
                      <a:pt x="134" y="543"/>
                    </a:lnTo>
                    <a:lnTo>
                      <a:pt x="134" y="524"/>
                    </a:lnTo>
                    <a:lnTo>
                      <a:pt x="134" y="507"/>
                    </a:lnTo>
                    <a:lnTo>
                      <a:pt x="119" y="507"/>
                    </a:lnTo>
                    <a:lnTo>
                      <a:pt x="119" y="489"/>
                    </a:lnTo>
                    <a:lnTo>
                      <a:pt x="119" y="472"/>
                    </a:lnTo>
                    <a:lnTo>
                      <a:pt x="119" y="455"/>
                    </a:lnTo>
                    <a:lnTo>
                      <a:pt x="119" y="438"/>
                    </a:lnTo>
                    <a:lnTo>
                      <a:pt x="102" y="438"/>
                    </a:lnTo>
                    <a:lnTo>
                      <a:pt x="102" y="420"/>
                    </a:lnTo>
                    <a:lnTo>
                      <a:pt x="85" y="420"/>
                    </a:lnTo>
                    <a:lnTo>
                      <a:pt x="85" y="438"/>
                    </a:lnTo>
                    <a:lnTo>
                      <a:pt x="85" y="420"/>
                    </a:lnTo>
                    <a:lnTo>
                      <a:pt x="67" y="420"/>
                    </a:lnTo>
                    <a:lnTo>
                      <a:pt x="50" y="438"/>
                    </a:lnTo>
                    <a:lnTo>
                      <a:pt x="35" y="438"/>
                    </a:lnTo>
                    <a:lnTo>
                      <a:pt x="17" y="438"/>
                    </a:lnTo>
                    <a:lnTo>
                      <a:pt x="17" y="420"/>
                    </a:lnTo>
                    <a:lnTo>
                      <a:pt x="0" y="420"/>
                    </a:lnTo>
                    <a:lnTo>
                      <a:pt x="0" y="403"/>
                    </a:lnTo>
                    <a:lnTo>
                      <a:pt x="17" y="403"/>
                    </a:lnTo>
                    <a:lnTo>
                      <a:pt x="35" y="403"/>
                    </a:lnTo>
                    <a:lnTo>
                      <a:pt x="35" y="420"/>
                    </a:lnTo>
                    <a:lnTo>
                      <a:pt x="50" y="420"/>
                    </a:lnTo>
                    <a:lnTo>
                      <a:pt x="67" y="420"/>
                    </a:lnTo>
                    <a:lnTo>
                      <a:pt x="67" y="403"/>
                    </a:lnTo>
                    <a:lnTo>
                      <a:pt x="85" y="403"/>
                    </a:lnTo>
                    <a:lnTo>
                      <a:pt x="102" y="386"/>
                    </a:lnTo>
                    <a:lnTo>
                      <a:pt x="102" y="367"/>
                    </a:lnTo>
                    <a:lnTo>
                      <a:pt x="119" y="367"/>
                    </a:lnTo>
                    <a:lnTo>
                      <a:pt x="134" y="367"/>
                    </a:lnTo>
                    <a:lnTo>
                      <a:pt x="152" y="367"/>
                    </a:lnTo>
                    <a:lnTo>
                      <a:pt x="169" y="349"/>
                    </a:lnTo>
                    <a:lnTo>
                      <a:pt x="186" y="349"/>
                    </a:lnTo>
                    <a:lnTo>
                      <a:pt x="186" y="332"/>
                    </a:lnTo>
                    <a:lnTo>
                      <a:pt x="186" y="315"/>
                    </a:lnTo>
                    <a:lnTo>
                      <a:pt x="204" y="315"/>
                    </a:lnTo>
                    <a:lnTo>
                      <a:pt x="204" y="297"/>
                    </a:lnTo>
                    <a:lnTo>
                      <a:pt x="221" y="280"/>
                    </a:lnTo>
                    <a:lnTo>
                      <a:pt x="221" y="263"/>
                    </a:lnTo>
                    <a:lnTo>
                      <a:pt x="204" y="263"/>
                    </a:lnTo>
                    <a:lnTo>
                      <a:pt x="204" y="246"/>
                    </a:lnTo>
                    <a:lnTo>
                      <a:pt x="204" y="228"/>
                    </a:lnTo>
                    <a:lnTo>
                      <a:pt x="221" y="211"/>
                    </a:lnTo>
                    <a:lnTo>
                      <a:pt x="236" y="211"/>
                    </a:lnTo>
                    <a:lnTo>
                      <a:pt x="236" y="192"/>
                    </a:lnTo>
                    <a:lnTo>
                      <a:pt x="253" y="192"/>
                    </a:lnTo>
                    <a:lnTo>
                      <a:pt x="253" y="211"/>
                    </a:lnTo>
                    <a:lnTo>
                      <a:pt x="271" y="228"/>
                    </a:lnTo>
                    <a:lnTo>
                      <a:pt x="271" y="246"/>
                    </a:lnTo>
                    <a:lnTo>
                      <a:pt x="288" y="246"/>
                    </a:lnTo>
                    <a:lnTo>
                      <a:pt x="305" y="263"/>
                    </a:lnTo>
                    <a:lnTo>
                      <a:pt x="305" y="246"/>
                    </a:lnTo>
                    <a:lnTo>
                      <a:pt x="321" y="246"/>
                    </a:lnTo>
                    <a:lnTo>
                      <a:pt x="338" y="228"/>
                    </a:lnTo>
                    <a:lnTo>
                      <a:pt x="338" y="211"/>
                    </a:lnTo>
                    <a:lnTo>
                      <a:pt x="355" y="211"/>
                    </a:lnTo>
                    <a:lnTo>
                      <a:pt x="355" y="192"/>
                    </a:lnTo>
                    <a:lnTo>
                      <a:pt x="355" y="175"/>
                    </a:lnTo>
                    <a:lnTo>
                      <a:pt x="355" y="157"/>
                    </a:lnTo>
                    <a:lnTo>
                      <a:pt x="355" y="140"/>
                    </a:lnTo>
                    <a:lnTo>
                      <a:pt x="338" y="123"/>
                    </a:lnTo>
                    <a:lnTo>
                      <a:pt x="355" y="123"/>
                    </a:lnTo>
                    <a:lnTo>
                      <a:pt x="373" y="123"/>
                    </a:lnTo>
                    <a:lnTo>
                      <a:pt x="390" y="123"/>
                    </a:lnTo>
                    <a:lnTo>
                      <a:pt x="407" y="105"/>
                    </a:lnTo>
                    <a:lnTo>
                      <a:pt x="440" y="105"/>
                    </a:lnTo>
                    <a:lnTo>
                      <a:pt x="440" y="88"/>
                    </a:lnTo>
                    <a:lnTo>
                      <a:pt x="457" y="88"/>
                    </a:lnTo>
                    <a:lnTo>
                      <a:pt x="474" y="88"/>
                    </a:lnTo>
                    <a:lnTo>
                      <a:pt x="474" y="71"/>
                    </a:lnTo>
                    <a:lnTo>
                      <a:pt x="492" y="71"/>
                    </a:lnTo>
                    <a:lnTo>
                      <a:pt x="492" y="54"/>
                    </a:lnTo>
                    <a:lnTo>
                      <a:pt x="474" y="34"/>
                    </a:lnTo>
                    <a:lnTo>
                      <a:pt x="492" y="34"/>
                    </a:lnTo>
                    <a:lnTo>
                      <a:pt x="492" y="17"/>
                    </a:lnTo>
                    <a:lnTo>
                      <a:pt x="492" y="34"/>
                    </a:lnTo>
                    <a:lnTo>
                      <a:pt x="492" y="54"/>
                    </a:lnTo>
                    <a:lnTo>
                      <a:pt x="509" y="54"/>
                    </a:lnTo>
                    <a:lnTo>
                      <a:pt x="524" y="34"/>
                    </a:lnTo>
                    <a:lnTo>
                      <a:pt x="524" y="17"/>
                    </a:lnTo>
                    <a:lnTo>
                      <a:pt x="541" y="17"/>
                    </a:lnTo>
                    <a:lnTo>
                      <a:pt x="541" y="34"/>
                    </a:lnTo>
                    <a:lnTo>
                      <a:pt x="559" y="54"/>
                    </a:lnTo>
                    <a:lnTo>
                      <a:pt x="541" y="54"/>
                    </a:lnTo>
                    <a:lnTo>
                      <a:pt x="559" y="54"/>
                    </a:lnTo>
                    <a:lnTo>
                      <a:pt x="576" y="54"/>
                    </a:lnTo>
                    <a:lnTo>
                      <a:pt x="593" y="54"/>
                    </a:lnTo>
                    <a:lnTo>
                      <a:pt x="593" y="34"/>
                    </a:lnTo>
                    <a:lnTo>
                      <a:pt x="609" y="34"/>
                    </a:lnTo>
                    <a:lnTo>
                      <a:pt x="593" y="34"/>
                    </a:lnTo>
                    <a:lnTo>
                      <a:pt x="593" y="17"/>
                    </a:lnTo>
                    <a:lnTo>
                      <a:pt x="609" y="0"/>
                    </a:lnTo>
                    <a:lnTo>
                      <a:pt x="593" y="0"/>
                    </a:lnTo>
                    <a:lnTo>
                      <a:pt x="609" y="0"/>
                    </a:lnTo>
                    <a:lnTo>
                      <a:pt x="626" y="0"/>
                    </a:lnTo>
                    <a:lnTo>
                      <a:pt x="643" y="0"/>
                    </a:lnTo>
                    <a:lnTo>
                      <a:pt x="660" y="0"/>
                    </a:lnTo>
                    <a:lnTo>
                      <a:pt x="660" y="17"/>
                    </a:lnTo>
                    <a:lnTo>
                      <a:pt x="678" y="17"/>
                    </a:lnTo>
                    <a:lnTo>
                      <a:pt x="678" y="34"/>
                    </a:lnTo>
                    <a:lnTo>
                      <a:pt x="660" y="34"/>
                    </a:lnTo>
                    <a:lnTo>
                      <a:pt x="678" y="34"/>
                    </a:lnTo>
                    <a:lnTo>
                      <a:pt x="695" y="34"/>
                    </a:lnTo>
                    <a:lnTo>
                      <a:pt x="710" y="54"/>
                    </a:lnTo>
                    <a:lnTo>
                      <a:pt x="728" y="34"/>
                    </a:lnTo>
                    <a:lnTo>
                      <a:pt x="745" y="34"/>
                    </a:lnTo>
                    <a:lnTo>
                      <a:pt x="745" y="17"/>
                    </a:lnTo>
                    <a:lnTo>
                      <a:pt x="745" y="34"/>
                    </a:lnTo>
                    <a:lnTo>
                      <a:pt x="745" y="17"/>
                    </a:lnTo>
                    <a:lnTo>
                      <a:pt x="762" y="17"/>
                    </a:lnTo>
                    <a:lnTo>
                      <a:pt x="780" y="17"/>
                    </a:lnTo>
                    <a:lnTo>
                      <a:pt x="780" y="0"/>
                    </a:lnTo>
                    <a:lnTo>
                      <a:pt x="780" y="17"/>
                    </a:lnTo>
                    <a:lnTo>
                      <a:pt x="795" y="17"/>
                    </a:lnTo>
                    <a:lnTo>
                      <a:pt x="795" y="34"/>
                    </a:lnTo>
                    <a:lnTo>
                      <a:pt x="795" y="54"/>
                    </a:lnTo>
                    <a:lnTo>
                      <a:pt x="795" y="71"/>
                    </a:lnTo>
                    <a:lnTo>
                      <a:pt x="812" y="71"/>
                    </a:lnTo>
                    <a:lnTo>
                      <a:pt x="829" y="71"/>
                    </a:lnTo>
                    <a:lnTo>
                      <a:pt x="812" y="88"/>
                    </a:lnTo>
                    <a:lnTo>
                      <a:pt x="829" y="123"/>
                    </a:lnTo>
                    <a:lnTo>
                      <a:pt x="829" y="140"/>
                    </a:lnTo>
                    <a:lnTo>
                      <a:pt x="829" y="157"/>
                    </a:lnTo>
                    <a:lnTo>
                      <a:pt x="829" y="175"/>
                    </a:lnTo>
                    <a:lnTo>
                      <a:pt x="829" y="192"/>
                    </a:lnTo>
                    <a:lnTo>
                      <a:pt x="829" y="211"/>
                    </a:lnTo>
                    <a:lnTo>
                      <a:pt x="829" y="228"/>
                    </a:lnTo>
                    <a:lnTo>
                      <a:pt x="847" y="228"/>
                    </a:lnTo>
                    <a:lnTo>
                      <a:pt x="847" y="246"/>
                    </a:lnTo>
                    <a:lnTo>
                      <a:pt x="864" y="246"/>
                    </a:lnTo>
                    <a:lnTo>
                      <a:pt x="864" y="263"/>
                    </a:lnTo>
                    <a:lnTo>
                      <a:pt x="881" y="263"/>
                    </a:lnTo>
                    <a:lnTo>
                      <a:pt x="881" y="280"/>
                    </a:lnTo>
                    <a:lnTo>
                      <a:pt x="897" y="280"/>
                    </a:lnTo>
                    <a:lnTo>
                      <a:pt x="914" y="280"/>
                    </a:lnTo>
                    <a:lnTo>
                      <a:pt x="914" y="297"/>
                    </a:lnTo>
                    <a:lnTo>
                      <a:pt x="931" y="315"/>
                    </a:lnTo>
                    <a:lnTo>
                      <a:pt x="931" y="332"/>
                    </a:lnTo>
                    <a:lnTo>
                      <a:pt x="948" y="332"/>
                    </a:lnTo>
                    <a:lnTo>
                      <a:pt x="966" y="332"/>
                    </a:lnTo>
                    <a:lnTo>
                      <a:pt x="966" y="349"/>
                    </a:lnTo>
                    <a:lnTo>
                      <a:pt x="983" y="349"/>
                    </a:lnTo>
                    <a:lnTo>
                      <a:pt x="998" y="349"/>
                    </a:lnTo>
                    <a:lnTo>
                      <a:pt x="998" y="367"/>
                    </a:lnTo>
                    <a:lnTo>
                      <a:pt x="1016" y="367"/>
                    </a:lnTo>
                    <a:lnTo>
                      <a:pt x="1016" y="386"/>
                    </a:lnTo>
                    <a:lnTo>
                      <a:pt x="1033" y="386"/>
                    </a:lnTo>
                    <a:lnTo>
                      <a:pt x="1050" y="386"/>
                    </a:lnTo>
                    <a:lnTo>
                      <a:pt x="1050" y="403"/>
                    </a:lnTo>
                    <a:lnTo>
                      <a:pt x="1067" y="403"/>
                    </a:lnTo>
                    <a:lnTo>
                      <a:pt x="1067" y="420"/>
                    </a:lnTo>
                    <a:lnTo>
                      <a:pt x="1083" y="420"/>
                    </a:lnTo>
                    <a:lnTo>
                      <a:pt x="1083" y="438"/>
                    </a:lnTo>
                    <a:lnTo>
                      <a:pt x="1067" y="455"/>
                    </a:lnTo>
                    <a:lnTo>
                      <a:pt x="1067" y="472"/>
                    </a:lnTo>
                    <a:lnTo>
                      <a:pt x="1050" y="472"/>
                    </a:lnTo>
                    <a:lnTo>
                      <a:pt x="1033" y="455"/>
                    </a:lnTo>
                    <a:lnTo>
                      <a:pt x="1016" y="455"/>
                    </a:lnTo>
                    <a:lnTo>
                      <a:pt x="998" y="455"/>
                    </a:lnTo>
                    <a:lnTo>
                      <a:pt x="983" y="455"/>
                    </a:lnTo>
                    <a:lnTo>
                      <a:pt x="966" y="472"/>
                    </a:lnTo>
                    <a:lnTo>
                      <a:pt x="948" y="455"/>
                    </a:lnTo>
                    <a:lnTo>
                      <a:pt x="931" y="455"/>
                    </a:lnTo>
                    <a:lnTo>
                      <a:pt x="914" y="438"/>
                    </a:lnTo>
                    <a:lnTo>
                      <a:pt x="897" y="438"/>
                    </a:lnTo>
                    <a:lnTo>
                      <a:pt x="881" y="455"/>
                    </a:lnTo>
                    <a:lnTo>
                      <a:pt x="864" y="455"/>
                    </a:lnTo>
                    <a:lnTo>
                      <a:pt x="847" y="455"/>
                    </a:lnTo>
                    <a:lnTo>
                      <a:pt x="812" y="438"/>
                    </a:lnTo>
                    <a:lnTo>
                      <a:pt x="795" y="438"/>
                    </a:lnTo>
                    <a:lnTo>
                      <a:pt x="780" y="438"/>
                    </a:lnTo>
                    <a:lnTo>
                      <a:pt x="762" y="438"/>
                    </a:lnTo>
                    <a:lnTo>
                      <a:pt x="745" y="438"/>
                    </a:lnTo>
                    <a:lnTo>
                      <a:pt x="728" y="438"/>
                    </a:lnTo>
                    <a:lnTo>
                      <a:pt x="710" y="420"/>
                    </a:lnTo>
                    <a:lnTo>
                      <a:pt x="695" y="420"/>
                    </a:lnTo>
                    <a:lnTo>
                      <a:pt x="695" y="438"/>
                    </a:lnTo>
                    <a:lnTo>
                      <a:pt x="695" y="420"/>
                    </a:lnTo>
                    <a:lnTo>
                      <a:pt x="695" y="438"/>
                    </a:lnTo>
                    <a:lnTo>
                      <a:pt x="678" y="455"/>
                    </a:lnTo>
                    <a:lnTo>
                      <a:pt x="660" y="455"/>
                    </a:lnTo>
                    <a:lnTo>
                      <a:pt x="660" y="472"/>
                    </a:lnTo>
                    <a:lnTo>
                      <a:pt x="626" y="489"/>
                    </a:lnTo>
                    <a:lnTo>
                      <a:pt x="626" y="507"/>
                    </a:lnTo>
                    <a:lnTo>
                      <a:pt x="609" y="507"/>
                    </a:lnTo>
                    <a:lnTo>
                      <a:pt x="593" y="507"/>
                    </a:lnTo>
                    <a:lnTo>
                      <a:pt x="576" y="507"/>
                    </a:lnTo>
                    <a:lnTo>
                      <a:pt x="576" y="524"/>
                    </a:lnTo>
                    <a:lnTo>
                      <a:pt x="559" y="524"/>
                    </a:lnTo>
                    <a:lnTo>
                      <a:pt x="559" y="543"/>
                    </a:lnTo>
                    <a:lnTo>
                      <a:pt x="541" y="543"/>
                    </a:lnTo>
                    <a:lnTo>
                      <a:pt x="524" y="543"/>
                    </a:lnTo>
                    <a:lnTo>
                      <a:pt x="509" y="560"/>
                    </a:lnTo>
                    <a:lnTo>
                      <a:pt x="492" y="560"/>
                    </a:lnTo>
                    <a:lnTo>
                      <a:pt x="474" y="543"/>
                    </a:lnTo>
                    <a:lnTo>
                      <a:pt x="457" y="543"/>
                    </a:lnTo>
                    <a:lnTo>
                      <a:pt x="440" y="524"/>
                    </a:lnTo>
                    <a:lnTo>
                      <a:pt x="422" y="524"/>
                    </a:lnTo>
                    <a:lnTo>
                      <a:pt x="407" y="524"/>
                    </a:lnTo>
                    <a:lnTo>
                      <a:pt x="390" y="524"/>
                    </a:lnTo>
                    <a:lnTo>
                      <a:pt x="373" y="524"/>
                    </a:lnTo>
                    <a:lnTo>
                      <a:pt x="355" y="524"/>
                    </a:lnTo>
                    <a:lnTo>
                      <a:pt x="321" y="543"/>
                    </a:lnTo>
                    <a:lnTo>
                      <a:pt x="321" y="524"/>
                    </a:lnTo>
                    <a:lnTo>
                      <a:pt x="305" y="543"/>
                    </a:lnTo>
                    <a:lnTo>
                      <a:pt x="288" y="543"/>
                    </a:lnTo>
                    <a:lnTo>
                      <a:pt x="271" y="543"/>
                    </a:lnTo>
                    <a:lnTo>
                      <a:pt x="253" y="543"/>
                    </a:lnTo>
                    <a:lnTo>
                      <a:pt x="236" y="543"/>
                    </a:lnTo>
                    <a:lnTo>
                      <a:pt x="236" y="560"/>
                    </a:lnTo>
                    <a:lnTo>
                      <a:pt x="236" y="543"/>
                    </a:lnTo>
                    <a:lnTo>
                      <a:pt x="221" y="560"/>
                    </a:lnTo>
                    <a:lnTo>
                      <a:pt x="204" y="560"/>
                    </a:lnTo>
                    <a:lnTo>
                      <a:pt x="204" y="578"/>
                    </a:lnTo>
                    <a:lnTo>
                      <a:pt x="186" y="578"/>
                    </a:lnTo>
                    <a:lnTo>
                      <a:pt x="186" y="595"/>
                    </a:lnTo>
                    <a:lnTo>
                      <a:pt x="186" y="612"/>
                    </a:lnTo>
                    <a:lnTo>
                      <a:pt x="169" y="612"/>
                    </a:lnTo>
                    <a:close/>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grpSp>
        <p:grpSp>
          <p:nvGrpSpPr>
            <p:cNvPr id="11" name="Group 128">
              <a:extLst>
                <a:ext uri="{FF2B5EF4-FFF2-40B4-BE49-F238E27FC236}">
                  <a16:creationId xmlns:a16="http://schemas.microsoft.com/office/drawing/2014/main" id="{A124C613-C817-432F-8C54-0B9F7B810C91}"/>
                </a:ext>
              </a:extLst>
            </p:cNvPr>
            <p:cNvGrpSpPr/>
            <p:nvPr/>
          </p:nvGrpSpPr>
          <p:grpSpPr>
            <a:xfrm>
              <a:off x="4692696" y="4669051"/>
              <a:ext cx="149261" cy="330200"/>
              <a:chOff x="8226751" y="5502275"/>
              <a:chExt cx="149261" cy="330200"/>
            </a:xfrm>
            <a:solidFill>
              <a:srgbClr val="1D6F88"/>
            </a:solidFill>
            <a:effectLst/>
          </p:grpSpPr>
          <p:sp>
            <p:nvSpPr>
              <p:cNvPr id="34" name="Freeform 50">
                <a:extLst>
                  <a:ext uri="{FF2B5EF4-FFF2-40B4-BE49-F238E27FC236}">
                    <a16:creationId xmlns:a16="http://schemas.microsoft.com/office/drawing/2014/main" id="{022A1694-293E-41D8-AAA6-EF63818FB827}"/>
                  </a:ext>
                </a:extLst>
              </p:cNvPr>
              <p:cNvSpPr>
                <a:spLocks/>
              </p:cNvSpPr>
              <p:nvPr/>
            </p:nvSpPr>
            <p:spPr bwMode="gray">
              <a:xfrm>
                <a:off x="8349853" y="5502275"/>
                <a:ext cx="26159" cy="14288"/>
              </a:xfrm>
              <a:custGeom>
                <a:avLst/>
                <a:gdLst>
                  <a:gd name="T0" fmla="*/ 5 w 17"/>
                  <a:gd name="T1" fmla="*/ 0 h 9"/>
                  <a:gd name="T2" fmla="*/ 5 w 17"/>
                  <a:gd name="T3" fmla="*/ 0 h 9"/>
                  <a:gd name="T4" fmla="*/ 16 w 17"/>
                  <a:gd name="T5" fmla="*/ 0 h 9"/>
                  <a:gd name="T6" fmla="*/ 16 w 17"/>
                  <a:gd name="T7" fmla="*/ 8 h 9"/>
                  <a:gd name="T8" fmla="*/ 0 w 17"/>
                  <a:gd name="T9" fmla="*/ 8 h 9"/>
                  <a:gd name="T10" fmla="*/ 5 w 17"/>
                  <a:gd name="T11" fmla="*/ 0 h 9"/>
                  <a:gd name="T12" fmla="*/ 0 60000 65536"/>
                  <a:gd name="T13" fmla="*/ 0 60000 65536"/>
                  <a:gd name="T14" fmla="*/ 0 60000 65536"/>
                  <a:gd name="T15" fmla="*/ 0 60000 65536"/>
                  <a:gd name="T16" fmla="*/ 0 60000 65536"/>
                  <a:gd name="T17" fmla="*/ 0 60000 65536"/>
                  <a:gd name="T18" fmla="*/ 0 w 17"/>
                  <a:gd name="T19" fmla="*/ 0 h 9"/>
                  <a:gd name="T20" fmla="*/ 17 w 17"/>
                  <a:gd name="T21" fmla="*/ 9 h 9"/>
                </a:gdLst>
                <a:ahLst/>
                <a:cxnLst>
                  <a:cxn ang="T12">
                    <a:pos x="T0" y="T1"/>
                  </a:cxn>
                  <a:cxn ang="T13">
                    <a:pos x="T2" y="T3"/>
                  </a:cxn>
                  <a:cxn ang="T14">
                    <a:pos x="T4" y="T5"/>
                  </a:cxn>
                  <a:cxn ang="T15">
                    <a:pos x="T6" y="T7"/>
                  </a:cxn>
                  <a:cxn ang="T16">
                    <a:pos x="T8" y="T9"/>
                  </a:cxn>
                  <a:cxn ang="T17">
                    <a:pos x="T10" y="T11"/>
                  </a:cxn>
                </a:cxnLst>
                <a:rect l="T18" t="T19" r="T20" b="T21"/>
                <a:pathLst>
                  <a:path w="17" h="9">
                    <a:moveTo>
                      <a:pt x="5" y="0"/>
                    </a:moveTo>
                    <a:lnTo>
                      <a:pt x="5" y="0"/>
                    </a:lnTo>
                    <a:lnTo>
                      <a:pt x="16" y="0"/>
                    </a:lnTo>
                    <a:lnTo>
                      <a:pt x="16" y="8"/>
                    </a:lnTo>
                    <a:lnTo>
                      <a:pt x="0" y="8"/>
                    </a:lnTo>
                    <a:lnTo>
                      <a:pt x="5" y="0"/>
                    </a:lnTo>
                  </a:path>
                </a:pathLst>
              </a:custGeom>
              <a:grp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41" name="Oval 57">
                <a:extLst>
                  <a:ext uri="{FF2B5EF4-FFF2-40B4-BE49-F238E27FC236}">
                    <a16:creationId xmlns:a16="http://schemas.microsoft.com/office/drawing/2014/main" id="{E3DF3E54-B585-4FD5-A96E-E6D36E42ADBA}"/>
                  </a:ext>
                </a:extLst>
              </p:cNvPr>
              <p:cNvSpPr>
                <a:spLocks noChangeArrowheads="1"/>
              </p:cNvSpPr>
              <p:nvPr/>
            </p:nvSpPr>
            <p:spPr bwMode="gray">
              <a:xfrm>
                <a:off x="8226751" y="5794375"/>
                <a:ext cx="12310" cy="38100"/>
              </a:xfrm>
              <a:prstGeom prst="ellipse">
                <a:avLst/>
              </a:prstGeom>
              <a:grpFill/>
              <a:ln w="6350" cap="flat" cmpd="sng" algn="ctr">
                <a:solidFill>
                  <a:srgbClr val="FFFFFF"/>
                </a:solidFill>
                <a:prstDash val="solid"/>
                <a:round/>
                <a:headEnd type="none" w="med" len="med"/>
                <a:tailEnd type="none" w="med" len="med"/>
              </a:ln>
            </p:spPr>
            <p:txBody>
              <a:bodyPr wrap="none" anchor="ctr"/>
              <a:lstStyle/>
              <a:p>
                <a:pPr algn="ctr" eaLnBrk="0" hangingPunct="0">
                  <a:lnSpc>
                    <a:spcPct val="90000"/>
                  </a:lnSpc>
                </a:pPr>
                <a:endParaRPr lang="en-US" sz="1400">
                  <a:solidFill>
                    <a:srgbClr val="000000"/>
                  </a:solidFill>
                  <a:latin typeface="Arial" pitchFamily="34" charset="0"/>
                  <a:cs typeface="Arial" pitchFamily="34" charset="0"/>
                </a:endParaRPr>
              </a:p>
            </p:txBody>
          </p:sp>
        </p:grpSp>
        <p:sp>
          <p:nvSpPr>
            <p:cNvPr id="12" name="Freeform 59">
              <a:extLst>
                <a:ext uri="{FF2B5EF4-FFF2-40B4-BE49-F238E27FC236}">
                  <a16:creationId xmlns:a16="http://schemas.microsoft.com/office/drawing/2014/main" id="{74458CE1-CFB8-4457-9458-E61779BC38E2}"/>
                </a:ext>
              </a:extLst>
            </p:cNvPr>
            <p:cNvSpPr>
              <a:spLocks/>
            </p:cNvSpPr>
            <p:nvPr/>
          </p:nvSpPr>
          <p:spPr bwMode="gray">
            <a:xfrm>
              <a:off x="8207585" y="1083064"/>
              <a:ext cx="1244870" cy="1322388"/>
            </a:xfrm>
            <a:custGeom>
              <a:avLst/>
              <a:gdLst>
                <a:gd name="T0" fmla="*/ 776 w 809"/>
                <a:gd name="T1" fmla="*/ 301 h 833"/>
                <a:gd name="T2" fmla="*/ 776 w 809"/>
                <a:gd name="T3" fmla="*/ 246 h 833"/>
                <a:gd name="T4" fmla="*/ 768 w 809"/>
                <a:gd name="T5" fmla="*/ 206 h 833"/>
                <a:gd name="T6" fmla="*/ 760 w 809"/>
                <a:gd name="T7" fmla="*/ 166 h 833"/>
                <a:gd name="T8" fmla="*/ 792 w 809"/>
                <a:gd name="T9" fmla="*/ 174 h 833"/>
                <a:gd name="T10" fmla="*/ 784 w 809"/>
                <a:gd name="T11" fmla="*/ 127 h 833"/>
                <a:gd name="T12" fmla="*/ 768 w 809"/>
                <a:gd name="T13" fmla="*/ 103 h 833"/>
                <a:gd name="T14" fmla="*/ 713 w 809"/>
                <a:gd name="T15" fmla="*/ 95 h 833"/>
                <a:gd name="T16" fmla="*/ 642 w 809"/>
                <a:gd name="T17" fmla="*/ 151 h 833"/>
                <a:gd name="T18" fmla="*/ 594 w 809"/>
                <a:gd name="T19" fmla="*/ 158 h 833"/>
                <a:gd name="T20" fmla="*/ 499 w 809"/>
                <a:gd name="T21" fmla="*/ 143 h 833"/>
                <a:gd name="T22" fmla="*/ 380 w 809"/>
                <a:gd name="T23" fmla="*/ 119 h 833"/>
                <a:gd name="T24" fmla="*/ 309 w 809"/>
                <a:gd name="T25" fmla="*/ 135 h 833"/>
                <a:gd name="T26" fmla="*/ 285 w 809"/>
                <a:gd name="T27" fmla="*/ 48 h 833"/>
                <a:gd name="T28" fmla="*/ 214 w 809"/>
                <a:gd name="T29" fmla="*/ 24 h 833"/>
                <a:gd name="T30" fmla="*/ 111 w 809"/>
                <a:gd name="T31" fmla="*/ 8 h 833"/>
                <a:gd name="T32" fmla="*/ 127 w 809"/>
                <a:gd name="T33" fmla="*/ 87 h 833"/>
                <a:gd name="T34" fmla="*/ 127 w 809"/>
                <a:gd name="T35" fmla="*/ 230 h 833"/>
                <a:gd name="T36" fmla="*/ 111 w 809"/>
                <a:gd name="T37" fmla="*/ 333 h 833"/>
                <a:gd name="T38" fmla="*/ 48 w 809"/>
                <a:gd name="T39" fmla="*/ 388 h 833"/>
                <a:gd name="T40" fmla="*/ 71 w 809"/>
                <a:gd name="T41" fmla="*/ 460 h 833"/>
                <a:gd name="T42" fmla="*/ 40 w 809"/>
                <a:gd name="T43" fmla="*/ 523 h 833"/>
                <a:gd name="T44" fmla="*/ 55 w 809"/>
                <a:gd name="T45" fmla="*/ 571 h 833"/>
                <a:gd name="T46" fmla="*/ 8 w 809"/>
                <a:gd name="T47" fmla="*/ 634 h 833"/>
                <a:gd name="T48" fmla="*/ 16 w 809"/>
                <a:gd name="T49" fmla="*/ 721 h 833"/>
                <a:gd name="T50" fmla="*/ 48 w 809"/>
                <a:gd name="T51" fmla="*/ 777 h 833"/>
                <a:gd name="T52" fmla="*/ 48 w 809"/>
                <a:gd name="T53" fmla="*/ 816 h 833"/>
                <a:gd name="T54" fmla="*/ 103 w 809"/>
                <a:gd name="T55" fmla="*/ 824 h 833"/>
                <a:gd name="T56" fmla="*/ 158 w 809"/>
                <a:gd name="T57" fmla="*/ 792 h 833"/>
                <a:gd name="T58" fmla="*/ 135 w 809"/>
                <a:gd name="T59" fmla="*/ 808 h 833"/>
                <a:gd name="T60" fmla="*/ 151 w 809"/>
                <a:gd name="T61" fmla="*/ 832 h 833"/>
                <a:gd name="T62" fmla="*/ 174 w 809"/>
                <a:gd name="T63" fmla="*/ 784 h 833"/>
                <a:gd name="T64" fmla="*/ 158 w 809"/>
                <a:gd name="T65" fmla="*/ 729 h 833"/>
                <a:gd name="T66" fmla="*/ 214 w 809"/>
                <a:gd name="T67" fmla="*/ 642 h 833"/>
                <a:gd name="T68" fmla="*/ 269 w 809"/>
                <a:gd name="T69" fmla="*/ 634 h 833"/>
                <a:gd name="T70" fmla="*/ 317 w 809"/>
                <a:gd name="T71" fmla="*/ 610 h 833"/>
                <a:gd name="T72" fmla="*/ 396 w 809"/>
                <a:gd name="T73" fmla="*/ 571 h 833"/>
                <a:gd name="T74" fmla="*/ 452 w 809"/>
                <a:gd name="T75" fmla="*/ 563 h 833"/>
                <a:gd name="T76" fmla="*/ 499 w 809"/>
                <a:gd name="T77" fmla="*/ 547 h 833"/>
                <a:gd name="T78" fmla="*/ 539 w 809"/>
                <a:gd name="T79" fmla="*/ 491 h 833"/>
                <a:gd name="T80" fmla="*/ 689 w 809"/>
                <a:gd name="T81" fmla="*/ 380 h 83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09"/>
                <a:gd name="T124" fmla="*/ 0 h 833"/>
                <a:gd name="T125" fmla="*/ 809 w 809"/>
                <a:gd name="T126" fmla="*/ 833 h 83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09" h="833">
                  <a:moveTo>
                    <a:pt x="776" y="301"/>
                  </a:moveTo>
                  <a:lnTo>
                    <a:pt x="776" y="301"/>
                  </a:lnTo>
                  <a:lnTo>
                    <a:pt x="792" y="261"/>
                  </a:lnTo>
                  <a:lnTo>
                    <a:pt x="776" y="246"/>
                  </a:lnTo>
                  <a:lnTo>
                    <a:pt x="776" y="230"/>
                  </a:lnTo>
                  <a:lnTo>
                    <a:pt x="768" y="206"/>
                  </a:lnTo>
                  <a:lnTo>
                    <a:pt x="753" y="206"/>
                  </a:lnTo>
                  <a:lnTo>
                    <a:pt x="760" y="166"/>
                  </a:lnTo>
                  <a:lnTo>
                    <a:pt x="776" y="182"/>
                  </a:lnTo>
                  <a:lnTo>
                    <a:pt x="792" y="174"/>
                  </a:lnTo>
                  <a:lnTo>
                    <a:pt x="808" y="143"/>
                  </a:lnTo>
                  <a:lnTo>
                    <a:pt x="784" y="127"/>
                  </a:lnTo>
                  <a:lnTo>
                    <a:pt x="768" y="143"/>
                  </a:lnTo>
                  <a:lnTo>
                    <a:pt x="768" y="103"/>
                  </a:lnTo>
                  <a:lnTo>
                    <a:pt x="753" y="111"/>
                  </a:lnTo>
                  <a:lnTo>
                    <a:pt x="713" y="95"/>
                  </a:lnTo>
                  <a:lnTo>
                    <a:pt x="642" y="127"/>
                  </a:lnTo>
                  <a:lnTo>
                    <a:pt x="642" y="151"/>
                  </a:lnTo>
                  <a:lnTo>
                    <a:pt x="618" y="151"/>
                  </a:lnTo>
                  <a:lnTo>
                    <a:pt x="594" y="158"/>
                  </a:lnTo>
                  <a:lnTo>
                    <a:pt x="547" y="119"/>
                  </a:lnTo>
                  <a:lnTo>
                    <a:pt x="499" y="143"/>
                  </a:lnTo>
                  <a:lnTo>
                    <a:pt x="467" y="143"/>
                  </a:lnTo>
                  <a:lnTo>
                    <a:pt x="380" y="119"/>
                  </a:lnTo>
                  <a:lnTo>
                    <a:pt x="325" y="143"/>
                  </a:lnTo>
                  <a:lnTo>
                    <a:pt x="309" y="135"/>
                  </a:lnTo>
                  <a:lnTo>
                    <a:pt x="309" y="87"/>
                  </a:lnTo>
                  <a:lnTo>
                    <a:pt x="285" y="48"/>
                  </a:lnTo>
                  <a:lnTo>
                    <a:pt x="238" y="55"/>
                  </a:lnTo>
                  <a:lnTo>
                    <a:pt x="214" y="24"/>
                  </a:lnTo>
                  <a:lnTo>
                    <a:pt x="135" y="0"/>
                  </a:lnTo>
                  <a:lnTo>
                    <a:pt x="111" y="8"/>
                  </a:lnTo>
                  <a:lnTo>
                    <a:pt x="103" y="63"/>
                  </a:lnTo>
                  <a:lnTo>
                    <a:pt x="127" y="87"/>
                  </a:lnTo>
                  <a:lnTo>
                    <a:pt x="135" y="190"/>
                  </a:lnTo>
                  <a:lnTo>
                    <a:pt x="127" y="230"/>
                  </a:lnTo>
                  <a:lnTo>
                    <a:pt x="119" y="301"/>
                  </a:lnTo>
                  <a:lnTo>
                    <a:pt x="111" y="333"/>
                  </a:lnTo>
                  <a:lnTo>
                    <a:pt x="95" y="372"/>
                  </a:lnTo>
                  <a:lnTo>
                    <a:pt x="48" y="388"/>
                  </a:lnTo>
                  <a:lnTo>
                    <a:pt x="48" y="436"/>
                  </a:lnTo>
                  <a:lnTo>
                    <a:pt x="71" y="460"/>
                  </a:lnTo>
                  <a:lnTo>
                    <a:pt x="48" y="491"/>
                  </a:lnTo>
                  <a:lnTo>
                    <a:pt x="40" y="523"/>
                  </a:lnTo>
                  <a:lnTo>
                    <a:pt x="55" y="539"/>
                  </a:lnTo>
                  <a:lnTo>
                    <a:pt x="55" y="571"/>
                  </a:lnTo>
                  <a:lnTo>
                    <a:pt x="24" y="594"/>
                  </a:lnTo>
                  <a:lnTo>
                    <a:pt x="8" y="634"/>
                  </a:lnTo>
                  <a:lnTo>
                    <a:pt x="24" y="666"/>
                  </a:lnTo>
                  <a:lnTo>
                    <a:pt x="16" y="721"/>
                  </a:lnTo>
                  <a:lnTo>
                    <a:pt x="0" y="753"/>
                  </a:lnTo>
                  <a:lnTo>
                    <a:pt x="48" y="777"/>
                  </a:lnTo>
                  <a:lnTo>
                    <a:pt x="55" y="792"/>
                  </a:lnTo>
                  <a:lnTo>
                    <a:pt x="48" y="816"/>
                  </a:lnTo>
                  <a:lnTo>
                    <a:pt x="79" y="808"/>
                  </a:lnTo>
                  <a:lnTo>
                    <a:pt x="103" y="824"/>
                  </a:lnTo>
                  <a:lnTo>
                    <a:pt x="119" y="800"/>
                  </a:lnTo>
                  <a:lnTo>
                    <a:pt x="158" y="792"/>
                  </a:lnTo>
                  <a:lnTo>
                    <a:pt x="143" y="808"/>
                  </a:lnTo>
                  <a:lnTo>
                    <a:pt x="135" y="808"/>
                  </a:lnTo>
                  <a:lnTo>
                    <a:pt x="119" y="824"/>
                  </a:lnTo>
                  <a:lnTo>
                    <a:pt x="151" y="832"/>
                  </a:lnTo>
                  <a:lnTo>
                    <a:pt x="166" y="800"/>
                  </a:lnTo>
                  <a:lnTo>
                    <a:pt x="174" y="784"/>
                  </a:lnTo>
                  <a:lnTo>
                    <a:pt x="198" y="769"/>
                  </a:lnTo>
                  <a:lnTo>
                    <a:pt x="158" y="729"/>
                  </a:lnTo>
                  <a:lnTo>
                    <a:pt x="174" y="705"/>
                  </a:lnTo>
                  <a:lnTo>
                    <a:pt x="214" y="642"/>
                  </a:lnTo>
                  <a:lnTo>
                    <a:pt x="253" y="634"/>
                  </a:lnTo>
                  <a:lnTo>
                    <a:pt x="269" y="634"/>
                  </a:lnTo>
                  <a:lnTo>
                    <a:pt x="277" y="618"/>
                  </a:lnTo>
                  <a:lnTo>
                    <a:pt x="317" y="610"/>
                  </a:lnTo>
                  <a:lnTo>
                    <a:pt x="349" y="586"/>
                  </a:lnTo>
                  <a:lnTo>
                    <a:pt x="396" y="571"/>
                  </a:lnTo>
                  <a:lnTo>
                    <a:pt x="412" y="555"/>
                  </a:lnTo>
                  <a:lnTo>
                    <a:pt x="452" y="563"/>
                  </a:lnTo>
                  <a:lnTo>
                    <a:pt x="467" y="547"/>
                  </a:lnTo>
                  <a:lnTo>
                    <a:pt x="499" y="547"/>
                  </a:lnTo>
                  <a:lnTo>
                    <a:pt x="531" y="523"/>
                  </a:lnTo>
                  <a:lnTo>
                    <a:pt x="539" y="491"/>
                  </a:lnTo>
                  <a:lnTo>
                    <a:pt x="618" y="428"/>
                  </a:lnTo>
                  <a:lnTo>
                    <a:pt x="689" y="380"/>
                  </a:lnTo>
                  <a:lnTo>
                    <a:pt x="776" y="301"/>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13" name="Freeform 60">
              <a:extLst>
                <a:ext uri="{FF2B5EF4-FFF2-40B4-BE49-F238E27FC236}">
                  <a16:creationId xmlns:a16="http://schemas.microsoft.com/office/drawing/2014/main" id="{4B29EEEC-B96E-4468-BA68-154FD7822558}"/>
                </a:ext>
              </a:extLst>
            </p:cNvPr>
            <p:cNvSpPr>
              <a:spLocks/>
            </p:cNvSpPr>
            <p:nvPr/>
          </p:nvSpPr>
          <p:spPr bwMode="gray">
            <a:xfrm>
              <a:off x="8909267" y="1260864"/>
              <a:ext cx="13849" cy="14288"/>
            </a:xfrm>
            <a:custGeom>
              <a:avLst/>
              <a:gdLst>
                <a:gd name="T0" fmla="*/ 4 w 9"/>
                <a:gd name="T1" fmla="*/ 0 h 9"/>
                <a:gd name="T2" fmla="*/ 4 w 9"/>
                <a:gd name="T3" fmla="*/ 0 h 9"/>
                <a:gd name="T4" fmla="*/ 0 w 9"/>
                <a:gd name="T5" fmla="*/ 4 h 9"/>
                <a:gd name="T6" fmla="*/ 4 w 9"/>
                <a:gd name="T7" fmla="*/ 8 h 9"/>
                <a:gd name="T8" fmla="*/ 8 w 9"/>
                <a:gd name="T9" fmla="*/ 8 h 9"/>
                <a:gd name="T10" fmla="*/ 8 w 9"/>
                <a:gd name="T11" fmla="*/ 4 h 9"/>
                <a:gd name="T12" fmla="*/ 4 w 9"/>
                <a:gd name="T13" fmla="*/ 0 h 9"/>
                <a:gd name="T14" fmla="*/ 0 60000 65536"/>
                <a:gd name="T15" fmla="*/ 0 60000 65536"/>
                <a:gd name="T16" fmla="*/ 0 60000 65536"/>
                <a:gd name="T17" fmla="*/ 0 60000 65536"/>
                <a:gd name="T18" fmla="*/ 0 60000 65536"/>
                <a:gd name="T19" fmla="*/ 0 60000 65536"/>
                <a:gd name="T20" fmla="*/ 0 60000 65536"/>
                <a:gd name="T21" fmla="*/ 0 w 9"/>
                <a:gd name="T22" fmla="*/ 0 h 9"/>
                <a:gd name="T23" fmla="*/ 9 w 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9">
                  <a:moveTo>
                    <a:pt x="4" y="0"/>
                  </a:moveTo>
                  <a:lnTo>
                    <a:pt x="4" y="0"/>
                  </a:lnTo>
                  <a:lnTo>
                    <a:pt x="0" y="4"/>
                  </a:lnTo>
                  <a:lnTo>
                    <a:pt x="4" y="8"/>
                  </a:lnTo>
                  <a:lnTo>
                    <a:pt x="8" y="8"/>
                  </a:lnTo>
                  <a:lnTo>
                    <a:pt x="8" y="4"/>
                  </a:lnTo>
                  <a:lnTo>
                    <a:pt x="4" y="0"/>
                  </a:lnTo>
                </a:path>
              </a:pathLst>
            </a:custGeom>
            <a:solidFill>
              <a:srgbClr val="1D6F88"/>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17" name="Freeform 64">
              <a:extLst>
                <a:ext uri="{FF2B5EF4-FFF2-40B4-BE49-F238E27FC236}">
                  <a16:creationId xmlns:a16="http://schemas.microsoft.com/office/drawing/2014/main" id="{ED7C992A-35A7-4280-9FE8-3370345769F5}"/>
                </a:ext>
              </a:extLst>
            </p:cNvPr>
            <p:cNvSpPr>
              <a:spLocks/>
            </p:cNvSpPr>
            <p:nvPr/>
          </p:nvSpPr>
          <p:spPr bwMode="gray">
            <a:xfrm>
              <a:off x="6745748" y="787789"/>
              <a:ext cx="690910" cy="547688"/>
            </a:xfrm>
            <a:custGeom>
              <a:avLst/>
              <a:gdLst>
                <a:gd name="T0" fmla="*/ 118 w 449"/>
                <a:gd name="T1" fmla="*/ 195 h 345"/>
                <a:gd name="T2" fmla="*/ 134 w 449"/>
                <a:gd name="T3" fmla="*/ 211 h 345"/>
                <a:gd name="T4" fmla="*/ 102 w 449"/>
                <a:gd name="T5" fmla="*/ 195 h 345"/>
                <a:gd name="T6" fmla="*/ 63 w 449"/>
                <a:gd name="T7" fmla="*/ 188 h 345"/>
                <a:gd name="T8" fmla="*/ 71 w 449"/>
                <a:gd name="T9" fmla="*/ 227 h 345"/>
                <a:gd name="T10" fmla="*/ 94 w 449"/>
                <a:gd name="T11" fmla="*/ 219 h 345"/>
                <a:gd name="T12" fmla="*/ 110 w 449"/>
                <a:gd name="T13" fmla="*/ 242 h 345"/>
                <a:gd name="T14" fmla="*/ 149 w 449"/>
                <a:gd name="T15" fmla="*/ 266 h 345"/>
                <a:gd name="T16" fmla="*/ 173 w 449"/>
                <a:gd name="T17" fmla="*/ 321 h 345"/>
                <a:gd name="T18" fmla="*/ 189 w 449"/>
                <a:gd name="T19" fmla="*/ 305 h 345"/>
                <a:gd name="T20" fmla="*/ 212 w 449"/>
                <a:gd name="T21" fmla="*/ 321 h 345"/>
                <a:gd name="T22" fmla="*/ 220 w 449"/>
                <a:gd name="T23" fmla="*/ 336 h 345"/>
                <a:gd name="T24" fmla="*/ 252 w 449"/>
                <a:gd name="T25" fmla="*/ 336 h 345"/>
                <a:gd name="T26" fmla="*/ 275 w 449"/>
                <a:gd name="T27" fmla="*/ 328 h 345"/>
                <a:gd name="T28" fmla="*/ 259 w 449"/>
                <a:gd name="T29" fmla="*/ 297 h 345"/>
                <a:gd name="T30" fmla="*/ 299 w 449"/>
                <a:gd name="T31" fmla="*/ 297 h 345"/>
                <a:gd name="T32" fmla="*/ 291 w 449"/>
                <a:gd name="T33" fmla="*/ 266 h 345"/>
                <a:gd name="T34" fmla="*/ 299 w 449"/>
                <a:gd name="T35" fmla="*/ 227 h 345"/>
                <a:gd name="T36" fmla="*/ 307 w 449"/>
                <a:gd name="T37" fmla="*/ 180 h 345"/>
                <a:gd name="T38" fmla="*/ 354 w 449"/>
                <a:gd name="T39" fmla="*/ 164 h 345"/>
                <a:gd name="T40" fmla="*/ 362 w 449"/>
                <a:gd name="T41" fmla="*/ 133 h 345"/>
                <a:gd name="T42" fmla="*/ 385 w 449"/>
                <a:gd name="T43" fmla="*/ 117 h 345"/>
                <a:gd name="T44" fmla="*/ 417 w 449"/>
                <a:gd name="T45" fmla="*/ 70 h 345"/>
                <a:gd name="T46" fmla="*/ 448 w 449"/>
                <a:gd name="T47" fmla="*/ 47 h 345"/>
                <a:gd name="T48" fmla="*/ 417 w 449"/>
                <a:gd name="T49" fmla="*/ 23 h 345"/>
                <a:gd name="T50" fmla="*/ 338 w 449"/>
                <a:gd name="T51" fmla="*/ 63 h 345"/>
                <a:gd name="T52" fmla="*/ 267 w 449"/>
                <a:gd name="T53" fmla="*/ 63 h 345"/>
                <a:gd name="T54" fmla="*/ 212 w 449"/>
                <a:gd name="T55" fmla="*/ 31 h 345"/>
                <a:gd name="T56" fmla="*/ 196 w 449"/>
                <a:gd name="T57" fmla="*/ 23 h 345"/>
                <a:gd name="T58" fmla="*/ 181 w 449"/>
                <a:gd name="T59" fmla="*/ 0 h 345"/>
                <a:gd name="T60" fmla="*/ 126 w 449"/>
                <a:gd name="T61" fmla="*/ 16 h 345"/>
                <a:gd name="T62" fmla="*/ 110 w 449"/>
                <a:gd name="T63" fmla="*/ 55 h 345"/>
                <a:gd name="T64" fmla="*/ 71 w 449"/>
                <a:gd name="T65" fmla="*/ 39 h 345"/>
                <a:gd name="T66" fmla="*/ 16 w 449"/>
                <a:gd name="T67" fmla="*/ 55 h 345"/>
                <a:gd name="T68" fmla="*/ 0 w 449"/>
                <a:gd name="T69" fmla="*/ 94 h 345"/>
                <a:gd name="T70" fmla="*/ 55 w 449"/>
                <a:gd name="T71" fmla="*/ 86 h 345"/>
                <a:gd name="T72" fmla="*/ 86 w 449"/>
                <a:gd name="T73" fmla="*/ 109 h 345"/>
                <a:gd name="T74" fmla="*/ 110 w 449"/>
                <a:gd name="T75" fmla="*/ 164 h 345"/>
                <a:gd name="T76" fmla="*/ 118 w 449"/>
                <a:gd name="T77" fmla="*/ 195 h 3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49"/>
                <a:gd name="T118" fmla="*/ 0 h 345"/>
                <a:gd name="T119" fmla="*/ 449 w 449"/>
                <a:gd name="T120" fmla="*/ 345 h 3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49" h="345">
                  <a:moveTo>
                    <a:pt x="118" y="195"/>
                  </a:moveTo>
                  <a:lnTo>
                    <a:pt x="118" y="195"/>
                  </a:lnTo>
                  <a:lnTo>
                    <a:pt x="134" y="195"/>
                  </a:lnTo>
                  <a:lnTo>
                    <a:pt x="134" y="211"/>
                  </a:lnTo>
                  <a:lnTo>
                    <a:pt x="118" y="211"/>
                  </a:lnTo>
                  <a:lnTo>
                    <a:pt x="102" y="195"/>
                  </a:lnTo>
                  <a:lnTo>
                    <a:pt x="79" y="188"/>
                  </a:lnTo>
                  <a:lnTo>
                    <a:pt x="63" y="188"/>
                  </a:lnTo>
                  <a:lnTo>
                    <a:pt x="55" y="211"/>
                  </a:lnTo>
                  <a:lnTo>
                    <a:pt x="71" y="227"/>
                  </a:lnTo>
                  <a:lnTo>
                    <a:pt x="94" y="211"/>
                  </a:lnTo>
                  <a:lnTo>
                    <a:pt x="94" y="219"/>
                  </a:lnTo>
                  <a:lnTo>
                    <a:pt x="94" y="235"/>
                  </a:lnTo>
                  <a:lnTo>
                    <a:pt x="110" y="242"/>
                  </a:lnTo>
                  <a:lnTo>
                    <a:pt x="126" y="266"/>
                  </a:lnTo>
                  <a:lnTo>
                    <a:pt x="149" y="266"/>
                  </a:lnTo>
                  <a:lnTo>
                    <a:pt x="157" y="297"/>
                  </a:lnTo>
                  <a:lnTo>
                    <a:pt x="173" y="321"/>
                  </a:lnTo>
                  <a:lnTo>
                    <a:pt x="189" y="321"/>
                  </a:lnTo>
                  <a:lnTo>
                    <a:pt x="189" y="305"/>
                  </a:lnTo>
                  <a:lnTo>
                    <a:pt x="204" y="297"/>
                  </a:lnTo>
                  <a:lnTo>
                    <a:pt x="212" y="321"/>
                  </a:lnTo>
                  <a:lnTo>
                    <a:pt x="204" y="336"/>
                  </a:lnTo>
                  <a:lnTo>
                    <a:pt x="220" y="336"/>
                  </a:lnTo>
                  <a:lnTo>
                    <a:pt x="228" y="344"/>
                  </a:lnTo>
                  <a:lnTo>
                    <a:pt x="252" y="336"/>
                  </a:lnTo>
                  <a:lnTo>
                    <a:pt x="275" y="344"/>
                  </a:lnTo>
                  <a:lnTo>
                    <a:pt x="275" y="328"/>
                  </a:lnTo>
                  <a:lnTo>
                    <a:pt x="267" y="313"/>
                  </a:lnTo>
                  <a:lnTo>
                    <a:pt x="259" y="297"/>
                  </a:lnTo>
                  <a:lnTo>
                    <a:pt x="275" y="289"/>
                  </a:lnTo>
                  <a:lnTo>
                    <a:pt x="299" y="297"/>
                  </a:lnTo>
                  <a:lnTo>
                    <a:pt x="291" y="281"/>
                  </a:lnTo>
                  <a:lnTo>
                    <a:pt x="291" y="266"/>
                  </a:lnTo>
                  <a:lnTo>
                    <a:pt x="299" y="258"/>
                  </a:lnTo>
                  <a:lnTo>
                    <a:pt x="299" y="227"/>
                  </a:lnTo>
                  <a:lnTo>
                    <a:pt x="307" y="203"/>
                  </a:lnTo>
                  <a:lnTo>
                    <a:pt x="307" y="180"/>
                  </a:lnTo>
                  <a:lnTo>
                    <a:pt x="307" y="172"/>
                  </a:lnTo>
                  <a:lnTo>
                    <a:pt x="354" y="164"/>
                  </a:lnTo>
                  <a:lnTo>
                    <a:pt x="369" y="149"/>
                  </a:lnTo>
                  <a:lnTo>
                    <a:pt x="362" y="133"/>
                  </a:lnTo>
                  <a:lnTo>
                    <a:pt x="377" y="133"/>
                  </a:lnTo>
                  <a:lnTo>
                    <a:pt x="385" y="117"/>
                  </a:lnTo>
                  <a:lnTo>
                    <a:pt x="393" y="94"/>
                  </a:lnTo>
                  <a:lnTo>
                    <a:pt x="417" y="70"/>
                  </a:lnTo>
                  <a:lnTo>
                    <a:pt x="424" y="55"/>
                  </a:lnTo>
                  <a:lnTo>
                    <a:pt x="448" y="47"/>
                  </a:lnTo>
                  <a:lnTo>
                    <a:pt x="440" y="23"/>
                  </a:lnTo>
                  <a:lnTo>
                    <a:pt x="417" y="23"/>
                  </a:lnTo>
                  <a:lnTo>
                    <a:pt x="401" y="39"/>
                  </a:lnTo>
                  <a:lnTo>
                    <a:pt x="338" y="63"/>
                  </a:lnTo>
                  <a:lnTo>
                    <a:pt x="322" y="55"/>
                  </a:lnTo>
                  <a:lnTo>
                    <a:pt x="267" y="63"/>
                  </a:lnTo>
                  <a:lnTo>
                    <a:pt x="244" y="31"/>
                  </a:lnTo>
                  <a:lnTo>
                    <a:pt x="212" y="31"/>
                  </a:lnTo>
                  <a:lnTo>
                    <a:pt x="212" y="23"/>
                  </a:lnTo>
                  <a:lnTo>
                    <a:pt x="196" y="23"/>
                  </a:lnTo>
                  <a:lnTo>
                    <a:pt x="196" y="31"/>
                  </a:lnTo>
                  <a:lnTo>
                    <a:pt x="181" y="0"/>
                  </a:lnTo>
                  <a:lnTo>
                    <a:pt x="165" y="16"/>
                  </a:lnTo>
                  <a:lnTo>
                    <a:pt x="126" y="16"/>
                  </a:lnTo>
                  <a:lnTo>
                    <a:pt x="110" y="31"/>
                  </a:lnTo>
                  <a:lnTo>
                    <a:pt x="110" y="55"/>
                  </a:lnTo>
                  <a:lnTo>
                    <a:pt x="94" y="39"/>
                  </a:lnTo>
                  <a:lnTo>
                    <a:pt x="71" y="39"/>
                  </a:lnTo>
                  <a:lnTo>
                    <a:pt x="71" y="47"/>
                  </a:lnTo>
                  <a:lnTo>
                    <a:pt x="16" y="55"/>
                  </a:lnTo>
                  <a:lnTo>
                    <a:pt x="0" y="70"/>
                  </a:lnTo>
                  <a:lnTo>
                    <a:pt x="0" y="94"/>
                  </a:lnTo>
                  <a:lnTo>
                    <a:pt x="31" y="94"/>
                  </a:lnTo>
                  <a:lnTo>
                    <a:pt x="55" y="86"/>
                  </a:lnTo>
                  <a:lnTo>
                    <a:pt x="71" y="102"/>
                  </a:lnTo>
                  <a:lnTo>
                    <a:pt x="86" y="109"/>
                  </a:lnTo>
                  <a:lnTo>
                    <a:pt x="86" y="133"/>
                  </a:lnTo>
                  <a:lnTo>
                    <a:pt x="110" y="164"/>
                  </a:lnTo>
                  <a:lnTo>
                    <a:pt x="118" y="172"/>
                  </a:lnTo>
                  <a:lnTo>
                    <a:pt x="118" y="195"/>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18" name="Freeform 65">
              <a:extLst>
                <a:ext uri="{FF2B5EF4-FFF2-40B4-BE49-F238E27FC236}">
                  <a16:creationId xmlns:a16="http://schemas.microsoft.com/office/drawing/2014/main" id="{6D80457E-F915-47EC-BE9B-3CEFB5C536DA}"/>
                </a:ext>
              </a:extLst>
            </p:cNvPr>
            <p:cNvSpPr>
              <a:spLocks/>
            </p:cNvSpPr>
            <p:nvPr/>
          </p:nvSpPr>
          <p:spPr bwMode="gray">
            <a:xfrm>
              <a:off x="7142752" y="867164"/>
              <a:ext cx="690910" cy="788988"/>
            </a:xfrm>
            <a:custGeom>
              <a:avLst/>
              <a:gdLst>
                <a:gd name="T0" fmla="*/ 157 w 449"/>
                <a:gd name="T1" fmla="*/ 472 h 497"/>
                <a:gd name="T2" fmla="*/ 141 w 449"/>
                <a:gd name="T3" fmla="*/ 441 h 497"/>
                <a:gd name="T4" fmla="*/ 141 w 449"/>
                <a:gd name="T5" fmla="*/ 417 h 497"/>
                <a:gd name="T6" fmla="*/ 204 w 449"/>
                <a:gd name="T7" fmla="*/ 409 h 497"/>
                <a:gd name="T8" fmla="*/ 157 w 449"/>
                <a:gd name="T9" fmla="*/ 370 h 497"/>
                <a:gd name="T10" fmla="*/ 102 w 449"/>
                <a:gd name="T11" fmla="*/ 331 h 497"/>
                <a:gd name="T12" fmla="*/ 63 w 449"/>
                <a:gd name="T13" fmla="*/ 315 h 497"/>
                <a:gd name="T14" fmla="*/ 16 w 449"/>
                <a:gd name="T15" fmla="*/ 299 h 497"/>
                <a:gd name="T16" fmla="*/ 8 w 449"/>
                <a:gd name="T17" fmla="*/ 268 h 497"/>
                <a:gd name="T18" fmla="*/ 16 w 449"/>
                <a:gd name="T19" fmla="*/ 244 h 497"/>
                <a:gd name="T20" fmla="*/ 31 w 449"/>
                <a:gd name="T21" fmla="*/ 236 h 497"/>
                <a:gd name="T22" fmla="*/ 39 w 449"/>
                <a:gd name="T23" fmla="*/ 213 h 497"/>
                <a:gd name="T24" fmla="*/ 47 w 449"/>
                <a:gd name="T25" fmla="*/ 157 h 497"/>
                <a:gd name="T26" fmla="*/ 47 w 449"/>
                <a:gd name="T27" fmla="*/ 126 h 497"/>
                <a:gd name="T28" fmla="*/ 110 w 449"/>
                <a:gd name="T29" fmla="*/ 102 h 497"/>
                <a:gd name="T30" fmla="*/ 118 w 449"/>
                <a:gd name="T31" fmla="*/ 87 h 497"/>
                <a:gd name="T32" fmla="*/ 134 w 449"/>
                <a:gd name="T33" fmla="*/ 47 h 497"/>
                <a:gd name="T34" fmla="*/ 165 w 449"/>
                <a:gd name="T35" fmla="*/ 8 h 497"/>
                <a:gd name="T36" fmla="*/ 196 w 449"/>
                <a:gd name="T37" fmla="*/ 8 h 497"/>
                <a:gd name="T38" fmla="*/ 228 w 449"/>
                <a:gd name="T39" fmla="*/ 24 h 497"/>
                <a:gd name="T40" fmla="*/ 267 w 449"/>
                <a:gd name="T41" fmla="*/ 16 h 497"/>
                <a:gd name="T42" fmla="*/ 252 w 449"/>
                <a:gd name="T43" fmla="*/ 87 h 497"/>
                <a:gd name="T44" fmla="*/ 275 w 449"/>
                <a:gd name="T45" fmla="*/ 102 h 497"/>
                <a:gd name="T46" fmla="*/ 307 w 449"/>
                <a:gd name="T47" fmla="*/ 63 h 497"/>
                <a:gd name="T48" fmla="*/ 338 w 449"/>
                <a:gd name="T49" fmla="*/ 94 h 497"/>
                <a:gd name="T50" fmla="*/ 354 w 449"/>
                <a:gd name="T51" fmla="*/ 102 h 497"/>
                <a:gd name="T52" fmla="*/ 440 w 449"/>
                <a:gd name="T53" fmla="*/ 126 h 497"/>
                <a:gd name="T54" fmla="*/ 432 w 449"/>
                <a:gd name="T55" fmla="*/ 157 h 497"/>
                <a:gd name="T56" fmla="*/ 393 w 449"/>
                <a:gd name="T57" fmla="*/ 197 h 497"/>
                <a:gd name="T58" fmla="*/ 369 w 449"/>
                <a:gd name="T59" fmla="*/ 228 h 497"/>
                <a:gd name="T60" fmla="*/ 322 w 449"/>
                <a:gd name="T61" fmla="*/ 252 h 497"/>
                <a:gd name="T62" fmla="*/ 314 w 449"/>
                <a:gd name="T63" fmla="*/ 276 h 497"/>
                <a:gd name="T64" fmla="*/ 299 w 449"/>
                <a:gd name="T65" fmla="*/ 339 h 497"/>
                <a:gd name="T66" fmla="*/ 283 w 449"/>
                <a:gd name="T67" fmla="*/ 441 h 497"/>
                <a:gd name="T68" fmla="*/ 283 w 449"/>
                <a:gd name="T69" fmla="*/ 480 h 497"/>
                <a:gd name="T70" fmla="*/ 236 w 449"/>
                <a:gd name="T71" fmla="*/ 496 h 497"/>
                <a:gd name="T72" fmla="*/ 181 w 449"/>
                <a:gd name="T73" fmla="*/ 488 h 4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9"/>
                <a:gd name="T112" fmla="*/ 0 h 497"/>
                <a:gd name="T113" fmla="*/ 449 w 449"/>
                <a:gd name="T114" fmla="*/ 497 h 49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9" h="497">
                  <a:moveTo>
                    <a:pt x="157" y="472"/>
                  </a:moveTo>
                  <a:lnTo>
                    <a:pt x="157" y="472"/>
                  </a:lnTo>
                  <a:lnTo>
                    <a:pt x="157" y="457"/>
                  </a:lnTo>
                  <a:lnTo>
                    <a:pt x="141" y="441"/>
                  </a:lnTo>
                  <a:lnTo>
                    <a:pt x="126" y="433"/>
                  </a:lnTo>
                  <a:lnTo>
                    <a:pt x="141" y="417"/>
                  </a:lnTo>
                  <a:lnTo>
                    <a:pt x="189" y="425"/>
                  </a:lnTo>
                  <a:lnTo>
                    <a:pt x="204" y="409"/>
                  </a:lnTo>
                  <a:lnTo>
                    <a:pt x="181" y="386"/>
                  </a:lnTo>
                  <a:lnTo>
                    <a:pt x="157" y="370"/>
                  </a:lnTo>
                  <a:lnTo>
                    <a:pt x="118" y="339"/>
                  </a:lnTo>
                  <a:lnTo>
                    <a:pt x="102" y="331"/>
                  </a:lnTo>
                  <a:lnTo>
                    <a:pt x="94" y="315"/>
                  </a:lnTo>
                  <a:lnTo>
                    <a:pt x="63" y="315"/>
                  </a:lnTo>
                  <a:lnTo>
                    <a:pt x="39" y="307"/>
                  </a:lnTo>
                  <a:lnTo>
                    <a:pt x="16" y="299"/>
                  </a:lnTo>
                  <a:lnTo>
                    <a:pt x="16" y="283"/>
                  </a:lnTo>
                  <a:lnTo>
                    <a:pt x="8" y="268"/>
                  </a:lnTo>
                  <a:lnTo>
                    <a:pt x="0" y="252"/>
                  </a:lnTo>
                  <a:lnTo>
                    <a:pt x="16" y="244"/>
                  </a:lnTo>
                  <a:lnTo>
                    <a:pt x="39" y="252"/>
                  </a:lnTo>
                  <a:lnTo>
                    <a:pt x="31" y="236"/>
                  </a:lnTo>
                  <a:lnTo>
                    <a:pt x="31" y="220"/>
                  </a:lnTo>
                  <a:lnTo>
                    <a:pt x="39" y="213"/>
                  </a:lnTo>
                  <a:lnTo>
                    <a:pt x="39" y="181"/>
                  </a:lnTo>
                  <a:lnTo>
                    <a:pt x="47" y="157"/>
                  </a:lnTo>
                  <a:lnTo>
                    <a:pt x="47" y="134"/>
                  </a:lnTo>
                  <a:lnTo>
                    <a:pt x="47" y="126"/>
                  </a:lnTo>
                  <a:lnTo>
                    <a:pt x="94" y="118"/>
                  </a:lnTo>
                  <a:lnTo>
                    <a:pt x="110" y="102"/>
                  </a:lnTo>
                  <a:lnTo>
                    <a:pt x="102" y="87"/>
                  </a:lnTo>
                  <a:lnTo>
                    <a:pt x="118" y="87"/>
                  </a:lnTo>
                  <a:lnTo>
                    <a:pt x="126" y="71"/>
                  </a:lnTo>
                  <a:lnTo>
                    <a:pt x="134" y="47"/>
                  </a:lnTo>
                  <a:lnTo>
                    <a:pt x="157" y="24"/>
                  </a:lnTo>
                  <a:lnTo>
                    <a:pt x="165" y="8"/>
                  </a:lnTo>
                  <a:lnTo>
                    <a:pt x="189" y="0"/>
                  </a:lnTo>
                  <a:lnTo>
                    <a:pt x="196" y="8"/>
                  </a:lnTo>
                  <a:lnTo>
                    <a:pt x="220" y="8"/>
                  </a:lnTo>
                  <a:lnTo>
                    <a:pt x="228" y="24"/>
                  </a:lnTo>
                  <a:lnTo>
                    <a:pt x="244" y="8"/>
                  </a:lnTo>
                  <a:lnTo>
                    <a:pt x="267" y="16"/>
                  </a:lnTo>
                  <a:lnTo>
                    <a:pt x="275" y="31"/>
                  </a:lnTo>
                  <a:lnTo>
                    <a:pt x="252" y="87"/>
                  </a:lnTo>
                  <a:lnTo>
                    <a:pt x="259" y="102"/>
                  </a:lnTo>
                  <a:lnTo>
                    <a:pt x="275" y="102"/>
                  </a:lnTo>
                  <a:lnTo>
                    <a:pt x="283" y="71"/>
                  </a:lnTo>
                  <a:lnTo>
                    <a:pt x="307" y="63"/>
                  </a:lnTo>
                  <a:lnTo>
                    <a:pt x="307" y="94"/>
                  </a:lnTo>
                  <a:lnTo>
                    <a:pt x="338" y="94"/>
                  </a:lnTo>
                  <a:lnTo>
                    <a:pt x="338" y="118"/>
                  </a:lnTo>
                  <a:lnTo>
                    <a:pt x="354" y="102"/>
                  </a:lnTo>
                  <a:lnTo>
                    <a:pt x="385" y="126"/>
                  </a:lnTo>
                  <a:lnTo>
                    <a:pt x="440" y="126"/>
                  </a:lnTo>
                  <a:lnTo>
                    <a:pt x="448" y="150"/>
                  </a:lnTo>
                  <a:lnTo>
                    <a:pt x="432" y="157"/>
                  </a:lnTo>
                  <a:lnTo>
                    <a:pt x="409" y="189"/>
                  </a:lnTo>
                  <a:lnTo>
                    <a:pt x="393" y="197"/>
                  </a:lnTo>
                  <a:lnTo>
                    <a:pt x="393" y="205"/>
                  </a:lnTo>
                  <a:lnTo>
                    <a:pt x="369" y="228"/>
                  </a:lnTo>
                  <a:lnTo>
                    <a:pt x="330" y="236"/>
                  </a:lnTo>
                  <a:lnTo>
                    <a:pt x="322" y="252"/>
                  </a:lnTo>
                  <a:lnTo>
                    <a:pt x="330" y="276"/>
                  </a:lnTo>
                  <a:lnTo>
                    <a:pt x="314" y="276"/>
                  </a:lnTo>
                  <a:lnTo>
                    <a:pt x="291" y="299"/>
                  </a:lnTo>
                  <a:lnTo>
                    <a:pt x="299" y="339"/>
                  </a:lnTo>
                  <a:lnTo>
                    <a:pt x="283" y="386"/>
                  </a:lnTo>
                  <a:lnTo>
                    <a:pt x="283" y="441"/>
                  </a:lnTo>
                  <a:lnTo>
                    <a:pt x="291" y="465"/>
                  </a:lnTo>
                  <a:lnTo>
                    <a:pt x="283" y="480"/>
                  </a:lnTo>
                  <a:lnTo>
                    <a:pt x="267" y="496"/>
                  </a:lnTo>
                  <a:lnTo>
                    <a:pt x="236" y="496"/>
                  </a:lnTo>
                  <a:lnTo>
                    <a:pt x="212" y="488"/>
                  </a:lnTo>
                  <a:lnTo>
                    <a:pt x="181" y="488"/>
                  </a:lnTo>
                  <a:lnTo>
                    <a:pt x="157" y="472"/>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19" name="Freeform 66">
              <a:extLst>
                <a:ext uri="{FF2B5EF4-FFF2-40B4-BE49-F238E27FC236}">
                  <a16:creationId xmlns:a16="http://schemas.microsoft.com/office/drawing/2014/main" id="{3F89F910-9ACB-4C58-83F5-B5E3D2870563}"/>
                </a:ext>
              </a:extLst>
            </p:cNvPr>
            <p:cNvSpPr>
              <a:spLocks/>
            </p:cNvSpPr>
            <p:nvPr/>
          </p:nvSpPr>
          <p:spPr bwMode="gray">
            <a:xfrm>
              <a:off x="7244311" y="1095764"/>
              <a:ext cx="1171008" cy="1677988"/>
            </a:xfrm>
            <a:custGeom>
              <a:avLst/>
              <a:gdLst>
                <a:gd name="T0" fmla="*/ 649 w 761"/>
                <a:gd name="T1" fmla="*/ 659 h 1057"/>
                <a:gd name="T2" fmla="*/ 625 w 761"/>
                <a:gd name="T3" fmla="*/ 746 h 1057"/>
                <a:gd name="T4" fmla="*/ 538 w 761"/>
                <a:gd name="T5" fmla="*/ 746 h 1057"/>
                <a:gd name="T6" fmla="*/ 523 w 761"/>
                <a:gd name="T7" fmla="*/ 786 h 1057"/>
                <a:gd name="T8" fmla="*/ 515 w 761"/>
                <a:gd name="T9" fmla="*/ 818 h 1057"/>
                <a:gd name="T10" fmla="*/ 491 w 761"/>
                <a:gd name="T11" fmla="*/ 858 h 1057"/>
                <a:gd name="T12" fmla="*/ 507 w 761"/>
                <a:gd name="T13" fmla="*/ 889 h 1057"/>
                <a:gd name="T14" fmla="*/ 483 w 761"/>
                <a:gd name="T15" fmla="*/ 921 h 1057"/>
                <a:gd name="T16" fmla="*/ 412 w 761"/>
                <a:gd name="T17" fmla="*/ 977 h 1057"/>
                <a:gd name="T18" fmla="*/ 388 w 761"/>
                <a:gd name="T19" fmla="*/ 1024 h 1057"/>
                <a:gd name="T20" fmla="*/ 372 w 761"/>
                <a:gd name="T21" fmla="*/ 1040 h 1057"/>
                <a:gd name="T22" fmla="*/ 356 w 761"/>
                <a:gd name="T23" fmla="*/ 1032 h 1057"/>
                <a:gd name="T24" fmla="*/ 301 w 761"/>
                <a:gd name="T25" fmla="*/ 1032 h 1057"/>
                <a:gd name="T26" fmla="*/ 301 w 761"/>
                <a:gd name="T27" fmla="*/ 1000 h 1057"/>
                <a:gd name="T28" fmla="*/ 245 w 761"/>
                <a:gd name="T29" fmla="*/ 961 h 1057"/>
                <a:gd name="T30" fmla="*/ 198 w 761"/>
                <a:gd name="T31" fmla="*/ 945 h 1057"/>
                <a:gd name="T32" fmla="*/ 158 w 761"/>
                <a:gd name="T33" fmla="*/ 921 h 1057"/>
                <a:gd name="T34" fmla="*/ 119 w 761"/>
                <a:gd name="T35" fmla="*/ 881 h 1057"/>
                <a:gd name="T36" fmla="*/ 135 w 761"/>
                <a:gd name="T37" fmla="*/ 858 h 1057"/>
                <a:gd name="T38" fmla="*/ 135 w 761"/>
                <a:gd name="T39" fmla="*/ 826 h 1057"/>
                <a:gd name="T40" fmla="*/ 166 w 761"/>
                <a:gd name="T41" fmla="*/ 810 h 1057"/>
                <a:gd name="T42" fmla="*/ 150 w 761"/>
                <a:gd name="T43" fmla="*/ 738 h 1057"/>
                <a:gd name="T44" fmla="*/ 127 w 761"/>
                <a:gd name="T45" fmla="*/ 667 h 1057"/>
                <a:gd name="T46" fmla="*/ 103 w 761"/>
                <a:gd name="T47" fmla="*/ 635 h 1057"/>
                <a:gd name="T48" fmla="*/ 40 w 761"/>
                <a:gd name="T49" fmla="*/ 611 h 1057"/>
                <a:gd name="T50" fmla="*/ 8 w 761"/>
                <a:gd name="T51" fmla="*/ 580 h 1057"/>
                <a:gd name="T52" fmla="*/ 24 w 761"/>
                <a:gd name="T53" fmla="*/ 516 h 1057"/>
                <a:gd name="T54" fmla="*/ 48 w 761"/>
                <a:gd name="T55" fmla="*/ 532 h 1057"/>
                <a:gd name="T56" fmla="*/ 55 w 761"/>
                <a:gd name="T57" fmla="*/ 476 h 1057"/>
                <a:gd name="T58" fmla="*/ 79 w 761"/>
                <a:gd name="T59" fmla="*/ 461 h 1057"/>
                <a:gd name="T60" fmla="*/ 103 w 761"/>
                <a:gd name="T61" fmla="*/ 413 h 1057"/>
                <a:gd name="T62" fmla="*/ 103 w 761"/>
                <a:gd name="T63" fmla="*/ 365 h 1057"/>
                <a:gd name="T64" fmla="*/ 87 w 761"/>
                <a:gd name="T65" fmla="*/ 326 h 1057"/>
                <a:gd name="T66" fmla="*/ 143 w 761"/>
                <a:gd name="T67" fmla="*/ 341 h 1057"/>
                <a:gd name="T68" fmla="*/ 198 w 761"/>
                <a:gd name="T69" fmla="*/ 349 h 1057"/>
                <a:gd name="T70" fmla="*/ 214 w 761"/>
                <a:gd name="T71" fmla="*/ 294 h 1057"/>
                <a:gd name="T72" fmla="*/ 230 w 761"/>
                <a:gd name="T73" fmla="*/ 191 h 1057"/>
                <a:gd name="T74" fmla="*/ 245 w 761"/>
                <a:gd name="T75" fmla="*/ 127 h 1057"/>
                <a:gd name="T76" fmla="*/ 253 w 761"/>
                <a:gd name="T77" fmla="*/ 103 h 1057"/>
                <a:gd name="T78" fmla="*/ 301 w 761"/>
                <a:gd name="T79" fmla="*/ 79 h 1057"/>
                <a:gd name="T80" fmla="*/ 325 w 761"/>
                <a:gd name="T81" fmla="*/ 48 h 1057"/>
                <a:gd name="T82" fmla="*/ 364 w 761"/>
                <a:gd name="T83" fmla="*/ 8 h 1057"/>
                <a:gd name="T84" fmla="*/ 420 w 761"/>
                <a:gd name="T85" fmla="*/ 40 h 1057"/>
                <a:gd name="T86" fmla="*/ 467 w 761"/>
                <a:gd name="T87" fmla="*/ 32 h 1057"/>
                <a:gd name="T88" fmla="*/ 530 w 761"/>
                <a:gd name="T89" fmla="*/ 40 h 1057"/>
                <a:gd name="T90" fmla="*/ 610 w 761"/>
                <a:gd name="T91" fmla="*/ 48 h 1057"/>
                <a:gd name="T92" fmla="*/ 657 w 761"/>
                <a:gd name="T93" fmla="*/ 48 h 1057"/>
                <a:gd name="T94" fmla="*/ 728 w 761"/>
                <a:gd name="T95" fmla="*/ 56 h 1057"/>
                <a:gd name="T96" fmla="*/ 760 w 761"/>
                <a:gd name="T97" fmla="*/ 183 h 1057"/>
                <a:gd name="T98" fmla="*/ 744 w 761"/>
                <a:gd name="T99" fmla="*/ 294 h 1057"/>
                <a:gd name="T100" fmla="*/ 720 w 761"/>
                <a:gd name="T101" fmla="*/ 365 h 1057"/>
                <a:gd name="T102" fmla="*/ 673 w 761"/>
                <a:gd name="T103" fmla="*/ 429 h 1057"/>
                <a:gd name="T104" fmla="*/ 673 w 761"/>
                <a:gd name="T105" fmla="*/ 484 h 1057"/>
                <a:gd name="T106" fmla="*/ 681 w 761"/>
                <a:gd name="T107" fmla="*/ 532 h 1057"/>
                <a:gd name="T108" fmla="*/ 649 w 761"/>
                <a:gd name="T109" fmla="*/ 588 h 1057"/>
                <a:gd name="T110" fmla="*/ 649 w 761"/>
                <a:gd name="T111" fmla="*/ 659 h 105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61"/>
                <a:gd name="T169" fmla="*/ 0 h 1057"/>
                <a:gd name="T170" fmla="*/ 761 w 761"/>
                <a:gd name="T171" fmla="*/ 1057 h 105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61" h="1057">
                  <a:moveTo>
                    <a:pt x="649" y="659"/>
                  </a:moveTo>
                  <a:lnTo>
                    <a:pt x="649" y="659"/>
                  </a:lnTo>
                  <a:lnTo>
                    <a:pt x="641" y="715"/>
                  </a:lnTo>
                  <a:lnTo>
                    <a:pt x="625" y="746"/>
                  </a:lnTo>
                  <a:lnTo>
                    <a:pt x="570" y="762"/>
                  </a:lnTo>
                  <a:lnTo>
                    <a:pt x="538" y="746"/>
                  </a:lnTo>
                  <a:lnTo>
                    <a:pt x="538" y="770"/>
                  </a:lnTo>
                  <a:lnTo>
                    <a:pt x="523" y="786"/>
                  </a:lnTo>
                  <a:lnTo>
                    <a:pt x="523" y="810"/>
                  </a:lnTo>
                  <a:lnTo>
                    <a:pt x="515" y="818"/>
                  </a:lnTo>
                  <a:lnTo>
                    <a:pt x="515" y="858"/>
                  </a:lnTo>
                  <a:lnTo>
                    <a:pt x="491" y="858"/>
                  </a:lnTo>
                  <a:lnTo>
                    <a:pt x="483" y="873"/>
                  </a:lnTo>
                  <a:lnTo>
                    <a:pt x="507" y="889"/>
                  </a:lnTo>
                  <a:lnTo>
                    <a:pt x="491" y="897"/>
                  </a:lnTo>
                  <a:lnTo>
                    <a:pt x="483" y="921"/>
                  </a:lnTo>
                  <a:lnTo>
                    <a:pt x="435" y="929"/>
                  </a:lnTo>
                  <a:lnTo>
                    <a:pt x="412" y="977"/>
                  </a:lnTo>
                  <a:lnTo>
                    <a:pt x="404" y="1000"/>
                  </a:lnTo>
                  <a:lnTo>
                    <a:pt x="388" y="1024"/>
                  </a:lnTo>
                  <a:lnTo>
                    <a:pt x="372" y="1032"/>
                  </a:lnTo>
                  <a:lnTo>
                    <a:pt x="372" y="1040"/>
                  </a:lnTo>
                  <a:lnTo>
                    <a:pt x="364" y="1056"/>
                  </a:lnTo>
                  <a:lnTo>
                    <a:pt x="356" y="1032"/>
                  </a:lnTo>
                  <a:lnTo>
                    <a:pt x="317" y="1024"/>
                  </a:lnTo>
                  <a:lnTo>
                    <a:pt x="301" y="1032"/>
                  </a:lnTo>
                  <a:lnTo>
                    <a:pt x="293" y="1016"/>
                  </a:lnTo>
                  <a:lnTo>
                    <a:pt x="301" y="1000"/>
                  </a:lnTo>
                  <a:lnTo>
                    <a:pt x="277" y="977"/>
                  </a:lnTo>
                  <a:lnTo>
                    <a:pt x="245" y="961"/>
                  </a:lnTo>
                  <a:lnTo>
                    <a:pt x="214" y="969"/>
                  </a:lnTo>
                  <a:lnTo>
                    <a:pt x="198" y="945"/>
                  </a:lnTo>
                  <a:lnTo>
                    <a:pt x="166" y="937"/>
                  </a:lnTo>
                  <a:lnTo>
                    <a:pt x="158" y="921"/>
                  </a:lnTo>
                  <a:lnTo>
                    <a:pt x="119" y="905"/>
                  </a:lnTo>
                  <a:lnTo>
                    <a:pt x="119" y="881"/>
                  </a:lnTo>
                  <a:lnTo>
                    <a:pt x="103" y="865"/>
                  </a:lnTo>
                  <a:lnTo>
                    <a:pt x="135" y="858"/>
                  </a:lnTo>
                  <a:lnTo>
                    <a:pt x="135" y="842"/>
                  </a:lnTo>
                  <a:lnTo>
                    <a:pt x="135" y="826"/>
                  </a:lnTo>
                  <a:lnTo>
                    <a:pt x="150" y="826"/>
                  </a:lnTo>
                  <a:lnTo>
                    <a:pt x="166" y="810"/>
                  </a:lnTo>
                  <a:lnTo>
                    <a:pt x="174" y="762"/>
                  </a:lnTo>
                  <a:lnTo>
                    <a:pt x="150" y="738"/>
                  </a:lnTo>
                  <a:lnTo>
                    <a:pt x="150" y="699"/>
                  </a:lnTo>
                  <a:lnTo>
                    <a:pt x="127" y="667"/>
                  </a:lnTo>
                  <a:lnTo>
                    <a:pt x="103" y="651"/>
                  </a:lnTo>
                  <a:lnTo>
                    <a:pt x="103" y="635"/>
                  </a:lnTo>
                  <a:lnTo>
                    <a:pt x="63" y="603"/>
                  </a:lnTo>
                  <a:lnTo>
                    <a:pt x="40" y="611"/>
                  </a:lnTo>
                  <a:lnTo>
                    <a:pt x="16" y="603"/>
                  </a:lnTo>
                  <a:lnTo>
                    <a:pt x="8" y="580"/>
                  </a:lnTo>
                  <a:lnTo>
                    <a:pt x="0" y="556"/>
                  </a:lnTo>
                  <a:lnTo>
                    <a:pt x="24" y="516"/>
                  </a:lnTo>
                  <a:lnTo>
                    <a:pt x="32" y="532"/>
                  </a:lnTo>
                  <a:lnTo>
                    <a:pt x="48" y="532"/>
                  </a:lnTo>
                  <a:lnTo>
                    <a:pt x="63" y="500"/>
                  </a:lnTo>
                  <a:lnTo>
                    <a:pt x="55" y="476"/>
                  </a:lnTo>
                  <a:lnTo>
                    <a:pt x="71" y="453"/>
                  </a:lnTo>
                  <a:lnTo>
                    <a:pt x="79" y="461"/>
                  </a:lnTo>
                  <a:lnTo>
                    <a:pt x="103" y="445"/>
                  </a:lnTo>
                  <a:lnTo>
                    <a:pt x="103" y="413"/>
                  </a:lnTo>
                  <a:lnTo>
                    <a:pt x="95" y="389"/>
                  </a:lnTo>
                  <a:lnTo>
                    <a:pt x="103" y="365"/>
                  </a:lnTo>
                  <a:lnTo>
                    <a:pt x="79" y="333"/>
                  </a:lnTo>
                  <a:lnTo>
                    <a:pt x="87" y="326"/>
                  </a:lnTo>
                  <a:lnTo>
                    <a:pt x="111" y="341"/>
                  </a:lnTo>
                  <a:lnTo>
                    <a:pt x="143" y="341"/>
                  </a:lnTo>
                  <a:lnTo>
                    <a:pt x="166" y="349"/>
                  </a:lnTo>
                  <a:lnTo>
                    <a:pt x="198" y="349"/>
                  </a:lnTo>
                  <a:lnTo>
                    <a:pt x="222" y="318"/>
                  </a:lnTo>
                  <a:lnTo>
                    <a:pt x="214" y="294"/>
                  </a:lnTo>
                  <a:lnTo>
                    <a:pt x="214" y="238"/>
                  </a:lnTo>
                  <a:lnTo>
                    <a:pt x="230" y="191"/>
                  </a:lnTo>
                  <a:lnTo>
                    <a:pt x="222" y="151"/>
                  </a:lnTo>
                  <a:lnTo>
                    <a:pt x="245" y="127"/>
                  </a:lnTo>
                  <a:lnTo>
                    <a:pt x="261" y="127"/>
                  </a:lnTo>
                  <a:lnTo>
                    <a:pt x="253" y="103"/>
                  </a:lnTo>
                  <a:lnTo>
                    <a:pt x="261" y="87"/>
                  </a:lnTo>
                  <a:lnTo>
                    <a:pt x="301" y="79"/>
                  </a:lnTo>
                  <a:lnTo>
                    <a:pt x="325" y="56"/>
                  </a:lnTo>
                  <a:lnTo>
                    <a:pt x="325" y="48"/>
                  </a:lnTo>
                  <a:lnTo>
                    <a:pt x="340" y="40"/>
                  </a:lnTo>
                  <a:lnTo>
                    <a:pt x="364" y="8"/>
                  </a:lnTo>
                  <a:lnTo>
                    <a:pt x="380" y="0"/>
                  </a:lnTo>
                  <a:lnTo>
                    <a:pt x="420" y="40"/>
                  </a:lnTo>
                  <a:lnTo>
                    <a:pt x="443" y="32"/>
                  </a:lnTo>
                  <a:lnTo>
                    <a:pt x="467" y="32"/>
                  </a:lnTo>
                  <a:lnTo>
                    <a:pt x="483" y="16"/>
                  </a:lnTo>
                  <a:lnTo>
                    <a:pt x="530" y="40"/>
                  </a:lnTo>
                  <a:lnTo>
                    <a:pt x="562" y="64"/>
                  </a:lnTo>
                  <a:lnTo>
                    <a:pt x="610" y="48"/>
                  </a:lnTo>
                  <a:lnTo>
                    <a:pt x="641" y="64"/>
                  </a:lnTo>
                  <a:lnTo>
                    <a:pt x="657" y="48"/>
                  </a:lnTo>
                  <a:lnTo>
                    <a:pt x="681" y="56"/>
                  </a:lnTo>
                  <a:lnTo>
                    <a:pt x="728" y="56"/>
                  </a:lnTo>
                  <a:lnTo>
                    <a:pt x="752" y="79"/>
                  </a:lnTo>
                  <a:lnTo>
                    <a:pt x="760" y="183"/>
                  </a:lnTo>
                  <a:lnTo>
                    <a:pt x="752" y="222"/>
                  </a:lnTo>
                  <a:lnTo>
                    <a:pt x="744" y="294"/>
                  </a:lnTo>
                  <a:lnTo>
                    <a:pt x="736" y="326"/>
                  </a:lnTo>
                  <a:lnTo>
                    <a:pt x="720" y="365"/>
                  </a:lnTo>
                  <a:lnTo>
                    <a:pt x="673" y="381"/>
                  </a:lnTo>
                  <a:lnTo>
                    <a:pt x="673" y="429"/>
                  </a:lnTo>
                  <a:lnTo>
                    <a:pt x="697" y="453"/>
                  </a:lnTo>
                  <a:lnTo>
                    <a:pt x="673" y="484"/>
                  </a:lnTo>
                  <a:lnTo>
                    <a:pt x="665" y="516"/>
                  </a:lnTo>
                  <a:lnTo>
                    <a:pt x="681" y="532"/>
                  </a:lnTo>
                  <a:lnTo>
                    <a:pt x="681" y="564"/>
                  </a:lnTo>
                  <a:lnTo>
                    <a:pt x="649" y="588"/>
                  </a:lnTo>
                  <a:lnTo>
                    <a:pt x="633" y="627"/>
                  </a:lnTo>
                  <a:lnTo>
                    <a:pt x="649" y="659"/>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3" name="Freeform 73">
              <a:extLst>
                <a:ext uri="{FF2B5EF4-FFF2-40B4-BE49-F238E27FC236}">
                  <a16:creationId xmlns:a16="http://schemas.microsoft.com/office/drawing/2014/main" id="{F0D5C9D7-FE8D-437D-BFC5-F7DD10897CAC}"/>
                </a:ext>
              </a:extLst>
            </p:cNvPr>
            <p:cNvSpPr>
              <a:spLocks/>
            </p:cNvSpPr>
            <p:nvPr/>
          </p:nvSpPr>
          <p:spPr bwMode="gray">
            <a:xfrm>
              <a:off x="8733846" y="3178564"/>
              <a:ext cx="173882" cy="153988"/>
            </a:xfrm>
            <a:custGeom>
              <a:avLst/>
              <a:gdLst>
                <a:gd name="T0" fmla="*/ 0 w 113"/>
                <a:gd name="T1" fmla="*/ 44 h 97"/>
                <a:gd name="T2" fmla="*/ 0 w 113"/>
                <a:gd name="T3" fmla="*/ 44 h 97"/>
                <a:gd name="T4" fmla="*/ 15 w 113"/>
                <a:gd name="T5" fmla="*/ 44 h 97"/>
                <a:gd name="T6" fmla="*/ 22 w 113"/>
                <a:gd name="T7" fmla="*/ 52 h 97"/>
                <a:gd name="T8" fmla="*/ 37 w 113"/>
                <a:gd name="T9" fmla="*/ 44 h 97"/>
                <a:gd name="T10" fmla="*/ 22 w 113"/>
                <a:gd name="T11" fmla="*/ 30 h 97"/>
                <a:gd name="T12" fmla="*/ 30 w 113"/>
                <a:gd name="T13" fmla="*/ 22 h 97"/>
                <a:gd name="T14" fmla="*/ 45 w 113"/>
                <a:gd name="T15" fmla="*/ 7 h 97"/>
                <a:gd name="T16" fmla="*/ 67 w 113"/>
                <a:gd name="T17" fmla="*/ 0 h 97"/>
                <a:gd name="T18" fmla="*/ 97 w 113"/>
                <a:gd name="T19" fmla="*/ 0 h 97"/>
                <a:gd name="T20" fmla="*/ 97 w 113"/>
                <a:gd name="T21" fmla="*/ 7 h 97"/>
                <a:gd name="T22" fmla="*/ 112 w 113"/>
                <a:gd name="T23" fmla="*/ 30 h 97"/>
                <a:gd name="T24" fmla="*/ 82 w 113"/>
                <a:gd name="T25" fmla="*/ 59 h 97"/>
                <a:gd name="T26" fmla="*/ 82 w 113"/>
                <a:gd name="T27" fmla="*/ 74 h 97"/>
                <a:gd name="T28" fmla="*/ 67 w 113"/>
                <a:gd name="T29" fmla="*/ 66 h 97"/>
                <a:gd name="T30" fmla="*/ 60 w 113"/>
                <a:gd name="T31" fmla="*/ 74 h 97"/>
                <a:gd name="T32" fmla="*/ 60 w 113"/>
                <a:gd name="T33" fmla="*/ 89 h 97"/>
                <a:gd name="T34" fmla="*/ 52 w 113"/>
                <a:gd name="T35" fmla="*/ 96 h 97"/>
                <a:gd name="T36" fmla="*/ 52 w 113"/>
                <a:gd name="T37" fmla="*/ 81 h 97"/>
                <a:gd name="T38" fmla="*/ 30 w 113"/>
                <a:gd name="T39" fmla="*/ 81 h 97"/>
                <a:gd name="T40" fmla="*/ 15 w 113"/>
                <a:gd name="T41" fmla="*/ 89 h 97"/>
                <a:gd name="T42" fmla="*/ 7 w 113"/>
                <a:gd name="T43" fmla="*/ 66 h 97"/>
                <a:gd name="T44" fmla="*/ 7 w 113"/>
                <a:gd name="T45" fmla="*/ 59 h 97"/>
                <a:gd name="T46" fmla="*/ 0 w 113"/>
                <a:gd name="T47" fmla="*/ 44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97"/>
                <a:gd name="T74" fmla="*/ 113 w 113"/>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97">
                  <a:moveTo>
                    <a:pt x="0" y="44"/>
                  </a:moveTo>
                  <a:lnTo>
                    <a:pt x="0" y="44"/>
                  </a:lnTo>
                  <a:lnTo>
                    <a:pt x="15" y="44"/>
                  </a:lnTo>
                  <a:lnTo>
                    <a:pt x="22" y="52"/>
                  </a:lnTo>
                  <a:lnTo>
                    <a:pt x="37" y="44"/>
                  </a:lnTo>
                  <a:lnTo>
                    <a:pt x="22" y="30"/>
                  </a:lnTo>
                  <a:lnTo>
                    <a:pt x="30" y="22"/>
                  </a:lnTo>
                  <a:lnTo>
                    <a:pt x="45" y="7"/>
                  </a:lnTo>
                  <a:lnTo>
                    <a:pt x="67" y="0"/>
                  </a:lnTo>
                  <a:lnTo>
                    <a:pt x="97" y="0"/>
                  </a:lnTo>
                  <a:lnTo>
                    <a:pt x="97" y="7"/>
                  </a:lnTo>
                  <a:lnTo>
                    <a:pt x="112" y="30"/>
                  </a:lnTo>
                  <a:lnTo>
                    <a:pt x="82" y="59"/>
                  </a:lnTo>
                  <a:lnTo>
                    <a:pt x="82" y="74"/>
                  </a:lnTo>
                  <a:lnTo>
                    <a:pt x="67" y="66"/>
                  </a:lnTo>
                  <a:lnTo>
                    <a:pt x="60" y="74"/>
                  </a:lnTo>
                  <a:lnTo>
                    <a:pt x="60" y="89"/>
                  </a:lnTo>
                  <a:lnTo>
                    <a:pt x="52" y="96"/>
                  </a:lnTo>
                  <a:lnTo>
                    <a:pt x="52" y="81"/>
                  </a:lnTo>
                  <a:lnTo>
                    <a:pt x="30" y="81"/>
                  </a:lnTo>
                  <a:lnTo>
                    <a:pt x="15" y="89"/>
                  </a:lnTo>
                  <a:lnTo>
                    <a:pt x="7" y="66"/>
                  </a:lnTo>
                  <a:lnTo>
                    <a:pt x="7" y="59"/>
                  </a:lnTo>
                  <a:lnTo>
                    <a:pt x="0" y="44"/>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4" name="Freeform 77">
              <a:extLst>
                <a:ext uri="{FF2B5EF4-FFF2-40B4-BE49-F238E27FC236}">
                  <a16:creationId xmlns:a16="http://schemas.microsoft.com/office/drawing/2014/main" id="{88975129-87EB-4F77-B9B9-005BAF51699E}"/>
                </a:ext>
              </a:extLst>
            </p:cNvPr>
            <p:cNvSpPr>
              <a:spLocks/>
            </p:cNvSpPr>
            <p:nvPr/>
          </p:nvSpPr>
          <p:spPr bwMode="gray">
            <a:xfrm>
              <a:off x="8820018" y="3381764"/>
              <a:ext cx="75400" cy="52388"/>
            </a:xfrm>
            <a:custGeom>
              <a:avLst/>
              <a:gdLst>
                <a:gd name="T0" fmla="*/ 0 w 49"/>
                <a:gd name="T1" fmla="*/ 6 h 33"/>
                <a:gd name="T2" fmla="*/ 0 w 49"/>
                <a:gd name="T3" fmla="*/ 6 h 33"/>
                <a:gd name="T4" fmla="*/ 0 w 49"/>
                <a:gd name="T5" fmla="*/ 32 h 33"/>
                <a:gd name="T6" fmla="*/ 21 w 49"/>
                <a:gd name="T7" fmla="*/ 19 h 33"/>
                <a:gd name="T8" fmla="*/ 34 w 49"/>
                <a:gd name="T9" fmla="*/ 32 h 33"/>
                <a:gd name="T10" fmla="*/ 48 w 49"/>
                <a:gd name="T11" fmla="*/ 32 h 33"/>
                <a:gd name="T12" fmla="*/ 48 w 49"/>
                <a:gd name="T13" fmla="*/ 19 h 33"/>
                <a:gd name="T14" fmla="*/ 41 w 49"/>
                <a:gd name="T15" fmla="*/ 13 h 33"/>
                <a:gd name="T16" fmla="*/ 34 w 49"/>
                <a:gd name="T17" fmla="*/ 19 h 33"/>
                <a:gd name="T18" fmla="*/ 21 w 49"/>
                <a:gd name="T19" fmla="*/ 0 h 33"/>
                <a:gd name="T20" fmla="*/ 0 w 49"/>
                <a:gd name="T21" fmla="*/ 6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33"/>
                <a:gd name="T35" fmla="*/ 49 w 49"/>
                <a:gd name="T36" fmla="*/ 33 h 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33">
                  <a:moveTo>
                    <a:pt x="0" y="6"/>
                  </a:moveTo>
                  <a:lnTo>
                    <a:pt x="0" y="6"/>
                  </a:lnTo>
                  <a:lnTo>
                    <a:pt x="0" y="32"/>
                  </a:lnTo>
                  <a:lnTo>
                    <a:pt x="21" y="19"/>
                  </a:lnTo>
                  <a:lnTo>
                    <a:pt x="34" y="32"/>
                  </a:lnTo>
                  <a:lnTo>
                    <a:pt x="48" y="32"/>
                  </a:lnTo>
                  <a:lnTo>
                    <a:pt x="48" y="19"/>
                  </a:lnTo>
                  <a:lnTo>
                    <a:pt x="41" y="13"/>
                  </a:lnTo>
                  <a:lnTo>
                    <a:pt x="34" y="19"/>
                  </a:lnTo>
                  <a:lnTo>
                    <a:pt x="21" y="0"/>
                  </a:lnTo>
                  <a:lnTo>
                    <a:pt x="0" y="6"/>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5" name="Freeform 78">
              <a:extLst>
                <a:ext uri="{FF2B5EF4-FFF2-40B4-BE49-F238E27FC236}">
                  <a16:creationId xmlns:a16="http://schemas.microsoft.com/office/drawing/2014/main" id="{AE10E4D9-63A8-48CC-84C2-B0BED1648E7A}"/>
                </a:ext>
              </a:extLst>
            </p:cNvPr>
            <p:cNvSpPr>
              <a:spLocks/>
            </p:cNvSpPr>
            <p:nvPr/>
          </p:nvSpPr>
          <p:spPr bwMode="gray">
            <a:xfrm>
              <a:off x="9792524" y="2518164"/>
              <a:ext cx="223123" cy="115888"/>
            </a:xfrm>
            <a:custGeom>
              <a:avLst/>
              <a:gdLst>
                <a:gd name="T0" fmla="*/ 23 w 145"/>
                <a:gd name="T1" fmla="*/ 65 h 73"/>
                <a:gd name="T2" fmla="*/ 23 w 145"/>
                <a:gd name="T3" fmla="*/ 65 h 73"/>
                <a:gd name="T4" fmla="*/ 53 w 145"/>
                <a:gd name="T5" fmla="*/ 50 h 73"/>
                <a:gd name="T6" fmla="*/ 136 w 145"/>
                <a:gd name="T7" fmla="*/ 72 h 73"/>
                <a:gd name="T8" fmla="*/ 144 w 145"/>
                <a:gd name="T9" fmla="*/ 58 h 73"/>
                <a:gd name="T10" fmla="*/ 136 w 145"/>
                <a:gd name="T11" fmla="*/ 22 h 73"/>
                <a:gd name="T12" fmla="*/ 121 w 145"/>
                <a:gd name="T13" fmla="*/ 29 h 73"/>
                <a:gd name="T14" fmla="*/ 114 w 145"/>
                <a:gd name="T15" fmla="*/ 14 h 73"/>
                <a:gd name="T16" fmla="*/ 99 w 145"/>
                <a:gd name="T17" fmla="*/ 7 h 73"/>
                <a:gd name="T18" fmla="*/ 83 w 145"/>
                <a:gd name="T19" fmla="*/ 7 h 73"/>
                <a:gd name="T20" fmla="*/ 83 w 145"/>
                <a:gd name="T21" fmla="*/ 0 h 73"/>
                <a:gd name="T22" fmla="*/ 76 w 145"/>
                <a:gd name="T23" fmla="*/ 0 h 73"/>
                <a:gd name="T24" fmla="*/ 76 w 145"/>
                <a:gd name="T25" fmla="*/ 7 h 73"/>
                <a:gd name="T26" fmla="*/ 45 w 145"/>
                <a:gd name="T27" fmla="*/ 14 h 73"/>
                <a:gd name="T28" fmla="*/ 38 w 145"/>
                <a:gd name="T29" fmla="*/ 22 h 73"/>
                <a:gd name="T30" fmla="*/ 15 w 145"/>
                <a:gd name="T31" fmla="*/ 22 h 73"/>
                <a:gd name="T32" fmla="*/ 0 w 145"/>
                <a:gd name="T33" fmla="*/ 29 h 73"/>
                <a:gd name="T34" fmla="*/ 8 w 145"/>
                <a:gd name="T35" fmla="*/ 43 h 73"/>
                <a:gd name="T36" fmla="*/ 23 w 145"/>
                <a:gd name="T37" fmla="*/ 43 h 73"/>
                <a:gd name="T38" fmla="*/ 23 w 145"/>
                <a:gd name="T39" fmla="*/ 65 h 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5"/>
                <a:gd name="T61" fmla="*/ 0 h 73"/>
                <a:gd name="T62" fmla="*/ 145 w 145"/>
                <a:gd name="T63" fmla="*/ 73 h 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5" h="73">
                  <a:moveTo>
                    <a:pt x="23" y="65"/>
                  </a:moveTo>
                  <a:lnTo>
                    <a:pt x="23" y="65"/>
                  </a:lnTo>
                  <a:lnTo>
                    <a:pt x="53" y="50"/>
                  </a:lnTo>
                  <a:lnTo>
                    <a:pt x="136" y="72"/>
                  </a:lnTo>
                  <a:lnTo>
                    <a:pt x="144" y="58"/>
                  </a:lnTo>
                  <a:lnTo>
                    <a:pt x="136" y="22"/>
                  </a:lnTo>
                  <a:lnTo>
                    <a:pt x="121" y="29"/>
                  </a:lnTo>
                  <a:lnTo>
                    <a:pt x="114" y="14"/>
                  </a:lnTo>
                  <a:lnTo>
                    <a:pt x="99" y="7"/>
                  </a:lnTo>
                  <a:lnTo>
                    <a:pt x="83" y="7"/>
                  </a:lnTo>
                  <a:lnTo>
                    <a:pt x="83" y="0"/>
                  </a:lnTo>
                  <a:lnTo>
                    <a:pt x="76" y="0"/>
                  </a:lnTo>
                  <a:lnTo>
                    <a:pt x="76" y="7"/>
                  </a:lnTo>
                  <a:lnTo>
                    <a:pt x="45" y="14"/>
                  </a:lnTo>
                  <a:lnTo>
                    <a:pt x="38" y="22"/>
                  </a:lnTo>
                  <a:lnTo>
                    <a:pt x="15" y="22"/>
                  </a:lnTo>
                  <a:lnTo>
                    <a:pt x="0" y="29"/>
                  </a:lnTo>
                  <a:lnTo>
                    <a:pt x="8" y="43"/>
                  </a:lnTo>
                  <a:lnTo>
                    <a:pt x="23" y="43"/>
                  </a:lnTo>
                  <a:lnTo>
                    <a:pt x="23" y="65"/>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6" name="Freeform 79">
              <a:extLst>
                <a:ext uri="{FF2B5EF4-FFF2-40B4-BE49-F238E27FC236}">
                  <a16:creationId xmlns:a16="http://schemas.microsoft.com/office/drawing/2014/main" id="{96DA210F-74CE-49DF-BC0B-DD5B0E1C506F}"/>
                </a:ext>
              </a:extLst>
            </p:cNvPr>
            <p:cNvSpPr>
              <a:spLocks/>
            </p:cNvSpPr>
            <p:nvPr/>
          </p:nvSpPr>
          <p:spPr bwMode="gray">
            <a:xfrm>
              <a:off x="9201634" y="2632464"/>
              <a:ext cx="457017" cy="407988"/>
            </a:xfrm>
            <a:custGeom>
              <a:avLst/>
              <a:gdLst>
                <a:gd name="T0" fmla="*/ 132 w 297"/>
                <a:gd name="T1" fmla="*/ 233 h 257"/>
                <a:gd name="T2" fmla="*/ 132 w 297"/>
                <a:gd name="T3" fmla="*/ 233 h 257"/>
                <a:gd name="T4" fmla="*/ 164 w 297"/>
                <a:gd name="T5" fmla="*/ 217 h 257"/>
                <a:gd name="T6" fmla="*/ 179 w 297"/>
                <a:gd name="T7" fmla="*/ 240 h 257"/>
                <a:gd name="T8" fmla="*/ 203 w 297"/>
                <a:gd name="T9" fmla="*/ 256 h 257"/>
                <a:gd name="T10" fmla="*/ 241 w 297"/>
                <a:gd name="T11" fmla="*/ 209 h 257"/>
                <a:gd name="T12" fmla="*/ 280 w 297"/>
                <a:gd name="T13" fmla="*/ 132 h 257"/>
                <a:gd name="T14" fmla="*/ 296 w 297"/>
                <a:gd name="T15" fmla="*/ 78 h 257"/>
                <a:gd name="T16" fmla="*/ 257 w 297"/>
                <a:gd name="T17" fmla="*/ 54 h 257"/>
                <a:gd name="T18" fmla="*/ 249 w 297"/>
                <a:gd name="T19" fmla="*/ 70 h 257"/>
                <a:gd name="T20" fmla="*/ 218 w 297"/>
                <a:gd name="T21" fmla="*/ 78 h 257"/>
                <a:gd name="T22" fmla="*/ 203 w 297"/>
                <a:gd name="T23" fmla="*/ 70 h 257"/>
                <a:gd name="T24" fmla="*/ 203 w 297"/>
                <a:gd name="T25" fmla="*/ 54 h 257"/>
                <a:gd name="T26" fmla="*/ 218 w 297"/>
                <a:gd name="T27" fmla="*/ 54 h 257"/>
                <a:gd name="T28" fmla="*/ 226 w 297"/>
                <a:gd name="T29" fmla="*/ 31 h 257"/>
                <a:gd name="T30" fmla="*/ 195 w 297"/>
                <a:gd name="T31" fmla="*/ 47 h 257"/>
                <a:gd name="T32" fmla="*/ 187 w 297"/>
                <a:gd name="T33" fmla="*/ 31 h 257"/>
                <a:gd name="T34" fmla="*/ 195 w 297"/>
                <a:gd name="T35" fmla="*/ 31 h 257"/>
                <a:gd name="T36" fmla="*/ 218 w 297"/>
                <a:gd name="T37" fmla="*/ 8 h 257"/>
                <a:gd name="T38" fmla="*/ 210 w 297"/>
                <a:gd name="T39" fmla="*/ 0 h 257"/>
                <a:gd name="T40" fmla="*/ 171 w 297"/>
                <a:gd name="T41" fmla="*/ 23 h 257"/>
                <a:gd name="T42" fmla="*/ 125 w 297"/>
                <a:gd name="T43" fmla="*/ 54 h 257"/>
                <a:gd name="T44" fmla="*/ 101 w 297"/>
                <a:gd name="T45" fmla="*/ 54 h 257"/>
                <a:gd name="T46" fmla="*/ 70 w 297"/>
                <a:gd name="T47" fmla="*/ 85 h 257"/>
                <a:gd name="T48" fmla="*/ 55 w 297"/>
                <a:gd name="T49" fmla="*/ 116 h 257"/>
                <a:gd name="T50" fmla="*/ 39 w 297"/>
                <a:gd name="T51" fmla="*/ 124 h 257"/>
                <a:gd name="T52" fmla="*/ 0 w 297"/>
                <a:gd name="T53" fmla="*/ 155 h 257"/>
                <a:gd name="T54" fmla="*/ 8 w 297"/>
                <a:gd name="T55" fmla="*/ 171 h 257"/>
                <a:gd name="T56" fmla="*/ 23 w 297"/>
                <a:gd name="T57" fmla="*/ 186 h 257"/>
                <a:gd name="T58" fmla="*/ 39 w 297"/>
                <a:gd name="T59" fmla="*/ 178 h 257"/>
                <a:gd name="T60" fmla="*/ 39 w 297"/>
                <a:gd name="T61" fmla="*/ 186 h 257"/>
                <a:gd name="T62" fmla="*/ 31 w 297"/>
                <a:gd name="T63" fmla="*/ 194 h 257"/>
                <a:gd name="T64" fmla="*/ 47 w 297"/>
                <a:gd name="T65" fmla="*/ 202 h 257"/>
                <a:gd name="T66" fmla="*/ 62 w 297"/>
                <a:gd name="T67" fmla="*/ 194 h 257"/>
                <a:gd name="T68" fmla="*/ 55 w 297"/>
                <a:gd name="T69" fmla="*/ 171 h 257"/>
                <a:gd name="T70" fmla="*/ 86 w 297"/>
                <a:gd name="T71" fmla="*/ 163 h 257"/>
                <a:gd name="T72" fmla="*/ 109 w 297"/>
                <a:gd name="T73" fmla="*/ 178 h 257"/>
                <a:gd name="T74" fmla="*/ 101 w 297"/>
                <a:gd name="T75" fmla="*/ 186 h 257"/>
                <a:gd name="T76" fmla="*/ 109 w 297"/>
                <a:gd name="T77" fmla="*/ 209 h 257"/>
                <a:gd name="T78" fmla="*/ 125 w 297"/>
                <a:gd name="T79" fmla="*/ 225 h 257"/>
                <a:gd name="T80" fmla="*/ 132 w 297"/>
                <a:gd name="T81" fmla="*/ 233 h 25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97"/>
                <a:gd name="T124" fmla="*/ 0 h 257"/>
                <a:gd name="T125" fmla="*/ 297 w 297"/>
                <a:gd name="T126" fmla="*/ 257 h 25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97" h="257">
                  <a:moveTo>
                    <a:pt x="132" y="233"/>
                  </a:moveTo>
                  <a:lnTo>
                    <a:pt x="132" y="233"/>
                  </a:lnTo>
                  <a:lnTo>
                    <a:pt x="164" y="217"/>
                  </a:lnTo>
                  <a:lnTo>
                    <a:pt x="179" y="240"/>
                  </a:lnTo>
                  <a:lnTo>
                    <a:pt x="203" y="256"/>
                  </a:lnTo>
                  <a:lnTo>
                    <a:pt x="241" y="209"/>
                  </a:lnTo>
                  <a:lnTo>
                    <a:pt x="280" y="132"/>
                  </a:lnTo>
                  <a:lnTo>
                    <a:pt x="296" y="78"/>
                  </a:lnTo>
                  <a:lnTo>
                    <a:pt x="257" y="54"/>
                  </a:lnTo>
                  <a:lnTo>
                    <a:pt x="249" y="70"/>
                  </a:lnTo>
                  <a:lnTo>
                    <a:pt x="218" y="78"/>
                  </a:lnTo>
                  <a:lnTo>
                    <a:pt x="203" y="70"/>
                  </a:lnTo>
                  <a:lnTo>
                    <a:pt x="203" y="54"/>
                  </a:lnTo>
                  <a:lnTo>
                    <a:pt x="218" y="54"/>
                  </a:lnTo>
                  <a:lnTo>
                    <a:pt x="226" y="31"/>
                  </a:lnTo>
                  <a:lnTo>
                    <a:pt x="195" y="47"/>
                  </a:lnTo>
                  <a:lnTo>
                    <a:pt x="187" y="31"/>
                  </a:lnTo>
                  <a:lnTo>
                    <a:pt x="195" y="31"/>
                  </a:lnTo>
                  <a:lnTo>
                    <a:pt x="218" y="8"/>
                  </a:lnTo>
                  <a:lnTo>
                    <a:pt x="210" y="0"/>
                  </a:lnTo>
                  <a:lnTo>
                    <a:pt x="171" y="23"/>
                  </a:lnTo>
                  <a:lnTo>
                    <a:pt x="125" y="54"/>
                  </a:lnTo>
                  <a:lnTo>
                    <a:pt x="101" y="54"/>
                  </a:lnTo>
                  <a:lnTo>
                    <a:pt x="70" y="85"/>
                  </a:lnTo>
                  <a:lnTo>
                    <a:pt x="55" y="116"/>
                  </a:lnTo>
                  <a:lnTo>
                    <a:pt x="39" y="124"/>
                  </a:lnTo>
                  <a:lnTo>
                    <a:pt x="0" y="155"/>
                  </a:lnTo>
                  <a:lnTo>
                    <a:pt x="8" y="171"/>
                  </a:lnTo>
                  <a:lnTo>
                    <a:pt x="23" y="186"/>
                  </a:lnTo>
                  <a:lnTo>
                    <a:pt x="39" y="178"/>
                  </a:lnTo>
                  <a:lnTo>
                    <a:pt x="39" y="186"/>
                  </a:lnTo>
                  <a:lnTo>
                    <a:pt x="31" y="194"/>
                  </a:lnTo>
                  <a:lnTo>
                    <a:pt x="47" y="202"/>
                  </a:lnTo>
                  <a:lnTo>
                    <a:pt x="62" y="194"/>
                  </a:lnTo>
                  <a:lnTo>
                    <a:pt x="55" y="171"/>
                  </a:lnTo>
                  <a:lnTo>
                    <a:pt x="86" y="163"/>
                  </a:lnTo>
                  <a:lnTo>
                    <a:pt x="109" y="178"/>
                  </a:lnTo>
                  <a:lnTo>
                    <a:pt x="101" y="186"/>
                  </a:lnTo>
                  <a:lnTo>
                    <a:pt x="109" y="209"/>
                  </a:lnTo>
                  <a:lnTo>
                    <a:pt x="125" y="225"/>
                  </a:lnTo>
                  <a:lnTo>
                    <a:pt x="132" y="233"/>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7" name="Freeform 82">
              <a:extLst>
                <a:ext uri="{FF2B5EF4-FFF2-40B4-BE49-F238E27FC236}">
                  <a16:creationId xmlns:a16="http://schemas.microsoft.com/office/drawing/2014/main" id="{4AADBE49-72E9-476E-A621-544A331A0575}"/>
                </a:ext>
              </a:extLst>
            </p:cNvPr>
            <p:cNvSpPr>
              <a:spLocks/>
            </p:cNvSpPr>
            <p:nvPr/>
          </p:nvSpPr>
          <p:spPr bwMode="gray">
            <a:xfrm>
              <a:off x="7527446" y="2280039"/>
              <a:ext cx="838633" cy="1614488"/>
            </a:xfrm>
            <a:custGeom>
              <a:avLst/>
              <a:gdLst>
                <a:gd name="T0" fmla="*/ 481 w 545"/>
                <a:gd name="T1" fmla="*/ 683 h 1017"/>
                <a:gd name="T2" fmla="*/ 505 w 545"/>
                <a:gd name="T3" fmla="*/ 714 h 1017"/>
                <a:gd name="T4" fmla="*/ 465 w 545"/>
                <a:gd name="T5" fmla="*/ 738 h 1017"/>
                <a:gd name="T6" fmla="*/ 426 w 545"/>
                <a:gd name="T7" fmla="*/ 786 h 1017"/>
                <a:gd name="T8" fmla="*/ 347 w 545"/>
                <a:gd name="T9" fmla="*/ 810 h 1017"/>
                <a:gd name="T10" fmla="*/ 315 w 545"/>
                <a:gd name="T11" fmla="*/ 849 h 1017"/>
                <a:gd name="T12" fmla="*/ 300 w 545"/>
                <a:gd name="T13" fmla="*/ 897 h 1017"/>
                <a:gd name="T14" fmla="*/ 260 w 545"/>
                <a:gd name="T15" fmla="*/ 937 h 1017"/>
                <a:gd name="T16" fmla="*/ 252 w 545"/>
                <a:gd name="T17" fmla="*/ 992 h 1017"/>
                <a:gd name="T18" fmla="*/ 205 w 545"/>
                <a:gd name="T19" fmla="*/ 1008 h 1017"/>
                <a:gd name="T20" fmla="*/ 166 w 545"/>
                <a:gd name="T21" fmla="*/ 953 h 1017"/>
                <a:gd name="T22" fmla="*/ 166 w 545"/>
                <a:gd name="T23" fmla="*/ 913 h 1017"/>
                <a:gd name="T24" fmla="*/ 166 w 545"/>
                <a:gd name="T25" fmla="*/ 865 h 1017"/>
                <a:gd name="T26" fmla="*/ 150 w 545"/>
                <a:gd name="T27" fmla="*/ 810 h 1017"/>
                <a:gd name="T28" fmla="*/ 166 w 545"/>
                <a:gd name="T29" fmla="*/ 754 h 1017"/>
                <a:gd name="T30" fmla="*/ 181 w 545"/>
                <a:gd name="T31" fmla="*/ 730 h 1017"/>
                <a:gd name="T32" fmla="*/ 173 w 545"/>
                <a:gd name="T33" fmla="*/ 691 h 1017"/>
                <a:gd name="T34" fmla="*/ 110 w 545"/>
                <a:gd name="T35" fmla="*/ 635 h 1017"/>
                <a:gd name="T36" fmla="*/ 110 w 545"/>
                <a:gd name="T37" fmla="*/ 579 h 1017"/>
                <a:gd name="T38" fmla="*/ 110 w 545"/>
                <a:gd name="T39" fmla="*/ 524 h 1017"/>
                <a:gd name="T40" fmla="*/ 63 w 545"/>
                <a:gd name="T41" fmla="*/ 508 h 1017"/>
                <a:gd name="T42" fmla="*/ 47 w 545"/>
                <a:gd name="T43" fmla="*/ 492 h 1017"/>
                <a:gd name="T44" fmla="*/ 16 w 545"/>
                <a:gd name="T45" fmla="*/ 484 h 1017"/>
                <a:gd name="T46" fmla="*/ 8 w 545"/>
                <a:gd name="T47" fmla="*/ 445 h 1017"/>
                <a:gd name="T48" fmla="*/ 39 w 545"/>
                <a:gd name="T49" fmla="*/ 389 h 1017"/>
                <a:gd name="T50" fmla="*/ 95 w 545"/>
                <a:gd name="T51" fmla="*/ 349 h 1017"/>
                <a:gd name="T52" fmla="*/ 79 w 545"/>
                <a:gd name="T53" fmla="*/ 294 h 1017"/>
                <a:gd name="T54" fmla="*/ 118 w 545"/>
                <a:gd name="T55" fmla="*/ 286 h 1017"/>
                <a:gd name="T56" fmla="*/ 173 w 545"/>
                <a:gd name="T57" fmla="*/ 286 h 1017"/>
                <a:gd name="T58" fmla="*/ 189 w 545"/>
                <a:gd name="T59" fmla="*/ 294 h 1017"/>
                <a:gd name="T60" fmla="*/ 205 w 545"/>
                <a:gd name="T61" fmla="*/ 278 h 1017"/>
                <a:gd name="T62" fmla="*/ 229 w 545"/>
                <a:gd name="T63" fmla="*/ 230 h 1017"/>
                <a:gd name="T64" fmla="*/ 300 w 545"/>
                <a:gd name="T65" fmla="*/ 175 h 1017"/>
                <a:gd name="T66" fmla="*/ 323 w 545"/>
                <a:gd name="T67" fmla="*/ 143 h 1017"/>
                <a:gd name="T68" fmla="*/ 307 w 545"/>
                <a:gd name="T69" fmla="*/ 111 h 1017"/>
                <a:gd name="T70" fmla="*/ 331 w 545"/>
                <a:gd name="T71" fmla="*/ 71 h 1017"/>
                <a:gd name="T72" fmla="*/ 339 w 545"/>
                <a:gd name="T73" fmla="*/ 40 h 1017"/>
                <a:gd name="T74" fmla="*/ 355 w 545"/>
                <a:gd name="T75" fmla="*/ 0 h 1017"/>
                <a:gd name="T76" fmla="*/ 442 w 545"/>
                <a:gd name="T77" fmla="*/ 0 h 1017"/>
                <a:gd name="T78" fmla="*/ 497 w 545"/>
                <a:gd name="T79" fmla="*/ 40 h 1017"/>
                <a:gd name="T80" fmla="*/ 520 w 545"/>
                <a:gd name="T81" fmla="*/ 56 h 1017"/>
                <a:gd name="T82" fmla="*/ 442 w 545"/>
                <a:gd name="T83" fmla="*/ 246 h 1017"/>
                <a:gd name="T84" fmla="*/ 410 w 545"/>
                <a:gd name="T85" fmla="*/ 294 h 1017"/>
                <a:gd name="T86" fmla="*/ 371 w 545"/>
                <a:gd name="T87" fmla="*/ 357 h 1017"/>
                <a:gd name="T88" fmla="*/ 339 w 545"/>
                <a:gd name="T89" fmla="*/ 476 h 1017"/>
                <a:gd name="T90" fmla="*/ 378 w 545"/>
                <a:gd name="T91" fmla="*/ 579 h 1017"/>
                <a:gd name="T92" fmla="*/ 481 w 545"/>
                <a:gd name="T93" fmla="*/ 683 h 101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5"/>
                <a:gd name="T142" fmla="*/ 0 h 1017"/>
                <a:gd name="T143" fmla="*/ 545 w 545"/>
                <a:gd name="T144" fmla="*/ 1017 h 101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5" h="1017">
                  <a:moveTo>
                    <a:pt x="481" y="683"/>
                  </a:moveTo>
                  <a:lnTo>
                    <a:pt x="481" y="683"/>
                  </a:lnTo>
                  <a:lnTo>
                    <a:pt x="481" y="699"/>
                  </a:lnTo>
                  <a:lnTo>
                    <a:pt x="505" y="714"/>
                  </a:lnTo>
                  <a:lnTo>
                    <a:pt x="465" y="730"/>
                  </a:lnTo>
                  <a:lnTo>
                    <a:pt x="465" y="738"/>
                  </a:lnTo>
                  <a:lnTo>
                    <a:pt x="434" y="754"/>
                  </a:lnTo>
                  <a:lnTo>
                    <a:pt x="426" y="786"/>
                  </a:lnTo>
                  <a:lnTo>
                    <a:pt x="410" y="778"/>
                  </a:lnTo>
                  <a:lnTo>
                    <a:pt x="347" y="810"/>
                  </a:lnTo>
                  <a:lnTo>
                    <a:pt x="339" y="849"/>
                  </a:lnTo>
                  <a:lnTo>
                    <a:pt x="315" y="849"/>
                  </a:lnTo>
                  <a:lnTo>
                    <a:pt x="300" y="857"/>
                  </a:lnTo>
                  <a:lnTo>
                    <a:pt x="300" y="897"/>
                  </a:lnTo>
                  <a:lnTo>
                    <a:pt x="276" y="913"/>
                  </a:lnTo>
                  <a:lnTo>
                    <a:pt x="260" y="937"/>
                  </a:lnTo>
                  <a:lnTo>
                    <a:pt x="276" y="976"/>
                  </a:lnTo>
                  <a:lnTo>
                    <a:pt x="252" y="992"/>
                  </a:lnTo>
                  <a:lnTo>
                    <a:pt x="229" y="1016"/>
                  </a:lnTo>
                  <a:lnTo>
                    <a:pt x="205" y="1008"/>
                  </a:lnTo>
                  <a:lnTo>
                    <a:pt x="189" y="976"/>
                  </a:lnTo>
                  <a:lnTo>
                    <a:pt x="166" y="953"/>
                  </a:lnTo>
                  <a:lnTo>
                    <a:pt x="158" y="929"/>
                  </a:lnTo>
                  <a:lnTo>
                    <a:pt x="166" y="913"/>
                  </a:lnTo>
                  <a:lnTo>
                    <a:pt x="166" y="889"/>
                  </a:lnTo>
                  <a:lnTo>
                    <a:pt x="166" y="865"/>
                  </a:lnTo>
                  <a:lnTo>
                    <a:pt x="150" y="849"/>
                  </a:lnTo>
                  <a:lnTo>
                    <a:pt x="150" y="810"/>
                  </a:lnTo>
                  <a:lnTo>
                    <a:pt x="166" y="770"/>
                  </a:lnTo>
                  <a:lnTo>
                    <a:pt x="166" y="754"/>
                  </a:lnTo>
                  <a:lnTo>
                    <a:pt x="173" y="746"/>
                  </a:lnTo>
                  <a:lnTo>
                    <a:pt x="181" y="730"/>
                  </a:lnTo>
                  <a:lnTo>
                    <a:pt x="166" y="706"/>
                  </a:lnTo>
                  <a:lnTo>
                    <a:pt x="173" y="691"/>
                  </a:lnTo>
                  <a:lnTo>
                    <a:pt x="166" y="651"/>
                  </a:lnTo>
                  <a:lnTo>
                    <a:pt x="110" y="635"/>
                  </a:lnTo>
                  <a:lnTo>
                    <a:pt x="95" y="611"/>
                  </a:lnTo>
                  <a:lnTo>
                    <a:pt x="110" y="579"/>
                  </a:lnTo>
                  <a:lnTo>
                    <a:pt x="110" y="556"/>
                  </a:lnTo>
                  <a:lnTo>
                    <a:pt x="110" y="524"/>
                  </a:lnTo>
                  <a:lnTo>
                    <a:pt x="79" y="516"/>
                  </a:lnTo>
                  <a:lnTo>
                    <a:pt x="63" y="508"/>
                  </a:lnTo>
                  <a:lnTo>
                    <a:pt x="55" y="508"/>
                  </a:lnTo>
                  <a:lnTo>
                    <a:pt x="47" y="492"/>
                  </a:lnTo>
                  <a:lnTo>
                    <a:pt x="32" y="500"/>
                  </a:lnTo>
                  <a:lnTo>
                    <a:pt x="16" y="484"/>
                  </a:lnTo>
                  <a:lnTo>
                    <a:pt x="0" y="460"/>
                  </a:lnTo>
                  <a:lnTo>
                    <a:pt x="8" y="445"/>
                  </a:lnTo>
                  <a:lnTo>
                    <a:pt x="32" y="421"/>
                  </a:lnTo>
                  <a:lnTo>
                    <a:pt x="39" y="389"/>
                  </a:lnTo>
                  <a:lnTo>
                    <a:pt x="71" y="381"/>
                  </a:lnTo>
                  <a:lnTo>
                    <a:pt x="95" y="349"/>
                  </a:lnTo>
                  <a:lnTo>
                    <a:pt x="79" y="325"/>
                  </a:lnTo>
                  <a:lnTo>
                    <a:pt x="79" y="294"/>
                  </a:lnTo>
                  <a:lnTo>
                    <a:pt x="110" y="294"/>
                  </a:lnTo>
                  <a:lnTo>
                    <a:pt x="118" y="286"/>
                  </a:lnTo>
                  <a:lnTo>
                    <a:pt x="134" y="278"/>
                  </a:lnTo>
                  <a:lnTo>
                    <a:pt x="173" y="286"/>
                  </a:lnTo>
                  <a:lnTo>
                    <a:pt x="181" y="310"/>
                  </a:lnTo>
                  <a:lnTo>
                    <a:pt x="189" y="294"/>
                  </a:lnTo>
                  <a:lnTo>
                    <a:pt x="189" y="286"/>
                  </a:lnTo>
                  <a:lnTo>
                    <a:pt x="205" y="278"/>
                  </a:lnTo>
                  <a:lnTo>
                    <a:pt x="221" y="254"/>
                  </a:lnTo>
                  <a:lnTo>
                    <a:pt x="229" y="230"/>
                  </a:lnTo>
                  <a:lnTo>
                    <a:pt x="252" y="183"/>
                  </a:lnTo>
                  <a:lnTo>
                    <a:pt x="300" y="175"/>
                  </a:lnTo>
                  <a:lnTo>
                    <a:pt x="307" y="151"/>
                  </a:lnTo>
                  <a:lnTo>
                    <a:pt x="323" y="143"/>
                  </a:lnTo>
                  <a:lnTo>
                    <a:pt x="300" y="127"/>
                  </a:lnTo>
                  <a:lnTo>
                    <a:pt x="307" y="111"/>
                  </a:lnTo>
                  <a:lnTo>
                    <a:pt x="331" y="111"/>
                  </a:lnTo>
                  <a:lnTo>
                    <a:pt x="331" y="71"/>
                  </a:lnTo>
                  <a:lnTo>
                    <a:pt x="339" y="64"/>
                  </a:lnTo>
                  <a:lnTo>
                    <a:pt x="339" y="40"/>
                  </a:lnTo>
                  <a:lnTo>
                    <a:pt x="355" y="24"/>
                  </a:lnTo>
                  <a:lnTo>
                    <a:pt x="355" y="0"/>
                  </a:lnTo>
                  <a:lnTo>
                    <a:pt x="386" y="16"/>
                  </a:lnTo>
                  <a:lnTo>
                    <a:pt x="442" y="0"/>
                  </a:lnTo>
                  <a:lnTo>
                    <a:pt x="489" y="24"/>
                  </a:lnTo>
                  <a:lnTo>
                    <a:pt x="497" y="40"/>
                  </a:lnTo>
                  <a:lnTo>
                    <a:pt x="489" y="64"/>
                  </a:lnTo>
                  <a:lnTo>
                    <a:pt x="520" y="56"/>
                  </a:lnTo>
                  <a:lnTo>
                    <a:pt x="544" y="71"/>
                  </a:lnTo>
                  <a:lnTo>
                    <a:pt x="442" y="246"/>
                  </a:lnTo>
                  <a:lnTo>
                    <a:pt x="426" y="246"/>
                  </a:lnTo>
                  <a:lnTo>
                    <a:pt x="410" y="294"/>
                  </a:lnTo>
                  <a:lnTo>
                    <a:pt x="410" y="310"/>
                  </a:lnTo>
                  <a:lnTo>
                    <a:pt x="371" y="357"/>
                  </a:lnTo>
                  <a:lnTo>
                    <a:pt x="355" y="405"/>
                  </a:lnTo>
                  <a:lnTo>
                    <a:pt x="339" y="476"/>
                  </a:lnTo>
                  <a:lnTo>
                    <a:pt x="371" y="548"/>
                  </a:lnTo>
                  <a:lnTo>
                    <a:pt x="378" y="579"/>
                  </a:lnTo>
                  <a:lnTo>
                    <a:pt x="434" y="659"/>
                  </a:lnTo>
                  <a:lnTo>
                    <a:pt x="481" y="683"/>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28" name="Freeform 83">
              <a:extLst>
                <a:ext uri="{FF2B5EF4-FFF2-40B4-BE49-F238E27FC236}">
                  <a16:creationId xmlns:a16="http://schemas.microsoft.com/office/drawing/2014/main" id="{B24D9DFC-0B70-4AE7-B342-B475A23809CC}"/>
                </a:ext>
              </a:extLst>
            </p:cNvPr>
            <p:cNvSpPr>
              <a:spLocks/>
            </p:cNvSpPr>
            <p:nvPr/>
          </p:nvSpPr>
          <p:spPr bwMode="gray">
            <a:xfrm>
              <a:off x="7576687" y="2622939"/>
              <a:ext cx="124641" cy="77788"/>
            </a:xfrm>
            <a:custGeom>
              <a:avLst/>
              <a:gdLst>
                <a:gd name="T0" fmla="*/ 73 w 81"/>
                <a:gd name="T1" fmla="*/ 48 h 49"/>
                <a:gd name="T2" fmla="*/ 73 w 81"/>
                <a:gd name="T3" fmla="*/ 48 h 49"/>
                <a:gd name="T4" fmla="*/ 80 w 81"/>
                <a:gd name="T5" fmla="*/ 34 h 49"/>
                <a:gd name="T6" fmla="*/ 58 w 81"/>
                <a:gd name="T7" fmla="*/ 14 h 49"/>
                <a:gd name="T8" fmla="*/ 29 w 81"/>
                <a:gd name="T9" fmla="*/ 0 h 49"/>
                <a:gd name="T10" fmla="*/ 0 w 81"/>
                <a:gd name="T11" fmla="*/ 7 h 49"/>
                <a:gd name="T12" fmla="*/ 7 w 81"/>
                <a:gd name="T13" fmla="*/ 21 h 49"/>
                <a:gd name="T14" fmla="*/ 7 w 81"/>
                <a:gd name="T15" fmla="*/ 34 h 49"/>
                <a:gd name="T16" fmla="*/ 22 w 81"/>
                <a:gd name="T17" fmla="*/ 48 h 49"/>
                <a:gd name="T18" fmla="*/ 73 w 81"/>
                <a:gd name="T19" fmla="*/ 48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9"/>
                <a:gd name="T32" fmla="*/ 81 w 81"/>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9">
                  <a:moveTo>
                    <a:pt x="73" y="48"/>
                  </a:moveTo>
                  <a:lnTo>
                    <a:pt x="73" y="48"/>
                  </a:lnTo>
                  <a:lnTo>
                    <a:pt x="80" y="34"/>
                  </a:lnTo>
                  <a:lnTo>
                    <a:pt x="58" y="14"/>
                  </a:lnTo>
                  <a:lnTo>
                    <a:pt x="29" y="0"/>
                  </a:lnTo>
                  <a:lnTo>
                    <a:pt x="0" y="7"/>
                  </a:lnTo>
                  <a:lnTo>
                    <a:pt x="7" y="21"/>
                  </a:lnTo>
                  <a:lnTo>
                    <a:pt x="7" y="34"/>
                  </a:lnTo>
                  <a:lnTo>
                    <a:pt x="22" y="48"/>
                  </a:lnTo>
                  <a:lnTo>
                    <a:pt x="73" y="48"/>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31" name="Freeform 87">
              <a:extLst>
                <a:ext uri="{FF2B5EF4-FFF2-40B4-BE49-F238E27FC236}">
                  <a16:creationId xmlns:a16="http://schemas.microsoft.com/office/drawing/2014/main" id="{AB1ACF82-EE83-498B-805E-7F129E541783}"/>
                </a:ext>
              </a:extLst>
            </p:cNvPr>
            <p:cNvSpPr>
              <a:spLocks/>
            </p:cNvSpPr>
            <p:nvPr/>
          </p:nvSpPr>
          <p:spPr bwMode="gray">
            <a:xfrm>
              <a:off x="7016573" y="1168789"/>
              <a:ext cx="112331" cy="65088"/>
            </a:xfrm>
            <a:custGeom>
              <a:avLst/>
              <a:gdLst>
                <a:gd name="T0" fmla="*/ 0 w 73"/>
                <a:gd name="T1" fmla="*/ 7 h 41"/>
                <a:gd name="T2" fmla="*/ 0 w 73"/>
                <a:gd name="T3" fmla="*/ 7 h 41"/>
                <a:gd name="T4" fmla="*/ 22 w 73"/>
                <a:gd name="T5" fmla="*/ 0 h 41"/>
                <a:gd name="T6" fmla="*/ 58 w 73"/>
                <a:gd name="T7" fmla="*/ 7 h 41"/>
                <a:gd name="T8" fmla="*/ 65 w 73"/>
                <a:gd name="T9" fmla="*/ 13 h 41"/>
                <a:gd name="T10" fmla="*/ 58 w 73"/>
                <a:gd name="T11" fmla="*/ 20 h 41"/>
                <a:gd name="T12" fmla="*/ 72 w 73"/>
                <a:gd name="T13" fmla="*/ 33 h 41"/>
                <a:gd name="T14" fmla="*/ 58 w 73"/>
                <a:gd name="T15" fmla="*/ 40 h 41"/>
                <a:gd name="T16" fmla="*/ 43 w 73"/>
                <a:gd name="T17" fmla="*/ 33 h 41"/>
                <a:gd name="T18" fmla="*/ 22 w 73"/>
                <a:gd name="T19" fmla="*/ 33 h 41"/>
                <a:gd name="T20" fmla="*/ 0 w 73"/>
                <a:gd name="T21" fmla="*/ 20 h 41"/>
                <a:gd name="T22" fmla="*/ 0 w 73"/>
                <a:gd name="T23" fmla="*/ 7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3"/>
                <a:gd name="T37" fmla="*/ 0 h 41"/>
                <a:gd name="T38" fmla="*/ 73 w 73"/>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3" h="41">
                  <a:moveTo>
                    <a:pt x="0" y="7"/>
                  </a:moveTo>
                  <a:lnTo>
                    <a:pt x="0" y="7"/>
                  </a:lnTo>
                  <a:lnTo>
                    <a:pt x="22" y="0"/>
                  </a:lnTo>
                  <a:lnTo>
                    <a:pt x="58" y="7"/>
                  </a:lnTo>
                  <a:lnTo>
                    <a:pt x="65" y="13"/>
                  </a:lnTo>
                  <a:lnTo>
                    <a:pt x="58" y="20"/>
                  </a:lnTo>
                  <a:lnTo>
                    <a:pt x="72" y="33"/>
                  </a:lnTo>
                  <a:lnTo>
                    <a:pt x="58" y="40"/>
                  </a:lnTo>
                  <a:lnTo>
                    <a:pt x="43" y="33"/>
                  </a:lnTo>
                  <a:lnTo>
                    <a:pt x="22" y="33"/>
                  </a:lnTo>
                  <a:lnTo>
                    <a:pt x="0" y="20"/>
                  </a:lnTo>
                  <a:lnTo>
                    <a:pt x="0" y="7"/>
                  </a:lnTo>
                </a:path>
              </a:pathLst>
            </a:custGeom>
            <a:solidFill>
              <a:srgbClr val="1D6F88"/>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sp>
          <p:nvSpPr>
            <p:cNvPr id="32" name="Freeform 70">
              <a:extLst>
                <a:ext uri="{FF2B5EF4-FFF2-40B4-BE49-F238E27FC236}">
                  <a16:creationId xmlns:a16="http://schemas.microsoft.com/office/drawing/2014/main" id="{D92327E5-F5FE-432A-A599-8A7A3B4D85F0}"/>
                </a:ext>
              </a:extLst>
            </p:cNvPr>
            <p:cNvSpPr>
              <a:spLocks/>
            </p:cNvSpPr>
            <p:nvPr/>
          </p:nvSpPr>
          <p:spPr bwMode="gray">
            <a:xfrm>
              <a:off x="7216613" y="3426214"/>
              <a:ext cx="727841" cy="750888"/>
            </a:xfrm>
            <a:custGeom>
              <a:avLst/>
              <a:gdLst>
                <a:gd name="T0" fmla="*/ 346 w 473"/>
                <a:gd name="T1" fmla="*/ 24 h 473"/>
                <a:gd name="T2" fmla="*/ 346 w 473"/>
                <a:gd name="T3" fmla="*/ 24 h 473"/>
                <a:gd name="T4" fmla="*/ 346 w 473"/>
                <a:gd name="T5" fmla="*/ 0 h 473"/>
                <a:gd name="T6" fmla="*/ 291 w 473"/>
                <a:gd name="T7" fmla="*/ 8 h 473"/>
                <a:gd name="T8" fmla="*/ 267 w 473"/>
                <a:gd name="T9" fmla="*/ 8 h 473"/>
                <a:gd name="T10" fmla="*/ 252 w 473"/>
                <a:gd name="T11" fmla="*/ 31 h 473"/>
                <a:gd name="T12" fmla="*/ 236 w 473"/>
                <a:gd name="T13" fmla="*/ 39 h 473"/>
                <a:gd name="T14" fmla="*/ 228 w 473"/>
                <a:gd name="T15" fmla="*/ 71 h 473"/>
                <a:gd name="T16" fmla="*/ 228 w 473"/>
                <a:gd name="T17" fmla="*/ 118 h 473"/>
                <a:gd name="T18" fmla="*/ 205 w 473"/>
                <a:gd name="T19" fmla="*/ 149 h 473"/>
                <a:gd name="T20" fmla="*/ 189 w 473"/>
                <a:gd name="T21" fmla="*/ 149 h 473"/>
                <a:gd name="T22" fmla="*/ 181 w 473"/>
                <a:gd name="T23" fmla="*/ 134 h 473"/>
                <a:gd name="T24" fmla="*/ 165 w 473"/>
                <a:gd name="T25" fmla="*/ 126 h 473"/>
                <a:gd name="T26" fmla="*/ 142 w 473"/>
                <a:gd name="T27" fmla="*/ 149 h 473"/>
                <a:gd name="T28" fmla="*/ 87 w 473"/>
                <a:gd name="T29" fmla="*/ 142 h 473"/>
                <a:gd name="T30" fmla="*/ 55 w 473"/>
                <a:gd name="T31" fmla="*/ 189 h 473"/>
                <a:gd name="T32" fmla="*/ 47 w 473"/>
                <a:gd name="T33" fmla="*/ 189 h 473"/>
                <a:gd name="T34" fmla="*/ 0 w 473"/>
                <a:gd name="T35" fmla="*/ 260 h 473"/>
                <a:gd name="T36" fmla="*/ 31 w 473"/>
                <a:gd name="T37" fmla="*/ 291 h 473"/>
                <a:gd name="T38" fmla="*/ 71 w 473"/>
                <a:gd name="T39" fmla="*/ 299 h 473"/>
                <a:gd name="T40" fmla="*/ 102 w 473"/>
                <a:gd name="T41" fmla="*/ 299 h 473"/>
                <a:gd name="T42" fmla="*/ 94 w 473"/>
                <a:gd name="T43" fmla="*/ 346 h 473"/>
                <a:gd name="T44" fmla="*/ 118 w 473"/>
                <a:gd name="T45" fmla="*/ 385 h 473"/>
                <a:gd name="T46" fmla="*/ 110 w 473"/>
                <a:gd name="T47" fmla="*/ 433 h 473"/>
                <a:gd name="T48" fmla="*/ 142 w 473"/>
                <a:gd name="T49" fmla="*/ 433 h 473"/>
                <a:gd name="T50" fmla="*/ 189 w 473"/>
                <a:gd name="T51" fmla="*/ 472 h 473"/>
                <a:gd name="T52" fmla="*/ 205 w 473"/>
                <a:gd name="T53" fmla="*/ 456 h 473"/>
                <a:gd name="T54" fmla="*/ 244 w 473"/>
                <a:gd name="T55" fmla="*/ 441 h 473"/>
                <a:gd name="T56" fmla="*/ 252 w 473"/>
                <a:gd name="T57" fmla="*/ 425 h 473"/>
                <a:gd name="T58" fmla="*/ 291 w 473"/>
                <a:gd name="T59" fmla="*/ 393 h 473"/>
                <a:gd name="T60" fmla="*/ 315 w 473"/>
                <a:gd name="T61" fmla="*/ 393 h 473"/>
                <a:gd name="T62" fmla="*/ 330 w 473"/>
                <a:gd name="T63" fmla="*/ 409 h 473"/>
                <a:gd name="T64" fmla="*/ 346 w 473"/>
                <a:gd name="T65" fmla="*/ 417 h 473"/>
                <a:gd name="T66" fmla="*/ 362 w 473"/>
                <a:gd name="T67" fmla="*/ 409 h 473"/>
                <a:gd name="T68" fmla="*/ 346 w 473"/>
                <a:gd name="T69" fmla="*/ 393 h 473"/>
                <a:gd name="T70" fmla="*/ 385 w 473"/>
                <a:gd name="T71" fmla="*/ 378 h 473"/>
                <a:gd name="T72" fmla="*/ 401 w 473"/>
                <a:gd name="T73" fmla="*/ 401 h 473"/>
                <a:gd name="T74" fmla="*/ 448 w 473"/>
                <a:gd name="T75" fmla="*/ 385 h 473"/>
                <a:gd name="T76" fmla="*/ 472 w 473"/>
                <a:gd name="T77" fmla="*/ 362 h 473"/>
                <a:gd name="T78" fmla="*/ 456 w 473"/>
                <a:gd name="T79" fmla="*/ 354 h 473"/>
                <a:gd name="T80" fmla="*/ 441 w 473"/>
                <a:gd name="T81" fmla="*/ 330 h 473"/>
                <a:gd name="T82" fmla="*/ 433 w 473"/>
                <a:gd name="T83" fmla="*/ 362 h 473"/>
                <a:gd name="T84" fmla="*/ 417 w 473"/>
                <a:gd name="T85" fmla="*/ 346 h 473"/>
                <a:gd name="T86" fmla="*/ 409 w 473"/>
                <a:gd name="T87" fmla="*/ 323 h 473"/>
                <a:gd name="T88" fmla="*/ 425 w 473"/>
                <a:gd name="T89" fmla="*/ 315 h 473"/>
                <a:gd name="T90" fmla="*/ 441 w 473"/>
                <a:gd name="T91" fmla="*/ 323 h 473"/>
                <a:gd name="T92" fmla="*/ 433 w 473"/>
                <a:gd name="T93" fmla="*/ 291 h 473"/>
                <a:gd name="T94" fmla="*/ 409 w 473"/>
                <a:gd name="T95" fmla="*/ 283 h 473"/>
                <a:gd name="T96" fmla="*/ 393 w 473"/>
                <a:gd name="T97" fmla="*/ 252 h 473"/>
                <a:gd name="T98" fmla="*/ 370 w 473"/>
                <a:gd name="T99" fmla="*/ 228 h 473"/>
                <a:gd name="T100" fmla="*/ 362 w 473"/>
                <a:gd name="T101" fmla="*/ 205 h 473"/>
                <a:gd name="T102" fmla="*/ 370 w 473"/>
                <a:gd name="T103" fmla="*/ 189 h 473"/>
                <a:gd name="T104" fmla="*/ 370 w 473"/>
                <a:gd name="T105" fmla="*/ 165 h 473"/>
                <a:gd name="T106" fmla="*/ 370 w 473"/>
                <a:gd name="T107" fmla="*/ 142 h 473"/>
                <a:gd name="T108" fmla="*/ 354 w 473"/>
                <a:gd name="T109" fmla="*/ 126 h 473"/>
                <a:gd name="T110" fmla="*/ 354 w 473"/>
                <a:gd name="T111" fmla="*/ 87 h 473"/>
                <a:gd name="T112" fmla="*/ 370 w 473"/>
                <a:gd name="T113" fmla="*/ 47 h 473"/>
                <a:gd name="T114" fmla="*/ 370 w 473"/>
                <a:gd name="T115" fmla="*/ 31 h 473"/>
                <a:gd name="T116" fmla="*/ 346 w 473"/>
                <a:gd name="T117" fmla="*/ 24 h 4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73"/>
                <a:gd name="T178" fmla="*/ 0 h 473"/>
                <a:gd name="T179" fmla="*/ 473 w 473"/>
                <a:gd name="T180" fmla="*/ 473 h 47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73" h="473">
                  <a:moveTo>
                    <a:pt x="346" y="24"/>
                  </a:moveTo>
                  <a:lnTo>
                    <a:pt x="346" y="24"/>
                  </a:lnTo>
                  <a:lnTo>
                    <a:pt x="346" y="0"/>
                  </a:lnTo>
                  <a:lnTo>
                    <a:pt x="291" y="8"/>
                  </a:lnTo>
                  <a:lnTo>
                    <a:pt x="267" y="8"/>
                  </a:lnTo>
                  <a:lnTo>
                    <a:pt x="252" y="31"/>
                  </a:lnTo>
                  <a:lnTo>
                    <a:pt x="236" y="39"/>
                  </a:lnTo>
                  <a:lnTo>
                    <a:pt x="228" y="71"/>
                  </a:lnTo>
                  <a:lnTo>
                    <a:pt x="228" y="118"/>
                  </a:lnTo>
                  <a:lnTo>
                    <a:pt x="205" y="149"/>
                  </a:lnTo>
                  <a:lnTo>
                    <a:pt x="189" y="149"/>
                  </a:lnTo>
                  <a:lnTo>
                    <a:pt x="181" y="134"/>
                  </a:lnTo>
                  <a:lnTo>
                    <a:pt x="165" y="126"/>
                  </a:lnTo>
                  <a:lnTo>
                    <a:pt x="142" y="149"/>
                  </a:lnTo>
                  <a:lnTo>
                    <a:pt x="87" y="142"/>
                  </a:lnTo>
                  <a:lnTo>
                    <a:pt x="55" y="189"/>
                  </a:lnTo>
                  <a:lnTo>
                    <a:pt x="47" y="189"/>
                  </a:lnTo>
                  <a:lnTo>
                    <a:pt x="0" y="260"/>
                  </a:lnTo>
                  <a:lnTo>
                    <a:pt x="31" y="291"/>
                  </a:lnTo>
                  <a:lnTo>
                    <a:pt x="71" y="299"/>
                  </a:lnTo>
                  <a:lnTo>
                    <a:pt x="102" y="299"/>
                  </a:lnTo>
                  <a:lnTo>
                    <a:pt x="94" y="346"/>
                  </a:lnTo>
                  <a:lnTo>
                    <a:pt x="118" y="385"/>
                  </a:lnTo>
                  <a:lnTo>
                    <a:pt x="110" y="433"/>
                  </a:lnTo>
                  <a:lnTo>
                    <a:pt x="142" y="433"/>
                  </a:lnTo>
                  <a:lnTo>
                    <a:pt x="189" y="472"/>
                  </a:lnTo>
                  <a:lnTo>
                    <a:pt x="205" y="456"/>
                  </a:lnTo>
                  <a:lnTo>
                    <a:pt x="244" y="441"/>
                  </a:lnTo>
                  <a:lnTo>
                    <a:pt x="252" y="425"/>
                  </a:lnTo>
                  <a:lnTo>
                    <a:pt x="291" y="393"/>
                  </a:lnTo>
                  <a:lnTo>
                    <a:pt x="315" y="393"/>
                  </a:lnTo>
                  <a:lnTo>
                    <a:pt x="330" y="409"/>
                  </a:lnTo>
                  <a:lnTo>
                    <a:pt x="346" y="417"/>
                  </a:lnTo>
                  <a:lnTo>
                    <a:pt x="362" y="409"/>
                  </a:lnTo>
                  <a:lnTo>
                    <a:pt x="346" y="393"/>
                  </a:lnTo>
                  <a:lnTo>
                    <a:pt x="385" y="378"/>
                  </a:lnTo>
                  <a:lnTo>
                    <a:pt x="401" y="401"/>
                  </a:lnTo>
                  <a:lnTo>
                    <a:pt x="448" y="385"/>
                  </a:lnTo>
                  <a:lnTo>
                    <a:pt x="472" y="362"/>
                  </a:lnTo>
                  <a:lnTo>
                    <a:pt x="456" y="354"/>
                  </a:lnTo>
                  <a:lnTo>
                    <a:pt x="441" y="330"/>
                  </a:lnTo>
                  <a:lnTo>
                    <a:pt x="433" y="362"/>
                  </a:lnTo>
                  <a:lnTo>
                    <a:pt x="417" y="346"/>
                  </a:lnTo>
                  <a:lnTo>
                    <a:pt x="409" y="323"/>
                  </a:lnTo>
                  <a:lnTo>
                    <a:pt x="425" y="315"/>
                  </a:lnTo>
                  <a:lnTo>
                    <a:pt x="441" y="323"/>
                  </a:lnTo>
                  <a:lnTo>
                    <a:pt x="433" y="291"/>
                  </a:lnTo>
                  <a:lnTo>
                    <a:pt x="409" y="283"/>
                  </a:lnTo>
                  <a:lnTo>
                    <a:pt x="393" y="252"/>
                  </a:lnTo>
                  <a:lnTo>
                    <a:pt x="370" y="228"/>
                  </a:lnTo>
                  <a:lnTo>
                    <a:pt x="362" y="205"/>
                  </a:lnTo>
                  <a:lnTo>
                    <a:pt x="370" y="189"/>
                  </a:lnTo>
                  <a:lnTo>
                    <a:pt x="370" y="165"/>
                  </a:lnTo>
                  <a:lnTo>
                    <a:pt x="370" y="142"/>
                  </a:lnTo>
                  <a:lnTo>
                    <a:pt x="354" y="126"/>
                  </a:lnTo>
                  <a:lnTo>
                    <a:pt x="354" y="87"/>
                  </a:lnTo>
                  <a:lnTo>
                    <a:pt x="370" y="47"/>
                  </a:lnTo>
                  <a:lnTo>
                    <a:pt x="370" y="31"/>
                  </a:lnTo>
                  <a:lnTo>
                    <a:pt x="346" y="24"/>
                  </a:lnTo>
                </a:path>
              </a:pathLst>
            </a:custGeom>
            <a:solidFill>
              <a:srgbClr val="9FD9EB"/>
            </a:solidFill>
            <a:ln w="6350" cap="rnd" cmpd="sng" algn="ctr">
              <a:solidFill>
                <a:srgbClr val="FFFFFF"/>
              </a:solidFill>
              <a:prstDash val="solid"/>
              <a:round/>
              <a:headEnd type="none" w="med" len="med"/>
              <a:tailEnd type="none" w="med" len="med"/>
            </a:ln>
          </p:spPr>
          <p:txBody>
            <a:bodyPr/>
            <a:lstStyle/>
            <a:p>
              <a:pPr algn="ctr"/>
              <a:endParaRPr lang="en-US" sz="1400">
                <a:solidFill>
                  <a:srgbClr val="000000"/>
                </a:solidFill>
                <a:latin typeface="Arial" pitchFamily="34" charset="0"/>
                <a:cs typeface="Arial" pitchFamily="34" charset="0"/>
              </a:endParaRPr>
            </a:p>
          </p:txBody>
        </p:sp>
      </p:grpSp>
      <p:sp>
        <p:nvSpPr>
          <p:cNvPr id="3" name="Rectángulo 2">
            <a:extLst>
              <a:ext uri="{FF2B5EF4-FFF2-40B4-BE49-F238E27FC236}">
                <a16:creationId xmlns:a16="http://schemas.microsoft.com/office/drawing/2014/main" id="{D14A3C3C-5E28-4D8B-AEA3-976F00D92E0B}"/>
              </a:ext>
            </a:extLst>
          </p:cNvPr>
          <p:cNvSpPr/>
          <p:nvPr/>
        </p:nvSpPr>
        <p:spPr>
          <a:xfrm>
            <a:off x="80064" y="559709"/>
            <a:ext cx="12019330" cy="1969770"/>
          </a:xfrm>
          <a:prstGeom prst="rect">
            <a:avLst/>
          </a:prstGeom>
        </p:spPr>
        <p:txBody>
          <a:bodyPr wrap="square">
            <a:spAutoFit/>
          </a:bodyPr>
          <a:lstStyle/>
          <a:p>
            <a:r>
              <a:rPr lang="es-ES" b="1" dirty="0">
                <a:solidFill>
                  <a:srgbClr val="92D050"/>
                </a:solidFill>
                <a:latin typeface="+mj-lt"/>
                <a:cs typeface="Arial" panose="020B0604020202020204" pitchFamily="34" charset="0"/>
                <a:sym typeface="Arial" panose="020B0604020202020204" pitchFamily="34" charset="0"/>
              </a:rPr>
              <a:t>Descripción: </a:t>
            </a:r>
            <a:r>
              <a:rPr lang="es-ES" sz="1300" dirty="0"/>
              <a:t>Movistar Seguros protege tu casa con su nuevo Seguro de hogar, una amplia gama de coberturas y productos asegurados por Telefónica Seguros y Santalucía, para que estés tranquilo ante imprevistos.</a:t>
            </a:r>
          </a:p>
          <a:p>
            <a:endParaRPr lang="es-ES" sz="1300" dirty="0">
              <a:solidFill>
                <a:prstClr val="black"/>
              </a:solidFill>
            </a:endParaRPr>
          </a:p>
          <a:p>
            <a:r>
              <a:rPr lang="es-ES" sz="1300" dirty="0">
                <a:solidFill>
                  <a:prstClr val="black"/>
                </a:solidFill>
              </a:rPr>
              <a:t>Modalidades de seguro de hogar contratables en las zonas cubiertas por Telefónica Seguros y Santalucía. Descripción esquemática del conjunto de coberturas y garantías. </a:t>
            </a:r>
          </a:p>
          <a:p>
            <a:r>
              <a:rPr lang="es-ES" sz="1300" b="1" dirty="0">
                <a:solidFill>
                  <a:prstClr val="black"/>
                </a:solidFill>
              </a:rPr>
              <a:t>Importante</a:t>
            </a:r>
            <a:r>
              <a:rPr lang="es-ES" sz="1300" dirty="0">
                <a:solidFill>
                  <a:prstClr val="black"/>
                </a:solidFill>
              </a:rPr>
              <a:t>: es importante recalcar que la garantía de las configuraciones "Ampliado" y "Premium" es (mucho) más completa que la de la configuración "Básico Plus". Por ejemplo: en "Básico Plus" la garantía (opcional) es "Asistencia Urgente en el Hogar" (sin límites de intervenciones al año solo para 3 ámbitos -electricidad, fontanería y cerrajería-), mientras que en "Ampliado" y "Premium" la garantía es "Asistencia en el Hogar" (limitada a 2 intervenciones al año en "Ampliado" e ilimitada en "Premium"). </a:t>
            </a:r>
          </a:p>
          <a:p>
            <a:endParaRPr lang="es-ES" sz="1300" dirty="0"/>
          </a:p>
          <a:p>
            <a:endParaRPr lang="es-ES" sz="1300" b="1" dirty="0"/>
          </a:p>
        </p:txBody>
      </p:sp>
      <p:pic>
        <p:nvPicPr>
          <p:cNvPr id="58" name="Imagen 57">
            <a:extLst>
              <a:ext uri="{FF2B5EF4-FFF2-40B4-BE49-F238E27FC236}">
                <a16:creationId xmlns:a16="http://schemas.microsoft.com/office/drawing/2014/main" id="{FCAF2867-A6D7-4C13-B26C-87972CDC94E7}"/>
              </a:ext>
            </a:extLst>
          </p:cNvPr>
          <p:cNvPicPr>
            <a:picLocks noChangeAspect="1"/>
          </p:cNvPicPr>
          <p:nvPr/>
        </p:nvPicPr>
        <p:blipFill>
          <a:blip r:embed="rId2"/>
          <a:stretch>
            <a:fillRect/>
          </a:stretch>
        </p:blipFill>
        <p:spPr>
          <a:xfrm>
            <a:off x="163566" y="0"/>
            <a:ext cx="1054469" cy="382357"/>
          </a:xfrm>
          <a:prstGeom prst="rect">
            <a:avLst/>
          </a:prstGeom>
        </p:spPr>
      </p:pic>
      <p:cxnSp>
        <p:nvCxnSpPr>
          <p:cNvPr id="56" name="Conector recto de flecha 55">
            <a:extLst>
              <a:ext uri="{FF2B5EF4-FFF2-40B4-BE49-F238E27FC236}">
                <a16:creationId xmlns:a16="http://schemas.microsoft.com/office/drawing/2014/main" id="{03BF7DB7-6CAB-42AA-ABA5-B3F233938D6C}"/>
              </a:ext>
            </a:extLst>
          </p:cNvPr>
          <p:cNvCxnSpPr>
            <a:cxnSpLocks/>
          </p:cNvCxnSpPr>
          <p:nvPr/>
        </p:nvCxnSpPr>
        <p:spPr>
          <a:xfrm>
            <a:off x="3164771" y="4637769"/>
            <a:ext cx="1502479" cy="0"/>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ee4pFootnotes">
            <a:extLst>
              <a:ext uri="{FF2B5EF4-FFF2-40B4-BE49-F238E27FC236}">
                <a16:creationId xmlns:a16="http://schemas.microsoft.com/office/drawing/2014/main" id="{22E33FF7-AFE8-4D9C-8E52-C210BABE9B23}"/>
              </a:ext>
            </a:extLst>
          </p:cNvPr>
          <p:cNvSpPr>
            <a:spLocks noChangeArrowheads="1"/>
          </p:cNvSpPr>
          <p:nvPr/>
        </p:nvSpPr>
        <p:spPr bwMode="auto">
          <a:xfrm>
            <a:off x="5672016" y="2463591"/>
            <a:ext cx="4523284" cy="1329595"/>
          </a:xfrm>
          <a:prstGeom prst="rect">
            <a:avLst/>
          </a:prstGeom>
          <a:solidFill>
            <a:srgbClr val="9FD9EB"/>
          </a:solidFill>
          <a:ln w="9525" algn="ctr">
            <a:solidFill>
              <a:srgbClr val="1D6F88"/>
            </a:solidFill>
            <a:miter lim="800000"/>
            <a:headEnd type="none" w="lg" len="lg"/>
            <a:tailEnd type="none" w="lg" len="lg"/>
          </a:ln>
        </p:spPr>
        <p:txBody>
          <a:bodyPr vert="horz" wrap="square" lIns="108000" tIns="0" rIns="0" bIns="0" anchor="b" anchorCtr="0">
            <a:spAutoFit/>
          </a:bodyPr>
          <a:lstStyle/>
          <a:p>
            <a:pPr lvl="1">
              <a:lnSpc>
                <a:spcPct val="90000"/>
              </a:lnSpc>
            </a:pPr>
            <a:endParaRPr lang="es-ES" sz="1200" b="1" dirty="0">
              <a:sym typeface="+mn-lt"/>
            </a:endParaRPr>
          </a:p>
          <a:p>
            <a:pPr>
              <a:lnSpc>
                <a:spcPct val="90000"/>
              </a:lnSpc>
            </a:pPr>
            <a:r>
              <a:rPr lang="es-ES" sz="1200" b="1" dirty="0">
                <a:sym typeface="+mn-lt"/>
              </a:rPr>
              <a:t>Zonas cubiertas conjuntamente por Telefónica Seguros y Santalucía</a:t>
            </a:r>
            <a:r>
              <a:rPr lang="es-ES" sz="1200" dirty="0">
                <a:sym typeface="+mn-lt"/>
              </a:rPr>
              <a:t>:</a:t>
            </a:r>
          </a:p>
          <a:p>
            <a:pPr lvl="1">
              <a:lnSpc>
                <a:spcPct val="90000"/>
              </a:lnSpc>
            </a:pPr>
            <a:endParaRPr lang="es-ES" sz="1200" dirty="0">
              <a:sym typeface="+mn-lt"/>
            </a:endParaRPr>
          </a:p>
          <a:p>
            <a:pPr marL="285750" indent="-285750">
              <a:lnSpc>
                <a:spcPct val="90000"/>
              </a:lnSpc>
              <a:buFont typeface="Arial" panose="020B0604020202020204" pitchFamily="34" charset="0"/>
              <a:buChar char="•"/>
            </a:pPr>
            <a:r>
              <a:rPr lang="es-ES" sz="1200" dirty="0">
                <a:sym typeface="+mn-lt"/>
              </a:rPr>
              <a:t>Norte – Este: País Vasco, Navarra y Aragón</a:t>
            </a:r>
          </a:p>
          <a:p>
            <a:pPr marL="285750" indent="-285750">
              <a:lnSpc>
                <a:spcPct val="90000"/>
              </a:lnSpc>
              <a:buFont typeface="Arial" panose="020B0604020202020204" pitchFamily="34" charset="0"/>
              <a:buChar char="•"/>
            </a:pPr>
            <a:r>
              <a:rPr lang="es-ES" sz="1200" dirty="0">
                <a:sym typeface="+mn-lt"/>
              </a:rPr>
              <a:t>Este: Cataluña, Comunidad Valenciana, Baleares y Murcia</a:t>
            </a:r>
          </a:p>
          <a:p>
            <a:pPr marL="285750" indent="-285750">
              <a:lnSpc>
                <a:spcPct val="90000"/>
              </a:lnSpc>
              <a:buFont typeface="Arial" panose="020B0604020202020204" pitchFamily="34" charset="0"/>
              <a:buChar char="•"/>
            </a:pPr>
            <a:r>
              <a:rPr lang="es-ES" sz="1200" dirty="0">
                <a:sym typeface="+mn-lt"/>
              </a:rPr>
              <a:t>Sur – Este: Andalucía (Almería, Granada, Málaga, Jaén y Cádiz), Ceuta y Melilla</a:t>
            </a:r>
          </a:p>
          <a:p>
            <a:pPr marL="285750" indent="-285750">
              <a:lnSpc>
                <a:spcPct val="90000"/>
              </a:lnSpc>
              <a:buFont typeface="Arial" panose="020B0604020202020204" pitchFamily="34" charset="0"/>
              <a:buChar char="•"/>
            </a:pPr>
            <a:endParaRPr lang="es-ES" sz="1200" dirty="0">
              <a:sym typeface="+mn-lt"/>
            </a:endParaRPr>
          </a:p>
        </p:txBody>
      </p:sp>
      <p:pic>
        <p:nvPicPr>
          <p:cNvPr id="61" name="0 Imagen">
            <a:hlinkClick r:id="rId3" action="ppaction://hlinksldjump"/>
            <a:extLst>
              <a:ext uri="{FF2B5EF4-FFF2-40B4-BE49-F238E27FC236}">
                <a16:creationId xmlns:a16="http://schemas.microsoft.com/office/drawing/2014/main" id="{FF3FE3A6-F11B-4BB9-888F-FCE0313ACD8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9367426" y="2621186"/>
            <a:ext cx="827873" cy="252328"/>
          </a:xfrm>
          <a:prstGeom prst="rect">
            <a:avLst/>
          </a:prstGeom>
        </p:spPr>
      </p:pic>
      <p:pic>
        <p:nvPicPr>
          <p:cNvPr id="53" name="0 Imagen">
            <a:hlinkClick r:id="rId3" action="ppaction://hlinksldjump"/>
            <a:extLst>
              <a:ext uri="{FF2B5EF4-FFF2-40B4-BE49-F238E27FC236}">
                <a16:creationId xmlns:a16="http://schemas.microsoft.com/office/drawing/2014/main" id="{43EE94D9-B083-45F2-A240-2DC27D0808B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174098" y="139295"/>
            <a:ext cx="1280856" cy="382357"/>
          </a:xfrm>
          <a:prstGeom prst="rect">
            <a:avLst/>
          </a:prstGeom>
        </p:spPr>
      </p:pic>
      <p:sp>
        <p:nvSpPr>
          <p:cNvPr id="63" name="Rectángulo: esquinas redondeadas 62">
            <a:extLst>
              <a:ext uri="{FF2B5EF4-FFF2-40B4-BE49-F238E27FC236}">
                <a16:creationId xmlns:a16="http://schemas.microsoft.com/office/drawing/2014/main" id="{B0373F3E-9D0C-4A85-B014-F55DC8EBE875}"/>
              </a:ext>
            </a:extLst>
          </p:cNvPr>
          <p:cNvSpPr/>
          <p:nvPr/>
        </p:nvSpPr>
        <p:spPr>
          <a:xfrm>
            <a:off x="1837704" y="105831"/>
            <a:ext cx="6209687" cy="38235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1600" b="1" dirty="0">
                <a:solidFill>
                  <a:schemeClr val="bg1"/>
                </a:solidFill>
              </a:rPr>
              <a:t>Zonas y Modalidades aseguradas por</a:t>
            </a:r>
          </a:p>
        </p:txBody>
      </p:sp>
      <p:sp>
        <p:nvSpPr>
          <p:cNvPr id="37" name="Botón de acción: ir hacia delante o siguiente 36">
            <a:hlinkClick r:id="" action="ppaction://hlinkshowjump?jump=nextslide" highlightClick="1"/>
            <a:extLst>
              <a:ext uri="{FF2B5EF4-FFF2-40B4-BE49-F238E27FC236}">
                <a16:creationId xmlns:a16="http://schemas.microsoft.com/office/drawing/2014/main" id="{5C3209B6-4140-4646-B876-D1A55ABFE017}"/>
              </a:ext>
            </a:extLst>
          </p:cNvPr>
          <p:cNvSpPr/>
          <p:nvPr/>
        </p:nvSpPr>
        <p:spPr>
          <a:xfrm>
            <a:off x="11552749" y="649581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8" name="Imagen 37" descr="Imagen que contiene Texto&#10;&#10;Descripción generada automáticamente">
            <a:extLst>
              <a:ext uri="{FF2B5EF4-FFF2-40B4-BE49-F238E27FC236}">
                <a16:creationId xmlns:a16="http://schemas.microsoft.com/office/drawing/2014/main" id="{D1F196C7-65BA-4C15-9C81-5C42A94404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9157" y="118245"/>
            <a:ext cx="1408942" cy="453951"/>
          </a:xfrm>
          <a:prstGeom prst="rect">
            <a:avLst/>
          </a:prstGeom>
          <a:solidFill>
            <a:schemeClr val="bg1"/>
          </a:solidFill>
        </p:spPr>
      </p:pic>
      <p:pic>
        <p:nvPicPr>
          <p:cNvPr id="40" name="Picture 6" descr="Resultado de imagen de ir a inicio">
            <a:hlinkClick r:id="rId6" action="ppaction://hlinksldjump"/>
            <a:extLst>
              <a:ext uri="{FF2B5EF4-FFF2-40B4-BE49-F238E27FC236}">
                <a16:creationId xmlns:a16="http://schemas.microsoft.com/office/drawing/2014/main" id="{843D77B4-478A-4FD7-9FCE-FA8F3C34D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n 38" descr="Imagen que contiene Texto&#10;&#10;Descripción generada automáticamente">
            <a:extLst>
              <a:ext uri="{FF2B5EF4-FFF2-40B4-BE49-F238E27FC236}">
                <a16:creationId xmlns:a16="http://schemas.microsoft.com/office/drawing/2014/main" id="{15D05655-0B6D-48F0-9953-717B90E8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66441" y="2574245"/>
            <a:ext cx="1153889" cy="332604"/>
          </a:xfrm>
          <a:prstGeom prst="rect">
            <a:avLst/>
          </a:prstGeom>
          <a:solidFill>
            <a:schemeClr val="bg1"/>
          </a:solidFill>
        </p:spPr>
      </p:pic>
      <p:sp>
        <p:nvSpPr>
          <p:cNvPr id="47" name="Rectángulo 46">
            <a:extLst>
              <a:ext uri="{FF2B5EF4-FFF2-40B4-BE49-F238E27FC236}">
                <a16:creationId xmlns:a16="http://schemas.microsoft.com/office/drawing/2014/main" id="{3688687A-D8BD-4A85-9185-E69F4268FB1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8" name="Tabla 47">
            <a:extLst>
              <a:ext uri="{FF2B5EF4-FFF2-40B4-BE49-F238E27FC236}">
                <a16:creationId xmlns:a16="http://schemas.microsoft.com/office/drawing/2014/main" id="{5D060E34-3C97-44FB-BAF3-334A82940978}"/>
              </a:ext>
            </a:extLst>
          </p:cNvPr>
          <p:cNvGraphicFramePr>
            <a:graphicFrameLocks noGrp="1"/>
          </p:cNvGraphicFramePr>
          <p:nvPr/>
        </p:nvGraphicFramePr>
        <p:xfrm>
          <a:off x="5592591" y="3837952"/>
          <a:ext cx="5090095" cy="2928237"/>
        </p:xfrm>
        <a:graphic>
          <a:graphicData uri="http://schemas.openxmlformats.org/drawingml/2006/table">
            <a:tbl>
              <a:tblPr/>
              <a:tblGrid>
                <a:gridCol w="1225453">
                  <a:extLst>
                    <a:ext uri="{9D8B030D-6E8A-4147-A177-3AD203B41FA5}">
                      <a16:colId xmlns:a16="http://schemas.microsoft.com/office/drawing/2014/main" val="1480469399"/>
                    </a:ext>
                  </a:extLst>
                </a:gridCol>
                <a:gridCol w="1174240">
                  <a:extLst>
                    <a:ext uri="{9D8B030D-6E8A-4147-A177-3AD203B41FA5}">
                      <a16:colId xmlns:a16="http://schemas.microsoft.com/office/drawing/2014/main" val="3910812522"/>
                    </a:ext>
                  </a:extLst>
                </a:gridCol>
                <a:gridCol w="1357453">
                  <a:extLst>
                    <a:ext uri="{9D8B030D-6E8A-4147-A177-3AD203B41FA5}">
                      <a16:colId xmlns:a16="http://schemas.microsoft.com/office/drawing/2014/main" val="730946041"/>
                    </a:ext>
                  </a:extLst>
                </a:gridCol>
                <a:gridCol w="1332949">
                  <a:extLst>
                    <a:ext uri="{9D8B030D-6E8A-4147-A177-3AD203B41FA5}">
                      <a16:colId xmlns:a16="http://schemas.microsoft.com/office/drawing/2014/main" val="1710146614"/>
                    </a:ext>
                  </a:extLst>
                </a:gridCol>
              </a:tblGrid>
              <a:tr h="551496">
                <a:tc>
                  <a:txBody>
                    <a:bodyPr/>
                    <a:lstStyle/>
                    <a:p>
                      <a:pPr algn="l" fontAlgn="b"/>
                      <a:r>
                        <a:rPr lang="es-ES" sz="1050" b="1" i="0" u="none" strike="noStrike" dirty="0">
                          <a:solidFill>
                            <a:srgbClr val="000000"/>
                          </a:solidFill>
                          <a:effectLst/>
                          <a:latin typeface="Calibri" panose="020F0502020204030204" pitchFamily="34" charset="0"/>
                        </a:rPr>
                        <a:t>Modalidades disponibles</a:t>
                      </a:r>
                    </a:p>
                  </a:txBody>
                  <a:tcPr marL="9525" marR="9525" marT="72000" marB="72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Básico Plus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Ampliado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Premium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48037866"/>
                  </a:ext>
                </a:extLst>
              </a:tr>
              <a:tr h="634611">
                <a:tc>
                  <a:txBody>
                    <a:bodyPr/>
                    <a:lstStyle/>
                    <a:p>
                      <a:pPr algn="ctr" fontAlgn="ctr"/>
                      <a:r>
                        <a:rPr lang="es-ES" sz="105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 Ilimitada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659062"/>
                  </a:ext>
                </a:extLst>
              </a:tr>
              <a:tr h="199569">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79493"/>
                  </a:ext>
                </a:extLst>
              </a:tr>
              <a:tr h="198147">
                <a:tc gridSpan="4">
                  <a:txBody>
                    <a:bodyPr/>
                    <a:lstStyle/>
                    <a:p>
                      <a:pPr algn="ctr" fontAlgn="b"/>
                      <a:r>
                        <a:rPr lang="es-ES" sz="1050" b="1" i="0" u="none" strike="noStrike">
                          <a:solidFill>
                            <a:srgbClr val="000000"/>
                          </a:solidFill>
                          <a:effectLst/>
                          <a:latin typeface="Calibri" panose="020F0502020204030204" pitchFamily="34" charset="0"/>
                        </a:rPr>
                        <a:t>COBERTURAS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893130573"/>
                  </a:ext>
                </a:extLst>
              </a:tr>
              <a:tr h="385640">
                <a:tc>
                  <a:txBody>
                    <a:bodyPr/>
                    <a:lstStyle/>
                    <a:p>
                      <a:pPr algn="ctr" fontAlgn="ctr"/>
                      <a:r>
                        <a:rPr lang="es-ES" sz="1050" b="1" i="0" u="none" strike="noStrike" dirty="0">
                          <a:solidFill>
                            <a:srgbClr val="000000"/>
                          </a:solidFill>
                          <a:effectLst/>
                          <a:latin typeface="Calibri" panose="020F0502020204030204" pitchFamily="34" charset="0"/>
                        </a:rPr>
                        <a:t>Protección jurídica de la vivienda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163283"/>
                  </a:ext>
                </a:extLst>
              </a:tr>
              <a:tr h="385640">
                <a:tc>
                  <a:txBody>
                    <a:bodyPr/>
                    <a:lstStyle/>
                    <a:p>
                      <a:pPr algn="ctr" fontAlgn="ctr"/>
                      <a:r>
                        <a:rPr lang="es-ES" sz="1050" b="1" i="0" u="none" strike="noStrike">
                          <a:solidFill>
                            <a:srgbClr val="000000"/>
                          </a:solidFill>
                          <a:effectLst/>
                          <a:latin typeface="Calibri" panose="020F0502020204030204" pitchFamily="34" charset="0"/>
                        </a:rPr>
                        <a:t>Asistencia urgente en 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497480"/>
                  </a:ext>
                </a:extLst>
              </a:tr>
              <a:tr h="573134">
                <a:tc>
                  <a:txBody>
                    <a:bodyPr/>
                    <a:lstStyle/>
                    <a:p>
                      <a:pPr algn="ctr" fontAlgn="ctr"/>
                      <a:r>
                        <a:rPr lang="es-ES" sz="1050" b="1" i="0" u="none" strike="noStrike">
                          <a:solidFill>
                            <a:srgbClr val="000000"/>
                          </a:solidFill>
                          <a:effectLst/>
                          <a:latin typeface="Calibri" panose="020F0502020204030204" pitchFamily="34" charset="0"/>
                        </a:rPr>
                        <a:t>Ampliacion continente por hipoteca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028057"/>
                  </a:ext>
                </a:extLst>
              </a:tr>
            </a:tbl>
          </a:graphicData>
        </a:graphic>
      </p:graphicFrame>
    </p:spTree>
    <p:extLst>
      <p:ext uri="{BB962C8B-B14F-4D97-AF65-F5344CB8AC3E}">
        <p14:creationId xmlns:p14="http://schemas.microsoft.com/office/powerpoint/2010/main" val="2615301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9328058-150B-4DB6-894E-DC6A65E7D09A}"/>
              </a:ext>
            </a:extLst>
          </p:cNvPr>
          <p:cNvPicPr>
            <a:picLocks noChangeAspect="1"/>
          </p:cNvPicPr>
          <p:nvPr/>
        </p:nvPicPr>
        <p:blipFill rotWithShape="1">
          <a:blip r:embed="rId2"/>
          <a:srcRect r="75049"/>
          <a:stretch/>
        </p:blipFill>
        <p:spPr>
          <a:xfrm>
            <a:off x="9353914" y="727513"/>
            <a:ext cx="2688374" cy="1823822"/>
          </a:xfrm>
          <a:prstGeom prst="rect">
            <a:avLst/>
          </a:prstGeom>
          <a:ln w="15875">
            <a:solidFill>
              <a:schemeClr val="accent1"/>
            </a:solidFill>
          </a:ln>
        </p:spPr>
      </p:pic>
      <p:sp>
        <p:nvSpPr>
          <p:cNvPr id="2" name="Rectángulo: esquinas redondeadas 1">
            <a:extLst>
              <a:ext uri="{FF2B5EF4-FFF2-40B4-BE49-F238E27FC236}">
                <a16:creationId xmlns:a16="http://schemas.microsoft.com/office/drawing/2014/main" id="{507D4629-C362-41A3-A8DD-B59D10B0AE5E}"/>
              </a:ext>
            </a:extLst>
          </p:cNvPr>
          <p:cNvSpPr/>
          <p:nvPr/>
        </p:nvSpPr>
        <p:spPr>
          <a:xfrm>
            <a:off x="1575826" y="23698"/>
            <a:ext cx="7274484" cy="46212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Argumentario Apoyo Venta Seguro de Hogar</a:t>
            </a:r>
          </a:p>
        </p:txBody>
      </p:sp>
      <p:sp>
        <p:nvSpPr>
          <p:cNvPr id="25" name="Rectángulo: esquinas redondeadas 24">
            <a:hlinkClick r:id="rId3" action="ppaction://hlinksldjump"/>
            <a:extLst>
              <a:ext uri="{FF2B5EF4-FFF2-40B4-BE49-F238E27FC236}">
                <a16:creationId xmlns:a16="http://schemas.microsoft.com/office/drawing/2014/main" id="{FA157D17-BA35-454A-B526-E52310AE014C}"/>
              </a:ext>
            </a:extLst>
          </p:cNvPr>
          <p:cNvSpPr/>
          <p:nvPr/>
        </p:nvSpPr>
        <p:spPr>
          <a:xfrm>
            <a:off x="137022" y="504213"/>
            <a:ext cx="1191946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Presta especial atención </a:t>
            </a:r>
            <a:r>
              <a:rPr lang="es-ES" sz="1400" b="1">
                <a:solidFill>
                  <a:schemeClr val="bg1"/>
                </a:solidFill>
              </a:rPr>
              <a:t>(durante la captura datos de la vivienda e inicio seguro)</a:t>
            </a:r>
          </a:p>
        </p:txBody>
      </p:sp>
      <p:pic>
        <p:nvPicPr>
          <p:cNvPr id="15" name="Imagen 14">
            <a:extLst>
              <a:ext uri="{FF2B5EF4-FFF2-40B4-BE49-F238E27FC236}">
                <a16:creationId xmlns:a16="http://schemas.microsoft.com/office/drawing/2014/main" id="{3E698D06-1C3A-41F8-8967-D565A841F893}"/>
              </a:ext>
            </a:extLst>
          </p:cNvPr>
          <p:cNvPicPr/>
          <p:nvPr/>
        </p:nvPicPr>
        <p:blipFill rotWithShape="1">
          <a:blip r:embed="rId4">
            <a:extLst>
              <a:ext uri="{28A0092B-C50C-407E-A947-70E740481C1C}">
                <a14:useLocalDpi xmlns:a14="http://schemas.microsoft.com/office/drawing/2010/main" val="0"/>
              </a:ext>
            </a:extLst>
          </a:blip>
          <a:srcRect l="15086" t="11740" r="15650" b="11012"/>
          <a:stretch/>
        </p:blipFill>
        <p:spPr>
          <a:xfrm>
            <a:off x="9369011" y="4532534"/>
            <a:ext cx="2660073" cy="2325466"/>
          </a:xfrm>
          <a:prstGeom prst="rect">
            <a:avLst/>
          </a:prstGeom>
        </p:spPr>
      </p:pic>
      <p:sp>
        <p:nvSpPr>
          <p:cNvPr id="19" name="Rectángulo: esquinas redondeadas 18">
            <a:extLst>
              <a:ext uri="{FF2B5EF4-FFF2-40B4-BE49-F238E27FC236}">
                <a16:creationId xmlns:a16="http://schemas.microsoft.com/office/drawing/2014/main" id="{D5DE6719-CBE2-4453-A282-179B13E993A0}"/>
              </a:ext>
            </a:extLst>
          </p:cNvPr>
          <p:cNvSpPr/>
          <p:nvPr/>
        </p:nvSpPr>
        <p:spPr>
          <a:xfrm>
            <a:off x="1292541" y="2623269"/>
            <a:ext cx="10708850" cy="96057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000" dirty="0">
                <a:solidFill>
                  <a:prstClr val="black"/>
                </a:solidFill>
              </a:rPr>
              <a:t>Si la vivienda a asegurar está hipotecada, se le informará que en este caso es necesario realizar cesión de derechos a la entidad aseguradora y contratar la cobertura de ampliación continente por hipoteca. </a:t>
            </a:r>
          </a:p>
          <a:p>
            <a:pPr marL="171450" lvl="3" indent="-171450">
              <a:buFont typeface="Arial" panose="020B0604020202020204" pitchFamily="34" charset="0"/>
              <a:buChar char="•"/>
            </a:pPr>
            <a:r>
              <a:rPr lang="es-ES" sz="1000" dirty="0">
                <a:solidFill>
                  <a:prstClr val="black"/>
                </a:solidFill>
              </a:rPr>
              <a:t>Se necesitará tener el nombre de la entidad hipotecaria y el número de préstamo. El importe a incorporar es la diferencia entre el importe hipotecado pendiente de amortizar y el importe del continente. </a:t>
            </a:r>
            <a:r>
              <a:rPr lang="es-ES" sz="1000" b="1" dirty="0">
                <a:solidFill>
                  <a:prstClr val="black"/>
                </a:solidFill>
              </a:rPr>
              <a:t>Dónde puede localizar esta información</a:t>
            </a:r>
            <a:r>
              <a:rPr lang="es-ES" sz="1000" dirty="0">
                <a:solidFill>
                  <a:prstClr val="black"/>
                </a:solidFill>
              </a:rPr>
              <a:t>: en cualquier recibo del banco donde paga el préstamo hipoteca o en la escritura formalización hipoteca.</a:t>
            </a:r>
          </a:p>
          <a:p>
            <a:pPr marL="171450" lvl="3" indent="-171450">
              <a:buFont typeface="Arial" panose="020B0604020202020204" pitchFamily="34" charset="0"/>
              <a:buChar char="•"/>
            </a:pPr>
            <a:r>
              <a:rPr lang="es-ES" sz="1000" dirty="0">
                <a:solidFill>
                  <a:prstClr val="black"/>
                </a:solidFill>
              </a:rPr>
              <a:t>Si no dispone de los anteriores datos, marcar NO en hipoteca,  continuar con el proceso e informar que posteriormente puede llamarnos para contratar esta cobertura. </a:t>
            </a:r>
          </a:p>
        </p:txBody>
      </p:sp>
      <p:sp>
        <p:nvSpPr>
          <p:cNvPr id="20" name="Rectángulo: esquinas redondeadas 19">
            <a:extLst>
              <a:ext uri="{FF2B5EF4-FFF2-40B4-BE49-F238E27FC236}">
                <a16:creationId xmlns:a16="http://schemas.microsoft.com/office/drawing/2014/main" id="{978BEBF0-E9E4-47C5-9724-CCBA11B28B45}"/>
              </a:ext>
            </a:extLst>
          </p:cNvPr>
          <p:cNvSpPr/>
          <p:nvPr/>
        </p:nvSpPr>
        <p:spPr>
          <a:xfrm>
            <a:off x="105859" y="2643493"/>
            <a:ext cx="1186681" cy="94034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Vivienda Hipotecada</a:t>
            </a:r>
          </a:p>
        </p:txBody>
      </p:sp>
      <p:sp>
        <p:nvSpPr>
          <p:cNvPr id="21" name="Rectángulo: esquinas redondeadas 20">
            <a:extLst>
              <a:ext uri="{FF2B5EF4-FFF2-40B4-BE49-F238E27FC236}">
                <a16:creationId xmlns:a16="http://schemas.microsoft.com/office/drawing/2014/main" id="{719C43E7-B068-496C-904C-2A665F287956}"/>
              </a:ext>
            </a:extLst>
          </p:cNvPr>
          <p:cNvSpPr/>
          <p:nvPr/>
        </p:nvSpPr>
        <p:spPr>
          <a:xfrm>
            <a:off x="1320235" y="4471623"/>
            <a:ext cx="8045822" cy="23254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000" dirty="0">
                <a:solidFill>
                  <a:prstClr val="black"/>
                </a:solidFill>
              </a:rPr>
              <a:t>El cliente ha de confirmar que la vivienda no está incluida en ninguna de las excepciones que se indican y que estarán recogidas en el portal gestor. Para ello debes seguir este procedimiento:</a:t>
            </a:r>
          </a:p>
          <a:p>
            <a:pPr lvl="0">
              <a:spcBef>
                <a:spcPts val="500"/>
              </a:spcBef>
              <a:spcAft>
                <a:spcPts val="1000"/>
              </a:spcAft>
            </a:pP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a:t>
            </a:r>
            <a:r>
              <a:rPr lang="es-ES" sz="1000" dirty="0">
                <a:solidFill>
                  <a:srgbClr val="4472C4"/>
                </a:solidFill>
                <a:latin typeface="Calibri" panose="020F0502020204030204" pitchFamily="34" charset="0"/>
                <a:ea typeface="Times New Roman" panose="02020603050405020304" pitchFamily="18" charset="0"/>
                <a:cs typeface="Calibri" panose="020F0502020204030204" pitchFamily="34" charset="0"/>
              </a:rPr>
              <a:t> </a:t>
            </a:r>
            <a:r>
              <a:rPr lang="es-ES" sz="1000" b="1" i="1" dirty="0">
                <a:solidFill>
                  <a:srgbClr val="70AD47"/>
                </a:solidFill>
                <a:latin typeface="Calibri" panose="020F0502020204030204" pitchFamily="34" charset="0"/>
                <a:ea typeface="Times New Roman" panose="02020603050405020304" pitchFamily="18" charset="0"/>
                <a:cs typeface="Calibri" panose="020F0502020204030204" pitchFamily="34" charset="0"/>
              </a:rPr>
              <a:t>Para poder confirmar que tu vivienda es asegurable, a continuación, te voy a ir leyendo una serie de circunstancias para que me indiques si la vivienda a asegurar incurre en alguno de ellas.</a:t>
            </a:r>
            <a:r>
              <a:rPr lang="es-ES" sz="1000" dirty="0">
                <a:solidFill>
                  <a:prstClr val="black"/>
                </a:solidFill>
                <a:latin typeface="Calibri" panose="020F0502020204030204" pitchFamily="34" charset="0"/>
                <a:ea typeface="Times New Roman" panose="02020603050405020304" pitchFamily="18" charset="0"/>
                <a:cs typeface="Calibri" panose="020F0502020204030204" pitchFamily="34" charset="0"/>
              </a:rPr>
              <a:t>. A medida que se le vayan leyendo cada una de las circunstancias, si el cliente indica:</a:t>
            </a:r>
          </a:p>
          <a:p>
            <a:pPr marL="171450" lvl="0" indent="-171450">
              <a:spcBef>
                <a:spcPts val="500"/>
              </a:spcBef>
              <a:spcAft>
                <a:spcPts val="1000"/>
              </a:spcAft>
              <a:buFont typeface="Arial" panose="020B0604020202020204" pitchFamily="34" charset="0"/>
              <a:buChar char="•"/>
            </a:pPr>
            <a:r>
              <a:rPr lang="es-ES" sz="1000" b="1" dirty="0">
                <a:solidFill>
                  <a:prstClr val="black"/>
                </a:solidFill>
                <a:latin typeface="Calibri" panose="020F0502020204030204" pitchFamily="34" charset="0"/>
                <a:ea typeface="Times New Roman" panose="02020603050405020304" pitchFamily="18" charset="0"/>
                <a:cs typeface="Calibri" panose="020F0502020204030204" pitchFamily="34" charset="0"/>
              </a:rPr>
              <a:t>La vivienda SI incurre</a:t>
            </a:r>
            <a:r>
              <a:rPr lang="es-ES" sz="1000" dirty="0">
                <a:solidFill>
                  <a:prstClr val="black"/>
                </a:solidFill>
                <a:latin typeface="Calibri" panose="020F0502020204030204" pitchFamily="34" charset="0"/>
                <a:ea typeface="Times New Roman" panose="02020603050405020304" pitchFamily="18" charset="0"/>
                <a:cs typeface="Calibri" panose="020F0502020204030204" pitchFamily="34" charset="0"/>
              </a:rPr>
              <a:t>. Se informará al cliente que </a:t>
            </a: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 </a:t>
            </a:r>
            <a:r>
              <a:rPr lang="es-ES" sz="1000" b="1" i="1" dirty="0">
                <a:solidFill>
                  <a:srgbClr val="70AD47"/>
                </a:solidFill>
                <a:latin typeface="Calibri" panose="020F0502020204030204" pitchFamily="34" charset="0"/>
                <a:cs typeface="Calibri" panose="020F0502020204030204" pitchFamily="34" charset="0"/>
              </a:rPr>
              <a:t>“Al incurrir en (especificar cuál/es) no es posible la contratación del seguro</a:t>
            </a:r>
            <a:r>
              <a:rPr lang="es-ES" sz="1000" dirty="0">
                <a:solidFill>
                  <a:prstClr val="black"/>
                </a:solidFill>
                <a:latin typeface="Calibri" panose="020F0502020204030204" pitchFamily="34" charset="0"/>
                <a:ea typeface="Times New Roman" panose="02020603050405020304" pitchFamily="18" charset="0"/>
                <a:cs typeface="Calibri" panose="020F0502020204030204" pitchFamily="34" charset="0"/>
              </a:rPr>
              <a:t>” y </a:t>
            </a:r>
            <a:r>
              <a:rPr lang="es-ES" sz="1000" b="1" dirty="0">
                <a:solidFill>
                  <a:prstClr val="black"/>
                </a:solidFill>
                <a:latin typeface="Calibri" panose="020F0502020204030204" pitchFamily="34" charset="0"/>
                <a:ea typeface="Times New Roman" panose="02020603050405020304" pitchFamily="18" charset="0"/>
                <a:cs typeface="Calibri" panose="020F0502020204030204" pitchFamily="34" charset="0"/>
              </a:rPr>
              <a:t>se pulsará sobre el botón SI. Despedida</a:t>
            </a:r>
          </a:p>
          <a:p>
            <a:pPr marL="171450" lvl="0" indent="-171450">
              <a:spcBef>
                <a:spcPts val="500"/>
              </a:spcBef>
              <a:spcAft>
                <a:spcPts val="1000"/>
              </a:spcAft>
              <a:buFont typeface="Arial" panose="020B0604020202020204" pitchFamily="34" charset="0"/>
              <a:buChar char="•"/>
            </a:pPr>
            <a:r>
              <a:rPr lang="es-ES" sz="1000" b="1" dirty="0">
                <a:solidFill>
                  <a:prstClr val="black"/>
                </a:solidFill>
                <a:latin typeface="Calibri" panose="020F0502020204030204" pitchFamily="34" charset="0"/>
                <a:ea typeface="Times New Roman" panose="02020603050405020304" pitchFamily="18" charset="0"/>
                <a:cs typeface="Calibri" panose="020F0502020204030204" pitchFamily="34" charset="0"/>
              </a:rPr>
              <a:t>La vivienda NO incurre</a:t>
            </a:r>
            <a:r>
              <a:rPr lang="es-ES" sz="1000" dirty="0">
                <a:solidFill>
                  <a:prstClr val="black"/>
                </a:solidFill>
                <a:latin typeface="Calibri" panose="020F0502020204030204" pitchFamily="34" charset="0"/>
                <a:ea typeface="Times New Roman" panose="02020603050405020304" pitchFamily="18" charset="0"/>
                <a:cs typeface="Calibri" panose="020F0502020204030204" pitchFamily="34" charset="0"/>
              </a:rPr>
              <a:t> en ninguna de ellas, </a:t>
            </a:r>
            <a:r>
              <a:rPr lang="es-ES" sz="10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 </a:t>
            </a:r>
            <a:r>
              <a:rPr lang="es-ES" sz="1000" b="1" i="1" dirty="0">
                <a:solidFill>
                  <a:srgbClr val="70AD47"/>
                </a:solidFill>
                <a:latin typeface="Calibri" panose="020F0502020204030204" pitchFamily="34" charset="0"/>
                <a:cs typeface="Calibri" panose="020F0502020204030204" pitchFamily="34" charset="0"/>
              </a:rPr>
              <a:t>“Al no incurrir en ninguna de las circunstancias enumeradas continuamos con el proceso de contratación del seguro</a:t>
            </a:r>
            <a:r>
              <a:rPr lang="es-ES" sz="1000" dirty="0">
                <a:solidFill>
                  <a:prstClr val="black"/>
                </a:solidFill>
                <a:latin typeface="Calibri" panose="020F0502020204030204" pitchFamily="34" charset="0"/>
                <a:ea typeface="Times New Roman" panose="02020603050405020304" pitchFamily="18" charset="0"/>
                <a:cs typeface="Calibri" panose="020F0502020204030204" pitchFamily="34" charset="0"/>
              </a:rPr>
              <a:t>”. </a:t>
            </a:r>
            <a:r>
              <a:rPr lang="es-ES" sz="1000" b="1" dirty="0">
                <a:solidFill>
                  <a:prstClr val="black"/>
                </a:solidFill>
                <a:latin typeface="Calibri" panose="020F0502020204030204" pitchFamily="34" charset="0"/>
                <a:ea typeface="Times New Roman" panose="02020603050405020304" pitchFamily="18" charset="0"/>
                <a:cs typeface="Calibri" panose="020F0502020204030204" pitchFamily="34" charset="0"/>
              </a:rPr>
              <a:t>Se pulsará sobre el botón NO y se continuará con el proceso.</a:t>
            </a:r>
            <a:endParaRPr lang="es-ES" sz="1000" dirty="0">
              <a:solidFill>
                <a:prstClr val="black"/>
              </a:solidFill>
            </a:endParaRPr>
          </a:p>
        </p:txBody>
      </p:sp>
      <p:sp>
        <p:nvSpPr>
          <p:cNvPr id="22" name="Rectángulo: esquinas redondeadas 21">
            <a:extLst>
              <a:ext uri="{FF2B5EF4-FFF2-40B4-BE49-F238E27FC236}">
                <a16:creationId xmlns:a16="http://schemas.microsoft.com/office/drawing/2014/main" id="{F3CE0A7E-739B-460F-BE5F-B5825851B59B}"/>
              </a:ext>
            </a:extLst>
          </p:cNvPr>
          <p:cNvSpPr/>
          <p:nvPr/>
        </p:nvSpPr>
        <p:spPr>
          <a:xfrm>
            <a:off x="133553" y="4471623"/>
            <a:ext cx="1186681" cy="232546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Vivienda Asegurable</a:t>
            </a:r>
          </a:p>
        </p:txBody>
      </p:sp>
      <p:pic>
        <p:nvPicPr>
          <p:cNvPr id="33" name="Imagen 32">
            <a:extLst>
              <a:ext uri="{FF2B5EF4-FFF2-40B4-BE49-F238E27FC236}">
                <a16:creationId xmlns:a16="http://schemas.microsoft.com/office/drawing/2014/main" id="{95F5220A-AD29-4F56-AA5C-AA42A40CD7C8}"/>
              </a:ext>
            </a:extLst>
          </p:cNvPr>
          <p:cNvPicPr>
            <a:picLocks noChangeAspect="1"/>
          </p:cNvPicPr>
          <p:nvPr/>
        </p:nvPicPr>
        <p:blipFill>
          <a:blip r:embed="rId5"/>
          <a:stretch>
            <a:fillRect/>
          </a:stretch>
        </p:blipFill>
        <p:spPr>
          <a:xfrm>
            <a:off x="136407" y="0"/>
            <a:ext cx="1054469" cy="382357"/>
          </a:xfrm>
          <a:prstGeom prst="rect">
            <a:avLst/>
          </a:prstGeom>
        </p:spPr>
      </p:pic>
      <p:pic>
        <p:nvPicPr>
          <p:cNvPr id="34" name="0 Imagen">
            <a:hlinkClick r:id="rId6" action="ppaction://hlinksldjump"/>
            <a:extLst>
              <a:ext uri="{FF2B5EF4-FFF2-40B4-BE49-F238E27FC236}">
                <a16:creationId xmlns:a16="http://schemas.microsoft.com/office/drawing/2014/main" id="{301A37BC-9DF7-4272-B1EF-BC714FF1117E}"/>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sp>
        <p:nvSpPr>
          <p:cNvPr id="27" name="Botón de acción: ir hacia atrás o anterior 26">
            <a:hlinkClick r:id="" action="ppaction://hlinkshowjump?jump=previousslide" highlightClick="1"/>
            <a:extLst>
              <a:ext uri="{FF2B5EF4-FFF2-40B4-BE49-F238E27FC236}">
                <a16:creationId xmlns:a16="http://schemas.microsoft.com/office/drawing/2014/main" id="{7D04A6FE-DB66-4D88-9E74-40A5ED0AB599}"/>
              </a:ext>
            </a:extLst>
          </p:cNvPr>
          <p:cNvSpPr/>
          <p:nvPr/>
        </p:nvSpPr>
        <p:spPr>
          <a:xfrm>
            <a:off x="109781" y="656630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29" name="Botón de acción: ir hacia delante o siguiente 28">
            <a:hlinkClick r:id="" action="ppaction://hlinkshowjump?jump=nextslide" highlightClick="1"/>
            <a:extLst>
              <a:ext uri="{FF2B5EF4-FFF2-40B4-BE49-F238E27FC236}">
                <a16:creationId xmlns:a16="http://schemas.microsoft.com/office/drawing/2014/main" id="{6CD7E1B0-B3F5-4E10-9956-88973AE99520}"/>
              </a:ext>
            </a:extLst>
          </p:cNvPr>
          <p:cNvSpPr/>
          <p:nvPr/>
        </p:nvSpPr>
        <p:spPr>
          <a:xfrm>
            <a:off x="11782789" y="6564767"/>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26" name="Rectángulo: esquinas redondeadas 25">
            <a:extLst>
              <a:ext uri="{FF2B5EF4-FFF2-40B4-BE49-F238E27FC236}">
                <a16:creationId xmlns:a16="http://schemas.microsoft.com/office/drawing/2014/main" id="{B4206F93-20A9-4448-AD25-8AC6B10243AB}"/>
              </a:ext>
            </a:extLst>
          </p:cNvPr>
          <p:cNvSpPr/>
          <p:nvPr/>
        </p:nvSpPr>
        <p:spPr>
          <a:xfrm>
            <a:off x="1292541" y="983766"/>
            <a:ext cx="8045822" cy="110287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000" dirty="0">
                <a:solidFill>
                  <a:prstClr val="black"/>
                </a:solidFill>
              </a:rPr>
              <a:t>El tener el servicio catastro activado facilita la cumplimentación y validación de los datos referentes a la localización, y características de la vivienda, así como  facilita importes recomendados. El no tenerlo activado o cuando se pierde la conexión con el catastro implica tener que cumplimentar los datos manualmente. </a:t>
            </a:r>
          </a:p>
          <a:p>
            <a:pPr marL="0" lvl="3"/>
            <a:r>
              <a:rPr lang="es-ES" sz="1000" b="1" dirty="0">
                <a:solidFill>
                  <a:prstClr val="black"/>
                </a:solidFill>
              </a:rPr>
              <a:t>Importante</a:t>
            </a:r>
            <a:r>
              <a:rPr lang="es-ES" sz="1000" dirty="0">
                <a:solidFill>
                  <a:prstClr val="black"/>
                </a:solidFill>
              </a:rPr>
              <a:t>: en las localidades de País Vasco y Navarra no hay conexión con el catastro, hay que cumplimentar los datos manualmente.</a:t>
            </a:r>
          </a:p>
          <a:p>
            <a:pPr marL="0" lvl="3"/>
            <a:endParaRPr lang="es-ES" sz="1000" dirty="0">
              <a:solidFill>
                <a:prstClr val="black"/>
              </a:solidFill>
            </a:endParaRPr>
          </a:p>
        </p:txBody>
      </p:sp>
      <p:sp>
        <p:nvSpPr>
          <p:cNvPr id="31" name="Rectángulo: esquinas redondeadas 30">
            <a:extLst>
              <a:ext uri="{FF2B5EF4-FFF2-40B4-BE49-F238E27FC236}">
                <a16:creationId xmlns:a16="http://schemas.microsoft.com/office/drawing/2014/main" id="{CDFA05DA-54EA-42FF-BE53-6C6D0AE937B8}"/>
              </a:ext>
            </a:extLst>
          </p:cNvPr>
          <p:cNvSpPr/>
          <p:nvPr/>
        </p:nvSpPr>
        <p:spPr>
          <a:xfrm>
            <a:off x="105859" y="986656"/>
            <a:ext cx="1186681" cy="110034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Utilizar servicios del catastro</a:t>
            </a:r>
          </a:p>
        </p:txBody>
      </p:sp>
      <p:sp>
        <p:nvSpPr>
          <p:cNvPr id="35" name="Rectángulo: esquinas redondeadas 34">
            <a:extLst>
              <a:ext uri="{FF2B5EF4-FFF2-40B4-BE49-F238E27FC236}">
                <a16:creationId xmlns:a16="http://schemas.microsoft.com/office/drawing/2014/main" id="{D4DF60CD-7A40-419C-ABD1-E552181C17D6}"/>
              </a:ext>
            </a:extLst>
          </p:cNvPr>
          <p:cNvSpPr/>
          <p:nvPr/>
        </p:nvSpPr>
        <p:spPr>
          <a:xfrm>
            <a:off x="1292540" y="2169161"/>
            <a:ext cx="7962296" cy="41855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000" dirty="0">
                <a:solidFill>
                  <a:prstClr val="black"/>
                </a:solidFill>
              </a:rPr>
              <a:t>Si la vivienda tiene 100 o más años de antigüedad no se puede asegurar y por tanto no se puede continuar con el proceso de contratación</a:t>
            </a:r>
          </a:p>
        </p:txBody>
      </p:sp>
      <p:sp>
        <p:nvSpPr>
          <p:cNvPr id="36" name="Rectángulo: esquinas redondeadas 35">
            <a:extLst>
              <a:ext uri="{FF2B5EF4-FFF2-40B4-BE49-F238E27FC236}">
                <a16:creationId xmlns:a16="http://schemas.microsoft.com/office/drawing/2014/main" id="{F03D060A-01E5-4886-B664-18558710917B}"/>
              </a:ext>
            </a:extLst>
          </p:cNvPr>
          <p:cNvSpPr/>
          <p:nvPr/>
        </p:nvSpPr>
        <p:spPr>
          <a:xfrm>
            <a:off x="133553" y="2158933"/>
            <a:ext cx="1158988" cy="42017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000" b="1" dirty="0">
                <a:solidFill>
                  <a:schemeClr val="tx1"/>
                </a:solidFill>
              </a:rPr>
              <a:t>Antigüedad vivienda</a:t>
            </a:r>
          </a:p>
        </p:txBody>
      </p:sp>
      <p:pic>
        <p:nvPicPr>
          <p:cNvPr id="37" name="Imagen 36" descr="Imagen que contiene Texto&#10;&#10;Descripción generada automáticamente">
            <a:extLst>
              <a:ext uri="{FF2B5EF4-FFF2-40B4-BE49-F238E27FC236}">
                <a16:creationId xmlns:a16="http://schemas.microsoft.com/office/drawing/2014/main" id="{7E3C2E5A-95D8-4FA8-B649-726B785410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79248" y="20570"/>
            <a:ext cx="1408942" cy="453951"/>
          </a:xfrm>
          <a:prstGeom prst="rect">
            <a:avLst/>
          </a:prstGeom>
          <a:solidFill>
            <a:schemeClr val="bg1"/>
          </a:solidFill>
        </p:spPr>
      </p:pic>
      <p:pic>
        <p:nvPicPr>
          <p:cNvPr id="28" name="Picture 6" descr="Resultado de imagen de ir a inicio">
            <a:hlinkClick r:id="rId9" action="ppaction://hlinksldjump"/>
            <a:extLst>
              <a:ext uri="{FF2B5EF4-FFF2-40B4-BE49-F238E27FC236}">
                <a16:creationId xmlns:a16="http://schemas.microsoft.com/office/drawing/2014/main" id="{56E0268B-40BE-4F53-8A5A-7827780740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02ABD407-4A1D-4C24-954C-C4843DDF4B11}"/>
              </a:ext>
            </a:extLst>
          </p:cNvPr>
          <p:cNvSpPr/>
          <p:nvPr/>
        </p:nvSpPr>
        <p:spPr>
          <a:xfrm>
            <a:off x="7976576" y="202883"/>
            <a:ext cx="450764" cy="246221"/>
          </a:xfrm>
          <a:prstGeom prst="rect">
            <a:avLst/>
          </a:prstGeom>
        </p:spPr>
        <p:txBody>
          <a:bodyPr wrap="none">
            <a:spAutoFit/>
          </a:bodyPr>
          <a:lstStyle/>
          <a:p>
            <a:r>
              <a:rPr lang="es-ES" sz="1000" b="1" dirty="0">
                <a:solidFill>
                  <a:schemeClr val="bg1"/>
                </a:solidFill>
              </a:rPr>
              <a:t>(1/2)</a:t>
            </a:r>
            <a:endParaRPr lang="es-ES" sz="1000" dirty="0"/>
          </a:p>
        </p:txBody>
      </p:sp>
      <p:sp>
        <p:nvSpPr>
          <p:cNvPr id="23" name="Rectángulo: esquinas redondeadas 22">
            <a:extLst>
              <a:ext uri="{FF2B5EF4-FFF2-40B4-BE49-F238E27FC236}">
                <a16:creationId xmlns:a16="http://schemas.microsoft.com/office/drawing/2014/main" id="{DFDC93DE-4284-49AB-93AC-078F255F25F1}"/>
              </a:ext>
            </a:extLst>
          </p:cNvPr>
          <p:cNvSpPr/>
          <p:nvPr/>
        </p:nvSpPr>
        <p:spPr>
          <a:xfrm>
            <a:off x="1292541" y="3659934"/>
            <a:ext cx="10708850" cy="7592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endParaRPr lang="es-ES" sz="1000" dirty="0">
              <a:solidFill>
                <a:prstClr val="black"/>
              </a:solidFill>
            </a:endParaRPr>
          </a:p>
          <a:p>
            <a:pPr marL="0" lvl="3"/>
            <a:r>
              <a:rPr lang="es-ES" sz="1000" b="1" dirty="0">
                <a:solidFill>
                  <a:prstClr val="black"/>
                </a:solidFill>
              </a:rPr>
              <a:t>Utilizar siempre los importes recomendados, que están ajustados a las características y ubicación de la vivienda a asegurar</a:t>
            </a:r>
          </a:p>
          <a:p>
            <a:pPr marL="171450" lvl="3" indent="-171450">
              <a:buFont typeface="Arial" panose="020B0604020202020204" pitchFamily="34" charset="0"/>
              <a:buChar char="•"/>
            </a:pPr>
            <a:endParaRPr lang="es-ES" sz="1000" dirty="0">
              <a:solidFill>
                <a:prstClr val="black"/>
              </a:solidFill>
            </a:endParaRPr>
          </a:p>
        </p:txBody>
      </p:sp>
      <p:sp>
        <p:nvSpPr>
          <p:cNvPr id="24" name="Rectángulo: esquinas redondeadas 23">
            <a:extLst>
              <a:ext uri="{FF2B5EF4-FFF2-40B4-BE49-F238E27FC236}">
                <a16:creationId xmlns:a16="http://schemas.microsoft.com/office/drawing/2014/main" id="{A82AD05A-6EA7-4F0C-A7AA-1806AC66082F}"/>
              </a:ext>
            </a:extLst>
          </p:cNvPr>
          <p:cNvSpPr/>
          <p:nvPr/>
        </p:nvSpPr>
        <p:spPr>
          <a:xfrm>
            <a:off x="105859" y="3639613"/>
            <a:ext cx="1186681" cy="74145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Limites sumas aseguradas</a:t>
            </a:r>
          </a:p>
        </p:txBody>
      </p:sp>
      <p:sp>
        <p:nvSpPr>
          <p:cNvPr id="38" name="Rectángulo 37">
            <a:extLst>
              <a:ext uri="{FF2B5EF4-FFF2-40B4-BE49-F238E27FC236}">
                <a16:creationId xmlns:a16="http://schemas.microsoft.com/office/drawing/2014/main" id="{F877F7C6-779E-465A-9F05-0AE1A1938400}"/>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8662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07D4629-C362-41A3-A8DD-B59D10B0AE5E}"/>
              </a:ext>
            </a:extLst>
          </p:cNvPr>
          <p:cNvSpPr/>
          <p:nvPr/>
        </p:nvSpPr>
        <p:spPr>
          <a:xfrm>
            <a:off x="1575826" y="23698"/>
            <a:ext cx="7274484" cy="46212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Argumentario Apoyo Venta Seguro de Hogar</a:t>
            </a:r>
          </a:p>
        </p:txBody>
      </p:sp>
      <p:sp>
        <p:nvSpPr>
          <p:cNvPr id="25" name="Rectángulo: esquinas redondeadas 24">
            <a:hlinkClick r:id="rId2" action="ppaction://hlinksldjump"/>
            <a:extLst>
              <a:ext uri="{FF2B5EF4-FFF2-40B4-BE49-F238E27FC236}">
                <a16:creationId xmlns:a16="http://schemas.microsoft.com/office/drawing/2014/main" id="{FA157D17-BA35-454A-B526-E52310AE014C}"/>
              </a:ext>
            </a:extLst>
          </p:cNvPr>
          <p:cNvSpPr/>
          <p:nvPr/>
        </p:nvSpPr>
        <p:spPr>
          <a:xfrm>
            <a:off x="137022" y="578445"/>
            <a:ext cx="1191946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Presta especial atención </a:t>
            </a:r>
            <a:r>
              <a:rPr lang="es-ES" sz="1400" b="1">
                <a:solidFill>
                  <a:schemeClr val="bg1"/>
                </a:solidFill>
              </a:rPr>
              <a:t>(durante la captura datos de la vivienda e inicio seguro)</a:t>
            </a:r>
          </a:p>
        </p:txBody>
      </p:sp>
      <p:sp>
        <p:nvSpPr>
          <p:cNvPr id="16" name="Rectángulo: esquinas redondeadas 15">
            <a:extLst>
              <a:ext uri="{FF2B5EF4-FFF2-40B4-BE49-F238E27FC236}">
                <a16:creationId xmlns:a16="http://schemas.microsoft.com/office/drawing/2014/main" id="{514D5C27-3938-469A-B9B4-EE7B3F5F65EE}"/>
              </a:ext>
            </a:extLst>
          </p:cNvPr>
          <p:cNvSpPr/>
          <p:nvPr/>
        </p:nvSpPr>
        <p:spPr>
          <a:xfrm>
            <a:off x="1292540" y="3320312"/>
            <a:ext cx="10763942" cy="45334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200" dirty="0">
                <a:solidFill>
                  <a:prstClr val="black"/>
                </a:solidFill>
              </a:rPr>
              <a:t>Ten en cuenta que, si la fecha inicio del seguro es superior a 365 días desde la fecha del día, no podrá realizarse la contratación y por tanto no se puede continuar. Ver apartado de objeciones para informar al cliente.</a:t>
            </a:r>
          </a:p>
        </p:txBody>
      </p:sp>
      <p:sp>
        <p:nvSpPr>
          <p:cNvPr id="17" name="Rectángulo: esquinas redondeadas 16">
            <a:extLst>
              <a:ext uri="{FF2B5EF4-FFF2-40B4-BE49-F238E27FC236}">
                <a16:creationId xmlns:a16="http://schemas.microsoft.com/office/drawing/2014/main" id="{1040685B-3AFD-4A79-897F-3263AA0B1A4A}"/>
              </a:ext>
            </a:extLst>
          </p:cNvPr>
          <p:cNvSpPr/>
          <p:nvPr/>
        </p:nvSpPr>
        <p:spPr>
          <a:xfrm>
            <a:off x="105858" y="3323203"/>
            <a:ext cx="1186681" cy="4533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Fecha inicio del Seguro</a:t>
            </a:r>
          </a:p>
        </p:txBody>
      </p:sp>
      <p:sp>
        <p:nvSpPr>
          <p:cNvPr id="23" name="Rectángulo: esquinas redondeadas 22">
            <a:extLst>
              <a:ext uri="{FF2B5EF4-FFF2-40B4-BE49-F238E27FC236}">
                <a16:creationId xmlns:a16="http://schemas.microsoft.com/office/drawing/2014/main" id="{BA256299-C91E-43CB-B0DB-3A159A6BC98D}"/>
              </a:ext>
            </a:extLst>
          </p:cNvPr>
          <p:cNvSpPr/>
          <p:nvPr/>
        </p:nvSpPr>
        <p:spPr>
          <a:xfrm>
            <a:off x="1292540" y="2547845"/>
            <a:ext cx="10763942" cy="4169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s-ES" sz="1200" dirty="0">
                <a:solidFill>
                  <a:prstClr val="black"/>
                </a:solidFill>
              </a:rPr>
              <a:t>Seguir procedimiento establecido al respecto: “Protocolo Ya Cliente Santalucía”. </a:t>
            </a:r>
            <a:r>
              <a:rPr lang="es-ES" sz="1200" b="1" dirty="0">
                <a:solidFill>
                  <a:srgbClr val="002060"/>
                </a:solidFill>
              </a:rPr>
              <a:t>El tratamiento ya cliente Santalucia solo lo puede hacer el </a:t>
            </a:r>
            <a:r>
              <a:rPr lang="es-ES" sz="1200" b="1" dirty="0" err="1">
                <a:solidFill>
                  <a:srgbClr val="002060"/>
                </a:solidFill>
              </a:rPr>
              <a:t>Call</a:t>
            </a:r>
            <a:r>
              <a:rPr lang="es-ES" sz="1200" b="1" dirty="0">
                <a:solidFill>
                  <a:srgbClr val="002060"/>
                </a:solidFill>
              </a:rPr>
              <a:t> Center, derivar al 900 22 22 66</a:t>
            </a:r>
            <a:endParaRPr lang="es-ES" sz="1200" dirty="0">
              <a:solidFill>
                <a:prstClr val="black"/>
              </a:solidFill>
            </a:endParaRPr>
          </a:p>
        </p:txBody>
      </p:sp>
      <p:sp>
        <p:nvSpPr>
          <p:cNvPr id="24" name="Rectángulo: esquinas redondeadas 23">
            <a:extLst>
              <a:ext uri="{FF2B5EF4-FFF2-40B4-BE49-F238E27FC236}">
                <a16:creationId xmlns:a16="http://schemas.microsoft.com/office/drawing/2014/main" id="{91B2FAB9-D1DA-487F-9C94-6477141792B8}"/>
              </a:ext>
            </a:extLst>
          </p:cNvPr>
          <p:cNvSpPr/>
          <p:nvPr/>
        </p:nvSpPr>
        <p:spPr>
          <a:xfrm>
            <a:off x="105859" y="2550735"/>
            <a:ext cx="1186681" cy="45334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Ya cliente Santalucía</a:t>
            </a:r>
          </a:p>
        </p:txBody>
      </p:sp>
      <p:pic>
        <p:nvPicPr>
          <p:cNvPr id="33" name="Imagen 32">
            <a:extLst>
              <a:ext uri="{FF2B5EF4-FFF2-40B4-BE49-F238E27FC236}">
                <a16:creationId xmlns:a16="http://schemas.microsoft.com/office/drawing/2014/main" id="{95F5220A-AD29-4F56-AA5C-AA42A40CD7C8}"/>
              </a:ext>
            </a:extLst>
          </p:cNvPr>
          <p:cNvPicPr>
            <a:picLocks noChangeAspect="1"/>
          </p:cNvPicPr>
          <p:nvPr/>
        </p:nvPicPr>
        <p:blipFill>
          <a:blip r:embed="rId3"/>
          <a:stretch>
            <a:fillRect/>
          </a:stretch>
        </p:blipFill>
        <p:spPr>
          <a:xfrm>
            <a:off x="136407" y="0"/>
            <a:ext cx="1054469" cy="382357"/>
          </a:xfrm>
          <a:prstGeom prst="rect">
            <a:avLst/>
          </a:prstGeom>
        </p:spPr>
      </p:pic>
      <p:pic>
        <p:nvPicPr>
          <p:cNvPr id="34" name="0 Imagen">
            <a:hlinkClick r:id="rId4" action="ppaction://hlinksldjump"/>
            <a:extLst>
              <a:ext uri="{FF2B5EF4-FFF2-40B4-BE49-F238E27FC236}">
                <a16:creationId xmlns:a16="http://schemas.microsoft.com/office/drawing/2014/main" id="{301A37BC-9DF7-4272-B1EF-BC714FF1117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sp>
        <p:nvSpPr>
          <p:cNvPr id="27" name="Botón de acción: ir hacia atrás o anterior 26">
            <a:hlinkClick r:id="" action="ppaction://hlinkshowjump?jump=previousslide" highlightClick="1"/>
            <a:extLst>
              <a:ext uri="{FF2B5EF4-FFF2-40B4-BE49-F238E27FC236}">
                <a16:creationId xmlns:a16="http://schemas.microsoft.com/office/drawing/2014/main" id="{7D04A6FE-DB66-4D88-9E74-40A5ED0AB599}"/>
              </a:ext>
            </a:extLst>
          </p:cNvPr>
          <p:cNvSpPr/>
          <p:nvPr/>
        </p:nvSpPr>
        <p:spPr>
          <a:xfrm>
            <a:off x="109781" y="6566301"/>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29" name="Botón de acción: ir hacia delante o siguiente 28">
            <a:hlinkClick r:id="" action="ppaction://hlinkshowjump?jump=nextslide" highlightClick="1"/>
            <a:extLst>
              <a:ext uri="{FF2B5EF4-FFF2-40B4-BE49-F238E27FC236}">
                <a16:creationId xmlns:a16="http://schemas.microsoft.com/office/drawing/2014/main" id="{6CD7E1B0-B3F5-4E10-9956-88973AE99520}"/>
              </a:ext>
            </a:extLst>
          </p:cNvPr>
          <p:cNvSpPr/>
          <p:nvPr/>
        </p:nvSpPr>
        <p:spPr>
          <a:xfrm>
            <a:off x="11782789" y="6564767"/>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pic>
        <p:nvPicPr>
          <p:cNvPr id="37" name="Imagen 36" descr="Imagen que contiene Texto&#10;&#10;Descripción generada automáticamente">
            <a:extLst>
              <a:ext uri="{FF2B5EF4-FFF2-40B4-BE49-F238E27FC236}">
                <a16:creationId xmlns:a16="http://schemas.microsoft.com/office/drawing/2014/main" id="{7E3C2E5A-95D8-4FA8-B649-726B785410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9248" y="20570"/>
            <a:ext cx="1408942" cy="453951"/>
          </a:xfrm>
          <a:prstGeom prst="rect">
            <a:avLst/>
          </a:prstGeom>
          <a:solidFill>
            <a:schemeClr val="bg1"/>
          </a:solidFill>
        </p:spPr>
      </p:pic>
      <p:pic>
        <p:nvPicPr>
          <p:cNvPr id="28" name="Picture 6" descr="Resultado de imagen de ir a inicio">
            <a:hlinkClick r:id="rId7" action="ppaction://hlinksldjump"/>
            <a:extLst>
              <a:ext uri="{FF2B5EF4-FFF2-40B4-BE49-F238E27FC236}">
                <a16:creationId xmlns:a16="http://schemas.microsoft.com/office/drawing/2014/main" id="{56E0268B-40BE-4F53-8A5A-7827780740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29">
            <a:extLst>
              <a:ext uri="{FF2B5EF4-FFF2-40B4-BE49-F238E27FC236}">
                <a16:creationId xmlns:a16="http://schemas.microsoft.com/office/drawing/2014/main" id="{DE52F989-E48D-4A74-8FE4-8890528E3F3B}"/>
              </a:ext>
            </a:extLst>
          </p:cNvPr>
          <p:cNvSpPr/>
          <p:nvPr/>
        </p:nvSpPr>
        <p:spPr>
          <a:xfrm>
            <a:off x="1292541" y="1101749"/>
            <a:ext cx="10763942" cy="12587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200" dirty="0">
                <a:solidFill>
                  <a:prstClr val="black"/>
                </a:solidFill>
              </a:rPr>
              <a:t>Además de la fecha vencimiento o entrada en vigor de la póliza, es necesario tener el teléfono de contacto</a:t>
            </a:r>
          </a:p>
          <a:p>
            <a:pPr marL="0" lvl="3"/>
            <a:r>
              <a:rPr lang="es-ES" sz="1200" b="1" dirty="0">
                <a:solidFill>
                  <a:prstClr val="black"/>
                </a:solidFill>
              </a:rPr>
              <a:t>Importante</a:t>
            </a:r>
            <a:r>
              <a:rPr lang="es-ES" sz="1200" dirty="0">
                <a:solidFill>
                  <a:prstClr val="black"/>
                </a:solidFill>
              </a:rPr>
              <a:t>: sugerirle sea el teléfono desde el que esta llamando, si no se facilita no se puede continuar con el proceso. Si no lo quiere facilitar nunca se introducirá un teléfono al azar por temas de protección de datos</a:t>
            </a:r>
          </a:p>
          <a:p>
            <a:pPr marL="0" lvl="3"/>
            <a:endParaRPr lang="es-ES" sz="1200" dirty="0">
              <a:solidFill>
                <a:prstClr val="black"/>
              </a:solidFill>
            </a:endParaRPr>
          </a:p>
        </p:txBody>
      </p:sp>
      <p:sp>
        <p:nvSpPr>
          <p:cNvPr id="38" name="Rectángulo: esquinas redondeadas 37">
            <a:extLst>
              <a:ext uri="{FF2B5EF4-FFF2-40B4-BE49-F238E27FC236}">
                <a16:creationId xmlns:a16="http://schemas.microsoft.com/office/drawing/2014/main" id="{6C934BFA-99E5-47D6-B360-161421C6C4CF}"/>
              </a:ext>
            </a:extLst>
          </p:cNvPr>
          <p:cNvSpPr/>
          <p:nvPr/>
        </p:nvSpPr>
        <p:spPr>
          <a:xfrm>
            <a:off x="105859" y="1104640"/>
            <a:ext cx="1186681" cy="125583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Teléfono contacto</a:t>
            </a:r>
          </a:p>
        </p:txBody>
      </p:sp>
      <p:sp>
        <p:nvSpPr>
          <p:cNvPr id="39" name="Rectángulo 38">
            <a:extLst>
              <a:ext uri="{FF2B5EF4-FFF2-40B4-BE49-F238E27FC236}">
                <a16:creationId xmlns:a16="http://schemas.microsoft.com/office/drawing/2014/main" id="{6BC74B16-D07D-4C31-93D3-0DD54EB8ABD0}"/>
              </a:ext>
            </a:extLst>
          </p:cNvPr>
          <p:cNvSpPr/>
          <p:nvPr/>
        </p:nvSpPr>
        <p:spPr>
          <a:xfrm>
            <a:off x="7976576" y="202883"/>
            <a:ext cx="450764" cy="246221"/>
          </a:xfrm>
          <a:prstGeom prst="rect">
            <a:avLst/>
          </a:prstGeom>
        </p:spPr>
        <p:txBody>
          <a:bodyPr wrap="none">
            <a:spAutoFit/>
          </a:bodyPr>
          <a:lstStyle/>
          <a:p>
            <a:r>
              <a:rPr lang="es-ES" sz="1000" b="1" dirty="0">
                <a:solidFill>
                  <a:schemeClr val="bg1"/>
                </a:solidFill>
              </a:rPr>
              <a:t>(2/2)</a:t>
            </a:r>
            <a:endParaRPr lang="es-ES" sz="1000" dirty="0"/>
          </a:p>
        </p:txBody>
      </p:sp>
      <p:sp>
        <p:nvSpPr>
          <p:cNvPr id="18" name="Rectángulo: esquinas redondeadas 17">
            <a:extLst>
              <a:ext uri="{FF2B5EF4-FFF2-40B4-BE49-F238E27FC236}">
                <a16:creationId xmlns:a16="http://schemas.microsoft.com/office/drawing/2014/main" id="{BF557ECC-6F81-4842-8CF0-7F3B72340EC5}"/>
              </a:ext>
            </a:extLst>
          </p:cNvPr>
          <p:cNvSpPr/>
          <p:nvPr/>
        </p:nvSpPr>
        <p:spPr>
          <a:xfrm>
            <a:off x="1292539" y="4109221"/>
            <a:ext cx="10763942" cy="17646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200" b="1" dirty="0">
                <a:solidFill>
                  <a:prstClr val="black"/>
                </a:solidFill>
              </a:rPr>
              <a:t>Importante</a:t>
            </a:r>
            <a:r>
              <a:rPr lang="es-ES" sz="1200" dirty="0">
                <a:solidFill>
                  <a:prstClr val="black"/>
                </a:solidFill>
              </a:rPr>
              <a:t>: </a:t>
            </a:r>
          </a:p>
          <a:p>
            <a:pPr marL="171450" lvl="0" indent="-171450">
              <a:buFont typeface="Arial" panose="020B0604020202020204" pitchFamily="34" charset="0"/>
              <a:buChar char="•"/>
            </a:pPr>
            <a:r>
              <a:rPr lang="es-ES" sz="1200" dirty="0">
                <a:solidFill>
                  <a:prstClr val="black"/>
                </a:solidFill>
              </a:rPr>
              <a:t>Una vez capturado todos los datos relativos a la vivienda y antes de ofrecer al cliente la modalidad de seguro hogar es obligatorio informarle donde puede encontrar toda la información previa a la contratación del seguro de hogar con Movistar Seguros. </a:t>
            </a:r>
          </a:p>
          <a:p>
            <a:pPr marL="171450" lvl="0" indent="-171450">
              <a:buFont typeface="Arial" panose="020B0604020202020204" pitchFamily="34" charset="0"/>
              <a:buChar char="•"/>
            </a:pPr>
            <a:r>
              <a:rPr lang="es-ES" sz="1200" dirty="0">
                <a:solidFill>
                  <a:prstClr val="black"/>
                </a:solidFill>
              </a:rPr>
              <a:t>Antes de facilitar la </a:t>
            </a:r>
            <a:r>
              <a:rPr lang="es-ES" sz="1200" dirty="0" err="1">
                <a:solidFill>
                  <a:prstClr val="black"/>
                </a:solidFill>
              </a:rPr>
              <a:t>url</a:t>
            </a:r>
            <a:r>
              <a:rPr lang="es-ES" sz="1200" dirty="0">
                <a:solidFill>
                  <a:prstClr val="black"/>
                </a:solidFill>
              </a:rPr>
              <a:t> de información precontractual asegúrate que aseguradora es pues las </a:t>
            </a:r>
            <a:r>
              <a:rPr lang="es-ES" sz="1200" dirty="0" err="1">
                <a:solidFill>
                  <a:prstClr val="black"/>
                </a:solidFill>
              </a:rPr>
              <a:t>url</a:t>
            </a:r>
            <a:r>
              <a:rPr lang="es-ES" sz="1200" dirty="0">
                <a:solidFill>
                  <a:prstClr val="black"/>
                </a:solidFill>
              </a:rPr>
              <a:t> son muy parecidas</a:t>
            </a:r>
          </a:p>
          <a:p>
            <a:pPr lvl="0"/>
            <a:endParaRPr lang="es-ES" sz="1200" dirty="0">
              <a:solidFill>
                <a:prstClr val="black"/>
              </a:solidFill>
            </a:endParaRPr>
          </a:p>
          <a:p>
            <a:pPr lvl="0"/>
            <a:r>
              <a:rPr lang="es-ES" sz="1200" b="1" dirty="0">
                <a:solidFill>
                  <a:srgbClr val="4472C4"/>
                </a:solidFill>
                <a:latin typeface="Calibri" panose="020F0502020204030204" pitchFamily="34" charset="0"/>
                <a:ea typeface="Times New Roman" panose="02020603050405020304" pitchFamily="18" charset="0"/>
                <a:cs typeface="Calibri" panose="020F0502020204030204" pitchFamily="34" charset="0"/>
              </a:rPr>
              <a:t>Agente</a:t>
            </a:r>
            <a:r>
              <a:rPr lang="es-ES" sz="1200" dirty="0">
                <a:solidFill>
                  <a:srgbClr val="4472C4"/>
                </a:solidFill>
                <a:latin typeface="Calibri" panose="020F0502020204030204" pitchFamily="34" charset="0"/>
                <a:ea typeface="Times New Roman" panose="02020603050405020304" pitchFamily="18" charset="0"/>
                <a:cs typeface="Calibri" panose="020F0502020204030204" pitchFamily="34" charset="0"/>
              </a:rPr>
              <a:t> </a:t>
            </a:r>
            <a:r>
              <a:rPr lang="es-ES" sz="1200" b="1" i="1" dirty="0">
                <a:solidFill>
                  <a:srgbClr val="70AD47"/>
                </a:solidFill>
                <a:latin typeface="Calibri" panose="020F0502020204030204" pitchFamily="34" charset="0"/>
                <a:ea typeface="Times New Roman" panose="02020603050405020304" pitchFamily="18" charset="0"/>
                <a:cs typeface="Calibri" panose="020F0502020204030204" pitchFamily="34" charset="0"/>
              </a:rPr>
              <a:t>[Nombre cliente], informarte que en http://seguros.movistar.es/hogar/legalsl puedes encontrar toda la información previa a la contratación del seguro de hogar de Movistar Seguros asegurado por Telefónica Seguros y Reaseguros Compañía Aseguradora SAU y Santa Lucía, S.A. Compañía de Seguros y Reaseguros</a:t>
            </a:r>
          </a:p>
          <a:p>
            <a:pPr lvl="0"/>
            <a:r>
              <a:rPr lang="es-ES" sz="1200" b="1" i="1" dirty="0">
                <a:solidFill>
                  <a:srgbClr val="70AD47"/>
                </a:solidFill>
                <a:latin typeface="Calibri" panose="020F0502020204030204" pitchFamily="34" charset="0"/>
                <a:ea typeface="Times New Roman" panose="02020603050405020304" pitchFamily="18" charset="0"/>
                <a:cs typeface="Calibri" panose="020F0502020204030204" pitchFamily="34" charset="0"/>
              </a:rPr>
              <a:t>.</a:t>
            </a:r>
            <a:endParaRPr lang="es-ES" sz="1200" dirty="0">
              <a:solidFill>
                <a:prstClr val="black"/>
              </a:solidFill>
            </a:endParaRPr>
          </a:p>
        </p:txBody>
      </p:sp>
      <p:sp>
        <p:nvSpPr>
          <p:cNvPr id="19" name="Rectángulo: esquinas redondeadas 18">
            <a:extLst>
              <a:ext uri="{FF2B5EF4-FFF2-40B4-BE49-F238E27FC236}">
                <a16:creationId xmlns:a16="http://schemas.microsoft.com/office/drawing/2014/main" id="{AD363424-40B8-4611-9C32-2362C5958E28}"/>
              </a:ext>
            </a:extLst>
          </p:cNvPr>
          <p:cNvSpPr/>
          <p:nvPr/>
        </p:nvSpPr>
        <p:spPr>
          <a:xfrm>
            <a:off x="105858" y="4112111"/>
            <a:ext cx="1256218" cy="179970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b="1" dirty="0">
                <a:solidFill>
                  <a:schemeClr val="tx1"/>
                </a:solidFill>
              </a:rPr>
              <a:t>Información precontractual</a:t>
            </a:r>
          </a:p>
        </p:txBody>
      </p:sp>
      <p:sp>
        <p:nvSpPr>
          <p:cNvPr id="20" name="Rectángulo 19">
            <a:extLst>
              <a:ext uri="{FF2B5EF4-FFF2-40B4-BE49-F238E27FC236}">
                <a16:creationId xmlns:a16="http://schemas.microsoft.com/office/drawing/2014/main" id="{C5A03125-E5C3-4833-9EE7-0CB3CB9BBEE5}"/>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410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otón de acción: ir hacia delante o siguiente 21">
            <a:hlinkClick r:id="" action="ppaction://hlinkshowjump?jump=nextslide" highlightClick="1"/>
            <a:extLst>
              <a:ext uri="{FF2B5EF4-FFF2-40B4-BE49-F238E27FC236}">
                <a16:creationId xmlns:a16="http://schemas.microsoft.com/office/drawing/2014/main" id="{38534901-1C2E-49EC-B627-1463C5EB55BB}"/>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25" name="Rectángulo: esquinas redondeadas 24">
            <a:extLst>
              <a:ext uri="{FF2B5EF4-FFF2-40B4-BE49-F238E27FC236}">
                <a16:creationId xmlns:a16="http://schemas.microsoft.com/office/drawing/2014/main" id="{FA157D17-BA35-454A-B526-E52310AE014C}"/>
              </a:ext>
            </a:extLst>
          </p:cNvPr>
          <p:cNvSpPr/>
          <p:nvPr/>
        </p:nvSpPr>
        <p:spPr>
          <a:xfrm>
            <a:off x="2563347" y="134765"/>
            <a:ext cx="5151415"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QUE OFRECER</a:t>
            </a:r>
          </a:p>
        </p:txBody>
      </p:sp>
      <p:sp>
        <p:nvSpPr>
          <p:cNvPr id="16" name="Rectángulo: esquinas redondeadas 15">
            <a:extLst>
              <a:ext uri="{FF2B5EF4-FFF2-40B4-BE49-F238E27FC236}">
                <a16:creationId xmlns:a16="http://schemas.microsoft.com/office/drawing/2014/main" id="{514D5C27-3938-469A-B9B4-EE7B3F5F65EE}"/>
              </a:ext>
            </a:extLst>
          </p:cNvPr>
          <p:cNvSpPr/>
          <p:nvPr/>
        </p:nvSpPr>
        <p:spPr>
          <a:xfrm>
            <a:off x="1323704" y="588441"/>
            <a:ext cx="10731274" cy="24307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pPr>
            <a:r>
              <a:rPr lang="es-ES" sz="1200" b="1" i="1" dirty="0">
                <a:solidFill>
                  <a:srgbClr val="2E75B6"/>
                </a:solidFill>
                <a:latin typeface="Calibri" panose="020F0502020204030204" pitchFamily="34" charset="0"/>
                <a:ea typeface="Calibri" panose="020F0502020204030204" pitchFamily="34" charset="0"/>
                <a:cs typeface="Calibri" panose="020F0502020204030204" pitchFamily="34" charset="0"/>
              </a:rPr>
              <a:t>Agente</a:t>
            </a:r>
            <a:r>
              <a:rPr lang="es-ES" sz="1200" dirty="0">
                <a:solidFill>
                  <a:prstClr val="white"/>
                </a:solidFill>
                <a:latin typeface="Calibri" panose="020F0502020204030204" pitchFamily="34" charset="0"/>
                <a:ea typeface="Calibri" panose="020F0502020204030204" pitchFamily="34" charset="0"/>
                <a:cs typeface="Calibri" panose="020F0502020204030204" pitchFamily="34" charset="0"/>
              </a:rPr>
              <a:t>: </a:t>
            </a:r>
            <a:r>
              <a:rPr lang="es-ES_tradnl" sz="1200" b="1" i="1" dirty="0">
                <a:solidFill>
                  <a:srgbClr val="6FAC47"/>
                </a:solidFill>
                <a:latin typeface="Calibri" panose="020F0502020204030204" pitchFamily="34" charset="0"/>
                <a:ea typeface="Times New Roman" panose="02020603050405020304" pitchFamily="18" charset="0"/>
                <a:cs typeface="Calibri" panose="020F0502020204030204" pitchFamily="34" charset="0"/>
              </a:rPr>
              <a:t>[Nombre del cliente], </a:t>
            </a:r>
            <a:r>
              <a:rPr lang="es-ES" sz="1200" b="1" i="1" dirty="0">
                <a:solidFill>
                  <a:srgbClr val="6FAC47"/>
                </a:solidFill>
                <a:latin typeface="Calibri" panose="020F0502020204030204" pitchFamily="34" charset="0"/>
                <a:ea typeface="Times New Roman" panose="02020603050405020304" pitchFamily="18" charset="0"/>
                <a:cs typeface="Calibri" panose="020F0502020204030204" pitchFamily="34" charset="0"/>
              </a:rPr>
              <a:t>una vez cumplimentados todos los datos relativos a la vivienda a asegurar, me gustaría hablarte del  Seguro de Hogar Ampliado fruto de la colaboración entre Telefónica Seguros y Santalucía”. </a:t>
            </a:r>
            <a:r>
              <a:rPr lang="es-ES" sz="1200" b="1" dirty="0">
                <a:solidFill>
                  <a:prstClr val="white"/>
                </a:solidFill>
                <a:latin typeface="Calibri" panose="020F0502020204030204" pitchFamily="34" charset="0"/>
                <a:ea typeface="Calibri" panose="020F0502020204030204" pitchFamily="34" charset="0"/>
                <a:cs typeface="Times New Roman" panose="02020603050405020304" pitchFamily="18" charset="0"/>
              </a:rPr>
              <a:t>  </a:t>
            </a:r>
          </a:p>
          <a:p>
            <a:pPr lvl="0">
              <a:spcAft>
                <a:spcPts val="800"/>
              </a:spcAft>
            </a:pPr>
            <a:r>
              <a:rPr lang="es-ES" sz="1200" dirty="0">
                <a:solidFill>
                  <a:prstClr val="black"/>
                </a:solidFill>
              </a:rPr>
              <a:t>Como punto de partida, </a:t>
            </a:r>
            <a:r>
              <a:rPr lang="es-ES" sz="1200" b="1" dirty="0">
                <a:solidFill>
                  <a:prstClr val="black"/>
                </a:solidFill>
              </a:rPr>
              <a:t>ofrécele la modalidad Ampliado</a:t>
            </a:r>
            <a:r>
              <a:rPr lang="es-ES" sz="1200" dirty="0">
                <a:solidFill>
                  <a:prstClr val="black"/>
                </a:solidFill>
              </a:rPr>
              <a:t>. Resalta las coberturas que incluye y el precio anual de la misma. En función a las necesidades que tenga y a las señales detectadas en la conversación, modula la propuesta hacia otra modalidad. </a:t>
            </a:r>
          </a:p>
          <a:p>
            <a:pPr marL="171450" lvl="0" indent="-171450">
              <a:spcAft>
                <a:spcPts val="800"/>
              </a:spcAft>
              <a:buFont typeface="Arial" panose="020B0604020202020204" pitchFamily="34" charset="0"/>
              <a:buChar char="•"/>
            </a:pPr>
            <a:r>
              <a:rPr lang="es-ES" sz="1200" dirty="0">
                <a:solidFill>
                  <a:prstClr val="black"/>
                </a:solidFill>
              </a:rPr>
              <a:t>Apoyándote en las garantías más significativas de cada modalidad. </a:t>
            </a:r>
          </a:p>
          <a:p>
            <a:pPr marL="171450" lvl="0" indent="-171450">
              <a:spcAft>
                <a:spcPts val="800"/>
              </a:spcAft>
              <a:buFont typeface="Arial" panose="020B0604020202020204" pitchFamily="34" charset="0"/>
              <a:buChar char="•"/>
            </a:pPr>
            <a:r>
              <a:rPr lang="es-ES" sz="1200" dirty="0">
                <a:solidFill>
                  <a:prstClr val="black"/>
                </a:solidFill>
              </a:rPr>
              <a:t>Poner en valor la garantía de Asistencia en el Hogar</a:t>
            </a:r>
          </a:p>
          <a:p>
            <a:pPr marL="171450" lvl="0" indent="-171450">
              <a:spcAft>
                <a:spcPts val="800"/>
              </a:spcAft>
              <a:buFont typeface="Arial" panose="020B0604020202020204" pitchFamily="34" charset="0"/>
              <a:buChar char="•"/>
            </a:pPr>
            <a:r>
              <a:rPr lang="es-ES" sz="1200" dirty="0">
                <a:solidFill>
                  <a:prstClr val="black"/>
                </a:solidFill>
              </a:rPr>
              <a:t>Si el que contrata es el inquilino de la vivienda además de las coberturas, el seguro puede ayudarte en reparar aquellos siniestros que pueden condicionar la recuperación del depósito alquiler (además del contenido, es aconsejable también incluir el continente y así garantizar los daños que pueda sufrir la vivienda que, podría producirte incomodidad y molestias).</a:t>
            </a:r>
          </a:p>
          <a:p>
            <a:pPr marL="171450" lvl="0" indent="-171450">
              <a:spcAft>
                <a:spcPts val="800"/>
              </a:spcAft>
              <a:buFont typeface="Arial" panose="020B0604020202020204" pitchFamily="34" charset="0"/>
              <a:buChar char="•"/>
            </a:pPr>
            <a:endParaRPr lang="es-ES" sz="1200" dirty="0">
              <a:solidFill>
                <a:prstClr val="black"/>
              </a:solidFill>
            </a:endParaRPr>
          </a:p>
          <a:p>
            <a:pPr marL="171450" lvl="0" indent="-171450">
              <a:spcAft>
                <a:spcPts val="800"/>
              </a:spcAft>
              <a:buFont typeface="Arial" panose="020B0604020202020204" pitchFamily="34" charset="0"/>
              <a:buChar char="•"/>
            </a:pPr>
            <a:endParaRPr lang="es-ES" sz="1200" dirty="0">
              <a:solidFill>
                <a:prstClr val="black"/>
              </a:solidFill>
            </a:endParaRPr>
          </a:p>
        </p:txBody>
      </p:sp>
      <p:sp>
        <p:nvSpPr>
          <p:cNvPr id="17" name="Rectángulo: esquinas redondeadas 16">
            <a:extLst>
              <a:ext uri="{FF2B5EF4-FFF2-40B4-BE49-F238E27FC236}">
                <a16:creationId xmlns:a16="http://schemas.microsoft.com/office/drawing/2014/main" id="{1040685B-3AFD-4A79-897F-3263AA0B1A4A}"/>
              </a:ext>
            </a:extLst>
          </p:cNvPr>
          <p:cNvSpPr/>
          <p:nvPr/>
        </p:nvSpPr>
        <p:spPr>
          <a:xfrm>
            <a:off x="137022" y="591332"/>
            <a:ext cx="1186681" cy="24278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Modalidad de seguro</a:t>
            </a:r>
          </a:p>
        </p:txBody>
      </p:sp>
      <p:sp>
        <p:nvSpPr>
          <p:cNvPr id="32" name="Rectángulo: esquinas redondeadas 31">
            <a:extLst>
              <a:ext uri="{FF2B5EF4-FFF2-40B4-BE49-F238E27FC236}">
                <a16:creationId xmlns:a16="http://schemas.microsoft.com/office/drawing/2014/main" id="{92C8EEA3-811A-481C-A02D-C343D2639DA0}"/>
              </a:ext>
            </a:extLst>
          </p:cNvPr>
          <p:cNvSpPr/>
          <p:nvPr/>
        </p:nvSpPr>
        <p:spPr>
          <a:xfrm>
            <a:off x="670561" y="6400890"/>
            <a:ext cx="10927080" cy="3832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pPr>
            <a:r>
              <a:rPr lang="es-ES" sz="1200" b="1" u="sng" dirty="0">
                <a:solidFill>
                  <a:prstClr val="black"/>
                </a:solidFill>
                <a:latin typeface="Calibri" panose="020F0502020204030204" pitchFamily="34" charset="0"/>
                <a:ea typeface="Calibri" panose="020F0502020204030204" pitchFamily="34" charset="0"/>
                <a:cs typeface="Calibri" panose="020F0502020204030204" pitchFamily="34" charset="0"/>
              </a:rPr>
              <a:t>Importante</a:t>
            </a: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 Si necesitas tener una comparativa de todas las </a:t>
            </a:r>
            <a:r>
              <a:rPr lang="es-ES" sz="1200" dirty="0">
                <a:solidFill>
                  <a:prstClr val="black"/>
                </a:solidFill>
                <a:latin typeface="Calibri" panose="020F0502020204030204" pitchFamily="34" charset="0"/>
                <a:cs typeface="Calibri" panose="020F0502020204030204" pitchFamily="34" charset="0"/>
              </a:rPr>
              <a:t>modalidades con las coberturas incluidas en cada una de ellas, en el portal gestor hay un acceso a las mismas</a:t>
            </a:r>
          </a:p>
        </p:txBody>
      </p:sp>
      <p:pic>
        <p:nvPicPr>
          <p:cNvPr id="24" name="Imagen 23">
            <a:extLst>
              <a:ext uri="{FF2B5EF4-FFF2-40B4-BE49-F238E27FC236}">
                <a16:creationId xmlns:a16="http://schemas.microsoft.com/office/drawing/2014/main" id="{BEB81657-80EC-412D-AFF6-F378DC124141}"/>
              </a:ext>
            </a:extLst>
          </p:cNvPr>
          <p:cNvPicPr>
            <a:picLocks noChangeAspect="1"/>
          </p:cNvPicPr>
          <p:nvPr/>
        </p:nvPicPr>
        <p:blipFill>
          <a:blip r:embed="rId2"/>
          <a:stretch>
            <a:fillRect/>
          </a:stretch>
        </p:blipFill>
        <p:spPr>
          <a:xfrm>
            <a:off x="136407" y="36212"/>
            <a:ext cx="1054469" cy="382357"/>
          </a:xfrm>
          <a:prstGeom prst="rect">
            <a:avLst/>
          </a:prstGeom>
        </p:spPr>
      </p:pic>
      <p:pic>
        <p:nvPicPr>
          <p:cNvPr id="33" name="0 Imagen">
            <a:hlinkClick r:id="rId3" action="ppaction://hlinksldjump"/>
            <a:extLst>
              <a:ext uri="{FF2B5EF4-FFF2-40B4-BE49-F238E27FC236}">
                <a16:creationId xmlns:a16="http://schemas.microsoft.com/office/drawing/2014/main" id="{59131ADD-354A-4ED2-91A7-DC1BC3F77CA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sp>
        <p:nvSpPr>
          <p:cNvPr id="20" name="Botón de acción: ir hacia atrás o anterior 19">
            <a:hlinkClick r:id="" action="ppaction://hlinkshowjump?jump=previousslide" highlightClick="1"/>
            <a:extLst>
              <a:ext uri="{FF2B5EF4-FFF2-40B4-BE49-F238E27FC236}">
                <a16:creationId xmlns:a16="http://schemas.microsoft.com/office/drawing/2014/main" id="{29A1FA39-9424-45CA-BDF3-CCD8274DA978}"/>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pic>
        <p:nvPicPr>
          <p:cNvPr id="19" name="Imagen 18" descr="Imagen que contiene Texto&#10;&#10;Descripción generada automáticamente">
            <a:extLst>
              <a:ext uri="{FF2B5EF4-FFF2-40B4-BE49-F238E27FC236}">
                <a16:creationId xmlns:a16="http://schemas.microsoft.com/office/drawing/2014/main" id="{1CF84A67-225A-4B6B-BD54-9789056A0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4182" y="53411"/>
            <a:ext cx="1408942" cy="453951"/>
          </a:xfrm>
          <a:prstGeom prst="rect">
            <a:avLst/>
          </a:prstGeom>
          <a:solidFill>
            <a:schemeClr val="bg1"/>
          </a:solidFill>
        </p:spPr>
      </p:pic>
      <p:pic>
        <p:nvPicPr>
          <p:cNvPr id="31" name="Picture 6" descr="Resultado de imagen de ir a inicio">
            <a:hlinkClick r:id="rId6" action="ppaction://hlinksldjump"/>
            <a:extLst>
              <a:ext uri="{FF2B5EF4-FFF2-40B4-BE49-F238E27FC236}">
                <a16:creationId xmlns:a16="http://schemas.microsoft.com/office/drawing/2014/main" id="{28AE05C1-82CE-4698-A6AA-BE5367DF04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4BDA672B-CBD6-4804-A22F-BEC76F94EDB6}"/>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5" name="Tabla 14">
            <a:extLst>
              <a:ext uri="{FF2B5EF4-FFF2-40B4-BE49-F238E27FC236}">
                <a16:creationId xmlns:a16="http://schemas.microsoft.com/office/drawing/2014/main" id="{A0975156-29BB-4DF8-9D30-19BFACACD29B}"/>
              </a:ext>
            </a:extLst>
          </p:cNvPr>
          <p:cNvGraphicFramePr>
            <a:graphicFrameLocks noGrp="1"/>
          </p:cNvGraphicFramePr>
          <p:nvPr/>
        </p:nvGraphicFramePr>
        <p:xfrm>
          <a:off x="5425443" y="3136985"/>
          <a:ext cx="5090095" cy="2928237"/>
        </p:xfrm>
        <a:graphic>
          <a:graphicData uri="http://schemas.openxmlformats.org/drawingml/2006/table">
            <a:tbl>
              <a:tblPr/>
              <a:tblGrid>
                <a:gridCol w="1225453">
                  <a:extLst>
                    <a:ext uri="{9D8B030D-6E8A-4147-A177-3AD203B41FA5}">
                      <a16:colId xmlns:a16="http://schemas.microsoft.com/office/drawing/2014/main" val="1480469399"/>
                    </a:ext>
                  </a:extLst>
                </a:gridCol>
                <a:gridCol w="1174240">
                  <a:extLst>
                    <a:ext uri="{9D8B030D-6E8A-4147-A177-3AD203B41FA5}">
                      <a16:colId xmlns:a16="http://schemas.microsoft.com/office/drawing/2014/main" val="3910812522"/>
                    </a:ext>
                  </a:extLst>
                </a:gridCol>
                <a:gridCol w="1357453">
                  <a:extLst>
                    <a:ext uri="{9D8B030D-6E8A-4147-A177-3AD203B41FA5}">
                      <a16:colId xmlns:a16="http://schemas.microsoft.com/office/drawing/2014/main" val="730946041"/>
                    </a:ext>
                  </a:extLst>
                </a:gridCol>
                <a:gridCol w="1332949">
                  <a:extLst>
                    <a:ext uri="{9D8B030D-6E8A-4147-A177-3AD203B41FA5}">
                      <a16:colId xmlns:a16="http://schemas.microsoft.com/office/drawing/2014/main" val="1710146614"/>
                    </a:ext>
                  </a:extLst>
                </a:gridCol>
              </a:tblGrid>
              <a:tr h="551496">
                <a:tc>
                  <a:txBody>
                    <a:bodyPr/>
                    <a:lstStyle/>
                    <a:p>
                      <a:pPr algn="l" fontAlgn="b"/>
                      <a:r>
                        <a:rPr lang="es-ES" sz="1050" b="1" i="0" u="none" strike="noStrike" dirty="0">
                          <a:solidFill>
                            <a:srgbClr val="000000"/>
                          </a:solidFill>
                          <a:effectLst/>
                          <a:latin typeface="Calibri" panose="020F0502020204030204" pitchFamily="34" charset="0"/>
                        </a:rPr>
                        <a:t>Modalidades disponibles</a:t>
                      </a:r>
                    </a:p>
                  </a:txBody>
                  <a:tcPr marL="9525" marR="9525" marT="72000" marB="7200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Básico Plus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Ampliado</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s-ES" sz="1050" b="1" i="0" u="none" strike="noStrike" dirty="0">
                          <a:solidFill>
                            <a:srgbClr val="000000"/>
                          </a:solidFill>
                          <a:effectLst/>
                          <a:latin typeface="Calibri" panose="020F0502020204030204" pitchFamily="34" charset="0"/>
                        </a:rPr>
                        <a:t>Movistar Seguros -Seguro de hogar Premium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48037866"/>
                  </a:ext>
                </a:extLst>
              </a:tr>
              <a:tr h="634611">
                <a:tc>
                  <a:txBody>
                    <a:bodyPr/>
                    <a:lstStyle/>
                    <a:p>
                      <a:pPr algn="ctr" fontAlgn="ctr"/>
                      <a:r>
                        <a:rPr lang="es-ES" sz="1050" b="1" i="0" u="none" strike="noStrike">
                          <a:solidFill>
                            <a:srgbClr val="000000"/>
                          </a:solidFill>
                          <a:effectLst/>
                          <a:latin typeface="Calibri" panose="020F0502020204030204" pitchFamily="34" charset="0"/>
                        </a:rPr>
                        <a:t>QUÉ OFRECE?</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Protección integral con Ampliación Asistencia Ilimitada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6659062"/>
                  </a:ext>
                </a:extLst>
              </a:tr>
              <a:tr h="199569">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79493"/>
                  </a:ext>
                </a:extLst>
              </a:tr>
              <a:tr h="198147">
                <a:tc gridSpan="4">
                  <a:txBody>
                    <a:bodyPr/>
                    <a:lstStyle/>
                    <a:p>
                      <a:pPr algn="ctr" fontAlgn="b"/>
                      <a:r>
                        <a:rPr lang="es-ES" sz="1050" b="1" i="0" u="none" strike="noStrike">
                          <a:solidFill>
                            <a:srgbClr val="000000"/>
                          </a:solidFill>
                          <a:effectLst/>
                          <a:latin typeface="Calibri" panose="020F0502020204030204" pitchFamily="34" charset="0"/>
                        </a:rPr>
                        <a:t>COBERTURAS OPCIONALES PUEDE CONTRATAR</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s-ES"/>
                    </a:p>
                  </a:txBody>
                  <a:tcPr/>
                </a:tc>
                <a:tc hMerge="1">
                  <a:txBody>
                    <a:bodyPr/>
                    <a:lstStyle/>
                    <a:p>
                      <a:endParaRPr lang="es-ES"/>
                    </a:p>
                  </a:txBody>
                  <a:tcPr/>
                </a:tc>
                <a:tc hMerge="1">
                  <a:txBody>
                    <a:bodyPr/>
                    <a:lstStyle/>
                    <a:p>
                      <a:endParaRPr lang="es-ES"/>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893130573"/>
                  </a:ext>
                </a:extLst>
              </a:tr>
              <a:tr h="385640">
                <a:tc>
                  <a:txBody>
                    <a:bodyPr/>
                    <a:lstStyle/>
                    <a:p>
                      <a:pPr algn="ctr" fontAlgn="ctr"/>
                      <a:r>
                        <a:rPr lang="es-ES" sz="1050" b="1" i="0" u="none" strike="noStrike" dirty="0">
                          <a:solidFill>
                            <a:srgbClr val="000000"/>
                          </a:solidFill>
                          <a:effectLst/>
                          <a:latin typeface="Calibri" panose="020F0502020204030204" pitchFamily="34" charset="0"/>
                        </a:rPr>
                        <a:t>Protección jurídica de la vivienda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163283"/>
                  </a:ext>
                </a:extLst>
              </a:tr>
              <a:tr h="385640">
                <a:tc>
                  <a:txBody>
                    <a:bodyPr/>
                    <a:lstStyle/>
                    <a:p>
                      <a:pPr algn="ctr" fontAlgn="ctr"/>
                      <a:r>
                        <a:rPr lang="es-ES" sz="1050" b="1" i="0" u="none" strike="noStrike">
                          <a:solidFill>
                            <a:srgbClr val="000000"/>
                          </a:solidFill>
                          <a:effectLst/>
                          <a:latin typeface="Calibri" panose="020F0502020204030204" pitchFamily="34" charset="0"/>
                        </a:rPr>
                        <a:t>Asistencia urgente en el hogar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YA INCLUIDA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4497480"/>
                  </a:ext>
                </a:extLst>
              </a:tr>
              <a:tr h="573134">
                <a:tc>
                  <a:txBody>
                    <a:bodyPr/>
                    <a:lstStyle/>
                    <a:p>
                      <a:pPr algn="ctr" fontAlgn="ctr"/>
                      <a:r>
                        <a:rPr lang="es-ES" sz="1050" b="1" i="0" u="none" strike="noStrike">
                          <a:solidFill>
                            <a:srgbClr val="000000"/>
                          </a:solidFill>
                          <a:effectLst/>
                          <a:latin typeface="Calibri" panose="020F0502020204030204" pitchFamily="34" charset="0"/>
                        </a:rPr>
                        <a:t>Ampliacion continente por hipoteca</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050" b="0" i="0" u="none" strike="noStrike" dirty="0">
                          <a:solidFill>
                            <a:srgbClr val="000000"/>
                          </a:solidFill>
                          <a:effectLst/>
                          <a:latin typeface="Calibri" panose="020F0502020204030204" pitchFamily="34" charset="0"/>
                        </a:rPr>
                        <a:t>SI</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028057"/>
                  </a:ext>
                </a:extLst>
              </a:tr>
            </a:tbl>
          </a:graphicData>
        </a:graphic>
      </p:graphicFrame>
    </p:spTree>
    <p:extLst>
      <p:ext uri="{BB962C8B-B14F-4D97-AF65-F5344CB8AC3E}">
        <p14:creationId xmlns:p14="http://schemas.microsoft.com/office/powerpoint/2010/main" val="239842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Modalidades de Seguro</a:t>
            </a: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2"/>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52749" y="649581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3" action="ppaction://hlinksldjump"/>
            <a:extLst>
              <a:ext uri="{FF2B5EF4-FFF2-40B4-BE49-F238E27FC236}">
                <a16:creationId xmlns:a16="http://schemas.microsoft.com/office/drawing/2014/main" id="{7FC352BA-C239-47C6-9EBC-25287C17A03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16" name="object 3">
            <a:extLst>
              <a:ext uri="{FF2B5EF4-FFF2-40B4-BE49-F238E27FC236}">
                <a16:creationId xmlns:a16="http://schemas.microsoft.com/office/drawing/2014/main" id="{10D5F6E1-403B-4D7C-ACA7-0E2C9761C775}"/>
              </a:ext>
            </a:extLst>
          </p:cNvPr>
          <p:cNvSpPr/>
          <p:nvPr/>
        </p:nvSpPr>
        <p:spPr>
          <a:xfrm>
            <a:off x="562152" y="985264"/>
            <a:ext cx="10764520" cy="0"/>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sp>
        <p:nvSpPr>
          <p:cNvPr id="20" name="object 4">
            <a:extLst>
              <a:ext uri="{FF2B5EF4-FFF2-40B4-BE49-F238E27FC236}">
                <a16:creationId xmlns:a16="http://schemas.microsoft.com/office/drawing/2014/main" id="{11DF31ED-E5A6-416A-B358-399F72D87F02}"/>
              </a:ext>
            </a:extLst>
          </p:cNvPr>
          <p:cNvSpPr txBox="1"/>
          <p:nvPr/>
        </p:nvSpPr>
        <p:spPr>
          <a:xfrm>
            <a:off x="562152" y="737107"/>
            <a:ext cx="4422775" cy="228268"/>
          </a:xfrm>
          <a:prstGeom prst="rect">
            <a:avLst/>
          </a:prstGeom>
        </p:spPr>
        <p:txBody>
          <a:bodyPr vert="horz" wrap="square" lIns="0" tIns="12700" rIns="0" bIns="0" rtlCol="0">
            <a:spAutoFit/>
          </a:bodyPr>
          <a:lstStyle/>
          <a:p>
            <a:pPr marL="12700">
              <a:lnSpc>
                <a:spcPct val="100000"/>
              </a:lnSpc>
              <a:spcBef>
                <a:spcPts val="100"/>
              </a:spcBef>
            </a:pPr>
            <a:r>
              <a:rPr sz="1400" b="1" dirty="0">
                <a:cs typeface="Arial"/>
              </a:rPr>
              <a:t>Gama </a:t>
            </a:r>
            <a:r>
              <a:rPr sz="1400" b="1" spc="-5" dirty="0">
                <a:cs typeface="Arial"/>
              </a:rPr>
              <a:t>de </a:t>
            </a:r>
            <a:r>
              <a:rPr sz="1400" b="1" dirty="0">
                <a:cs typeface="Arial"/>
              </a:rPr>
              <a:t>productos con las garantías </a:t>
            </a:r>
            <a:r>
              <a:rPr sz="1400" b="1" spc="-5" dirty="0">
                <a:cs typeface="Arial"/>
              </a:rPr>
              <a:t>más</a:t>
            </a:r>
            <a:r>
              <a:rPr sz="1400" b="1" spc="-150" dirty="0">
                <a:cs typeface="Arial"/>
              </a:rPr>
              <a:t> </a:t>
            </a:r>
            <a:r>
              <a:rPr sz="1400" b="1" spc="-5" dirty="0">
                <a:cs typeface="Arial"/>
              </a:rPr>
              <a:t>significativas</a:t>
            </a:r>
            <a:endParaRPr sz="1400" b="1" dirty="0">
              <a:cs typeface="Arial"/>
            </a:endParaRPr>
          </a:p>
        </p:txBody>
      </p:sp>
      <p:grpSp>
        <p:nvGrpSpPr>
          <p:cNvPr id="27" name="object 14">
            <a:extLst>
              <a:ext uri="{FF2B5EF4-FFF2-40B4-BE49-F238E27FC236}">
                <a16:creationId xmlns:a16="http://schemas.microsoft.com/office/drawing/2014/main" id="{CD6A0B39-9C63-4372-A5B0-D343BEC35E10}"/>
              </a:ext>
            </a:extLst>
          </p:cNvPr>
          <p:cNvGrpSpPr/>
          <p:nvPr/>
        </p:nvGrpSpPr>
        <p:grpSpPr>
          <a:xfrm>
            <a:off x="323088" y="1448217"/>
            <a:ext cx="10914380" cy="5063490"/>
            <a:chOff x="323088" y="952917"/>
            <a:chExt cx="10914380" cy="5063490"/>
          </a:xfrm>
        </p:grpSpPr>
        <p:sp>
          <p:nvSpPr>
            <p:cNvPr id="28" name="object 15">
              <a:extLst>
                <a:ext uri="{FF2B5EF4-FFF2-40B4-BE49-F238E27FC236}">
                  <a16:creationId xmlns:a16="http://schemas.microsoft.com/office/drawing/2014/main" id="{7BFC7795-97A7-4408-8EBD-4766DEFF2C82}"/>
                </a:ext>
              </a:extLst>
            </p:cNvPr>
            <p:cNvSpPr/>
            <p:nvPr/>
          </p:nvSpPr>
          <p:spPr>
            <a:xfrm>
              <a:off x="686273" y="952917"/>
              <a:ext cx="10550704" cy="5063053"/>
            </a:xfrm>
            <a:prstGeom prst="rect">
              <a:avLst/>
            </a:prstGeom>
            <a:blipFill>
              <a:blip r:embed="rId6" cstate="print"/>
              <a:stretch>
                <a:fillRect/>
              </a:stretch>
            </a:blipFill>
          </p:spPr>
          <p:txBody>
            <a:bodyPr wrap="square" lIns="0" tIns="0" rIns="0" bIns="0" rtlCol="0"/>
            <a:lstStyle/>
            <a:p>
              <a:endParaRPr/>
            </a:p>
          </p:txBody>
        </p:sp>
        <p:sp>
          <p:nvSpPr>
            <p:cNvPr id="29" name="object 16">
              <a:extLst>
                <a:ext uri="{FF2B5EF4-FFF2-40B4-BE49-F238E27FC236}">
                  <a16:creationId xmlns:a16="http://schemas.microsoft.com/office/drawing/2014/main" id="{7979ADB8-907E-4D27-A7A7-285AA6AE4DC3}"/>
                </a:ext>
              </a:extLst>
            </p:cNvPr>
            <p:cNvSpPr/>
            <p:nvPr/>
          </p:nvSpPr>
          <p:spPr>
            <a:xfrm>
              <a:off x="323088" y="5355336"/>
              <a:ext cx="1775460" cy="462280"/>
            </a:xfrm>
            <a:custGeom>
              <a:avLst/>
              <a:gdLst/>
              <a:ahLst/>
              <a:cxnLst/>
              <a:rect l="l" t="t" r="r" b="b"/>
              <a:pathLst>
                <a:path w="1775460" h="462279">
                  <a:moveTo>
                    <a:pt x="1544574" y="0"/>
                  </a:moveTo>
                  <a:lnTo>
                    <a:pt x="0" y="0"/>
                  </a:lnTo>
                  <a:lnTo>
                    <a:pt x="0" y="461772"/>
                  </a:lnTo>
                  <a:lnTo>
                    <a:pt x="1544574" y="461772"/>
                  </a:lnTo>
                  <a:lnTo>
                    <a:pt x="1775460" y="230885"/>
                  </a:lnTo>
                  <a:lnTo>
                    <a:pt x="1544574" y="0"/>
                  </a:lnTo>
                  <a:close/>
                </a:path>
              </a:pathLst>
            </a:custGeom>
            <a:solidFill>
              <a:srgbClr val="C5DFB4"/>
            </a:solidFill>
          </p:spPr>
          <p:txBody>
            <a:bodyPr wrap="square" lIns="0" tIns="0" rIns="0" bIns="0" rtlCol="0"/>
            <a:lstStyle/>
            <a:p>
              <a:endParaRPr/>
            </a:p>
          </p:txBody>
        </p:sp>
      </p:grpSp>
      <p:sp>
        <p:nvSpPr>
          <p:cNvPr id="30" name="object 17">
            <a:extLst>
              <a:ext uri="{FF2B5EF4-FFF2-40B4-BE49-F238E27FC236}">
                <a16:creationId xmlns:a16="http://schemas.microsoft.com/office/drawing/2014/main" id="{6A453156-5152-4F8A-AFDD-200E15710CDA}"/>
              </a:ext>
            </a:extLst>
          </p:cNvPr>
          <p:cNvSpPr txBox="1"/>
          <p:nvPr/>
        </p:nvSpPr>
        <p:spPr>
          <a:xfrm>
            <a:off x="449681" y="5882132"/>
            <a:ext cx="1455420" cy="428322"/>
          </a:xfrm>
          <a:prstGeom prst="rect">
            <a:avLst/>
          </a:prstGeom>
        </p:spPr>
        <p:txBody>
          <a:bodyPr vert="horz" wrap="square" lIns="0" tIns="12700" rIns="0" bIns="0" rtlCol="0">
            <a:spAutoFit/>
          </a:bodyPr>
          <a:lstStyle/>
          <a:p>
            <a:pPr marL="106680" marR="5715" indent="-94615" algn="r">
              <a:lnSpc>
                <a:spcPct val="100000"/>
              </a:lnSpc>
              <a:spcBef>
                <a:spcPts val="100"/>
              </a:spcBef>
            </a:pPr>
            <a:r>
              <a:rPr sz="900" dirty="0">
                <a:cs typeface="TeXGyreAdventor"/>
              </a:rPr>
              <a:t>Contratación</a:t>
            </a:r>
            <a:r>
              <a:rPr sz="900" spc="-90" dirty="0">
                <a:cs typeface="TeXGyreAdventor"/>
              </a:rPr>
              <a:t> </a:t>
            </a:r>
            <a:r>
              <a:rPr sz="900" dirty="0">
                <a:cs typeface="TeXGyreAdventor"/>
              </a:rPr>
              <a:t>recomendada  para reclamación daños</a:t>
            </a:r>
            <a:r>
              <a:rPr sz="900" spc="-114" dirty="0">
                <a:cs typeface="TeXGyreAdventor"/>
              </a:rPr>
              <a:t> </a:t>
            </a:r>
            <a:r>
              <a:rPr sz="900" dirty="0">
                <a:cs typeface="TeXGyreAdventor"/>
              </a:rPr>
              <a:t>a</a:t>
            </a:r>
          </a:p>
          <a:p>
            <a:pPr marR="5080" algn="r">
              <a:lnSpc>
                <a:spcPct val="100000"/>
              </a:lnSpc>
              <a:spcBef>
                <a:spcPts val="5"/>
              </a:spcBef>
            </a:pPr>
            <a:r>
              <a:rPr sz="900" spc="-10" dirty="0">
                <a:cs typeface="TeXGyreAdventor"/>
              </a:rPr>
              <a:t>t</a:t>
            </a:r>
            <a:r>
              <a:rPr sz="900" dirty="0">
                <a:cs typeface="TeXGyreAdventor"/>
              </a:rPr>
              <a:t>er</a:t>
            </a:r>
            <a:r>
              <a:rPr sz="900" spc="-10" dirty="0">
                <a:cs typeface="TeXGyreAdventor"/>
              </a:rPr>
              <a:t>c</a:t>
            </a:r>
            <a:r>
              <a:rPr sz="900" dirty="0">
                <a:cs typeface="TeXGyreAdventor"/>
              </a:rPr>
              <a:t>eros</a:t>
            </a:r>
          </a:p>
        </p:txBody>
      </p:sp>
      <p:pic>
        <p:nvPicPr>
          <p:cNvPr id="19" name="Picture 6" descr="Resultado de imagen de ir a inicio">
            <a:hlinkClick r:id="rId7" action="ppaction://hlinksldjump"/>
            <a:extLst>
              <a:ext uri="{FF2B5EF4-FFF2-40B4-BE49-F238E27FC236}">
                <a16:creationId xmlns:a16="http://schemas.microsoft.com/office/drawing/2014/main" id="{54717E0C-C0DF-4626-9F46-30475E7133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id="{AD1245B4-C8A8-4328-BD76-08CDD35965F4}"/>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24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a:solidFill>
                  <a:schemeClr val="bg1"/>
                </a:solidFill>
              </a:rPr>
              <a:t>APOYOS o ARGUMENTOS </a:t>
            </a:r>
          </a:p>
        </p:txBody>
      </p:sp>
      <p:sp>
        <p:nvSpPr>
          <p:cNvPr id="16" name="Rectángulo: esquinas redondeadas 15">
            <a:extLst>
              <a:ext uri="{FF2B5EF4-FFF2-40B4-BE49-F238E27FC236}">
                <a16:creationId xmlns:a16="http://schemas.microsoft.com/office/drawing/2014/main" id="{514D5C27-3938-469A-B9B4-EE7B3F5F65EE}"/>
              </a:ext>
            </a:extLst>
          </p:cNvPr>
          <p:cNvSpPr/>
          <p:nvPr/>
        </p:nvSpPr>
        <p:spPr>
          <a:xfrm>
            <a:off x="135517" y="588442"/>
            <a:ext cx="11919461" cy="61347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spcBef>
                <a:spcPts val="500"/>
              </a:spcBef>
              <a:spcAft>
                <a:spcPts val="1000"/>
              </a:spcAft>
            </a:pPr>
            <a:r>
              <a:rPr lang="es-ES" sz="1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Importante</a:t>
            </a:r>
            <a:r>
              <a:rPr lang="es-ES" sz="10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es-ES" sz="1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endParaRPr lang="es-ES" sz="1200"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500"/>
              </a:spcBef>
              <a:spcAft>
                <a:spcPts val="1000"/>
              </a:spcAft>
            </a:pPr>
            <a:r>
              <a:rPr lang="es-ES" sz="12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Utiliza los 6 argumentos para explicar las distintas coberturas incluidas en la póliza recomendada. Por ejemplo</a:t>
            </a:r>
            <a:endParaRPr lang="es-ES" sz="12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PROTECCION JURIDICA, </a:t>
            </a:r>
            <a:r>
              <a:rPr lang="es-ES" sz="1200" spc="-5" dirty="0">
                <a:solidFill>
                  <a:srgbClr val="131313"/>
                </a:solidFill>
                <a:latin typeface="Calibri" panose="020F0502020204030204" pitchFamily="34" charset="0"/>
                <a:cs typeface="Calibri" panose="020F0502020204030204" pitchFamily="34" charset="0"/>
              </a:rPr>
              <a:t>nosotros te facilitamos un abogado de manera gratuita que te defiende y te gestiona todos los trámites. </a:t>
            </a:r>
            <a:r>
              <a:rPr lang="es-ES" sz="1200" b="1" spc="-5" dirty="0">
                <a:solidFill>
                  <a:srgbClr val="131313"/>
                </a:solidFill>
                <a:latin typeface="Calibri" panose="020F0502020204030204" pitchFamily="34" charset="0"/>
                <a:cs typeface="Calibri" panose="020F0502020204030204" pitchFamily="34" charset="0"/>
              </a:rPr>
              <a:t>Importante</a:t>
            </a:r>
            <a:r>
              <a:rPr lang="es-ES" sz="1200" spc="-5" dirty="0">
                <a:solidFill>
                  <a:srgbClr val="131313"/>
                </a:solidFill>
                <a:latin typeface="Calibri" panose="020F0502020204030204" pitchFamily="34" charset="0"/>
                <a:cs typeface="Calibri" panose="020F0502020204030204" pitchFamily="34" charset="0"/>
              </a:rPr>
              <a:t>: Diferenciar la garantía de "protección jurídica de la vivienda" de la garantía de "protección jurídica integral" (la primera, que es un garantía opcional en la configuración "Básica Plus" es más reducida que la segunda, que está incluida en las configuraciones "Ampliada" y "Premium"). Tener en cuenta los límites (por ejemplo 3.200 € de capital máximo) y exclusiones. Diferenciar el "asesoramiento" (telefónico) de la defensa (en esta es donde entra la libre elección). No obstante, el "asesoramiento" es un aspecto con buena aceptación que resuelve problemas de forma ágil, por lo que recomendamos su puesta en valor.</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RESPONSABILIDAD CIVIL</a:t>
            </a:r>
            <a:r>
              <a:rPr lang="es-ES" sz="1200" spc="-5" dirty="0">
                <a:solidFill>
                  <a:srgbClr val="131313"/>
                </a:solidFill>
                <a:latin typeface="Calibri" panose="020F0502020204030204" pitchFamily="34" charset="0"/>
                <a:cs typeface="Calibri" panose="020F0502020204030204" pitchFamily="34" charset="0"/>
              </a:rPr>
              <a:t>: queda cubierto el pago de las indemnizaciones por daños y perjuicios exigidas por un tercero y de las cuales la persona asegurada resulte civilmente responsable, según la normativa legal vigente. Por ejemplo: Paseando por un centro comercial rompes accidentalmente una televisión, o algún objeto de valor. Cuando un Asegurado de la póliza está paseando a nuestro perro (siempre que no sea de raza peligrosa), y este causa cualquier daño (la protección es para los Asegurador, es decir, aquellos que habitan la vivienda cumpliendo las características que se recogen en el Condicionado), pero no si el perro lo pasea un "no asegurado", como por ejemplo un amigo tuyo). Ocurre un incendio en tu casa y causas daños a la comunidad. Se te rompe una cañería en casa y generas daños por agua a tu vecino.</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ASISTENCIA EN EL HOGAR</a:t>
            </a:r>
            <a:r>
              <a:rPr lang="es-ES" sz="1200" spc="-5" dirty="0">
                <a:solidFill>
                  <a:srgbClr val="131313"/>
                </a:solidFill>
                <a:latin typeface="Calibri" panose="020F0502020204030204" pitchFamily="34" charset="0"/>
                <a:cs typeface="Calibri" panose="020F0502020204030204" pitchFamily="34" charset="0"/>
              </a:rPr>
              <a:t>, asistencia a bienes, el Asegurador asumirá los costes de desplazamiento del </a:t>
            </a:r>
            <a:r>
              <a:rPr lang="es-ES" sz="1200" b="1" spc="-5" dirty="0">
                <a:solidFill>
                  <a:srgbClr val="131313"/>
                </a:solidFill>
                <a:latin typeface="Calibri" panose="020F0502020204030204" pitchFamily="34" charset="0"/>
                <a:cs typeface="Calibri" panose="020F0502020204030204" pitchFamily="34" charset="0"/>
              </a:rPr>
              <a:t>profesional</a:t>
            </a:r>
            <a:r>
              <a:rPr lang="es-ES" sz="1200" spc="-5" dirty="0">
                <a:solidFill>
                  <a:srgbClr val="131313"/>
                </a:solidFill>
                <a:latin typeface="Calibri" panose="020F0502020204030204" pitchFamily="34" charset="0"/>
                <a:cs typeface="Calibri" panose="020F0502020204030204" pitchFamily="34" charset="0"/>
              </a:rPr>
              <a:t> que haya acudido y de las tres primeras horas de su mano de obra así como, en el caso de ser necesario para la reparación, los costes de traslado al taller del aparato averiado y los de su posterior entrega en el domicilio. Por ejemplo: La cisterna no funciona. La lavadora no centrifuga correctamente. La persiana se ha atascado.</a:t>
            </a:r>
            <a:endParaRPr lang="es-ES" sz="1200" b="1" kern="0" dirty="0">
              <a:solidFill>
                <a:srgbClr val="0086C3"/>
              </a:solidFill>
              <a:latin typeface="Arial" panose="020B0604020202020204" pitchFamily="34" charset="0"/>
            </a:endParaRPr>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CERRAJERIA,</a:t>
            </a:r>
            <a:r>
              <a:rPr lang="es-ES" sz="1200" spc="-5" dirty="0">
                <a:solidFill>
                  <a:srgbClr val="131313"/>
                </a:solidFill>
                <a:latin typeface="Calibri" panose="020F0502020204030204" pitchFamily="34" charset="0"/>
                <a:cs typeface="Calibri" panose="020F0502020204030204" pitchFamily="34" charset="0"/>
              </a:rPr>
              <a:t> por ejemplo: Un día pierdes las llaves de casa, y tienes que llamar a un cerrajero de urgencia, ¡con lo que cuesta! Nuestro seguro te envía a un </a:t>
            </a:r>
            <a:r>
              <a:rPr lang="es-ES" sz="1200" b="1" spc="-5" dirty="0">
                <a:solidFill>
                  <a:srgbClr val="131313"/>
                </a:solidFill>
                <a:latin typeface="Calibri" panose="020F0502020204030204" pitchFamily="34" charset="0"/>
                <a:cs typeface="Calibri" panose="020F0502020204030204" pitchFamily="34" charset="0"/>
              </a:rPr>
              <a:t>profesional</a:t>
            </a:r>
            <a:r>
              <a:rPr lang="es-ES" sz="1200" spc="-5" dirty="0">
                <a:solidFill>
                  <a:srgbClr val="131313"/>
                </a:solidFill>
                <a:latin typeface="Calibri" panose="020F0502020204030204" pitchFamily="34" charset="0"/>
                <a:cs typeface="Calibri" panose="020F0502020204030204" pitchFamily="34" charset="0"/>
              </a:rPr>
              <a:t> que te resuelve sin coste este incidente, dispones de atención 24h  durante los 365 días al año (</a:t>
            </a:r>
            <a:r>
              <a:rPr lang="es-ES" sz="1200" b="1" spc="-5" dirty="0">
                <a:solidFill>
                  <a:srgbClr val="131313"/>
                </a:solidFill>
                <a:latin typeface="Calibri" panose="020F0502020204030204" pitchFamily="34" charset="0"/>
                <a:cs typeface="Calibri" panose="020F0502020204030204" pitchFamily="34" charset="0"/>
              </a:rPr>
              <a:t>Importante</a:t>
            </a:r>
            <a:r>
              <a:rPr lang="es-ES" sz="1200" spc="-5" dirty="0">
                <a:solidFill>
                  <a:srgbClr val="131313"/>
                </a:solidFill>
                <a:latin typeface="Calibri" panose="020F0502020204030204" pitchFamily="34" charset="0"/>
                <a:cs typeface="Calibri" panose="020F0502020204030204" pitchFamily="34" charset="0"/>
              </a:rPr>
              <a:t>: En la configuración "Básico Plus" esto es así solo si media una situación de urgencia, en este caso no indicar el tiempo de resolución). Si te dejas puestas las llaves en la puerta, te enviamos a un cerrajero para que te abra la puerta.</a:t>
            </a:r>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ATRACO FUERA DEL HOGAR</a:t>
            </a:r>
            <a:r>
              <a:rPr lang="es-ES" sz="1200" spc="-5" dirty="0">
                <a:solidFill>
                  <a:srgbClr val="131313"/>
                </a:solidFill>
                <a:latin typeface="Calibri" panose="020F0502020204030204" pitchFamily="34" charset="0"/>
                <a:cs typeface="Calibri" panose="020F0502020204030204" pitchFamily="34" charset="0"/>
              </a:rPr>
              <a:t>, por ejemplo “Imagínate que vas caminando por la calle y al girar la esquina sufres una agresión en la que te quitan la cartera con el dinero dentro y el reloj. No te preocupes, que a través de la cobertura de atraco fuera del hogar quedarás protegido”. No se cubre el robo de dispositivos móviles.</a:t>
            </a:r>
            <a:endParaRPr lang="es-ES" sz="1200" dirty="0"/>
          </a:p>
          <a:p>
            <a:pPr marL="342900" lvl="0" indent="-342900">
              <a:spcBef>
                <a:spcPts val="500"/>
              </a:spcBef>
              <a:spcAft>
                <a:spcPts val="0"/>
              </a:spcAft>
              <a:buFont typeface="Arial" panose="020B0604020202020204" pitchFamily="34" charset="0"/>
              <a:buChar char="•"/>
              <a:tabLst>
                <a:tab pos="457200" algn="l"/>
              </a:tabLst>
            </a:pPr>
            <a:r>
              <a:rPr lang="es-ES" sz="1200" b="1" spc="-5" dirty="0">
                <a:solidFill>
                  <a:srgbClr val="131313"/>
                </a:solidFill>
                <a:latin typeface="Calibri" panose="020F0502020204030204" pitchFamily="34" charset="0"/>
                <a:cs typeface="Calibri" panose="020F0502020204030204" pitchFamily="34" charset="0"/>
              </a:rPr>
              <a:t>INHABITABILIDAD DE LA VIVIENDA</a:t>
            </a:r>
            <a:r>
              <a:rPr lang="es-ES" sz="1200" spc="-5" dirty="0">
                <a:solidFill>
                  <a:srgbClr val="131313"/>
                </a:solidFill>
                <a:latin typeface="Calibri" panose="020F0502020204030204" pitchFamily="34" charset="0"/>
                <a:cs typeface="Calibri" panose="020F0502020204030204" pitchFamily="34" charset="0"/>
              </a:rPr>
              <a:t>, por ejemplo “Imagínate que debido a una inundación, tu vivienda queda inhabitable. Con Movistar Seguros ponemos a tu disposición una vivienda temporal de sustitución, o bien la estancia en un hotel durante unos días, hasta que tu pueda ser habitable vivienda.” </a:t>
            </a:r>
            <a:r>
              <a:rPr lang="es-ES" sz="1200" b="1" spc="-5" dirty="0">
                <a:solidFill>
                  <a:srgbClr val="131313"/>
                </a:solidFill>
                <a:latin typeface="Calibri" panose="020F0502020204030204" pitchFamily="34" charset="0"/>
                <a:cs typeface="Calibri" panose="020F0502020204030204" pitchFamily="34" charset="0"/>
              </a:rPr>
              <a:t>Importante</a:t>
            </a:r>
            <a:r>
              <a:rPr lang="es-ES" sz="1200" spc="-5" dirty="0">
                <a:solidFill>
                  <a:srgbClr val="131313"/>
                </a:solidFill>
                <a:latin typeface="Calibri" panose="020F0502020204030204" pitchFamily="34" charset="0"/>
                <a:cs typeface="Calibri" panose="020F0502020204030204" pitchFamily="34" charset="0"/>
              </a:rPr>
              <a:t>, lo que se cubre es que la vivienda quede inhabitada por un siniestro con cobertura en póliza</a:t>
            </a:r>
            <a:endParaRPr lang="es-ES" sz="1200" dirty="0">
              <a:cs typeface="Times New Roman" panose="02020603050405020304" pitchFamily="18" charset="0"/>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2"/>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720389" y="6541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3" action="ppaction://hlinksldjump"/>
            <a:extLst>
              <a:ext uri="{FF2B5EF4-FFF2-40B4-BE49-F238E27FC236}">
                <a16:creationId xmlns:a16="http://schemas.microsoft.com/office/drawing/2014/main" id="{7FC352BA-C239-47C6-9EBC-25287C17A03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pic>
        <p:nvPicPr>
          <p:cNvPr id="19" name="Picture 6" descr="Resultado de imagen de ir a inicio">
            <a:hlinkClick r:id="rId6" action="ppaction://hlinksldjump"/>
            <a:extLst>
              <a:ext uri="{FF2B5EF4-FFF2-40B4-BE49-F238E27FC236}">
                <a16:creationId xmlns:a16="http://schemas.microsoft.com/office/drawing/2014/main" id="{020C7885-8900-46AB-9250-0EAD0174E4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BEEB6D21-338E-4AAE-A798-0B007152AA7A}"/>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074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92FAC812-1630-425A-8225-3F49B5A39508}"/>
              </a:ext>
            </a:extLst>
          </p:cNvPr>
          <p:cNvSpPr/>
          <p:nvPr/>
        </p:nvSpPr>
        <p:spPr>
          <a:xfrm>
            <a:off x="2544023" y="31629"/>
            <a:ext cx="8504977" cy="41861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FICHA PRODUCTO SEGURO DE HOGAR</a:t>
            </a:r>
          </a:p>
        </p:txBody>
      </p:sp>
      <p:graphicFrame>
        <p:nvGraphicFramePr>
          <p:cNvPr id="3" name="Tabla 2">
            <a:extLst>
              <a:ext uri="{FF2B5EF4-FFF2-40B4-BE49-F238E27FC236}">
                <a16:creationId xmlns:a16="http://schemas.microsoft.com/office/drawing/2014/main" id="{B70E07DF-9500-41ED-98BF-52C53AF5782C}"/>
              </a:ext>
            </a:extLst>
          </p:cNvPr>
          <p:cNvGraphicFramePr>
            <a:graphicFrameLocks noGrp="1"/>
          </p:cNvGraphicFramePr>
          <p:nvPr>
            <p:extLst>
              <p:ext uri="{D42A27DB-BD31-4B8C-83A1-F6EECF244321}">
                <p14:modId xmlns:p14="http://schemas.microsoft.com/office/powerpoint/2010/main" val="687687947"/>
              </p:ext>
            </p:extLst>
          </p:nvPr>
        </p:nvGraphicFramePr>
        <p:xfrm>
          <a:off x="1404431" y="3195784"/>
          <a:ext cx="10603622" cy="772281"/>
        </p:xfrm>
        <a:graphic>
          <a:graphicData uri="http://schemas.openxmlformats.org/drawingml/2006/table">
            <a:tbl>
              <a:tblPr firstRow="1" firstCol="1" bandRow="1">
                <a:tableStyleId>{5C22544A-7EE6-4342-B048-85BDC9FD1C3A}</a:tableStyleId>
              </a:tblPr>
              <a:tblGrid>
                <a:gridCol w="1673568">
                  <a:extLst>
                    <a:ext uri="{9D8B030D-6E8A-4147-A177-3AD203B41FA5}">
                      <a16:colId xmlns:a16="http://schemas.microsoft.com/office/drawing/2014/main" val="3683915781"/>
                    </a:ext>
                  </a:extLst>
                </a:gridCol>
                <a:gridCol w="8930054">
                  <a:extLst>
                    <a:ext uri="{9D8B030D-6E8A-4147-A177-3AD203B41FA5}">
                      <a16:colId xmlns:a16="http://schemas.microsoft.com/office/drawing/2014/main" val="798846482"/>
                    </a:ext>
                  </a:extLst>
                </a:gridCol>
              </a:tblGrid>
              <a:tr h="515228">
                <a:tc>
                  <a:txBody>
                    <a:bodyPr/>
                    <a:lstStyle/>
                    <a:p>
                      <a:pPr algn="ctr">
                        <a:lnSpc>
                          <a:spcPct val="115000"/>
                        </a:lnSpc>
                        <a:spcAft>
                          <a:spcPts val="0"/>
                        </a:spcAft>
                      </a:pPr>
                      <a:r>
                        <a:rPr lang="es-ES" sz="1000" kern="1200">
                          <a:effectLst/>
                        </a:rPr>
                        <a:t>Fecha entrada en vigor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gn="ctr">
                        <a:lnSpc>
                          <a:spcPct val="115000"/>
                        </a:lnSpc>
                        <a:spcAft>
                          <a:spcPts val="0"/>
                        </a:spcAft>
                      </a:pPr>
                      <a:r>
                        <a:rPr lang="es-ES" sz="1000" kern="1200">
                          <a:effectLst/>
                        </a:rPr>
                        <a:t> </a:t>
                      </a:r>
                      <a:endParaRPr lang="es-ES" sz="1100">
                        <a:effectLst/>
                      </a:endParaRPr>
                    </a:p>
                    <a:p>
                      <a:pPr algn="ctr">
                        <a:lnSpc>
                          <a:spcPct val="115000"/>
                        </a:lnSpc>
                        <a:spcAft>
                          <a:spcPts val="0"/>
                        </a:spcAft>
                      </a:pPr>
                      <a:r>
                        <a:rPr lang="es-ES" sz="1000" kern="1200">
                          <a:effectLst/>
                        </a:rPr>
                        <a:t>Descripción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055165612"/>
                  </a:ext>
                </a:extLst>
              </a:tr>
              <a:tr h="257053">
                <a:tc>
                  <a:txBody>
                    <a:bodyPr/>
                    <a:lstStyle/>
                    <a:p>
                      <a:pPr algn="ctr">
                        <a:lnSpc>
                          <a:spcPct val="115000"/>
                        </a:lnSpc>
                        <a:spcAft>
                          <a:spcPts val="0"/>
                        </a:spcAft>
                      </a:pPr>
                      <a:r>
                        <a:rPr lang="es-ES" sz="1000" kern="1200">
                          <a:effectLst/>
                        </a:rPr>
                        <a:t>dd/mm/aaaa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algn="ctr">
                        <a:lnSpc>
                          <a:spcPct val="115000"/>
                        </a:lnSpc>
                        <a:spcAft>
                          <a:spcPts val="0"/>
                        </a:spcAft>
                      </a:pPr>
                      <a:r>
                        <a:rPr lang="es-ES" sz="1000" kern="1200">
                          <a:effectLst/>
                        </a:rPr>
                        <a:t>Breve descripción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extLst>
                  <a:ext uri="{0D108BD9-81ED-4DB2-BD59-A6C34878D82A}">
                    <a16:rowId xmlns:a16="http://schemas.microsoft.com/office/drawing/2014/main" val="2352374325"/>
                  </a:ext>
                </a:extLst>
              </a:tr>
            </a:tbl>
          </a:graphicData>
        </a:graphic>
      </p:graphicFrame>
      <p:sp>
        <p:nvSpPr>
          <p:cNvPr id="32" name="Rectángulo: esquinas redondeadas 31">
            <a:extLst>
              <a:ext uri="{FF2B5EF4-FFF2-40B4-BE49-F238E27FC236}">
                <a16:creationId xmlns:a16="http://schemas.microsoft.com/office/drawing/2014/main" id="{BA6B0808-BAC1-4754-8663-101E229F578B}"/>
              </a:ext>
            </a:extLst>
          </p:cNvPr>
          <p:cNvSpPr/>
          <p:nvPr/>
        </p:nvSpPr>
        <p:spPr>
          <a:xfrm>
            <a:off x="149712" y="3124285"/>
            <a:ext cx="1186681" cy="84285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300" b="1">
                <a:solidFill>
                  <a:schemeClr val="tx1"/>
                </a:solidFill>
              </a:rPr>
              <a:t>Histórico de cambios</a:t>
            </a:r>
          </a:p>
        </p:txBody>
      </p:sp>
      <p:sp>
        <p:nvSpPr>
          <p:cNvPr id="13" name="Rectángulo: esquinas redondeadas 12">
            <a:extLst>
              <a:ext uri="{FF2B5EF4-FFF2-40B4-BE49-F238E27FC236}">
                <a16:creationId xmlns:a16="http://schemas.microsoft.com/office/drawing/2014/main" id="{E68C3136-2612-4D65-B3B7-560A63A69F2D}"/>
              </a:ext>
            </a:extLst>
          </p:cNvPr>
          <p:cNvSpPr/>
          <p:nvPr/>
        </p:nvSpPr>
        <p:spPr>
          <a:xfrm>
            <a:off x="217473" y="705501"/>
            <a:ext cx="1186681" cy="135605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300" b="1">
                <a:solidFill>
                  <a:schemeClr val="tx1"/>
                </a:solidFill>
              </a:rPr>
              <a:t>Estado del servicio: último cambio del documento</a:t>
            </a:r>
          </a:p>
        </p:txBody>
      </p:sp>
      <p:graphicFrame>
        <p:nvGraphicFramePr>
          <p:cNvPr id="2" name="Tabla 1">
            <a:extLst>
              <a:ext uri="{FF2B5EF4-FFF2-40B4-BE49-F238E27FC236}">
                <a16:creationId xmlns:a16="http://schemas.microsoft.com/office/drawing/2014/main" id="{B810B76B-BFE2-46DF-843F-C1AB6769DE04}"/>
              </a:ext>
            </a:extLst>
          </p:cNvPr>
          <p:cNvGraphicFramePr>
            <a:graphicFrameLocks noGrp="1"/>
          </p:cNvGraphicFramePr>
          <p:nvPr>
            <p:extLst>
              <p:ext uri="{D42A27DB-BD31-4B8C-83A1-F6EECF244321}">
                <p14:modId xmlns:p14="http://schemas.microsoft.com/office/powerpoint/2010/main" val="3254829290"/>
              </p:ext>
            </p:extLst>
          </p:nvPr>
        </p:nvGraphicFramePr>
        <p:xfrm>
          <a:off x="1662165" y="705501"/>
          <a:ext cx="10345886" cy="1213834"/>
        </p:xfrm>
        <a:graphic>
          <a:graphicData uri="http://schemas.openxmlformats.org/drawingml/2006/table">
            <a:tbl>
              <a:tblPr firstRow="1" firstCol="1" bandRow="1">
                <a:tableStyleId>{5C22544A-7EE6-4342-B048-85BDC9FD1C3A}</a:tableStyleId>
              </a:tblPr>
              <a:tblGrid>
                <a:gridCol w="1234353">
                  <a:extLst>
                    <a:ext uri="{9D8B030D-6E8A-4147-A177-3AD203B41FA5}">
                      <a16:colId xmlns:a16="http://schemas.microsoft.com/office/drawing/2014/main" val="377448695"/>
                    </a:ext>
                  </a:extLst>
                </a:gridCol>
                <a:gridCol w="1382650">
                  <a:extLst>
                    <a:ext uri="{9D8B030D-6E8A-4147-A177-3AD203B41FA5}">
                      <a16:colId xmlns:a16="http://schemas.microsoft.com/office/drawing/2014/main" val="1798004755"/>
                    </a:ext>
                  </a:extLst>
                </a:gridCol>
                <a:gridCol w="6027831">
                  <a:extLst>
                    <a:ext uri="{9D8B030D-6E8A-4147-A177-3AD203B41FA5}">
                      <a16:colId xmlns:a16="http://schemas.microsoft.com/office/drawing/2014/main" val="3131761164"/>
                    </a:ext>
                  </a:extLst>
                </a:gridCol>
                <a:gridCol w="1701052">
                  <a:extLst>
                    <a:ext uri="{9D8B030D-6E8A-4147-A177-3AD203B41FA5}">
                      <a16:colId xmlns:a16="http://schemas.microsoft.com/office/drawing/2014/main" val="234659174"/>
                    </a:ext>
                  </a:extLst>
                </a:gridCol>
              </a:tblGrid>
              <a:tr h="563467">
                <a:tc>
                  <a:txBody>
                    <a:bodyPr/>
                    <a:lstStyle/>
                    <a:p>
                      <a:pPr algn="ctr">
                        <a:lnSpc>
                          <a:spcPct val="115000"/>
                        </a:lnSpc>
                        <a:spcAft>
                          <a:spcPts val="0"/>
                        </a:spcAft>
                      </a:pPr>
                      <a:r>
                        <a:rPr lang="es-ES" sz="1000" kern="1200">
                          <a:effectLst/>
                        </a:rPr>
                        <a:t>Fecha actualizac. documento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0"/>
                        </a:spcAft>
                      </a:pPr>
                      <a:r>
                        <a:rPr lang="es-ES" sz="1000" kern="1200">
                          <a:effectLst/>
                        </a:rPr>
                        <a:t>Fecha entrada</a:t>
                      </a:r>
                      <a:endParaRPr lang="es-ES" sz="1100">
                        <a:effectLst/>
                      </a:endParaRPr>
                    </a:p>
                    <a:p>
                      <a:pPr algn="ctr">
                        <a:lnSpc>
                          <a:spcPct val="115000"/>
                        </a:lnSpc>
                        <a:spcAft>
                          <a:spcPts val="0"/>
                        </a:spcAft>
                      </a:pPr>
                      <a:r>
                        <a:rPr lang="es-ES" sz="1000" kern="1200">
                          <a:effectLst/>
                        </a:rPr>
                        <a:t>en vigor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0"/>
                        </a:spcAft>
                      </a:pPr>
                      <a:r>
                        <a:rPr lang="es-ES" sz="1000" kern="1200">
                          <a:effectLst/>
                        </a:rPr>
                        <a:t>Descripción del Cambio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15000"/>
                        </a:lnSpc>
                        <a:spcAft>
                          <a:spcPts val="0"/>
                        </a:spcAft>
                      </a:pPr>
                      <a:r>
                        <a:rPr lang="es-ES" sz="1000" kern="1200">
                          <a:effectLst/>
                        </a:rPr>
                        <a:t>Apartados que cambian</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64881188"/>
                  </a:ext>
                </a:extLst>
              </a:tr>
              <a:tr h="650367">
                <a:tc>
                  <a:txBody>
                    <a:bodyPr/>
                    <a:lstStyle/>
                    <a:p>
                      <a:pPr algn="ctr">
                        <a:lnSpc>
                          <a:spcPct val="115000"/>
                        </a:lnSpc>
                        <a:spcAft>
                          <a:spcPts val="0"/>
                        </a:spcAft>
                      </a:pPr>
                      <a:r>
                        <a:rPr lang="es-ES" sz="1000" kern="1200">
                          <a:effectLst/>
                        </a:rPr>
                        <a:t>dd/mm/aaaa</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0"/>
                        </a:spcAft>
                      </a:pPr>
                      <a:r>
                        <a:rPr lang="es-ES" sz="1000" kern="1200" dirty="0">
                          <a:effectLst/>
                        </a:rPr>
                        <a:t>23/11/2021</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15000"/>
                        </a:lnSpc>
                        <a:spcAft>
                          <a:spcPts val="0"/>
                        </a:spcAft>
                      </a:pPr>
                      <a:r>
                        <a:rPr lang="es-ES" sz="1000" kern="1200">
                          <a:effectLst/>
                        </a:rPr>
                        <a:t>1ª edición: lanzamiento Seguro de Hogar Movistar </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l">
                        <a:lnSpc>
                          <a:spcPct val="115000"/>
                        </a:lnSpc>
                        <a:spcAft>
                          <a:spcPts val="0"/>
                        </a:spcAft>
                      </a:pPr>
                      <a:r>
                        <a:rPr lang="es-ES" sz="1000" kern="1200" dirty="0">
                          <a:effectLst/>
                        </a:rPr>
                        <a:t>Nombre de los apartados</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330120473"/>
                  </a:ext>
                </a:extLst>
              </a:tr>
            </a:tbl>
          </a:graphicData>
        </a:graphic>
      </p:graphicFrame>
      <p:pic>
        <p:nvPicPr>
          <p:cNvPr id="9" name="Imagen 8">
            <a:extLst>
              <a:ext uri="{FF2B5EF4-FFF2-40B4-BE49-F238E27FC236}">
                <a16:creationId xmlns:a16="http://schemas.microsoft.com/office/drawing/2014/main" id="{DC87083B-AA0F-4993-8A8E-0504FC1D326D}"/>
              </a:ext>
            </a:extLst>
          </p:cNvPr>
          <p:cNvPicPr>
            <a:picLocks noChangeAspect="1"/>
          </p:cNvPicPr>
          <p:nvPr/>
        </p:nvPicPr>
        <p:blipFill>
          <a:blip r:embed="rId2"/>
          <a:stretch>
            <a:fillRect/>
          </a:stretch>
        </p:blipFill>
        <p:spPr>
          <a:xfrm>
            <a:off x="136407" y="18106"/>
            <a:ext cx="1054469" cy="382357"/>
          </a:xfrm>
          <a:prstGeom prst="rect">
            <a:avLst/>
          </a:prstGeom>
        </p:spPr>
      </p:pic>
      <p:pic>
        <p:nvPicPr>
          <p:cNvPr id="10" name="Picture 6" descr="Resultado de imagen de ir a inicio">
            <a:hlinkClick r:id="rId3" action="ppaction://hlinksldjump"/>
            <a:extLst>
              <a:ext uri="{FF2B5EF4-FFF2-40B4-BE49-F238E27FC236}">
                <a16:creationId xmlns:a16="http://schemas.microsoft.com/office/drawing/2014/main" id="{21408566-8AAB-44FA-A93D-8A4EA0309F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FA48DD54-CCE6-4B5A-B5EF-8F473AC88DC4}"/>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535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Puntos fuertes </a:t>
            </a: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153" name="object 3">
            <a:extLst>
              <a:ext uri="{FF2B5EF4-FFF2-40B4-BE49-F238E27FC236}">
                <a16:creationId xmlns:a16="http://schemas.microsoft.com/office/drawing/2014/main" id="{E28F858A-1E15-49CE-976C-6BFDF36FA7CB}"/>
              </a:ext>
            </a:extLst>
          </p:cNvPr>
          <p:cNvSpPr/>
          <p:nvPr/>
        </p:nvSpPr>
        <p:spPr>
          <a:xfrm>
            <a:off x="577468" y="988350"/>
            <a:ext cx="11293475" cy="0"/>
          </a:xfrm>
          <a:custGeom>
            <a:avLst/>
            <a:gdLst/>
            <a:ahLst/>
            <a:cxnLst/>
            <a:rect l="l" t="t" r="r" b="b"/>
            <a:pathLst>
              <a:path w="11293475">
                <a:moveTo>
                  <a:pt x="0" y="0"/>
                </a:moveTo>
                <a:lnTo>
                  <a:pt x="11293475" y="0"/>
                </a:lnTo>
              </a:path>
            </a:pathLst>
          </a:custGeom>
          <a:ln w="12192">
            <a:solidFill>
              <a:srgbClr val="000000"/>
            </a:solidFill>
          </a:ln>
        </p:spPr>
        <p:txBody>
          <a:bodyPr wrap="square" lIns="0" tIns="0" rIns="0" bIns="0" rtlCol="0"/>
          <a:lstStyle/>
          <a:p>
            <a:endParaRPr/>
          </a:p>
        </p:txBody>
      </p:sp>
      <p:sp>
        <p:nvSpPr>
          <p:cNvPr id="154" name="object 4">
            <a:extLst>
              <a:ext uri="{FF2B5EF4-FFF2-40B4-BE49-F238E27FC236}">
                <a16:creationId xmlns:a16="http://schemas.microsoft.com/office/drawing/2014/main" id="{5702AC7B-7E58-4F27-8B79-F6B5471F6A43}"/>
              </a:ext>
            </a:extLst>
          </p:cNvPr>
          <p:cNvSpPr txBox="1"/>
          <p:nvPr/>
        </p:nvSpPr>
        <p:spPr>
          <a:xfrm>
            <a:off x="695655" y="660907"/>
            <a:ext cx="2749550" cy="228268"/>
          </a:xfrm>
          <a:prstGeom prst="rect">
            <a:avLst/>
          </a:prstGeom>
        </p:spPr>
        <p:txBody>
          <a:bodyPr vert="horz" wrap="square" lIns="0" tIns="12700" rIns="0" bIns="0" rtlCol="0">
            <a:spAutoFit/>
          </a:bodyPr>
          <a:lstStyle/>
          <a:p>
            <a:pPr marL="12700">
              <a:lnSpc>
                <a:spcPct val="100000"/>
              </a:lnSpc>
              <a:spcBef>
                <a:spcPts val="100"/>
              </a:spcBef>
            </a:pPr>
            <a:r>
              <a:rPr sz="1400" b="1" dirty="0">
                <a:cs typeface="Arial"/>
              </a:rPr>
              <a:t>Garantías y aspectos</a:t>
            </a:r>
            <a:r>
              <a:rPr sz="1400" b="1" spc="-155" dirty="0">
                <a:cs typeface="Arial"/>
              </a:rPr>
              <a:t> </a:t>
            </a:r>
            <a:r>
              <a:rPr sz="1400" b="1" dirty="0">
                <a:cs typeface="Arial"/>
              </a:rPr>
              <a:t>diferenciales</a:t>
            </a:r>
          </a:p>
        </p:txBody>
      </p:sp>
      <p:sp>
        <p:nvSpPr>
          <p:cNvPr id="155" name="object 9">
            <a:extLst>
              <a:ext uri="{FF2B5EF4-FFF2-40B4-BE49-F238E27FC236}">
                <a16:creationId xmlns:a16="http://schemas.microsoft.com/office/drawing/2014/main" id="{A1493A0F-A3DE-435A-B60E-8775C39769B9}"/>
              </a:ext>
            </a:extLst>
          </p:cNvPr>
          <p:cNvSpPr txBox="1"/>
          <p:nvPr/>
        </p:nvSpPr>
        <p:spPr>
          <a:xfrm>
            <a:off x="1243583" y="1234440"/>
            <a:ext cx="10619740" cy="647700"/>
          </a:xfrm>
          <a:prstGeom prst="rect">
            <a:avLst/>
          </a:prstGeom>
          <a:ln w="12192">
            <a:solidFill>
              <a:srgbClr val="538235"/>
            </a:solidFill>
          </a:ln>
        </p:spPr>
        <p:txBody>
          <a:bodyPr vert="horz" wrap="square" lIns="0" tIns="0" rIns="0" bIns="0" rtlCol="0">
            <a:spAutoFit/>
          </a:bodyPr>
          <a:lstStyle/>
          <a:p>
            <a:pPr marL="90170">
              <a:lnSpc>
                <a:spcPts val="1614"/>
              </a:lnSpc>
            </a:pPr>
            <a:r>
              <a:rPr sz="1400" b="1" spc="-30" dirty="0">
                <a:solidFill>
                  <a:srgbClr val="00AF50"/>
                </a:solidFill>
                <a:cs typeface="Carlito"/>
              </a:rPr>
              <a:t>Todas</a:t>
            </a:r>
            <a:r>
              <a:rPr sz="1400" b="1" spc="210" dirty="0">
                <a:solidFill>
                  <a:srgbClr val="00AF50"/>
                </a:solidFill>
                <a:cs typeface="Carlito"/>
              </a:rPr>
              <a:t> </a:t>
            </a:r>
            <a:r>
              <a:rPr sz="1400" b="1" dirty="0">
                <a:solidFill>
                  <a:srgbClr val="00AF50"/>
                </a:solidFill>
                <a:cs typeface="Carlito"/>
              </a:rPr>
              <a:t>las</a:t>
            </a:r>
            <a:r>
              <a:rPr sz="1400" b="1" spc="210" dirty="0">
                <a:solidFill>
                  <a:srgbClr val="00AF50"/>
                </a:solidFill>
                <a:cs typeface="Carlito"/>
              </a:rPr>
              <a:t> </a:t>
            </a:r>
            <a:r>
              <a:rPr sz="1400" b="1" spc="-5" dirty="0">
                <a:solidFill>
                  <a:srgbClr val="00AF50"/>
                </a:solidFill>
                <a:cs typeface="Carlito"/>
              </a:rPr>
              <a:t>modalidades</a:t>
            </a:r>
            <a:r>
              <a:rPr sz="1400" b="1" spc="210" dirty="0">
                <a:solidFill>
                  <a:srgbClr val="00AF50"/>
                </a:solidFill>
                <a:cs typeface="Carlito"/>
              </a:rPr>
              <a:t> </a:t>
            </a:r>
            <a:r>
              <a:rPr sz="1400" b="1" spc="-5" dirty="0">
                <a:solidFill>
                  <a:srgbClr val="00AF50"/>
                </a:solidFill>
                <a:cs typeface="Carlito"/>
              </a:rPr>
              <a:t>tienen</a:t>
            </a:r>
            <a:r>
              <a:rPr sz="1400" b="1" spc="200" dirty="0">
                <a:solidFill>
                  <a:srgbClr val="00AF50"/>
                </a:solidFill>
                <a:cs typeface="Carlito"/>
              </a:rPr>
              <a:t> </a:t>
            </a:r>
            <a:r>
              <a:rPr sz="1400" b="1" dirty="0">
                <a:solidFill>
                  <a:srgbClr val="00AF50"/>
                </a:solidFill>
                <a:cs typeface="Carlito"/>
              </a:rPr>
              <a:t>en</a:t>
            </a:r>
            <a:r>
              <a:rPr sz="1400" b="1" spc="210" dirty="0">
                <a:solidFill>
                  <a:srgbClr val="00AF50"/>
                </a:solidFill>
                <a:cs typeface="Carlito"/>
              </a:rPr>
              <a:t> </a:t>
            </a:r>
            <a:r>
              <a:rPr sz="1400" b="1" spc="-5" dirty="0">
                <a:solidFill>
                  <a:srgbClr val="00AF50"/>
                </a:solidFill>
                <a:cs typeface="Carlito"/>
              </a:rPr>
              <a:t>sus</a:t>
            </a:r>
            <a:r>
              <a:rPr sz="1400" b="1" spc="215" dirty="0">
                <a:solidFill>
                  <a:srgbClr val="00AF50"/>
                </a:solidFill>
                <a:cs typeface="Carlito"/>
              </a:rPr>
              <a:t> </a:t>
            </a:r>
            <a:r>
              <a:rPr sz="1400" b="1" spc="-10" dirty="0">
                <a:solidFill>
                  <a:srgbClr val="00AF50"/>
                </a:solidFill>
                <a:cs typeface="Carlito"/>
              </a:rPr>
              <a:t>configuraciones</a:t>
            </a:r>
            <a:r>
              <a:rPr sz="1400" b="1" spc="215" dirty="0">
                <a:solidFill>
                  <a:srgbClr val="00AF50"/>
                </a:solidFill>
                <a:cs typeface="Carlito"/>
              </a:rPr>
              <a:t> </a:t>
            </a:r>
            <a:r>
              <a:rPr sz="1400" b="1" spc="-10" dirty="0">
                <a:solidFill>
                  <a:srgbClr val="00AF50"/>
                </a:solidFill>
                <a:cs typeface="Carlito"/>
              </a:rPr>
              <a:t>como</a:t>
            </a:r>
            <a:r>
              <a:rPr sz="1400" b="1" spc="204" dirty="0">
                <a:solidFill>
                  <a:srgbClr val="00AF50"/>
                </a:solidFill>
                <a:cs typeface="Carlito"/>
              </a:rPr>
              <a:t> </a:t>
            </a:r>
            <a:r>
              <a:rPr sz="1400" b="1" spc="-5" dirty="0">
                <a:solidFill>
                  <a:srgbClr val="00AF50"/>
                </a:solidFill>
                <a:cs typeface="Carlito"/>
              </a:rPr>
              <a:t>básicas</a:t>
            </a:r>
            <a:r>
              <a:rPr sz="1400" b="1" spc="215" dirty="0">
                <a:solidFill>
                  <a:srgbClr val="00AF50"/>
                </a:solidFill>
                <a:cs typeface="Carlito"/>
              </a:rPr>
              <a:t> </a:t>
            </a:r>
            <a:r>
              <a:rPr sz="1400" b="1" spc="-10" dirty="0">
                <a:solidFill>
                  <a:srgbClr val="00AF50"/>
                </a:solidFill>
                <a:cs typeface="Carlito"/>
              </a:rPr>
              <a:t>tanto</a:t>
            </a:r>
            <a:r>
              <a:rPr sz="1400" b="1" spc="204" dirty="0">
                <a:solidFill>
                  <a:srgbClr val="00AF50"/>
                </a:solidFill>
                <a:cs typeface="Carlito"/>
              </a:rPr>
              <a:t> </a:t>
            </a:r>
            <a:r>
              <a:rPr sz="1400" b="1" spc="-5" dirty="0">
                <a:solidFill>
                  <a:srgbClr val="00AF50"/>
                </a:solidFill>
                <a:cs typeface="Carlito"/>
              </a:rPr>
              <a:t>las</a:t>
            </a:r>
            <a:r>
              <a:rPr sz="1400" b="1" spc="215" dirty="0">
                <a:solidFill>
                  <a:srgbClr val="00AF50"/>
                </a:solidFill>
                <a:cs typeface="Carlito"/>
              </a:rPr>
              <a:t> </a:t>
            </a:r>
            <a:r>
              <a:rPr sz="1400" b="1" spc="-10" dirty="0">
                <a:solidFill>
                  <a:srgbClr val="00AF50"/>
                </a:solidFill>
                <a:cs typeface="Carlito"/>
              </a:rPr>
              <a:t>garantías</a:t>
            </a:r>
            <a:r>
              <a:rPr sz="1400" b="1" spc="200" dirty="0">
                <a:solidFill>
                  <a:srgbClr val="00AF50"/>
                </a:solidFill>
                <a:cs typeface="Carlito"/>
              </a:rPr>
              <a:t> </a:t>
            </a:r>
            <a:r>
              <a:rPr sz="1400" b="1" dirty="0">
                <a:solidFill>
                  <a:srgbClr val="00AF50"/>
                </a:solidFill>
                <a:cs typeface="Carlito"/>
              </a:rPr>
              <a:t>de</a:t>
            </a:r>
            <a:r>
              <a:rPr sz="1400" b="1" spc="195" dirty="0">
                <a:solidFill>
                  <a:srgbClr val="00AF50"/>
                </a:solidFill>
                <a:cs typeface="Carlito"/>
              </a:rPr>
              <a:t> </a:t>
            </a:r>
            <a:r>
              <a:rPr sz="1400" b="1" spc="-5" dirty="0">
                <a:solidFill>
                  <a:srgbClr val="00AF50"/>
                </a:solidFill>
                <a:cs typeface="Carlito"/>
              </a:rPr>
              <a:t>alta</a:t>
            </a:r>
            <a:r>
              <a:rPr sz="1400" b="1" spc="210" dirty="0">
                <a:solidFill>
                  <a:srgbClr val="00AF50"/>
                </a:solidFill>
                <a:cs typeface="Carlito"/>
              </a:rPr>
              <a:t> </a:t>
            </a:r>
            <a:r>
              <a:rPr sz="1400" b="1" spc="-5" dirty="0">
                <a:solidFill>
                  <a:srgbClr val="00AF50"/>
                </a:solidFill>
                <a:cs typeface="Carlito"/>
              </a:rPr>
              <a:t>intensidad</a:t>
            </a:r>
            <a:r>
              <a:rPr sz="1400" b="1" spc="210" dirty="0">
                <a:solidFill>
                  <a:srgbClr val="00AF50"/>
                </a:solidFill>
                <a:cs typeface="Carlito"/>
              </a:rPr>
              <a:t> </a:t>
            </a:r>
            <a:r>
              <a:rPr sz="1400" b="1" spc="-5" dirty="0">
                <a:solidFill>
                  <a:srgbClr val="00AF50"/>
                </a:solidFill>
                <a:cs typeface="Carlito"/>
              </a:rPr>
              <a:t>como</a:t>
            </a:r>
            <a:r>
              <a:rPr sz="1400" b="1" spc="215" dirty="0">
                <a:solidFill>
                  <a:srgbClr val="00AF50"/>
                </a:solidFill>
                <a:cs typeface="Carlito"/>
              </a:rPr>
              <a:t> </a:t>
            </a:r>
            <a:r>
              <a:rPr sz="1400" b="1" spc="-5" dirty="0">
                <a:solidFill>
                  <a:srgbClr val="00AF50"/>
                </a:solidFill>
                <a:cs typeface="Carlito"/>
              </a:rPr>
              <a:t>las</a:t>
            </a:r>
            <a:r>
              <a:rPr sz="1400" b="1" spc="210" dirty="0">
                <a:solidFill>
                  <a:srgbClr val="00AF50"/>
                </a:solidFill>
                <a:cs typeface="Carlito"/>
              </a:rPr>
              <a:t> </a:t>
            </a:r>
            <a:r>
              <a:rPr sz="1400" b="1" spc="-10" dirty="0">
                <a:solidFill>
                  <a:srgbClr val="00AF50"/>
                </a:solidFill>
                <a:cs typeface="Carlito"/>
              </a:rPr>
              <a:t>garantías</a:t>
            </a:r>
            <a:r>
              <a:rPr sz="1400" b="1" spc="215" dirty="0">
                <a:solidFill>
                  <a:srgbClr val="00AF50"/>
                </a:solidFill>
                <a:cs typeface="Carlito"/>
              </a:rPr>
              <a:t> </a:t>
            </a:r>
            <a:r>
              <a:rPr sz="1400" b="1" spc="-5" dirty="0">
                <a:solidFill>
                  <a:srgbClr val="00AF50"/>
                </a:solidFill>
                <a:cs typeface="Carlito"/>
              </a:rPr>
              <a:t>de</a:t>
            </a:r>
            <a:r>
              <a:rPr sz="1400" b="1" spc="204" dirty="0">
                <a:solidFill>
                  <a:srgbClr val="00AF50"/>
                </a:solidFill>
                <a:cs typeface="Carlito"/>
              </a:rPr>
              <a:t> </a:t>
            </a:r>
            <a:r>
              <a:rPr sz="1400" b="1" dirty="0">
                <a:solidFill>
                  <a:srgbClr val="00AF50"/>
                </a:solidFill>
                <a:cs typeface="Carlito"/>
              </a:rPr>
              <a:t>uso</a:t>
            </a:r>
            <a:r>
              <a:rPr sz="1400" b="1" spc="210" dirty="0">
                <a:solidFill>
                  <a:srgbClr val="00AF50"/>
                </a:solidFill>
                <a:cs typeface="Carlito"/>
              </a:rPr>
              <a:t> </a:t>
            </a:r>
            <a:r>
              <a:rPr sz="1400" b="1" spc="-10" dirty="0">
                <a:solidFill>
                  <a:srgbClr val="00AF50"/>
                </a:solidFill>
                <a:cs typeface="Carlito"/>
              </a:rPr>
              <a:t>más</a:t>
            </a:r>
            <a:endParaRPr sz="1400">
              <a:cs typeface="Carlito"/>
            </a:endParaRPr>
          </a:p>
          <a:p>
            <a:pPr marL="90170" marR="83820">
              <a:lnSpc>
                <a:spcPct val="100000"/>
              </a:lnSpc>
            </a:pPr>
            <a:r>
              <a:rPr sz="1400" b="1" spc="-10" dirty="0">
                <a:solidFill>
                  <a:srgbClr val="00AF50"/>
                </a:solidFill>
                <a:cs typeface="Carlito"/>
              </a:rPr>
              <a:t>frecuente, asegurando </a:t>
            </a:r>
            <a:r>
              <a:rPr sz="1400" b="1" dirty="0">
                <a:solidFill>
                  <a:srgbClr val="00AF50"/>
                </a:solidFill>
                <a:cs typeface="Carlito"/>
              </a:rPr>
              <a:t>un </a:t>
            </a:r>
            <a:r>
              <a:rPr sz="1400" b="1" spc="-10" dirty="0">
                <a:solidFill>
                  <a:srgbClr val="00AF50"/>
                </a:solidFill>
                <a:cs typeface="Carlito"/>
              </a:rPr>
              <a:t>marco </a:t>
            </a:r>
            <a:r>
              <a:rPr sz="1400" b="1" dirty="0">
                <a:solidFill>
                  <a:srgbClr val="00AF50"/>
                </a:solidFill>
                <a:cs typeface="Carlito"/>
              </a:rPr>
              <a:t>de </a:t>
            </a:r>
            <a:r>
              <a:rPr sz="1400" b="1" spc="-10" dirty="0">
                <a:solidFill>
                  <a:srgbClr val="00AF50"/>
                </a:solidFill>
                <a:cs typeface="Carlito"/>
              </a:rPr>
              <a:t>protección integral, </a:t>
            </a:r>
            <a:r>
              <a:rPr sz="1400" b="1" spc="-5" dirty="0">
                <a:solidFill>
                  <a:srgbClr val="00AF50"/>
                </a:solidFill>
                <a:cs typeface="Carlito"/>
              </a:rPr>
              <a:t>sin </a:t>
            </a:r>
            <a:r>
              <a:rPr sz="1400" b="1" spc="-10" dirty="0">
                <a:solidFill>
                  <a:srgbClr val="00AF50"/>
                </a:solidFill>
                <a:cs typeface="Carlito"/>
              </a:rPr>
              <a:t>franquicias, </a:t>
            </a:r>
            <a:r>
              <a:rPr sz="1400" b="1" dirty="0">
                <a:solidFill>
                  <a:srgbClr val="00AF50"/>
                </a:solidFill>
                <a:cs typeface="Carlito"/>
              </a:rPr>
              <a:t>e </a:t>
            </a:r>
            <a:r>
              <a:rPr sz="1400" b="1" spc="-5" dirty="0">
                <a:solidFill>
                  <a:srgbClr val="00AF50"/>
                </a:solidFill>
                <a:cs typeface="Carlito"/>
              </a:rPr>
              <a:t>incluyendo la actuación de los </a:t>
            </a:r>
            <a:r>
              <a:rPr sz="1400" b="1" spc="-10" dirty="0">
                <a:solidFill>
                  <a:srgbClr val="00AF50"/>
                </a:solidFill>
                <a:cs typeface="Carlito"/>
              </a:rPr>
              <a:t>profesionales </a:t>
            </a:r>
            <a:r>
              <a:rPr sz="1400" b="1" dirty="0">
                <a:solidFill>
                  <a:srgbClr val="00AF50"/>
                </a:solidFill>
                <a:cs typeface="Carlito"/>
              </a:rPr>
              <a:t>y </a:t>
            </a:r>
            <a:r>
              <a:rPr sz="1400" b="1" spc="-10" dirty="0">
                <a:solidFill>
                  <a:srgbClr val="00AF50"/>
                </a:solidFill>
                <a:cs typeface="Carlito"/>
              </a:rPr>
              <a:t>reparadores  </a:t>
            </a:r>
            <a:r>
              <a:rPr sz="1400" b="1" dirty="0">
                <a:solidFill>
                  <a:srgbClr val="00AF50"/>
                </a:solidFill>
                <a:cs typeface="Carlito"/>
              </a:rPr>
              <a:t>necesarios, así </a:t>
            </a:r>
            <a:r>
              <a:rPr sz="1400" b="1" spc="-5" dirty="0">
                <a:solidFill>
                  <a:srgbClr val="00AF50"/>
                </a:solidFill>
                <a:cs typeface="Carlito"/>
              </a:rPr>
              <a:t>como </a:t>
            </a:r>
            <a:r>
              <a:rPr sz="1400" b="1" dirty="0">
                <a:solidFill>
                  <a:srgbClr val="00AF50"/>
                </a:solidFill>
                <a:cs typeface="Carlito"/>
              </a:rPr>
              <a:t>los </a:t>
            </a:r>
            <a:r>
              <a:rPr sz="1400" b="1" spc="-5" dirty="0">
                <a:solidFill>
                  <a:srgbClr val="00AF50"/>
                </a:solidFill>
                <a:cs typeface="Carlito"/>
              </a:rPr>
              <a:t>materiales</a:t>
            </a:r>
            <a:r>
              <a:rPr sz="1400" b="1" spc="-100" dirty="0">
                <a:solidFill>
                  <a:srgbClr val="00AF50"/>
                </a:solidFill>
                <a:cs typeface="Carlito"/>
              </a:rPr>
              <a:t> </a:t>
            </a:r>
            <a:r>
              <a:rPr sz="1400" b="1" dirty="0">
                <a:solidFill>
                  <a:srgbClr val="00AF50"/>
                </a:solidFill>
                <a:cs typeface="Carlito"/>
              </a:rPr>
              <a:t>utilizados</a:t>
            </a:r>
            <a:endParaRPr sz="1400">
              <a:cs typeface="Carlito"/>
            </a:endParaRPr>
          </a:p>
        </p:txBody>
      </p:sp>
      <p:sp>
        <p:nvSpPr>
          <p:cNvPr id="156" name="object 10">
            <a:extLst>
              <a:ext uri="{FF2B5EF4-FFF2-40B4-BE49-F238E27FC236}">
                <a16:creationId xmlns:a16="http://schemas.microsoft.com/office/drawing/2014/main" id="{2349F11F-D769-4DBE-BDDD-D27D131513EA}"/>
              </a:ext>
            </a:extLst>
          </p:cNvPr>
          <p:cNvSpPr/>
          <p:nvPr/>
        </p:nvSpPr>
        <p:spPr>
          <a:xfrm>
            <a:off x="529082" y="1394152"/>
            <a:ext cx="560705" cy="393700"/>
          </a:xfrm>
          <a:custGeom>
            <a:avLst/>
            <a:gdLst/>
            <a:ahLst/>
            <a:cxnLst/>
            <a:rect l="l" t="t" r="r" b="b"/>
            <a:pathLst>
              <a:path w="560705" h="393700">
                <a:moveTo>
                  <a:pt x="511554" y="0"/>
                </a:moveTo>
                <a:lnTo>
                  <a:pt x="200859" y="293168"/>
                </a:lnTo>
                <a:lnTo>
                  <a:pt x="51580" y="140526"/>
                </a:lnTo>
                <a:lnTo>
                  <a:pt x="0" y="189590"/>
                </a:lnTo>
                <a:lnTo>
                  <a:pt x="198432" y="393112"/>
                </a:lnTo>
                <a:lnTo>
                  <a:pt x="250619" y="344654"/>
                </a:lnTo>
                <a:lnTo>
                  <a:pt x="560707" y="50880"/>
                </a:lnTo>
                <a:lnTo>
                  <a:pt x="511554" y="0"/>
                </a:lnTo>
                <a:close/>
              </a:path>
            </a:pathLst>
          </a:custGeom>
          <a:solidFill>
            <a:srgbClr val="33CC33"/>
          </a:solidFill>
        </p:spPr>
        <p:txBody>
          <a:bodyPr wrap="square" lIns="0" tIns="0" rIns="0" bIns="0" rtlCol="0"/>
          <a:lstStyle/>
          <a:p>
            <a:endParaRPr/>
          </a:p>
        </p:txBody>
      </p:sp>
      <p:sp>
        <p:nvSpPr>
          <p:cNvPr id="157" name="object 11">
            <a:extLst>
              <a:ext uri="{FF2B5EF4-FFF2-40B4-BE49-F238E27FC236}">
                <a16:creationId xmlns:a16="http://schemas.microsoft.com/office/drawing/2014/main" id="{5F02BC5A-3B7F-48E2-B841-9EF60145B1B7}"/>
              </a:ext>
            </a:extLst>
          </p:cNvPr>
          <p:cNvSpPr/>
          <p:nvPr/>
        </p:nvSpPr>
        <p:spPr>
          <a:xfrm>
            <a:off x="1243583" y="1981200"/>
            <a:ext cx="10627360" cy="2482850"/>
          </a:xfrm>
          <a:custGeom>
            <a:avLst/>
            <a:gdLst/>
            <a:ahLst/>
            <a:cxnLst/>
            <a:rect l="l" t="t" r="r" b="b"/>
            <a:pathLst>
              <a:path w="10627360" h="2482850">
                <a:moveTo>
                  <a:pt x="0" y="2482596"/>
                </a:moveTo>
                <a:lnTo>
                  <a:pt x="10626852" y="2482596"/>
                </a:lnTo>
                <a:lnTo>
                  <a:pt x="10626852" y="0"/>
                </a:lnTo>
                <a:lnTo>
                  <a:pt x="0" y="0"/>
                </a:lnTo>
                <a:lnTo>
                  <a:pt x="0" y="2482596"/>
                </a:lnTo>
                <a:close/>
              </a:path>
            </a:pathLst>
          </a:custGeom>
          <a:ln w="12192">
            <a:solidFill>
              <a:srgbClr val="2E528F"/>
            </a:solidFill>
          </a:ln>
        </p:spPr>
        <p:txBody>
          <a:bodyPr wrap="square" lIns="0" tIns="0" rIns="0" bIns="0" rtlCol="0"/>
          <a:lstStyle/>
          <a:p>
            <a:endParaRPr/>
          </a:p>
        </p:txBody>
      </p:sp>
      <p:sp>
        <p:nvSpPr>
          <p:cNvPr id="158" name="object 12">
            <a:extLst>
              <a:ext uri="{FF2B5EF4-FFF2-40B4-BE49-F238E27FC236}">
                <a16:creationId xmlns:a16="http://schemas.microsoft.com/office/drawing/2014/main" id="{652274DA-9775-4FE9-B60D-5ECCD69157D1}"/>
              </a:ext>
            </a:extLst>
          </p:cNvPr>
          <p:cNvSpPr txBox="1"/>
          <p:nvPr/>
        </p:nvSpPr>
        <p:spPr>
          <a:xfrm>
            <a:off x="1321688" y="2012441"/>
            <a:ext cx="10389235" cy="240347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E10000"/>
                </a:solidFill>
                <a:cs typeface="Carlito"/>
              </a:rPr>
              <a:t>La </a:t>
            </a:r>
            <a:r>
              <a:rPr sz="1200" b="1" spc="-10" dirty="0">
                <a:solidFill>
                  <a:srgbClr val="E10000"/>
                </a:solidFill>
                <a:cs typeface="Carlito"/>
              </a:rPr>
              <a:t>gama </a:t>
            </a:r>
            <a:r>
              <a:rPr sz="1200" b="1" dirty="0">
                <a:solidFill>
                  <a:srgbClr val="E10000"/>
                </a:solidFill>
                <a:cs typeface="Carlito"/>
              </a:rPr>
              <a:t>de </a:t>
            </a:r>
            <a:r>
              <a:rPr sz="1200" b="1" spc="-5" dirty="0">
                <a:solidFill>
                  <a:srgbClr val="E10000"/>
                </a:solidFill>
                <a:cs typeface="Carlito"/>
              </a:rPr>
              <a:t>producto cuenta con coberturas </a:t>
            </a:r>
            <a:r>
              <a:rPr sz="1200" b="1" dirty="0">
                <a:solidFill>
                  <a:srgbClr val="E10000"/>
                </a:solidFill>
                <a:cs typeface="Carlito"/>
              </a:rPr>
              <a:t>de </a:t>
            </a:r>
            <a:r>
              <a:rPr sz="1200" b="1" spc="-5" dirty="0">
                <a:solidFill>
                  <a:srgbClr val="E10000"/>
                </a:solidFill>
                <a:cs typeface="Carlito"/>
              </a:rPr>
              <a:t>primer nivel pero </a:t>
            </a:r>
            <a:r>
              <a:rPr sz="1200" b="1" dirty="0">
                <a:solidFill>
                  <a:srgbClr val="E10000"/>
                </a:solidFill>
                <a:cs typeface="Carlito"/>
              </a:rPr>
              <a:t>a su </a:t>
            </a:r>
            <a:r>
              <a:rPr sz="1200" b="1" spc="-15" dirty="0">
                <a:solidFill>
                  <a:srgbClr val="E10000"/>
                </a:solidFill>
                <a:cs typeface="Carlito"/>
              </a:rPr>
              <a:t>vez </a:t>
            </a:r>
            <a:r>
              <a:rPr sz="1200" b="1" spc="-5" dirty="0">
                <a:solidFill>
                  <a:srgbClr val="E10000"/>
                </a:solidFill>
                <a:cs typeface="Carlito"/>
              </a:rPr>
              <a:t>con aspectos</a:t>
            </a:r>
            <a:r>
              <a:rPr sz="1200" b="1" spc="40" dirty="0">
                <a:solidFill>
                  <a:srgbClr val="E10000"/>
                </a:solidFill>
                <a:cs typeface="Carlito"/>
              </a:rPr>
              <a:t> </a:t>
            </a:r>
            <a:r>
              <a:rPr sz="1200" b="1" dirty="0">
                <a:solidFill>
                  <a:srgbClr val="E10000"/>
                </a:solidFill>
                <a:cs typeface="Carlito"/>
              </a:rPr>
              <a:t>diferenciales</a:t>
            </a:r>
            <a:r>
              <a:rPr sz="1200" dirty="0">
                <a:cs typeface="Carlito"/>
              </a:rPr>
              <a:t>:</a:t>
            </a:r>
          </a:p>
          <a:p>
            <a:pPr marL="334010" indent="-321945">
              <a:lnSpc>
                <a:spcPct val="100000"/>
              </a:lnSpc>
              <a:buFont typeface="Arial"/>
              <a:buChar char="•"/>
              <a:tabLst>
                <a:tab pos="334010" algn="l"/>
                <a:tab pos="334645" algn="l"/>
              </a:tabLst>
            </a:pPr>
            <a:r>
              <a:rPr sz="1200" spc="-5" dirty="0">
                <a:cs typeface="Carlito"/>
              </a:rPr>
              <a:t>Fenómenos</a:t>
            </a:r>
            <a:r>
              <a:rPr sz="1200" spc="-25" dirty="0">
                <a:cs typeface="Carlito"/>
              </a:rPr>
              <a:t> </a:t>
            </a:r>
            <a:r>
              <a:rPr sz="1200" spc="-10" dirty="0">
                <a:cs typeface="Carlito"/>
              </a:rPr>
              <a:t>atmosféricos</a:t>
            </a:r>
            <a:endParaRPr sz="1200" dirty="0">
              <a:cs typeface="Carlito"/>
            </a:endParaRPr>
          </a:p>
          <a:p>
            <a:pPr>
              <a:lnSpc>
                <a:spcPct val="100000"/>
              </a:lnSpc>
              <a:spcBef>
                <a:spcPts val="35"/>
              </a:spcBef>
              <a:buFont typeface="Arial"/>
              <a:buChar char="•"/>
            </a:pPr>
            <a:endParaRPr sz="1150" dirty="0">
              <a:cs typeface="Carlito"/>
            </a:endParaRPr>
          </a:p>
          <a:p>
            <a:pPr marL="756285" lvl="1" indent="-287020">
              <a:lnSpc>
                <a:spcPct val="100000"/>
              </a:lnSpc>
              <a:buFont typeface="Arial"/>
              <a:buChar char="•"/>
              <a:tabLst>
                <a:tab pos="756285" algn="l"/>
                <a:tab pos="756920" algn="l"/>
              </a:tabLst>
            </a:pPr>
            <a:r>
              <a:rPr sz="1200" spc="-5" dirty="0">
                <a:cs typeface="Carlito"/>
              </a:rPr>
              <a:t>Cubiertos </a:t>
            </a:r>
            <a:r>
              <a:rPr sz="1200" dirty="0">
                <a:cs typeface="Carlito"/>
              </a:rPr>
              <a:t>los daños </a:t>
            </a:r>
            <a:r>
              <a:rPr sz="1200" spc="-5" dirty="0">
                <a:cs typeface="Carlito"/>
              </a:rPr>
              <a:t>por </a:t>
            </a:r>
            <a:r>
              <a:rPr sz="1200" dirty="0">
                <a:cs typeface="Carlito"/>
              </a:rPr>
              <a:t>lluvia </a:t>
            </a:r>
            <a:r>
              <a:rPr sz="1200" spc="-5" dirty="0">
                <a:cs typeface="Carlito"/>
              </a:rPr>
              <a:t>sin </a:t>
            </a:r>
            <a:r>
              <a:rPr sz="1200" dirty="0">
                <a:cs typeface="Carlito"/>
              </a:rPr>
              <a:t>medición de </a:t>
            </a:r>
            <a:r>
              <a:rPr sz="1200" spc="-5" dirty="0">
                <a:cs typeface="Carlito"/>
              </a:rPr>
              <a:t>intensidad. En </a:t>
            </a:r>
            <a:r>
              <a:rPr sz="1200" spc="-10" dirty="0">
                <a:cs typeface="Carlito"/>
              </a:rPr>
              <a:t>otros </a:t>
            </a:r>
            <a:r>
              <a:rPr sz="1200" spc="-5" dirty="0">
                <a:cs typeface="Carlito"/>
              </a:rPr>
              <a:t>productos </a:t>
            </a:r>
            <a:r>
              <a:rPr sz="1200" dirty="0">
                <a:cs typeface="Carlito"/>
              </a:rPr>
              <a:t>del </a:t>
            </a:r>
            <a:r>
              <a:rPr sz="1200" spc="-5" dirty="0">
                <a:cs typeface="Carlito"/>
              </a:rPr>
              <a:t>mercado suele ser habitual establecer </a:t>
            </a:r>
            <a:r>
              <a:rPr sz="1200" dirty="0">
                <a:cs typeface="Carlito"/>
              </a:rPr>
              <a:t>un </a:t>
            </a:r>
            <a:r>
              <a:rPr sz="1200" spc="5" dirty="0">
                <a:cs typeface="Carlito"/>
              </a:rPr>
              <a:t>mínimo </a:t>
            </a:r>
            <a:r>
              <a:rPr sz="1200" dirty="0">
                <a:cs typeface="Carlito"/>
              </a:rPr>
              <a:t>de 40 </a:t>
            </a:r>
            <a:r>
              <a:rPr sz="1200" spc="-5" dirty="0">
                <a:cs typeface="Carlito"/>
              </a:rPr>
              <a:t>litros/m2/hora.</a:t>
            </a:r>
            <a:r>
              <a:rPr sz="1200" spc="-40" dirty="0">
                <a:cs typeface="Carlito"/>
              </a:rPr>
              <a:t> </a:t>
            </a:r>
            <a:r>
              <a:rPr sz="1200" spc="-5" dirty="0">
                <a:cs typeface="Carlito"/>
              </a:rPr>
              <a:t>En</a:t>
            </a:r>
            <a:endParaRPr sz="1200" dirty="0">
              <a:cs typeface="Carlito"/>
            </a:endParaRPr>
          </a:p>
          <a:p>
            <a:pPr marL="756285">
              <a:lnSpc>
                <a:spcPct val="100000"/>
              </a:lnSpc>
            </a:pPr>
            <a:r>
              <a:rPr sz="1200" spc="-5" dirty="0">
                <a:cs typeface="Carlito"/>
              </a:rPr>
              <a:t>todos </a:t>
            </a:r>
            <a:r>
              <a:rPr sz="1200" dirty="0">
                <a:cs typeface="Carlito"/>
              </a:rPr>
              <a:t>los </a:t>
            </a:r>
            <a:r>
              <a:rPr sz="1200" spc="-5" dirty="0">
                <a:cs typeface="Carlito"/>
              </a:rPr>
              <a:t>productos, </a:t>
            </a:r>
            <a:r>
              <a:rPr sz="1200" dirty="0">
                <a:cs typeface="Carlito"/>
              </a:rPr>
              <a:t>incluido </a:t>
            </a:r>
            <a:r>
              <a:rPr sz="1200" spc="-10" dirty="0">
                <a:cs typeface="Carlito"/>
              </a:rPr>
              <a:t>éste hay </a:t>
            </a:r>
            <a:r>
              <a:rPr sz="1200" dirty="0">
                <a:cs typeface="Carlito"/>
              </a:rPr>
              <a:t>una </a:t>
            </a:r>
            <a:r>
              <a:rPr sz="1200" spc="-5" dirty="0">
                <a:cs typeface="Carlito"/>
              </a:rPr>
              <a:t>limitación </a:t>
            </a:r>
            <a:r>
              <a:rPr sz="1200" dirty="0">
                <a:cs typeface="Carlito"/>
              </a:rPr>
              <a:t>adicional: </a:t>
            </a:r>
            <a:r>
              <a:rPr sz="1200" spc="-5" dirty="0">
                <a:cs typeface="Carlito"/>
              </a:rPr>
              <a:t>siempre </a:t>
            </a:r>
            <a:r>
              <a:rPr sz="1200" dirty="0">
                <a:cs typeface="Carlito"/>
              </a:rPr>
              <a:t>que la </a:t>
            </a:r>
            <a:r>
              <a:rPr sz="1200" spc="-5" dirty="0">
                <a:cs typeface="Carlito"/>
              </a:rPr>
              <a:t>causa </a:t>
            </a:r>
            <a:r>
              <a:rPr sz="1200" dirty="0">
                <a:cs typeface="Carlito"/>
              </a:rPr>
              <a:t>no </a:t>
            </a:r>
            <a:r>
              <a:rPr sz="1200" spc="-5" dirty="0">
                <a:cs typeface="Carlito"/>
              </a:rPr>
              <a:t>se </a:t>
            </a:r>
            <a:r>
              <a:rPr sz="1200" dirty="0">
                <a:cs typeface="Carlito"/>
              </a:rPr>
              <a:t>deba a </a:t>
            </a:r>
            <a:r>
              <a:rPr sz="1200" spc="-10" dirty="0">
                <a:cs typeface="Carlito"/>
              </a:rPr>
              <a:t>falta </a:t>
            </a:r>
            <a:r>
              <a:rPr sz="1200" dirty="0">
                <a:cs typeface="Carlito"/>
              </a:rPr>
              <a:t>de </a:t>
            </a:r>
            <a:r>
              <a:rPr sz="1200" spc="-5" dirty="0">
                <a:cs typeface="Carlito"/>
              </a:rPr>
              <a:t>conservación </a:t>
            </a:r>
            <a:r>
              <a:rPr sz="1200" dirty="0">
                <a:cs typeface="Carlito"/>
              </a:rPr>
              <a:t>y</a:t>
            </a:r>
            <a:r>
              <a:rPr sz="1200" spc="-95" dirty="0">
                <a:cs typeface="Carlito"/>
              </a:rPr>
              <a:t> </a:t>
            </a:r>
            <a:r>
              <a:rPr sz="1200" dirty="0">
                <a:cs typeface="Carlito"/>
              </a:rPr>
              <a:t>reparación.</a:t>
            </a:r>
          </a:p>
          <a:p>
            <a:pPr>
              <a:lnSpc>
                <a:spcPct val="100000"/>
              </a:lnSpc>
              <a:spcBef>
                <a:spcPts val="35"/>
              </a:spcBef>
            </a:pPr>
            <a:endParaRPr sz="1150" dirty="0">
              <a:cs typeface="Carlito"/>
            </a:endParaRPr>
          </a:p>
          <a:p>
            <a:pPr marL="756285" marR="236220" lvl="1" indent="-287020">
              <a:lnSpc>
                <a:spcPct val="100000"/>
              </a:lnSpc>
              <a:spcBef>
                <a:spcPts val="5"/>
              </a:spcBef>
              <a:buFont typeface="Arial"/>
              <a:buChar char="•"/>
              <a:tabLst>
                <a:tab pos="756285" algn="l"/>
                <a:tab pos="756920" algn="l"/>
              </a:tabLst>
            </a:pPr>
            <a:r>
              <a:rPr sz="1200" spc="-5" dirty="0">
                <a:cs typeface="Carlito"/>
              </a:rPr>
              <a:t>Cubiertos </a:t>
            </a:r>
            <a:r>
              <a:rPr sz="1200" dirty="0">
                <a:cs typeface="Carlito"/>
              </a:rPr>
              <a:t>los daños </a:t>
            </a:r>
            <a:r>
              <a:rPr sz="1200" spc="-5" dirty="0">
                <a:cs typeface="Carlito"/>
              </a:rPr>
              <a:t>por viento </a:t>
            </a:r>
            <a:r>
              <a:rPr sz="1200" spc="-10" dirty="0">
                <a:cs typeface="Carlito"/>
              </a:rPr>
              <a:t>con </a:t>
            </a:r>
            <a:r>
              <a:rPr sz="1200" spc="-5" dirty="0">
                <a:cs typeface="Carlito"/>
              </a:rPr>
              <a:t>velocidades </a:t>
            </a:r>
            <a:r>
              <a:rPr sz="1200" dirty="0">
                <a:cs typeface="Carlito"/>
              </a:rPr>
              <a:t>desde 80 </a:t>
            </a:r>
            <a:r>
              <a:rPr sz="1200" spc="-10" dirty="0">
                <a:cs typeface="Carlito"/>
              </a:rPr>
              <a:t>Kms/hora </a:t>
            </a:r>
            <a:r>
              <a:rPr sz="1200" dirty="0">
                <a:cs typeface="Carlito"/>
              </a:rPr>
              <a:t>y </a:t>
            </a:r>
            <a:r>
              <a:rPr sz="1200" spc="-5" dirty="0">
                <a:cs typeface="Carlito"/>
              </a:rPr>
              <a:t>hasta </a:t>
            </a:r>
            <a:r>
              <a:rPr sz="1200" dirty="0">
                <a:cs typeface="Carlito"/>
              </a:rPr>
              <a:t>120 </a:t>
            </a:r>
            <a:r>
              <a:rPr sz="1200" spc="-10" dirty="0">
                <a:cs typeface="Carlito"/>
              </a:rPr>
              <a:t>Kms/hora </a:t>
            </a:r>
            <a:r>
              <a:rPr sz="1200" spc="-5" dirty="0">
                <a:cs typeface="Carlito"/>
              </a:rPr>
              <a:t>(&gt; </a:t>
            </a:r>
            <a:r>
              <a:rPr sz="1200" dirty="0">
                <a:cs typeface="Carlito"/>
              </a:rPr>
              <a:t>120 </a:t>
            </a:r>
            <a:r>
              <a:rPr sz="1200" spc="-10" dirty="0">
                <a:cs typeface="Carlito"/>
              </a:rPr>
              <a:t>Kms/hora </a:t>
            </a:r>
            <a:r>
              <a:rPr sz="1200" spc="-5" dirty="0">
                <a:cs typeface="Carlito"/>
              </a:rPr>
              <a:t>Consorcio </a:t>
            </a:r>
            <a:r>
              <a:rPr sz="1200" dirty="0">
                <a:cs typeface="Carlito"/>
              </a:rPr>
              <a:t>de </a:t>
            </a:r>
            <a:r>
              <a:rPr sz="1200" spc="-5" dirty="0">
                <a:cs typeface="Carlito"/>
              </a:rPr>
              <a:t>Compensación </a:t>
            </a:r>
            <a:r>
              <a:rPr sz="1200" dirty="0">
                <a:cs typeface="Carlito"/>
              </a:rPr>
              <a:t>de </a:t>
            </a:r>
            <a:r>
              <a:rPr sz="1200" spc="-5" dirty="0">
                <a:cs typeface="Carlito"/>
              </a:rPr>
              <a:t>Seguros). Las  velocidades </a:t>
            </a:r>
            <a:r>
              <a:rPr sz="1200" dirty="0">
                <a:cs typeface="Carlito"/>
              </a:rPr>
              <a:t>de </a:t>
            </a:r>
            <a:r>
              <a:rPr sz="1200" spc="-5" dirty="0">
                <a:cs typeface="Carlito"/>
              </a:rPr>
              <a:t>viento </a:t>
            </a:r>
            <a:r>
              <a:rPr sz="1200" dirty="0">
                <a:cs typeface="Carlito"/>
              </a:rPr>
              <a:t>mínimas en </a:t>
            </a:r>
            <a:r>
              <a:rPr sz="1200" spc="-10" dirty="0">
                <a:cs typeface="Carlito"/>
              </a:rPr>
              <a:t>otros </a:t>
            </a:r>
            <a:r>
              <a:rPr sz="1200" spc="-5" dirty="0">
                <a:cs typeface="Carlito"/>
              </a:rPr>
              <a:t>productos </a:t>
            </a:r>
            <a:r>
              <a:rPr sz="1200" dirty="0">
                <a:cs typeface="Carlito"/>
              </a:rPr>
              <a:t>del </a:t>
            </a:r>
            <a:r>
              <a:rPr sz="1200" spc="-5" dirty="0">
                <a:cs typeface="Carlito"/>
              </a:rPr>
              <a:t>mercado oscilan entre </a:t>
            </a:r>
            <a:r>
              <a:rPr sz="1200" dirty="0">
                <a:cs typeface="Carlito"/>
              </a:rPr>
              <a:t>80 </a:t>
            </a:r>
            <a:r>
              <a:rPr sz="1200" spc="-10" dirty="0">
                <a:cs typeface="Carlito"/>
              </a:rPr>
              <a:t>Kms/hora, </a:t>
            </a:r>
            <a:r>
              <a:rPr sz="1200" spc="-5" dirty="0">
                <a:cs typeface="Carlito"/>
              </a:rPr>
              <a:t>pero también </a:t>
            </a:r>
            <a:r>
              <a:rPr sz="1200" dirty="0">
                <a:cs typeface="Carlito"/>
              </a:rPr>
              <a:t>en 96 </a:t>
            </a:r>
            <a:r>
              <a:rPr sz="1200" spc="-10" dirty="0">
                <a:cs typeface="Carlito"/>
              </a:rPr>
              <a:t>Kms/</a:t>
            </a:r>
            <a:r>
              <a:rPr sz="1200" spc="15" dirty="0">
                <a:cs typeface="Carlito"/>
              </a:rPr>
              <a:t> </a:t>
            </a:r>
            <a:r>
              <a:rPr sz="1200" spc="-5" dirty="0">
                <a:cs typeface="Carlito"/>
              </a:rPr>
              <a:t>hora.</a:t>
            </a:r>
            <a:endParaRPr sz="1200" dirty="0">
              <a:cs typeface="Carlito"/>
            </a:endParaRPr>
          </a:p>
          <a:p>
            <a:pPr lvl="1">
              <a:lnSpc>
                <a:spcPct val="100000"/>
              </a:lnSpc>
              <a:spcBef>
                <a:spcPts val="35"/>
              </a:spcBef>
              <a:buFont typeface="Arial"/>
              <a:buChar char="•"/>
            </a:pPr>
            <a:endParaRPr sz="1150" dirty="0">
              <a:cs typeface="Carlito"/>
            </a:endParaRPr>
          </a:p>
          <a:p>
            <a:pPr marL="299085" indent="-287020">
              <a:lnSpc>
                <a:spcPct val="100000"/>
              </a:lnSpc>
              <a:buFont typeface="Arial"/>
              <a:buChar char="•"/>
              <a:tabLst>
                <a:tab pos="299085" algn="l"/>
                <a:tab pos="299720" algn="l"/>
              </a:tabLst>
            </a:pPr>
            <a:r>
              <a:rPr sz="1200" spc="-5" dirty="0">
                <a:cs typeface="Carlito"/>
              </a:rPr>
              <a:t>Se cubre </a:t>
            </a:r>
            <a:r>
              <a:rPr sz="1200" dirty="0">
                <a:cs typeface="Carlito"/>
              </a:rPr>
              <a:t>en </a:t>
            </a:r>
            <a:r>
              <a:rPr sz="1200" spc="-5" dirty="0">
                <a:cs typeface="Carlito"/>
              </a:rPr>
              <a:t>todas </a:t>
            </a:r>
            <a:r>
              <a:rPr sz="1200" dirty="0">
                <a:cs typeface="Carlito"/>
              </a:rPr>
              <a:t>las </a:t>
            </a:r>
            <a:r>
              <a:rPr sz="1200" spc="-5" dirty="0">
                <a:cs typeface="Carlito"/>
              </a:rPr>
              <a:t>configuración </a:t>
            </a:r>
            <a:r>
              <a:rPr sz="1200" dirty="0">
                <a:cs typeface="Carlito"/>
              </a:rPr>
              <a:t>la </a:t>
            </a:r>
            <a:r>
              <a:rPr sz="1200" spc="-5" dirty="0">
                <a:cs typeface="Carlito"/>
              </a:rPr>
              <a:t>sustitución </a:t>
            </a:r>
            <a:r>
              <a:rPr sz="1200" dirty="0">
                <a:cs typeface="Carlito"/>
              </a:rPr>
              <a:t>de </a:t>
            </a:r>
            <a:r>
              <a:rPr sz="1200" spc="-5" dirty="0">
                <a:cs typeface="Carlito"/>
              </a:rPr>
              <a:t>cerraduras por </a:t>
            </a:r>
            <a:r>
              <a:rPr sz="1200" spc="-10" dirty="0">
                <a:cs typeface="Carlito"/>
              </a:rPr>
              <a:t>extravío </a:t>
            </a:r>
            <a:r>
              <a:rPr sz="1200" spc="-5" dirty="0">
                <a:cs typeface="Carlito"/>
              </a:rPr>
              <a:t>(no </a:t>
            </a:r>
            <a:r>
              <a:rPr sz="1200" dirty="0">
                <a:cs typeface="Carlito"/>
              </a:rPr>
              <a:t>es una </a:t>
            </a:r>
            <a:r>
              <a:rPr sz="1200" spc="-5" dirty="0">
                <a:cs typeface="Carlito"/>
              </a:rPr>
              <a:t>cobertura</a:t>
            </a:r>
            <a:r>
              <a:rPr sz="1200" spc="-110" dirty="0">
                <a:cs typeface="Carlito"/>
              </a:rPr>
              <a:t> </a:t>
            </a:r>
            <a:r>
              <a:rPr sz="1200" spc="-5" dirty="0">
                <a:cs typeface="Carlito"/>
              </a:rPr>
              <a:t>frecuente).</a:t>
            </a:r>
            <a:endParaRPr sz="1200" dirty="0">
              <a:cs typeface="Carlito"/>
            </a:endParaRPr>
          </a:p>
          <a:p>
            <a:pPr>
              <a:lnSpc>
                <a:spcPct val="100000"/>
              </a:lnSpc>
              <a:spcBef>
                <a:spcPts val="35"/>
              </a:spcBef>
              <a:buFont typeface="Arial"/>
              <a:buChar char="•"/>
            </a:pPr>
            <a:endParaRPr sz="1150" dirty="0">
              <a:cs typeface="Carlito"/>
            </a:endParaRPr>
          </a:p>
          <a:p>
            <a:pPr marL="299085" marR="48260" indent="-287020">
              <a:lnSpc>
                <a:spcPct val="100000"/>
              </a:lnSpc>
              <a:buFont typeface="Arial"/>
              <a:buChar char="•"/>
              <a:tabLst>
                <a:tab pos="299085" algn="l"/>
                <a:tab pos="299720" algn="l"/>
              </a:tabLst>
            </a:pPr>
            <a:r>
              <a:rPr sz="1200" spc="-5" dirty="0">
                <a:cs typeface="Carlito"/>
              </a:rPr>
              <a:t>La </a:t>
            </a:r>
            <a:r>
              <a:rPr sz="1200" spc="-10" dirty="0">
                <a:cs typeface="Carlito"/>
              </a:rPr>
              <a:t>garantía </a:t>
            </a:r>
            <a:r>
              <a:rPr sz="1200" dirty="0">
                <a:cs typeface="Carlito"/>
              </a:rPr>
              <a:t>de </a:t>
            </a:r>
            <a:r>
              <a:rPr sz="1200" spc="-5" dirty="0">
                <a:cs typeface="Carlito"/>
              </a:rPr>
              <a:t>Protección Jurídica </a:t>
            </a:r>
            <a:r>
              <a:rPr sz="1200" spc="-10" dirty="0">
                <a:cs typeface="Carlito"/>
              </a:rPr>
              <a:t>Integral </a:t>
            </a:r>
            <a:r>
              <a:rPr sz="1200" spc="-5" dirty="0">
                <a:cs typeface="Carlito"/>
              </a:rPr>
              <a:t>cubre </a:t>
            </a:r>
            <a:r>
              <a:rPr sz="1200" dirty="0">
                <a:cs typeface="Carlito"/>
              </a:rPr>
              <a:t>los </a:t>
            </a:r>
            <a:r>
              <a:rPr sz="1200" spc="-5" dirty="0">
                <a:cs typeface="Carlito"/>
              </a:rPr>
              <a:t>aspectos </a:t>
            </a:r>
            <a:r>
              <a:rPr sz="1200" dirty="0">
                <a:cs typeface="Carlito"/>
              </a:rPr>
              <a:t>más </a:t>
            </a:r>
            <a:r>
              <a:rPr sz="1200" spc="-5" dirty="0">
                <a:cs typeface="Carlito"/>
              </a:rPr>
              <a:t>significativos tanto </a:t>
            </a:r>
            <a:r>
              <a:rPr sz="1200" dirty="0">
                <a:cs typeface="Carlito"/>
              </a:rPr>
              <a:t>en la vivienda </a:t>
            </a:r>
            <a:r>
              <a:rPr sz="1200" spc="-10" dirty="0">
                <a:cs typeface="Carlito"/>
              </a:rPr>
              <a:t>como </a:t>
            </a:r>
            <a:r>
              <a:rPr sz="1200" dirty="0">
                <a:cs typeface="Carlito"/>
              </a:rPr>
              <a:t>en el </a:t>
            </a:r>
            <a:r>
              <a:rPr sz="1200" spc="-5" dirty="0">
                <a:cs typeface="Carlito"/>
              </a:rPr>
              <a:t>ámbito </a:t>
            </a:r>
            <a:r>
              <a:rPr sz="1200" spc="-15" dirty="0">
                <a:cs typeface="Carlito"/>
              </a:rPr>
              <a:t>familiar, </a:t>
            </a:r>
            <a:r>
              <a:rPr sz="1200" dirty="0">
                <a:cs typeface="Carlito"/>
              </a:rPr>
              <a:t>desde un </a:t>
            </a:r>
            <a:r>
              <a:rPr sz="1200" spc="-5" dirty="0">
                <a:cs typeface="Carlito"/>
              </a:rPr>
              <a:t>asesoramiento </a:t>
            </a:r>
            <a:r>
              <a:rPr sz="1200" spc="-10" dirty="0">
                <a:cs typeface="Carlito"/>
              </a:rPr>
              <a:t>telefónico </a:t>
            </a:r>
            <a:r>
              <a:rPr sz="1200" spc="-10" dirty="0">
                <a:solidFill>
                  <a:srgbClr val="FF0000"/>
                </a:solidFill>
                <a:cs typeface="Carlito"/>
              </a:rPr>
              <a:t> </a:t>
            </a:r>
            <a:r>
              <a:rPr sz="1200" dirty="0">
                <a:solidFill>
                  <a:srgbClr val="FF0000"/>
                </a:solidFill>
                <a:cs typeface="Carlito"/>
              </a:rPr>
              <a:t>de </a:t>
            </a:r>
            <a:r>
              <a:rPr sz="1200" spc="-5" dirty="0">
                <a:solidFill>
                  <a:srgbClr val="FF0000"/>
                </a:solidFill>
                <a:cs typeface="Carlito"/>
              </a:rPr>
              <a:t>consultas </a:t>
            </a:r>
            <a:r>
              <a:rPr sz="1200" dirty="0">
                <a:solidFill>
                  <a:srgbClr val="FF0000"/>
                </a:solidFill>
                <a:cs typeface="Carlito"/>
              </a:rPr>
              <a:t>ilimitadas </a:t>
            </a:r>
            <a:r>
              <a:rPr sz="1200" spc="-5" dirty="0">
                <a:cs typeface="Carlito"/>
              </a:rPr>
              <a:t>hasta </a:t>
            </a:r>
            <a:r>
              <a:rPr sz="1200" dirty="0">
                <a:cs typeface="Carlito"/>
              </a:rPr>
              <a:t>la </a:t>
            </a:r>
            <a:r>
              <a:rPr sz="1200" spc="-5" dirty="0">
                <a:cs typeface="Carlito"/>
              </a:rPr>
              <a:t>defensa judicial (según </a:t>
            </a:r>
            <a:r>
              <a:rPr sz="1200" dirty="0">
                <a:cs typeface="Carlito"/>
              </a:rPr>
              <a:t>qué </a:t>
            </a:r>
            <a:r>
              <a:rPr sz="1200" spc="-5" dirty="0">
                <a:cs typeface="Carlito"/>
              </a:rPr>
              <a:t>evento) </a:t>
            </a:r>
            <a:r>
              <a:rPr sz="1200" dirty="0">
                <a:cs typeface="Carlito"/>
              </a:rPr>
              <a:t>pasando </a:t>
            </a:r>
            <a:r>
              <a:rPr sz="1200" spc="-5" dirty="0">
                <a:cs typeface="Carlito"/>
              </a:rPr>
              <a:t>por reclamaciones extrajudiciales </a:t>
            </a:r>
            <a:r>
              <a:rPr sz="1200" dirty="0">
                <a:cs typeface="Carlito"/>
              </a:rPr>
              <a:t>o </a:t>
            </a:r>
            <a:r>
              <a:rPr sz="1200" spc="-5" dirty="0">
                <a:cs typeface="Carlito"/>
              </a:rPr>
              <a:t>ayuda </a:t>
            </a:r>
            <a:r>
              <a:rPr sz="1200" dirty="0">
                <a:cs typeface="Carlito"/>
              </a:rPr>
              <a:t>en la </a:t>
            </a:r>
            <a:r>
              <a:rPr sz="1200" spc="-5" dirty="0">
                <a:cs typeface="Carlito"/>
              </a:rPr>
              <a:t>tramitación </a:t>
            </a:r>
            <a:r>
              <a:rPr sz="1200" dirty="0">
                <a:cs typeface="Carlito"/>
              </a:rPr>
              <a:t>de</a:t>
            </a:r>
            <a:r>
              <a:rPr sz="1200" spc="-100" dirty="0">
                <a:cs typeface="Carlito"/>
              </a:rPr>
              <a:t> </a:t>
            </a:r>
            <a:r>
              <a:rPr sz="1200" dirty="0">
                <a:cs typeface="Carlito"/>
              </a:rPr>
              <a:t>documentos.</a:t>
            </a:r>
          </a:p>
        </p:txBody>
      </p:sp>
      <p:sp>
        <p:nvSpPr>
          <p:cNvPr id="159" name="object 13">
            <a:extLst>
              <a:ext uri="{FF2B5EF4-FFF2-40B4-BE49-F238E27FC236}">
                <a16:creationId xmlns:a16="http://schemas.microsoft.com/office/drawing/2014/main" id="{0AB80607-997A-4D50-91A6-0F9F4930F90A}"/>
              </a:ext>
            </a:extLst>
          </p:cNvPr>
          <p:cNvSpPr txBox="1"/>
          <p:nvPr/>
        </p:nvSpPr>
        <p:spPr>
          <a:xfrm>
            <a:off x="1248155" y="4643628"/>
            <a:ext cx="10628630" cy="1910080"/>
          </a:xfrm>
          <a:prstGeom prst="rect">
            <a:avLst/>
          </a:prstGeom>
          <a:ln w="12192">
            <a:solidFill>
              <a:srgbClr val="2E528F"/>
            </a:solidFill>
          </a:ln>
        </p:spPr>
        <p:txBody>
          <a:bodyPr vert="horz" wrap="square" lIns="0" tIns="0" rIns="0" bIns="0" rtlCol="0">
            <a:spAutoFit/>
          </a:bodyPr>
          <a:lstStyle/>
          <a:p>
            <a:pPr marL="92075">
              <a:lnSpc>
                <a:spcPts val="1675"/>
              </a:lnSpc>
            </a:pPr>
            <a:r>
              <a:rPr sz="1400" b="1" spc="-5" dirty="0">
                <a:solidFill>
                  <a:srgbClr val="E10000"/>
                </a:solidFill>
                <a:cs typeface="Carlito"/>
              </a:rPr>
              <a:t>Asistencia en el Hogar diferencial con respecto </a:t>
            </a:r>
            <a:r>
              <a:rPr sz="1400" b="1" dirty="0">
                <a:solidFill>
                  <a:srgbClr val="E10000"/>
                </a:solidFill>
                <a:cs typeface="Carlito"/>
              </a:rPr>
              <a:t>al</a:t>
            </a:r>
            <a:r>
              <a:rPr sz="1400" b="1" spc="-145" dirty="0">
                <a:solidFill>
                  <a:srgbClr val="E10000"/>
                </a:solidFill>
                <a:cs typeface="Carlito"/>
              </a:rPr>
              <a:t> </a:t>
            </a:r>
            <a:r>
              <a:rPr sz="1400" b="1" spc="-5" dirty="0">
                <a:solidFill>
                  <a:srgbClr val="E10000"/>
                </a:solidFill>
                <a:cs typeface="Carlito"/>
              </a:rPr>
              <a:t>mercado:</a:t>
            </a:r>
            <a:endParaRPr sz="1400">
              <a:cs typeface="Carlito"/>
            </a:endParaRPr>
          </a:p>
          <a:p>
            <a:pPr>
              <a:lnSpc>
                <a:spcPct val="100000"/>
              </a:lnSpc>
              <a:spcBef>
                <a:spcPts val="50"/>
              </a:spcBef>
            </a:pPr>
            <a:endParaRPr sz="1350">
              <a:cs typeface="Carlito"/>
            </a:endParaRPr>
          </a:p>
          <a:p>
            <a:pPr marL="378460" marR="81280" indent="-287020" algn="just">
              <a:lnSpc>
                <a:spcPct val="100000"/>
              </a:lnSpc>
              <a:buChar char="-"/>
              <a:tabLst>
                <a:tab pos="379095" algn="l"/>
              </a:tabLst>
            </a:pPr>
            <a:r>
              <a:rPr sz="1200" spc="-5" dirty="0">
                <a:cs typeface="Carlito"/>
              </a:rPr>
              <a:t>Asistencia </a:t>
            </a:r>
            <a:r>
              <a:rPr sz="1200" dirty="0">
                <a:cs typeface="Carlito"/>
              </a:rPr>
              <a:t>de </a:t>
            </a:r>
            <a:r>
              <a:rPr sz="1200" spc="-10" dirty="0">
                <a:cs typeface="Carlito"/>
              </a:rPr>
              <a:t>reparación </a:t>
            </a:r>
            <a:r>
              <a:rPr sz="1200" u="sng" spc="-10" dirty="0">
                <a:uFill>
                  <a:solidFill>
                    <a:srgbClr val="000000"/>
                  </a:solidFill>
                </a:uFill>
                <a:cs typeface="Carlito"/>
              </a:rPr>
              <a:t>para </a:t>
            </a:r>
            <a:r>
              <a:rPr sz="1200" u="sng" spc="-5" dirty="0">
                <a:uFill>
                  <a:solidFill>
                    <a:srgbClr val="000000"/>
                  </a:solidFill>
                </a:uFill>
                <a:cs typeface="Carlito"/>
              </a:rPr>
              <a:t>daños </a:t>
            </a:r>
            <a:r>
              <a:rPr sz="1200" u="sng" dirty="0">
                <a:uFill>
                  <a:solidFill>
                    <a:srgbClr val="000000"/>
                  </a:solidFill>
                </a:uFill>
                <a:cs typeface="Carlito"/>
              </a:rPr>
              <a:t>no </a:t>
            </a:r>
            <a:r>
              <a:rPr sz="1200" u="sng" spc="-5" dirty="0">
                <a:uFill>
                  <a:solidFill>
                    <a:srgbClr val="000000"/>
                  </a:solidFill>
                </a:uFill>
                <a:cs typeface="Carlito"/>
              </a:rPr>
              <a:t>cubiertos</a:t>
            </a:r>
            <a:r>
              <a:rPr sz="1200" spc="-5" dirty="0">
                <a:cs typeface="Carlito"/>
              </a:rPr>
              <a:t> </a:t>
            </a:r>
            <a:r>
              <a:rPr sz="1200" dirty="0">
                <a:cs typeface="Carlito"/>
              </a:rPr>
              <a:t>en las </a:t>
            </a:r>
            <a:r>
              <a:rPr sz="1200" spc="-5" dirty="0">
                <a:cs typeface="Carlito"/>
              </a:rPr>
              <a:t>modalidades Ampliada </a:t>
            </a:r>
            <a:r>
              <a:rPr sz="1200" dirty="0">
                <a:cs typeface="Carlito"/>
              </a:rPr>
              <a:t>y </a:t>
            </a:r>
            <a:r>
              <a:rPr sz="1200" spc="-5" dirty="0">
                <a:cs typeface="Carlito"/>
              </a:rPr>
              <a:t>Premium, </a:t>
            </a:r>
            <a:r>
              <a:rPr sz="1200" spc="-10" dirty="0">
                <a:cs typeface="Carlito"/>
              </a:rPr>
              <a:t>diferenciales con </a:t>
            </a:r>
            <a:r>
              <a:rPr sz="1200" dirty="0">
                <a:cs typeface="Carlito"/>
              </a:rPr>
              <a:t>el </a:t>
            </a:r>
            <a:r>
              <a:rPr sz="1200" spc="-5" dirty="0">
                <a:cs typeface="Carlito"/>
              </a:rPr>
              <a:t>mercado. Los servicios </a:t>
            </a:r>
            <a:r>
              <a:rPr sz="1200" dirty="0">
                <a:cs typeface="Carlito"/>
              </a:rPr>
              <a:t>de </a:t>
            </a:r>
            <a:r>
              <a:rPr sz="1200" spc="-10" dirty="0">
                <a:cs typeface="Carlito"/>
              </a:rPr>
              <a:t>reparación </a:t>
            </a:r>
            <a:r>
              <a:rPr sz="1200" spc="-5" dirty="0">
                <a:cs typeface="Carlito"/>
              </a:rPr>
              <a:t>se extienden </a:t>
            </a:r>
            <a:r>
              <a:rPr sz="1200" dirty="0">
                <a:cs typeface="Carlito"/>
              </a:rPr>
              <a:t>a  </a:t>
            </a:r>
            <a:r>
              <a:rPr sz="1200" spc="-10" dirty="0">
                <a:cs typeface="Carlito"/>
              </a:rPr>
              <a:t>distintos </a:t>
            </a:r>
            <a:r>
              <a:rPr sz="1200" spc="-5" dirty="0">
                <a:cs typeface="Carlito"/>
              </a:rPr>
              <a:t>ámbitos relacionados </a:t>
            </a:r>
            <a:r>
              <a:rPr sz="1200" spc="-10" dirty="0">
                <a:cs typeface="Carlito"/>
              </a:rPr>
              <a:t>con </a:t>
            </a:r>
            <a:r>
              <a:rPr sz="1200" dirty="0">
                <a:cs typeface="Carlito"/>
              </a:rPr>
              <a:t>la </a:t>
            </a:r>
            <a:r>
              <a:rPr sz="1200" spc="-5" dirty="0">
                <a:cs typeface="Carlito"/>
              </a:rPr>
              <a:t>vivienda, desde </a:t>
            </a:r>
            <a:r>
              <a:rPr sz="1200" dirty="0">
                <a:cs typeface="Carlito"/>
              </a:rPr>
              <a:t>la </a:t>
            </a:r>
            <a:r>
              <a:rPr sz="1200" spc="-10" dirty="0">
                <a:cs typeface="Carlito"/>
              </a:rPr>
              <a:t>fontanería, </a:t>
            </a:r>
            <a:r>
              <a:rPr sz="1200" spc="-5" dirty="0">
                <a:cs typeface="Carlito"/>
              </a:rPr>
              <a:t>pasando por </a:t>
            </a:r>
            <a:r>
              <a:rPr sz="1200" dirty="0">
                <a:cs typeface="Carlito"/>
              </a:rPr>
              <a:t>la </a:t>
            </a:r>
            <a:r>
              <a:rPr sz="1200" spc="-10" dirty="0">
                <a:cs typeface="Carlito"/>
              </a:rPr>
              <a:t>reparación </a:t>
            </a:r>
            <a:r>
              <a:rPr sz="1200" dirty="0">
                <a:cs typeface="Carlito"/>
              </a:rPr>
              <a:t>de </a:t>
            </a:r>
            <a:r>
              <a:rPr sz="1200" spc="-10" dirty="0">
                <a:cs typeface="Carlito"/>
              </a:rPr>
              <a:t>aparatos </a:t>
            </a:r>
            <a:r>
              <a:rPr sz="1200" spc="-5" dirty="0">
                <a:cs typeface="Carlito"/>
              </a:rPr>
              <a:t>(línea blanca, línea marrón </a:t>
            </a:r>
            <a:r>
              <a:rPr sz="1200" dirty="0">
                <a:cs typeface="Carlito"/>
              </a:rPr>
              <a:t>y </a:t>
            </a:r>
            <a:r>
              <a:rPr sz="1200" spc="-5" dirty="0">
                <a:cs typeface="Carlito"/>
              </a:rPr>
              <a:t>asistencia </a:t>
            </a:r>
            <a:r>
              <a:rPr sz="1200" dirty="0">
                <a:cs typeface="Carlito"/>
              </a:rPr>
              <a:t>en </a:t>
            </a:r>
            <a:r>
              <a:rPr sz="1200" spc="-5" dirty="0">
                <a:cs typeface="Carlito"/>
              </a:rPr>
              <a:t>remoto </a:t>
            </a:r>
            <a:r>
              <a:rPr sz="1200" dirty="0">
                <a:cs typeface="Carlito"/>
              </a:rPr>
              <a:t>y </a:t>
            </a:r>
            <a:r>
              <a:rPr sz="1200" spc="-15" dirty="0">
                <a:cs typeface="Carlito"/>
              </a:rPr>
              <a:t>en  </a:t>
            </a:r>
            <a:r>
              <a:rPr sz="1200" spc="-5" dirty="0">
                <a:cs typeface="Carlito"/>
              </a:rPr>
              <a:t>su caso presencial </a:t>
            </a:r>
            <a:r>
              <a:rPr sz="1200" spc="-10" dirty="0">
                <a:cs typeface="Carlito"/>
              </a:rPr>
              <a:t>con reparación </a:t>
            </a:r>
            <a:r>
              <a:rPr sz="1200" dirty="0">
                <a:cs typeface="Carlito"/>
              </a:rPr>
              <a:t>de </a:t>
            </a:r>
            <a:r>
              <a:rPr sz="1200" spc="-10" dirty="0">
                <a:cs typeface="Carlito"/>
              </a:rPr>
              <a:t>ordenadores) </a:t>
            </a:r>
            <a:r>
              <a:rPr sz="1200" dirty="0">
                <a:cs typeface="Carlito"/>
              </a:rPr>
              <a:t>así </a:t>
            </a:r>
            <a:r>
              <a:rPr sz="1200" spc="-10" dirty="0">
                <a:cs typeface="Carlito"/>
              </a:rPr>
              <a:t>como aparatos </a:t>
            </a:r>
            <a:r>
              <a:rPr sz="1200" spc="-5" dirty="0">
                <a:cs typeface="Carlito"/>
              </a:rPr>
              <a:t>de aire </a:t>
            </a:r>
            <a:r>
              <a:rPr sz="1200" spc="-10" dirty="0">
                <a:cs typeface="Carlito"/>
              </a:rPr>
              <a:t>acondicionado, calderas </a:t>
            </a:r>
            <a:r>
              <a:rPr sz="1200" dirty="0">
                <a:cs typeface="Carlito"/>
              </a:rPr>
              <a:t>y </a:t>
            </a:r>
            <a:r>
              <a:rPr sz="1200" spc="-10" dirty="0">
                <a:cs typeface="Carlito"/>
              </a:rPr>
              <a:t>calentadores </a:t>
            </a:r>
            <a:r>
              <a:rPr sz="1200" dirty="0">
                <a:cs typeface="Carlito"/>
              </a:rPr>
              <a:t>y </a:t>
            </a:r>
            <a:r>
              <a:rPr sz="1200" spc="-5" dirty="0">
                <a:cs typeface="Carlito"/>
              </a:rPr>
              <a:t>persianas. </a:t>
            </a:r>
            <a:r>
              <a:rPr sz="1200" dirty="0">
                <a:cs typeface="Carlito"/>
              </a:rPr>
              <a:t>En </a:t>
            </a:r>
            <a:r>
              <a:rPr sz="1200" spc="-5" dirty="0">
                <a:cs typeface="Carlito"/>
              </a:rPr>
              <a:t>electrodomésticos </a:t>
            </a:r>
            <a:r>
              <a:rPr sz="1200" dirty="0">
                <a:cs typeface="Carlito"/>
              </a:rPr>
              <a:t>no </a:t>
            </a:r>
            <a:r>
              <a:rPr sz="1200" spc="-10" dirty="0">
                <a:cs typeface="Carlito"/>
              </a:rPr>
              <a:t>hay  </a:t>
            </a:r>
            <a:r>
              <a:rPr sz="1200" spc="-5" dirty="0">
                <a:cs typeface="Carlito"/>
              </a:rPr>
              <a:t>límite </a:t>
            </a:r>
            <a:r>
              <a:rPr sz="1200" dirty="0">
                <a:cs typeface="Carlito"/>
              </a:rPr>
              <a:t>de </a:t>
            </a:r>
            <a:r>
              <a:rPr sz="1200" spc="-5" dirty="0">
                <a:cs typeface="Carlito"/>
              </a:rPr>
              <a:t>antigüedad </a:t>
            </a:r>
            <a:r>
              <a:rPr sz="1200" dirty="0">
                <a:cs typeface="Carlito"/>
              </a:rPr>
              <a:t>de la máquina </a:t>
            </a:r>
            <a:r>
              <a:rPr sz="1200" spc="-5" dirty="0">
                <a:cs typeface="Carlito"/>
              </a:rPr>
              <a:t>(los productos </a:t>
            </a:r>
            <a:r>
              <a:rPr sz="1200" dirty="0">
                <a:cs typeface="Carlito"/>
              </a:rPr>
              <a:t>de la </a:t>
            </a:r>
            <a:r>
              <a:rPr sz="1200" spc="-5" dirty="0">
                <a:cs typeface="Carlito"/>
              </a:rPr>
              <a:t>competencia suelen incorporarlos </a:t>
            </a:r>
            <a:r>
              <a:rPr sz="1200" spc="-10" dirty="0">
                <a:cs typeface="Carlito"/>
              </a:rPr>
              <a:t>para excluir</a:t>
            </a:r>
            <a:r>
              <a:rPr sz="1200" spc="-75" dirty="0">
                <a:cs typeface="Carlito"/>
              </a:rPr>
              <a:t> </a:t>
            </a:r>
            <a:r>
              <a:rPr sz="1200" spc="-5" dirty="0">
                <a:cs typeface="Carlito"/>
              </a:rPr>
              <a:t>cobertura).</a:t>
            </a:r>
            <a:endParaRPr sz="1200">
              <a:cs typeface="Carlito"/>
            </a:endParaRPr>
          </a:p>
          <a:p>
            <a:pPr>
              <a:lnSpc>
                <a:spcPct val="100000"/>
              </a:lnSpc>
              <a:spcBef>
                <a:spcPts val="40"/>
              </a:spcBef>
              <a:buFont typeface="Carlito"/>
              <a:buChar char="-"/>
            </a:pPr>
            <a:endParaRPr sz="1150">
              <a:cs typeface="Carlito"/>
            </a:endParaRPr>
          </a:p>
          <a:p>
            <a:pPr marL="378460" indent="-287020">
              <a:lnSpc>
                <a:spcPct val="100000"/>
              </a:lnSpc>
              <a:buChar char="-"/>
              <a:tabLst>
                <a:tab pos="378460" algn="l"/>
                <a:tab pos="379095" algn="l"/>
              </a:tabLst>
            </a:pPr>
            <a:r>
              <a:rPr sz="1200" spc="-5" dirty="0">
                <a:cs typeface="Carlito"/>
              </a:rPr>
              <a:t>Servicio </a:t>
            </a:r>
            <a:r>
              <a:rPr sz="1200" dirty="0">
                <a:cs typeface="Carlito"/>
              </a:rPr>
              <a:t>de </a:t>
            </a:r>
            <a:r>
              <a:rPr sz="1200" spc="-5" dirty="0">
                <a:cs typeface="Carlito"/>
              </a:rPr>
              <a:t>Bricoasistencia (Manitas) </a:t>
            </a:r>
            <a:r>
              <a:rPr sz="1200" dirty="0">
                <a:cs typeface="Carlito"/>
              </a:rPr>
              <a:t>en la modalidad</a:t>
            </a:r>
            <a:r>
              <a:rPr sz="1200" spc="-20" dirty="0">
                <a:cs typeface="Carlito"/>
              </a:rPr>
              <a:t> </a:t>
            </a:r>
            <a:r>
              <a:rPr sz="1200" dirty="0">
                <a:cs typeface="Carlito"/>
              </a:rPr>
              <a:t>Premium.</a:t>
            </a:r>
            <a:endParaRPr sz="1200">
              <a:cs typeface="Carlito"/>
            </a:endParaRPr>
          </a:p>
          <a:p>
            <a:pPr>
              <a:lnSpc>
                <a:spcPct val="100000"/>
              </a:lnSpc>
              <a:spcBef>
                <a:spcPts val="35"/>
              </a:spcBef>
              <a:buFont typeface="Carlito"/>
              <a:buChar char="-"/>
            </a:pPr>
            <a:endParaRPr sz="1150">
              <a:cs typeface="Carlito"/>
            </a:endParaRPr>
          </a:p>
          <a:p>
            <a:pPr marL="378460" indent="-287020">
              <a:lnSpc>
                <a:spcPct val="100000"/>
              </a:lnSpc>
              <a:buChar char="-"/>
              <a:tabLst>
                <a:tab pos="378460" algn="l"/>
                <a:tab pos="379095" algn="l"/>
              </a:tabLst>
            </a:pPr>
            <a:r>
              <a:rPr sz="1200" spc="-5" dirty="0">
                <a:cs typeface="Carlito"/>
              </a:rPr>
              <a:t>Servicio </a:t>
            </a:r>
            <a:r>
              <a:rPr sz="1200" dirty="0">
                <a:cs typeface="Carlito"/>
              </a:rPr>
              <a:t>de </a:t>
            </a:r>
            <a:r>
              <a:rPr sz="1200" spc="-5" dirty="0">
                <a:cs typeface="Carlito"/>
              </a:rPr>
              <a:t>reparaciones </a:t>
            </a:r>
            <a:r>
              <a:rPr sz="1200" spc="-10" dirty="0">
                <a:cs typeface="Carlito"/>
              </a:rPr>
              <a:t>urgentes </a:t>
            </a:r>
            <a:r>
              <a:rPr sz="1200" u="sng" spc="-10" dirty="0">
                <a:uFill>
                  <a:solidFill>
                    <a:srgbClr val="000000"/>
                  </a:solidFill>
                </a:uFill>
                <a:cs typeface="Carlito"/>
              </a:rPr>
              <a:t>para </a:t>
            </a:r>
            <a:r>
              <a:rPr sz="1200" u="sng" dirty="0">
                <a:uFill>
                  <a:solidFill>
                    <a:srgbClr val="000000"/>
                  </a:solidFill>
                </a:uFill>
                <a:cs typeface="Carlito"/>
              </a:rPr>
              <a:t>daños no </a:t>
            </a:r>
            <a:r>
              <a:rPr sz="1200" u="sng" spc="-5" dirty="0">
                <a:uFill>
                  <a:solidFill>
                    <a:srgbClr val="000000"/>
                  </a:solidFill>
                </a:uFill>
                <a:cs typeface="Carlito"/>
              </a:rPr>
              <a:t>cubiertos</a:t>
            </a:r>
            <a:r>
              <a:rPr sz="1200" spc="-5" dirty="0">
                <a:cs typeface="Carlito"/>
              </a:rPr>
              <a:t> </a:t>
            </a:r>
            <a:r>
              <a:rPr sz="1200" dirty="0">
                <a:cs typeface="Carlito"/>
              </a:rPr>
              <a:t>en la modalidad </a:t>
            </a:r>
            <a:r>
              <a:rPr sz="1200" spc="-5" dirty="0">
                <a:cs typeface="Carlito"/>
              </a:rPr>
              <a:t>Básico </a:t>
            </a:r>
            <a:r>
              <a:rPr sz="1200" dirty="0">
                <a:cs typeface="Carlito"/>
              </a:rPr>
              <a:t>Plus de </a:t>
            </a:r>
            <a:r>
              <a:rPr sz="1200" spc="-5" dirty="0">
                <a:cs typeface="Carlito"/>
              </a:rPr>
              <a:t>cerrajería, fontanería </a:t>
            </a:r>
            <a:r>
              <a:rPr sz="1200" dirty="0">
                <a:cs typeface="Carlito"/>
              </a:rPr>
              <a:t>y</a:t>
            </a:r>
            <a:r>
              <a:rPr sz="1200" spc="-90" dirty="0">
                <a:cs typeface="Carlito"/>
              </a:rPr>
              <a:t> </a:t>
            </a:r>
            <a:r>
              <a:rPr sz="1200" dirty="0">
                <a:cs typeface="Carlito"/>
              </a:rPr>
              <a:t>electricidad.</a:t>
            </a:r>
            <a:endParaRPr sz="1200">
              <a:cs typeface="Carlito"/>
            </a:endParaRPr>
          </a:p>
        </p:txBody>
      </p:sp>
      <p:grpSp>
        <p:nvGrpSpPr>
          <p:cNvPr id="160" name="object 14">
            <a:extLst>
              <a:ext uri="{FF2B5EF4-FFF2-40B4-BE49-F238E27FC236}">
                <a16:creationId xmlns:a16="http://schemas.microsoft.com/office/drawing/2014/main" id="{F117E38D-25E4-4F8A-9726-433DBC320B6D}"/>
              </a:ext>
            </a:extLst>
          </p:cNvPr>
          <p:cNvGrpSpPr/>
          <p:nvPr/>
        </p:nvGrpSpPr>
        <p:grpSpPr>
          <a:xfrm>
            <a:off x="476516" y="2860106"/>
            <a:ext cx="512445" cy="512445"/>
            <a:chOff x="476516" y="2402906"/>
            <a:chExt cx="512445" cy="512445"/>
          </a:xfrm>
        </p:grpSpPr>
        <p:sp>
          <p:nvSpPr>
            <p:cNvPr id="161" name="object 15">
              <a:extLst>
                <a:ext uri="{FF2B5EF4-FFF2-40B4-BE49-F238E27FC236}">
                  <a16:creationId xmlns:a16="http://schemas.microsoft.com/office/drawing/2014/main" id="{CC0C9ACC-0186-459F-8ABD-09C030C210A2}"/>
                </a:ext>
              </a:extLst>
            </p:cNvPr>
            <p:cNvSpPr/>
            <p:nvPr/>
          </p:nvSpPr>
          <p:spPr>
            <a:xfrm>
              <a:off x="682534" y="2609051"/>
              <a:ext cx="99887" cy="99959"/>
            </a:xfrm>
            <a:prstGeom prst="rect">
              <a:avLst/>
            </a:prstGeom>
            <a:blipFill>
              <a:blip r:embed="rId7" cstate="print"/>
              <a:stretch>
                <a:fillRect/>
              </a:stretch>
            </a:blipFill>
          </p:spPr>
          <p:txBody>
            <a:bodyPr wrap="square" lIns="0" tIns="0" rIns="0" bIns="0" rtlCol="0"/>
            <a:lstStyle/>
            <a:p>
              <a:endParaRPr/>
            </a:p>
          </p:txBody>
        </p:sp>
        <p:sp>
          <p:nvSpPr>
            <p:cNvPr id="162" name="object 16">
              <a:extLst>
                <a:ext uri="{FF2B5EF4-FFF2-40B4-BE49-F238E27FC236}">
                  <a16:creationId xmlns:a16="http://schemas.microsoft.com/office/drawing/2014/main" id="{CB7C0607-947A-4586-9652-E94E55406ED6}"/>
                </a:ext>
              </a:extLst>
            </p:cNvPr>
            <p:cNvSpPr/>
            <p:nvPr/>
          </p:nvSpPr>
          <p:spPr>
            <a:xfrm>
              <a:off x="476516" y="2402906"/>
              <a:ext cx="512445" cy="512445"/>
            </a:xfrm>
            <a:custGeom>
              <a:avLst/>
              <a:gdLst/>
              <a:ahLst/>
              <a:cxnLst/>
              <a:rect l="l" t="t" r="r" b="b"/>
              <a:pathLst>
                <a:path w="512444" h="512444">
                  <a:moveTo>
                    <a:pt x="74915" y="268620"/>
                  </a:moveTo>
                  <a:lnTo>
                    <a:pt x="37457" y="268620"/>
                  </a:lnTo>
                  <a:lnTo>
                    <a:pt x="45107" y="314657"/>
                  </a:lnTo>
                  <a:lnTo>
                    <a:pt x="61753" y="356903"/>
                  </a:lnTo>
                  <a:lnTo>
                    <a:pt x="86353" y="394315"/>
                  </a:lnTo>
                  <a:lnTo>
                    <a:pt x="117867" y="425852"/>
                  </a:lnTo>
                  <a:lnTo>
                    <a:pt x="155253" y="450470"/>
                  </a:lnTo>
                  <a:lnTo>
                    <a:pt x="197469" y="467129"/>
                  </a:lnTo>
                  <a:lnTo>
                    <a:pt x="243475" y="474787"/>
                  </a:lnTo>
                  <a:lnTo>
                    <a:pt x="243475" y="512269"/>
                  </a:lnTo>
                  <a:lnTo>
                    <a:pt x="268447" y="512269"/>
                  </a:lnTo>
                  <a:lnTo>
                    <a:pt x="268447" y="474787"/>
                  </a:lnTo>
                  <a:lnTo>
                    <a:pt x="314453" y="467130"/>
                  </a:lnTo>
                  <a:lnTo>
                    <a:pt x="356670" y="450471"/>
                  </a:lnTo>
                  <a:lnTo>
                    <a:pt x="376667" y="437302"/>
                  </a:lnTo>
                  <a:lnTo>
                    <a:pt x="243475" y="437302"/>
                  </a:lnTo>
                  <a:lnTo>
                    <a:pt x="200081" y="428850"/>
                  </a:lnTo>
                  <a:lnTo>
                    <a:pt x="161068" y="410793"/>
                  </a:lnTo>
                  <a:lnTo>
                    <a:pt x="127740" y="384437"/>
                  </a:lnTo>
                  <a:lnTo>
                    <a:pt x="101403" y="351086"/>
                  </a:lnTo>
                  <a:lnTo>
                    <a:pt x="83359" y="312045"/>
                  </a:lnTo>
                  <a:lnTo>
                    <a:pt x="74915" y="268620"/>
                  </a:lnTo>
                  <a:close/>
                </a:path>
                <a:path w="512444" h="512444">
                  <a:moveTo>
                    <a:pt x="130103" y="268620"/>
                  </a:moveTo>
                  <a:lnTo>
                    <a:pt x="105069" y="268620"/>
                  </a:lnTo>
                  <a:lnTo>
                    <a:pt x="114762" y="310766"/>
                  </a:lnTo>
                  <a:lnTo>
                    <a:pt x="135245" y="347492"/>
                  </a:lnTo>
                  <a:lnTo>
                    <a:pt x="164719" y="376987"/>
                  </a:lnTo>
                  <a:lnTo>
                    <a:pt x="201363" y="397468"/>
                  </a:lnTo>
                  <a:lnTo>
                    <a:pt x="243475" y="407189"/>
                  </a:lnTo>
                  <a:lnTo>
                    <a:pt x="243475" y="437302"/>
                  </a:lnTo>
                  <a:lnTo>
                    <a:pt x="268447" y="437302"/>
                  </a:lnTo>
                  <a:lnTo>
                    <a:pt x="268447" y="407189"/>
                  </a:lnTo>
                  <a:lnTo>
                    <a:pt x="310597" y="397468"/>
                  </a:lnTo>
                  <a:lnTo>
                    <a:pt x="338158" y="382074"/>
                  </a:lnTo>
                  <a:lnTo>
                    <a:pt x="243475" y="382074"/>
                  </a:lnTo>
                  <a:lnTo>
                    <a:pt x="201312" y="370249"/>
                  </a:lnTo>
                  <a:lnTo>
                    <a:pt x="166556" y="345593"/>
                  </a:lnTo>
                  <a:lnTo>
                    <a:pt x="141917" y="310814"/>
                  </a:lnTo>
                  <a:lnTo>
                    <a:pt x="130103" y="268620"/>
                  </a:lnTo>
                  <a:close/>
                </a:path>
                <a:path w="512444" h="512444">
                  <a:moveTo>
                    <a:pt x="474465" y="268620"/>
                  </a:moveTo>
                  <a:lnTo>
                    <a:pt x="437007" y="268620"/>
                  </a:lnTo>
                  <a:lnTo>
                    <a:pt x="428563" y="312045"/>
                  </a:lnTo>
                  <a:lnTo>
                    <a:pt x="410520" y="351086"/>
                  </a:lnTo>
                  <a:lnTo>
                    <a:pt x="384182" y="384437"/>
                  </a:lnTo>
                  <a:lnTo>
                    <a:pt x="350854" y="410793"/>
                  </a:lnTo>
                  <a:lnTo>
                    <a:pt x="311841" y="428850"/>
                  </a:lnTo>
                  <a:lnTo>
                    <a:pt x="268447" y="437302"/>
                  </a:lnTo>
                  <a:lnTo>
                    <a:pt x="376667" y="437302"/>
                  </a:lnTo>
                  <a:lnTo>
                    <a:pt x="394055" y="425852"/>
                  </a:lnTo>
                  <a:lnTo>
                    <a:pt x="425569" y="394315"/>
                  </a:lnTo>
                  <a:lnTo>
                    <a:pt x="450169" y="356903"/>
                  </a:lnTo>
                  <a:lnTo>
                    <a:pt x="466815" y="314658"/>
                  </a:lnTo>
                  <a:lnTo>
                    <a:pt x="474465" y="268620"/>
                  </a:lnTo>
                  <a:close/>
                </a:path>
                <a:path w="512444" h="512444">
                  <a:moveTo>
                    <a:pt x="268447" y="331095"/>
                  </a:moveTo>
                  <a:lnTo>
                    <a:pt x="243475" y="331095"/>
                  </a:lnTo>
                  <a:lnTo>
                    <a:pt x="243475" y="382074"/>
                  </a:lnTo>
                  <a:lnTo>
                    <a:pt x="268447" y="382074"/>
                  </a:lnTo>
                  <a:lnTo>
                    <a:pt x="268447" y="331095"/>
                  </a:lnTo>
                  <a:close/>
                </a:path>
                <a:path w="512444" h="512444">
                  <a:moveTo>
                    <a:pt x="406916" y="268620"/>
                  </a:moveTo>
                  <a:lnTo>
                    <a:pt x="381819" y="268620"/>
                  </a:lnTo>
                  <a:lnTo>
                    <a:pt x="370005" y="310814"/>
                  </a:lnTo>
                  <a:lnTo>
                    <a:pt x="345366" y="345593"/>
                  </a:lnTo>
                  <a:lnTo>
                    <a:pt x="310611" y="370250"/>
                  </a:lnTo>
                  <a:lnTo>
                    <a:pt x="268447" y="382074"/>
                  </a:lnTo>
                  <a:lnTo>
                    <a:pt x="338158" y="382074"/>
                  </a:lnTo>
                  <a:lnTo>
                    <a:pt x="347283" y="376970"/>
                  </a:lnTo>
                  <a:lnTo>
                    <a:pt x="376749" y="347476"/>
                  </a:lnTo>
                  <a:lnTo>
                    <a:pt x="397219" y="310766"/>
                  </a:lnTo>
                  <a:lnTo>
                    <a:pt x="406916" y="268620"/>
                  </a:lnTo>
                  <a:close/>
                </a:path>
                <a:path w="512444" h="512444">
                  <a:moveTo>
                    <a:pt x="181046" y="243630"/>
                  </a:moveTo>
                  <a:lnTo>
                    <a:pt x="0" y="243630"/>
                  </a:lnTo>
                  <a:lnTo>
                    <a:pt x="0" y="268620"/>
                  </a:lnTo>
                  <a:lnTo>
                    <a:pt x="181046" y="268620"/>
                  </a:lnTo>
                  <a:lnTo>
                    <a:pt x="181046" y="243630"/>
                  </a:lnTo>
                  <a:close/>
                </a:path>
                <a:path w="512444" h="512444">
                  <a:moveTo>
                    <a:pt x="511923" y="243630"/>
                  </a:moveTo>
                  <a:lnTo>
                    <a:pt x="330877" y="243630"/>
                  </a:lnTo>
                  <a:lnTo>
                    <a:pt x="330877" y="268620"/>
                  </a:lnTo>
                  <a:lnTo>
                    <a:pt x="511923" y="268620"/>
                  </a:lnTo>
                  <a:lnTo>
                    <a:pt x="511923" y="243630"/>
                  </a:lnTo>
                  <a:close/>
                </a:path>
                <a:path w="512444" h="512444">
                  <a:moveTo>
                    <a:pt x="268447" y="0"/>
                  </a:moveTo>
                  <a:lnTo>
                    <a:pt x="243475" y="0"/>
                  </a:lnTo>
                  <a:lnTo>
                    <a:pt x="243475" y="37464"/>
                  </a:lnTo>
                  <a:lnTo>
                    <a:pt x="197469" y="45119"/>
                  </a:lnTo>
                  <a:lnTo>
                    <a:pt x="155253" y="61777"/>
                  </a:lnTo>
                  <a:lnTo>
                    <a:pt x="117867" y="86395"/>
                  </a:lnTo>
                  <a:lnTo>
                    <a:pt x="86353" y="117931"/>
                  </a:lnTo>
                  <a:lnTo>
                    <a:pt x="61753" y="155344"/>
                  </a:lnTo>
                  <a:lnTo>
                    <a:pt x="45107" y="197591"/>
                  </a:lnTo>
                  <a:lnTo>
                    <a:pt x="37457" y="243630"/>
                  </a:lnTo>
                  <a:lnTo>
                    <a:pt x="74915" y="243630"/>
                  </a:lnTo>
                  <a:lnTo>
                    <a:pt x="83359" y="200203"/>
                  </a:lnTo>
                  <a:lnTo>
                    <a:pt x="101403" y="161161"/>
                  </a:lnTo>
                  <a:lnTo>
                    <a:pt x="127740" y="127810"/>
                  </a:lnTo>
                  <a:lnTo>
                    <a:pt x="161068" y="101454"/>
                  </a:lnTo>
                  <a:lnTo>
                    <a:pt x="200081" y="83398"/>
                  </a:lnTo>
                  <a:lnTo>
                    <a:pt x="243475" y="74948"/>
                  </a:lnTo>
                  <a:lnTo>
                    <a:pt x="376672" y="74948"/>
                  </a:lnTo>
                  <a:lnTo>
                    <a:pt x="356670" y="61777"/>
                  </a:lnTo>
                  <a:lnTo>
                    <a:pt x="314453" y="45119"/>
                  </a:lnTo>
                  <a:lnTo>
                    <a:pt x="268447" y="37464"/>
                  </a:lnTo>
                  <a:lnTo>
                    <a:pt x="268447" y="0"/>
                  </a:lnTo>
                  <a:close/>
                </a:path>
                <a:path w="512444" h="512444">
                  <a:moveTo>
                    <a:pt x="268447" y="74948"/>
                  </a:moveTo>
                  <a:lnTo>
                    <a:pt x="243475" y="74948"/>
                  </a:lnTo>
                  <a:lnTo>
                    <a:pt x="243475" y="105124"/>
                  </a:lnTo>
                  <a:lnTo>
                    <a:pt x="201358" y="114824"/>
                  </a:lnTo>
                  <a:lnTo>
                    <a:pt x="164674" y="135303"/>
                  </a:lnTo>
                  <a:lnTo>
                    <a:pt x="135202" y="164784"/>
                  </a:lnTo>
                  <a:lnTo>
                    <a:pt x="114720" y="201486"/>
                  </a:lnTo>
                  <a:lnTo>
                    <a:pt x="105006" y="243630"/>
                  </a:lnTo>
                  <a:lnTo>
                    <a:pt x="130103" y="243630"/>
                  </a:lnTo>
                  <a:lnTo>
                    <a:pt x="141917" y="201434"/>
                  </a:lnTo>
                  <a:lnTo>
                    <a:pt x="166556" y="166653"/>
                  </a:lnTo>
                  <a:lnTo>
                    <a:pt x="201312" y="141998"/>
                  </a:lnTo>
                  <a:lnTo>
                    <a:pt x="243475" y="130176"/>
                  </a:lnTo>
                  <a:lnTo>
                    <a:pt x="338164" y="130176"/>
                  </a:lnTo>
                  <a:lnTo>
                    <a:pt x="310575" y="114768"/>
                  </a:lnTo>
                  <a:lnTo>
                    <a:pt x="268447" y="105061"/>
                  </a:lnTo>
                  <a:lnTo>
                    <a:pt x="268447" y="74948"/>
                  </a:lnTo>
                  <a:close/>
                </a:path>
                <a:path w="512444" h="512444">
                  <a:moveTo>
                    <a:pt x="338164" y="130176"/>
                  </a:moveTo>
                  <a:lnTo>
                    <a:pt x="268447" y="130176"/>
                  </a:lnTo>
                  <a:lnTo>
                    <a:pt x="310611" y="141998"/>
                  </a:lnTo>
                  <a:lnTo>
                    <a:pt x="345366" y="166654"/>
                  </a:lnTo>
                  <a:lnTo>
                    <a:pt x="370005" y="201434"/>
                  </a:lnTo>
                  <a:lnTo>
                    <a:pt x="381819" y="243630"/>
                  </a:lnTo>
                  <a:lnTo>
                    <a:pt x="406916" y="243630"/>
                  </a:lnTo>
                  <a:lnTo>
                    <a:pt x="397195" y="201434"/>
                  </a:lnTo>
                  <a:lnTo>
                    <a:pt x="376740" y="164754"/>
                  </a:lnTo>
                  <a:lnTo>
                    <a:pt x="347266" y="135259"/>
                  </a:lnTo>
                  <a:lnTo>
                    <a:pt x="338164" y="130176"/>
                  </a:lnTo>
                  <a:close/>
                </a:path>
                <a:path w="512444" h="512444">
                  <a:moveTo>
                    <a:pt x="376672" y="74948"/>
                  </a:moveTo>
                  <a:lnTo>
                    <a:pt x="268447" y="74948"/>
                  </a:lnTo>
                  <a:lnTo>
                    <a:pt x="311841" y="83398"/>
                  </a:lnTo>
                  <a:lnTo>
                    <a:pt x="350854" y="101454"/>
                  </a:lnTo>
                  <a:lnTo>
                    <a:pt x="384182" y="127810"/>
                  </a:lnTo>
                  <a:lnTo>
                    <a:pt x="410520" y="161161"/>
                  </a:lnTo>
                  <a:lnTo>
                    <a:pt x="428563" y="200203"/>
                  </a:lnTo>
                  <a:lnTo>
                    <a:pt x="437007" y="243630"/>
                  </a:lnTo>
                  <a:lnTo>
                    <a:pt x="474465" y="243630"/>
                  </a:lnTo>
                  <a:lnTo>
                    <a:pt x="466815" y="197591"/>
                  </a:lnTo>
                  <a:lnTo>
                    <a:pt x="450169" y="155344"/>
                  </a:lnTo>
                  <a:lnTo>
                    <a:pt x="425569" y="117931"/>
                  </a:lnTo>
                  <a:lnTo>
                    <a:pt x="394055" y="86395"/>
                  </a:lnTo>
                  <a:lnTo>
                    <a:pt x="376672" y="74948"/>
                  </a:lnTo>
                  <a:close/>
                </a:path>
                <a:path w="512444" h="512444">
                  <a:moveTo>
                    <a:pt x="268447" y="130176"/>
                  </a:moveTo>
                  <a:lnTo>
                    <a:pt x="243475" y="130176"/>
                  </a:lnTo>
                  <a:lnTo>
                    <a:pt x="243475" y="181155"/>
                  </a:lnTo>
                  <a:lnTo>
                    <a:pt x="268447" y="181156"/>
                  </a:lnTo>
                  <a:lnTo>
                    <a:pt x="268447" y="130176"/>
                  </a:lnTo>
                  <a:close/>
                </a:path>
              </a:pathLst>
            </a:custGeom>
            <a:solidFill>
              <a:srgbClr val="006FC0"/>
            </a:solidFill>
          </p:spPr>
          <p:txBody>
            <a:bodyPr wrap="square" lIns="0" tIns="0" rIns="0" bIns="0" rtlCol="0"/>
            <a:lstStyle/>
            <a:p>
              <a:endParaRPr/>
            </a:p>
          </p:txBody>
        </p:sp>
      </p:grpSp>
      <p:grpSp>
        <p:nvGrpSpPr>
          <p:cNvPr id="163" name="object 17">
            <a:extLst>
              <a:ext uri="{FF2B5EF4-FFF2-40B4-BE49-F238E27FC236}">
                <a16:creationId xmlns:a16="http://schemas.microsoft.com/office/drawing/2014/main" id="{94928456-1DA6-4E5C-AD43-82D1C428069D}"/>
              </a:ext>
            </a:extLst>
          </p:cNvPr>
          <p:cNvGrpSpPr/>
          <p:nvPr/>
        </p:nvGrpSpPr>
        <p:grpSpPr>
          <a:xfrm>
            <a:off x="476372" y="5315019"/>
            <a:ext cx="492759" cy="491490"/>
            <a:chOff x="476372" y="4857819"/>
            <a:chExt cx="492759" cy="491490"/>
          </a:xfrm>
        </p:grpSpPr>
        <p:sp>
          <p:nvSpPr>
            <p:cNvPr id="164" name="object 18">
              <a:extLst>
                <a:ext uri="{FF2B5EF4-FFF2-40B4-BE49-F238E27FC236}">
                  <a16:creationId xmlns:a16="http://schemas.microsoft.com/office/drawing/2014/main" id="{3ACF6A8A-EB81-4742-BB83-963C6D3E9DE3}"/>
                </a:ext>
              </a:extLst>
            </p:cNvPr>
            <p:cNvSpPr/>
            <p:nvPr/>
          </p:nvSpPr>
          <p:spPr>
            <a:xfrm>
              <a:off x="674527" y="5055593"/>
              <a:ext cx="96074" cy="95899"/>
            </a:xfrm>
            <a:prstGeom prst="rect">
              <a:avLst/>
            </a:prstGeom>
            <a:blipFill>
              <a:blip r:embed="rId8" cstate="print"/>
              <a:stretch>
                <a:fillRect/>
              </a:stretch>
            </a:blipFill>
          </p:spPr>
          <p:txBody>
            <a:bodyPr wrap="square" lIns="0" tIns="0" rIns="0" bIns="0" rtlCol="0"/>
            <a:lstStyle/>
            <a:p>
              <a:endParaRPr/>
            </a:p>
          </p:txBody>
        </p:sp>
        <p:sp>
          <p:nvSpPr>
            <p:cNvPr id="165" name="object 19">
              <a:extLst>
                <a:ext uri="{FF2B5EF4-FFF2-40B4-BE49-F238E27FC236}">
                  <a16:creationId xmlns:a16="http://schemas.microsoft.com/office/drawing/2014/main" id="{5ED819DA-BA0D-41DA-B848-F58DE0C192EA}"/>
                </a:ext>
              </a:extLst>
            </p:cNvPr>
            <p:cNvSpPr/>
            <p:nvPr/>
          </p:nvSpPr>
          <p:spPr>
            <a:xfrm>
              <a:off x="476372" y="4857819"/>
              <a:ext cx="492759" cy="491490"/>
            </a:xfrm>
            <a:custGeom>
              <a:avLst/>
              <a:gdLst/>
              <a:ahLst/>
              <a:cxnLst/>
              <a:rect l="l" t="t" r="r" b="b"/>
              <a:pathLst>
                <a:path w="492759" h="491489">
                  <a:moveTo>
                    <a:pt x="72056" y="257710"/>
                  </a:moveTo>
                  <a:lnTo>
                    <a:pt x="36028" y="257710"/>
                  </a:lnTo>
                  <a:lnTo>
                    <a:pt x="43386" y="301878"/>
                  </a:lnTo>
                  <a:lnTo>
                    <a:pt x="59396" y="342408"/>
                  </a:lnTo>
                  <a:lnTo>
                    <a:pt x="83057" y="378300"/>
                  </a:lnTo>
                  <a:lnTo>
                    <a:pt x="113368" y="408556"/>
                  </a:lnTo>
                  <a:lnTo>
                    <a:pt x="149327" y="432175"/>
                  </a:lnTo>
                  <a:lnTo>
                    <a:pt x="189932" y="448157"/>
                  </a:lnTo>
                  <a:lnTo>
                    <a:pt x="234182" y="455504"/>
                  </a:lnTo>
                  <a:lnTo>
                    <a:pt x="234182" y="491464"/>
                  </a:lnTo>
                  <a:lnTo>
                    <a:pt x="258201" y="491464"/>
                  </a:lnTo>
                  <a:lnTo>
                    <a:pt x="258201" y="455504"/>
                  </a:lnTo>
                  <a:lnTo>
                    <a:pt x="302451" y="448158"/>
                  </a:lnTo>
                  <a:lnTo>
                    <a:pt x="343056" y="432175"/>
                  </a:lnTo>
                  <a:lnTo>
                    <a:pt x="362290" y="419541"/>
                  </a:lnTo>
                  <a:lnTo>
                    <a:pt x="234182" y="419541"/>
                  </a:lnTo>
                  <a:lnTo>
                    <a:pt x="184562" y="408665"/>
                  </a:lnTo>
                  <a:lnTo>
                    <a:pt x="141372" y="384880"/>
                  </a:lnTo>
                  <a:lnTo>
                    <a:pt x="106778" y="350350"/>
                  </a:lnTo>
                  <a:lnTo>
                    <a:pt x="82950" y="307239"/>
                  </a:lnTo>
                  <a:lnTo>
                    <a:pt x="72056" y="257710"/>
                  </a:lnTo>
                  <a:close/>
                </a:path>
                <a:path w="492759" h="491489">
                  <a:moveTo>
                    <a:pt x="125137" y="257710"/>
                  </a:moveTo>
                  <a:lnTo>
                    <a:pt x="101058" y="257710"/>
                  </a:lnTo>
                  <a:lnTo>
                    <a:pt x="114407" y="307516"/>
                  </a:lnTo>
                  <a:lnTo>
                    <a:pt x="143284" y="348501"/>
                  </a:lnTo>
                  <a:lnTo>
                    <a:pt x="184302" y="377312"/>
                  </a:lnTo>
                  <a:lnTo>
                    <a:pt x="234182" y="390652"/>
                  </a:lnTo>
                  <a:lnTo>
                    <a:pt x="234182" y="419541"/>
                  </a:lnTo>
                  <a:lnTo>
                    <a:pt x="258201" y="419541"/>
                  </a:lnTo>
                  <a:lnTo>
                    <a:pt x="258201" y="390652"/>
                  </a:lnTo>
                  <a:lnTo>
                    <a:pt x="308120" y="377312"/>
                  </a:lnTo>
                  <a:lnTo>
                    <a:pt x="323440" y="366557"/>
                  </a:lnTo>
                  <a:lnTo>
                    <a:pt x="234182" y="366557"/>
                  </a:lnTo>
                  <a:lnTo>
                    <a:pt x="193628" y="355212"/>
                  </a:lnTo>
                  <a:lnTo>
                    <a:pt x="160199" y="331557"/>
                  </a:lnTo>
                  <a:lnTo>
                    <a:pt x="136500" y="298190"/>
                  </a:lnTo>
                  <a:lnTo>
                    <a:pt x="125137" y="257710"/>
                  </a:lnTo>
                  <a:close/>
                </a:path>
                <a:path w="492759" h="491489">
                  <a:moveTo>
                    <a:pt x="456356" y="257710"/>
                  </a:moveTo>
                  <a:lnTo>
                    <a:pt x="420328" y="257710"/>
                  </a:lnTo>
                  <a:lnTo>
                    <a:pt x="409433" y="307239"/>
                  </a:lnTo>
                  <a:lnTo>
                    <a:pt x="385605" y="350350"/>
                  </a:lnTo>
                  <a:lnTo>
                    <a:pt x="351012" y="384880"/>
                  </a:lnTo>
                  <a:lnTo>
                    <a:pt x="307821" y="408665"/>
                  </a:lnTo>
                  <a:lnTo>
                    <a:pt x="258201" y="419541"/>
                  </a:lnTo>
                  <a:lnTo>
                    <a:pt x="362290" y="419541"/>
                  </a:lnTo>
                  <a:lnTo>
                    <a:pt x="379015" y="408556"/>
                  </a:lnTo>
                  <a:lnTo>
                    <a:pt x="409326" y="378300"/>
                  </a:lnTo>
                  <a:lnTo>
                    <a:pt x="432987" y="342408"/>
                  </a:lnTo>
                  <a:lnTo>
                    <a:pt x="448998" y="301878"/>
                  </a:lnTo>
                  <a:lnTo>
                    <a:pt x="456356" y="257710"/>
                  </a:lnTo>
                  <a:close/>
                </a:path>
                <a:path w="492759" h="491489">
                  <a:moveTo>
                    <a:pt x="258201" y="317648"/>
                  </a:moveTo>
                  <a:lnTo>
                    <a:pt x="234182" y="317648"/>
                  </a:lnTo>
                  <a:lnTo>
                    <a:pt x="234182" y="366557"/>
                  </a:lnTo>
                  <a:lnTo>
                    <a:pt x="258201" y="366557"/>
                  </a:lnTo>
                  <a:lnTo>
                    <a:pt x="258201" y="317648"/>
                  </a:lnTo>
                  <a:close/>
                </a:path>
                <a:path w="492759" h="491489">
                  <a:moveTo>
                    <a:pt x="391385" y="257710"/>
                  </a:moveTo>
                  <a:lnTo>
                    <a:pt x="367246" y="257710"/>
                  </a:lnTo>
                  <a:lnTo>
                    <a:pt x="355883" y="298190"/>
                  </a:lnTo>
                  <a:lnTo>
                    <a:pt x="332184" y="331557"/>
                  </a:lnTo>
                  <a:lnTo>
                    <a:pt x="298755" y="355212"/>
                  </a:lnTo>
                  <a:lnTo>
                    <a:pt x="258201" y="366557"/>
                  </a:lnTo>
                  <a:lnTo>
                    <a:pt x="323440" y="366557"/>
                  </a:lnTo>
                  <a:lnTo>
                    <a:pt x="349173" y="348484"/>
                  </a:lnTo>
                  <a:lnTo>
                    <a:pt x="378037" y="307517"/>
                  </a:lnTo>
                  <a:lnTo>
                    <a:pt x="391385" y="257710"/>
                  </a:lnTo>
                  <a:close/>
                </a:path>
                <a:path w="492759" h="491489">
                  <a:moveTo>
                    <a:pt x="174135" y="233735"/>
                  </a:moveTo>
                  <a:lnTo>
                    <a:pt x="0" y="233735"/>
                  </a:lnTo>
                  <a:lnTo>
                    <a:pt x="0" y="257710"/>
                  </a:lnTo>
                  <a:lnTo>
                    <a:pt x="174135" y="257710"/>
                  </a:lnTo>
                  <a:lnTo>
                    <a:pt x="174135" y="233735"/>
                  </a:lnTo>
                  <a:close/>
                </a:path>
                <a:path w="492759" h="491489">
                  <a:moveTo>
                    <a:pt x="492384" y="233736"/>
                  </a:moveTo>
                  <a:lnTo>
                    <a:pt x="318248" y="233735"/>
                  </a:lnTo>
                  <a:lnTo>
                    <a:pt x="318248" y="257710"/>
                  </a:lnTo>
                  <a:lnTo>
                    <a:pt x="492384" y="257710"/>
                  </a:lnTo>
                  <a:lnTo>
                    <a:pt x="492384" y="233736"/>
                  </a:lnTo>
                  <a:close/>
                </a:path>
                <a:path w="492759" h="491489">
                  <a:moveTo>
                    <a:pt x="258201" y="0"/>
                  </a:moveTo>
                  <a:lnTo>
                    <a:pt x="234182" y="0"/>
                  </a:lnTo>
                  <a:lnTo>
                    <a:pt x="234182" y="35942"/>
                  </a:lnTo>
                  <a:lnTo>
                    <a:pt x="189932" y="43286"/>
                  </a:lnTo>
                  <a:lnTo>
                    <a:pt x="149327" y="59268"/>
                  </a:lnTo>
                  <a:lnTo>
                    <a:pt x="113368" y="82886"/>
                  </a:lnTo>
                  <a:lnTo>
                    <a:pt x="83057" y="113142"/>
                  </a:lnTo>
                  <a:lnTo>
                    <a:pt x="59396" y="149035"/>
                  </a:lnTo>
                  <a:lnTo>
                    <a:pt x="43386" y="189566"/>
                  </a:lnTo>
                  <a:lnTo>
                    <a:pt x="36028" y="233735"/>
                  </a:lnTo>
                  <a:lnTo>
                    <a:pt x="72056" y="233735"/>
                  </a:lnTo>
                  <a:lnTo>
                    <a:pt x="82950" y="184204"/>
                  </a:lnTo>
                  <a:lnTo>
                    <a:pt x="106778" y="141092"/>
                  </a:lnTo>
                  <a:lnTo>
                    <a:pt x="141372" y="106562"/>
                  </a:lnTo>
                  <a:lnTo>
                    <a:pt x="184562" y="82778"/>
                  </a:lnTo>
                  <a:lnTo>
                    <a:pt x="234182" y="71904"/>
                  </a:lnTo>
                  <a:lnTo>
                    <a:pt x="362295" y="71904"/>
                  </a:lnTo>
                  <a:lnTo>
                    <a:pt x="343056" y="59268"/>
                  </a:lnTo>
                  <a:lnTo>
                    <a:pt x="302451" y="43287"/>
                  </a:lnTo>
                  <a:lnTo>
                    <a:pt x="258201" y="35942"/>
                  </a:lnTo>
                  <a:lnTo>
                    <a:pt x="258201" y="0"/>
                  </a:lnTo>
                  <a:close/>
                </a:path>
                <a:path w="492759" h="491489">
                  <a:moveTo>
                    <a:pt x="258201" y="71904"/>
                  </a:moveTo>
                  <a:lnTo>
                    <a:pt x="234182" y="71904"/>
                  </a:lnTo>
                  <a:lnTo>
                    <a:pt x="234182" y="100854"/>
                  </a:lnTo>
                  <a:lnTo>
                    <a:pt x="184295" y="114169"/>
                  </a:lnTo>
                  <a:lnTo>
                    <a:pt x="143241" y="142977"/>
                  </a:lnTo>
                  <a:lnTo>
                    <a:pt x="114374" y="183926"/>
                  </a:lnTo>
                  <a:lnTo>
                    <a:pt x="100998" y="233735"/>
                  </a:lnTo>
                  <a:lnTo>
                    <a:pt x="125137" y="233735"/>
                  </a:lnTo>
                  <a:lnTo>
                    <a:pt x="136500" y="193253"/>
                  </a:lnTo>
                  <a:lnTo>
                    <a:pt x="160199" y="159885"/>
                  </a:lnTo>
                  <a:lnTo>
                    <a:pt x="193628" y="136231"/>
                  </a:lnTo>
                  <a:lnTo>
                    <a:pt x="234182" y="124889"/>
                  </a:lnTo>
                  <a:lnTo>
                    <a:pt x="323444" y="124889"/>
                  </a:lnTo>
                  <a:lnTo>
                    <a:pt x="308101" y="114118"/>
                  </a:lnTo>
                  <a:lnTo>
                    <a:pt x="258201" y="100794"/>
                  </a:lnTo>
                  <a:lnTo>
                    <a:pt x="258201" y="71904"/>
                  </a:lnTo>
                  <a:close/>
                </a:path>
                <a:path w="492759" h="491489">
                  <a:moveTo>
                    <a:pt x="323444" y="124889"/>
                  </a:moveTo>
                  <a:lnTo>
                    <a:pt x="258201" y="124889"/>
                  </a:lnTo>
                  <a:lnTo>
                    <a:pt x="298755" y="136231"/>
                  </a:lnTo>
                  <a:lnTo>
                    <a:pt x="332184" y="159885"/>
                  </a:lnTo>
                  <a:lnTo>
                    <a:pt x="355883" y="193253"/>
                  </a:lnTo>
                  <a:lnTo>
                    <a:pt x="367246" y="233735"/>
                  </a:lnTo>
                  <a:lnTo>
                    <a:pt x="391385" y="233735"/>
                  </a:lnTo>
                  <a:lnTo>
                    <a:pt x="378037" y="183927"/>
                  </a:lnTo>
                  <a:lnTo>
                    <a:pt x="349161" y="142942"/>
                  </a:lnTo>
                  <a:lnTo>
                    <a:pt x="323444" y="124889"/>
                  </a:lnTo>
                  <a:close/>
                </a:path>
                <a:path w="492759" h="491489">
                  <a:moveTo>
                    <a:pt x="362295" y="71904"/>
                  </a:moveTo>
                  <a:lnTo>
                    <a:pt x="258201" y="71904"/>
                  </a:lnTo>
                  <a:lnTo>
                    <a:pt x="307821" y="82779"/>
                  </a:lnTo>
                  <a:lnTo>
                    <a:pt x="351012" y="106562"/>
                  </a:lnTo>
                  <a:lnTo>
                    <a:pt x="385605" y="141092"/>
                  </a:lnTo>
                  <a:lnTo>
                    <a:pt x="409433" y="184204"/>
                  </a:lnTo>
                  <a:lnTo>
                    <a:pt x="420328" y="233735"/>
                  </a:lnTo>
                  <a:lnTo>
                    <a:pt x="456356" y="233735"/>
                  </a:lnTo>
                  <a:lnTo>
                    <a:pt x="448998" y="189566"/>
                  </a:lnTo>
                  <a:lnTo>
                    <a:pt x="432987" y="149035"/>
                  </a:lnTo>
                  <a:lnTo>
                    <a:pt x="409326" y="113142"/>
                  </a:lnTo>
                  <a:lnTo>
                    <a:pt x="379015" y="82886"/>
                  </a:lnTo>
                  <a:lnTo>
                    <a:pt x="362295" y="71904"/>
                  </a:lnTo>
                  <a:close/>
                </a:path>
                <a:path w="492759" h="491489">
                  <a:moveTo>
                    <a:pt x="258201" y="124889"/>
                  </a:moveTo>
                  <a:lnTo>
                    <a:pt x="234182" y="124889"/>
                  </a:lnTo>
                  <a:lnTo>
                    <a:pt x="234182" y="173798"/>
                  </a:lnTo>
                  <a:lnTo>
                    <a:pt x="258201" y="173798"/>
                  </a:lnTo>
                  <a:lnTo>
                    <a:pt x="258201" y="124889"/>
                  </a:lnTo>
                  <a:close/>
                </a:path>
              </a:pathLst>
            </a:custGeom>
            <a:solidFill>
              <a:srgbClr val="006FC0"/>
            </a:solidFill>
          </p:spPr>
          <p:txBody>
            <a:bodyPr wrap="square" lIns="0" tIns="0" rIns="0" bIns="0" rtlCol="0"/>
            <a:lstStyle/>
            <a:p>
              <a:endParaRPr/>
            </a:p>
          </p:txBody>
        </p:sp>
      </p:grpSp>
      <p:sp>
        <p:nvSpPr>
          <p:cNvPr id="166" name="object 20">
            <a:extLst>
              <a:ext uri="{FF2B5EF4-FFF2-40B4-BE49-F238E27FC236}">
                <a16:creationId xmlns:a16="http://schemas.microsoft.com/office/drawing/2014/main" id="{82DAB43C-8EFF-4E8B-A162-EADEC2A7B0AB}"/>
              </a:ext>
            </a:extLst>
          </p:cNvPr>
          <p:cNvSpPr/>
          <p:nvPr/>
        </p:nvSpPr>
        <p:spPr>
          <a:xfrm>
            <a:off x="1531619" y="4162044"/>
            <a:ext cx="1556385" cy="309880"/>
          </a:xfrm>
          <a:custGeom>
            <a:avLst/>
            <a:gdLst/>
            <a:ahLst/>
            <a:cxnLst/>
            <a:rect l="l" t="t" r="r" b="b"/>
            <a:pathLst>
              <a:path w="1556385" h="309879">
                <a:moveTo>
                  <a:pt x="0" y="154685"/>
                </a:moveTo>
                <a:lnTo>
                  <a:pt x="31078" y="111246"/>
                </a:lnTo>
                <a:lnTo>
                  <a:pt x="83609" y="84836"/>
                </a:lnTo>
                <a:lnTo>
                  <a:pt x="158547" y="61070"/>
                </a:lnTo>
                <a:lnTo>
                  <a:pt x="203603" y="50339"/>
                </a:lnTo>
                <a:lnTo>
                  <a:pt x="253282" y="40464"/>
                </a:lnTo>
                <a:lnTo>
                  <a:pt x="307258" y="31508"/>
                </a:lnTo>
                <a:lnTo>
                  <a:pt x="365204" y="23537"/>
                </a:lnTo>
                <a:lnTo>
                  <a:pt x="426795" y="16614"/>
                </a:lnTo>
                <a:lnTo>
                  <a:pt x="491704" y="10806"/>
                </a:lnTo>
                <a:lnTo>
                  <a:pt x="559606" y="6175"/>
                </a:lnTo>
                <a:lnTo>
                  <a:pt x="630173" y="2787"/>
                </a:lnTo>
                <a:lnTo>
                  <a:pt x="703081" y="707"/>
                </a:lnTo>
                <a:lnTo>
                  <a:pt x="778002" y="0"/>
                </a:lnTo>
                <a:lnTo>
                  <a:pt x="852922" y="707"/>
                </a:lnTo>
                <a:lnTo>
                  <a:pt x="925830" y="2787"/>
                </a:lnTo>
                <a:lnTo>
                  <a:pt x="996397" y="6175"/>
                </a:lnTo>
                <a:lnTo>
                  <a:pt x="1064299" y="10806"/>
                </a:lnTo>
                <a:lnTo>
                  <a:pt x="1129208" y="16614"/>
                </a:lnTo>
                <a:lnTo>
                  <a:pt x="1190799" y="23537"/>
                </a:lnTo>
                <a:lnTo>
                  <a:pt x="1248745" y="31508"/>
                </a:lnTo>
                <a:lnTo>
                  <a:pt x="1302721" y="40464"/>
                </a:lnTo>
                <a:lnTo>
                  <a:pt x="1352400" y="50339"/>
                </a:lnTo>
                <a:lnTo>
                  <a:pt x="1397456" y="61070"/>
                </a:lnTo>
                <a:lnTo>
                  <a:pt x="1437562" y="72590"/>
                </a:lnTo>
                <a:lnTo>
                  <a:pt x="1501623" y="97743"/>
                </a:lnTo>
                <a:lnTo>
                  <a:pt x="1541974" y="125280"/>
                </a:lnTo>
                <a:lnTo>
                  <a:pt x="1556004" y="154685"/>
                </a:lnTo>
                <a:lnTo>
                  <a:pt x="1552442" y="169589"/>
                </a:lnTo>
                <a:lnTo>
                  <a:pt x="1524925" y="198125"/>
                </a:lnTo>
                <a:lnTo>
                  <a:pt x="1472394" y="224535"/>
                </a:lnTo>
                <a:lnTo>
                  <a:pt x="1397456" y="248301"/>
                </a:lnTo>
                <a:lnTo>
                  <a:pt x="1352400" y="259032"/>
                </a:lnTo>
                <a:lnTo>
                  <a:pt x="1302721" y="268907"/>
                </a:lnTo>
                <a:lnTo>
                  <a:pt x="1248745" y="277863"/>
                </a:lnTo>
                <a:lnTo>
                  <a:pt x="1190799" y="285834"/>
                </a:lnTo>
                <a:lnTo>
                  <a:pt x="1129208" y="292757"/>
                </a:lnTo>
                <a:lnTo>
                  <a:pt x="1064299" y="298565"/>
                </a:lnTo>
                <a:lnTo>
                  <a:pt x="996397" y="303196"/>
                </a:lnTo>
                <a:lnTo>
                  <a:pt x="925830" y="306584"/>
                </a:lnTo>
                <a:lnTo>
                  <a:pt x="852922" y="308664"/>
                </a:lnTo>
                <a:lnTo>
                  <a:pt x="778002" y="309371"/>
                </a:lnTo>
                <a:lnTo>
                  <a:pt x="703081" y="308664"/>
                </a:lnTo>
                <a:lnTo>
                  <a:pt x="630173" y="306584"/>
                </a:lnTo>
                <a:lnTo>
                  <a:pt x="559606" y="303196"/>
                </a:lnTo>
                <a:lnTo>
                  <a:pt x="491704" y="298565"/>
                </a:lnTo>
                <a:lnTo>
                  <a:pt x="426795" y="292757"/>
                </a:lnTo>
                <a:lnTo>
                  <a:pt x="365204" y="285834"/>
                </a:lnTo>
                <a:lnTo>
                  <a:pt x="307258" y="277863"/>
                </a:lnTo>
                <a:lnTo>
                  <a:pt x="253282" y="268907"/>
                </a:lnTo>
                <a:lnTo>
                  <a:pt x="203603" y="259032"/>
                </a:lnTo>
                <a:lnTo>
                  <a:pt x="158547" y="248301"/>
                </a:lnTo>
                <a:lnTo>
                  <a:pt x="118441" y="236781"/>
                </a:lnTo>
                <a:lnTo>
                  <a:pt x="54380" y="211628"/>
                </a:lnTo>
                <a:lnTo>
                  <a:pt x="14029" y="184091"/>
                </a:lnTo>
                <a:lnTo>
                  <a:pt x="0" y="154685"/>
                </a:lnTo>
                <a:close/>
              </a:path>
            </a:pathLst>
          </a:custGeom>
          <a:ln w="12192">
            <a:solidFill>
              <a:srgbClr val="2E528F"/>
            </a:solidFill>
          </a:ln>
        </p:spPr>
        <p:txBody>
          <a:bodyPr wrap="square" lIns="0" tIns="0" rIns="0" bIns="0" rtlCol="0"/>
          <a:lstStyle/>
          <a:p>
            <a:endParaRPr/>
          </a:p>
        </p:txBody>
      </p:sp>
      <p:pic>
        <p:nvPicPr>
          <p:cNvPr id="23" name="Picture 6" descr="Resultado de imagen de ir a inicio">
            <a:hlinkClick r:id="rId9" action="ppaction://hlinksldjump"/>
            <a:extLst>
              <a:ext uri="{FF2B5EF4-FFF2-40B4-BE49-F238E27FC236}">
                <a16:creationId xmlns:a16="http://schemas.microsoft.com/office/drawing/2014/main" id="{CAB2BDD1-0C2F-4A99-9FF0-868424989D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25">
            <a:extLst>
              <a:ext uri="{FF2B5EF4-FFF2-40B4-BE49-F238E27FC236}">
                <a16:creationId xmlns:a16="http://schemas.microsoft.com/office/drawing/2014/main" id="{58636018-A535-4ACC-8E47-DC82A7829FDC}"/>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602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a:t>
            </a:r>
            <a:r>
              <a:rPr lang="es-ES" b="1" dirty="0">
                <a:cs typeface="Arial"/>
              </a:rPr>
              <a:t>Garantías </a:t>
            </a:r>
            <a:r>
              <a:rPr lang="es-ES" b="1" spc="-5" dirty="0">
                <a:cs typeface="Arial"/>
              </a:rPr>
              <a:t>más</a:t>
            </a:r>
            <a:r>
              <a:rPr lang="es-ES" b="1" spc="-60" dirty="0">
                <a:cs typeface="Arial"/>
              </a:rPr>
              <a:t> </a:t>
            </a:r>
            <a:r>
              <a:rPr lang="es-ES" b="1" spc="-5" dirty="0">
                <a:cs typeface="Arial"/>
              </a:rPr>
              <a:t>destacables</a:t>
            </a:r>
            <a:endParaRPr lang="es-ES" b="1" dirty="0">
              <a:solidFill>
                <a:schemeClr val="bg1"/>
              </a:solidFill>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190" name="object 25">
            <a:extLst>
              <a:ext uri="{FF2B5EF4-FFF2-40B4-BE49-F238E27FC236}">
                <a16:creationId xmlns:a16="http://schemas.microsoft.com/office/drawing/2014/main" id="{A2B4347E-28FC-4898-8B40-30451E9DBA8F}"/>
              </a:ext>
            </a:extLst>
          </p:cNvPr>
          <p:cNvSpPr txBox="1"/>
          <p:nvPr/>
        </p:nvSpPr>
        <p:spPr>
          <a:xfrm>
            <a:off x="136407" y="639228"/>
            <a:ext cx="11715773" cy="218008"/>
          </a:xfrm>
          <a:prstGeom prst="rect">
            <a:avLst/>
          </a:prstGeom>
        </p:spPr>
        <p:txBody>
          <a:bodyPr vert="horz" wrap="square" lIns="0" tIns="12700" rIns="0" bIns="0" rtlCol="0">
            <a:spAutoFit/>
          </a:bodyPr>
          <a:lstStyle/>
          <a:p>
            <a:pPr marL="12700">
              <a:lnSpc>
                <a:spcPts val="1585"/>
              </a:lnSpc>
              <a:spcBef>
                <a:spcPts val="100"/>
              </a:spcBef>
            </a:pPr>
            <a:r>
              <a:rPr lang="es-ES" sz="1400" b="1" dirty="0">
                <a:cs typeface="Arial"/>
              </a:rPr>
              <a:t>Garantías </a:t>
            </a:r>
            <a:r>
              <a:rPr lang="es-ES" sz="1400" b="1" spc="-5" dirty="0">
                <a:cs typeface="Arial"/>
              </a:rPr>
              <a:t>más</a:t>
            </a:r>
            <a:r>
              <a:rPr lang="es-ES" sz="1400" b="1" spc="-60" dirty="0">
                <a:cs typeface="Arial"/>
              </a:rPr>
              <a:t> </a:t>
            </a:r>
            <a:r>
              <a:rPr lang="es-ES" sz="1400" b="1" spc="-5" dirty="0">
                <a:cs typeface="Arial"/>
              </a:rPr>
              <a:t>destacables</a:t>
            </a:r>
            <a:r>
              <a:rPr lang="es-ES" sz="1400" spc="-5" dirty="0">
                <a:solidFill>
                  <a:srgbClr val="9A938F"/>
                </a:solidFill>
                <a:cs typeface="Arial"/>
              </a:rPr>
              <a:t>: </a:t>
            </a:r>
            <a:r>
              <a:rPr lang="es-ES" sz="1400" dirty="0">
                <a:solidFill>
                  <a:srgbClr val="9A938F"/>
                </a:solidFill>
                <a:cs typeface="Arial"/>
              </a:rPr>
              <a:t>Aunque las tres configuraciones disponen de más garantías, destacamos aquellas que consideramos más importantes.</a:t>
            </a:r>
          </a:p>
        </p:txBody>
      </p:sp>
      <p:sp>
        <p:nvSpPr>
          <p:cNvPr id="336" name="object 3">
            <a:extLst>
              <a:ext uri="{FF2B5EF4-FFF2-40B4-BE49-F238E27FC236}">
                <a16:creationId xmlns:a16="http://schemas.microsoft.com/office/drawing/2014/main" id="{471CDCF1-C69C-4405-8B48-DF233480D2E3}"/>
              </a:ext>
            </a:extLst>
          </p:cNvPr>
          <p:cNvSpPr/>
          <p:nvPr/>
        </p:nvSpPr>
        <p:spPr>
          <a:xfrm>
            <a:off x="4439539" y="1654047"/>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37" name="object 4">
            <a:extLst>
              <a:ext uri="{FF2B5EF4-FFF2-40B4-BE49-F238E27FC236}">
                <a16:creationId xmlns:a16="http://schemas.microsoft.com/office/drawing/2014/main" id="{B69C1F48-6107-4EFB-9E79-99D51C9913B7}"/>
              </a:ext>
            </a:extLst>
          </p:cNvPr>
          <p:cNvSpPr/>
          <p:nvPr/>
        </p:nvSpPr>
        <p:spPr>
          <a:xfrm>
            <a:off x="4439539" y="201980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38" name="object 5">
            <a:extLst>
              <a:ext uri="{FF2B5EF4-FFF2-40B4-BE49-F238E27FC236}">
                <a16:creationId xmlns:a16="http://schemas.microsoft.com/office/drawing/2014/main" id="{995CC418-1F65-4B7D-AE17-5FE15BAFF687}"/>
              </a:ext>
            </a:extLst>
          </p:cNvPr>
          <p:cNvSpPr/>
          <p:nvPr/>
        </p:nvSpPr>
        <p:spPr>
          <a:xfrm>
            <a:off x="4439539" y="2385567"/>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39" name="object 6">
            <a:extLst>
              <a:ext uri="{FF2B5EF4-FFF2-40B4-BE49-F238E27FC236}">
                <a16:creationId xmlns:a16="http://schemas.microsoft.com/office/drawing/2014/main" id="{29B23F71-C644-43E8-8D3A-83E4631E21E4}"/>
              </a:ext>
            </a:extLst>
          </p:cNvPr>
          <p:cNvSpPr/>
          <p:nvPr/>
        </p:nvSpPr>
        <p:spPr>
          <a:xfrm>
            <a:off x="4439539" y="2751327"/>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0" name="object 7">
            <a:extLst>
              <a:ext uri="{FF2B5EF4-FFF2-40B4-BE49-F238E27FC236}">
                <a16:creationId xmlns:a16="http://schemas.microsoft.com/office/drawing/2014/main" id="{BEF779BB-AC03-425B-9FD0-6597E4E252D9}"/>
              </a:ext>
            </a:extLst>
          </p:cNvPr>
          <p:cNvSpPr/>
          <p:nvPr/>
        </p:nvSpPr>
        <p:spPr>
          <a:xfrm>
            <a:off x="4439539" y="311708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1" name="object 8">
            <a:extLst>
              <a:ext uri="{FF2B5EF4-FFF2-40B4-BE49-F238E27FC236}">
                <a16:creationId xmlns:a16="http://schemas.microsoft.com/office/drawing/2014/main" id="{FC4F05B5-8025-4CC2-ACFF-4F6229FDEBF1}"/>
              </a:ext>
            </a:extLst>
          </p:cNvPr>
          <p:cNvSpPr/>
          <p:nvPr/>
        </p:nvSpPr>
        <p:spPr>
          <a:xfrm>
            <a:off x="4439539" y="348284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2" name="object 9">
            <a:extLst>
              <a:ext uri="{FF2B5EF4-FFF2-40B4-BE49-F238E27FC236}">
                <a16:creationId xmlns:a16="http://schemas.microsoft.com/office/drawing/2014/main" id="{B0154B99-4989-4A4F-8393-905B4DFA79E0}"/>
              </a:ext>
            </a:extLst>
          </p:cNvPr>
          <p:cNvSpPr/>
          <p:nvPr/>
        </p:nvSpPr>
        <p:spPr>
          <a:xfrm>
            <a:off x="4439539" y="384860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3" name="object 10">
            <a:extLst>
              <a:ext uri="{FF2B5EF4-FFF2-40B4-BE49-F238E27FC236}">
                <a16:creationId xmlns:a16="http://schemas.microsoft.com/office/drawing/2014/main" id="{076CE863-214A-4857-93DD-25117096F6C3}"/>
              </a:ext>
            </a:extLst>
          </p:cNvPr>
          <p:cNvSpPr/>
          <p:nvPr/>
        </p:nvSpPr>
        <p:spPr>
          <a:xfrm>
            <a:off x="4439539" y="4214367"/>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4" name="object 11">
            <a:extLst>
              <a:ext uri="{FF2B5EF4-FFF2-40B4-BE49-F238E27FC236}">
                <a16:creationId xmlns:a16="http://schemas.microsoft.com/office/drawing/2014/main" id="{7C2223BD-EB2E-4A26-BC65-C8B2CBFABE7B}"/>
              </a:ext>
            </a:extLst>
          </p:cNvPr>
          <p:cNvSpPr/>
          <p:nvPr/>
        </p:nvSpPr>
        <p:spPr>
          <a:xfrm>
            <a:off x="4439539" y="458012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5" name="object 12">
            <a:extLst>
              <a:ext uri="{FF2B5EF4-FFF2-40B4-BE49-F238E27FC236}">
                <a16:creationId xmlns:a16="http://schemas.microsoft.com/office/drawing/2014/main" id="{521E1B40-35B8-4566-A025-CE84FE64F527}"/>
              </a:ext>
            </a:extLst>
          </p:cNvPr>
          <p:cNvSpPr/>
          <p:nvPr/>
        </p:nvSpPr>
        <p:spPr>
          <a:xfrm>
            <a:off x="4439539" y="494588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6" name="object 13">
            <a:extLst>
              <a:ext uri="{FF2B5EF4-FFF2-40B4-BE49-F238E27FC236}">
                <a16:creationId xmlns:a16="http://schemas.microsoft.com/office/drawing/2014/main" id="{E0A5E3A5-3184-46D7-B6AC-A40D93B4ABBC}"/>
              </a:ext>
            </a:extLst>
          </p:cNvPr>
          <p:cNvSpPr/>
          <p:nvPr/>
        </p:nvSpPr>
        <p:spPr>
          <a:xfrm>
            <a:off x="4439539" y="5311647"/>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7" name="object 14">
            <a:extLst>
              <a:ext uri="{FF2B5EF4-FFF2-40B4-BE49-F238E27FC236}">
                <a16:creationId xmlns:a16="http://schemas.microsoft.com/office/drawing/2014/main" id="{D7C1A7F7-C66C-42CF-A10A-A77D0CE3794B}"/>
              </a:ext>
            </a:extLst>
          </p:cNvPr>
          <p:cNvSpPr/>
          <p:nvPr/>
        </p:nvSpPr>
        <p:spPr>
          <a:xfrm>
            <a:off x="4439539" y="5677408"/>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8" name="object 15">
            <a:extLst>
              <a:ext uri="{FF2B5EF4-FFF2-40B4-BE49-F238E27FC236}">
                <a16:creationId xmlns:a16="http://schemas.microsoft.com/office/drawing/2014/main" id="{5BDA6BC0-CE7F-4AC6-AB25-E68D5A8659E0}"/>
              </a:ext>
            </a:extLst>
          </p:cNvPr>
          <p:cNvSpPr/>
          <p:nvPr/>
        </p:nvSpPr>
        <p:spPr>
          <a:xfrm>
            <a:off x="4439539" y="6043142"/>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49" name="object 16">
            <a:extLst>
              <a:ext uri="{FF2B5EF4-FFF2-40B4-BE49-F238E27FC236}">
                <a16:creationId xmlns:a16="http://schemas.microsoft.com/office/drawing/2014/main" id="{7463F090-270D-4E6C-9893-92E05B0CB1E2}"/>
              </a:ext>
            </a:extLst>
          </p:cNvPr>
          <p:cNvSpPr/>
          <p:nvPr/>
        </p:nvSpPr>
        <p:spPr>
          <a:xfrm>
            <a:off x="4439539" y="6408902"/>
            <a:ext cx="4042410" cy="0"/>
          </a:xfrm>
          <a:custGeom>
            <a:avLst/>
            <a:gdLst/>
            <a:ahLst/>
            <a:cxnLst/>
            <a:rect l="l" t="t" r="r" b="b"/>
            <a:pathLst>
              <a:path w="4042409">
                <a:moveTo>
                  <a:pt x="0" y="0"/>
                </a:moveTo>
                <a:lnTo>
                  <a:pt x="4041902" y="0"/>
                </a:lnTo>
              </a:path>
            </a:pathLst>
          </a:custGeom>
          <a:ln w="1270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51" name="object 18">
            <a:extLst>
              <a:ext uri="{FF2B5EF4-FFF2-40B4-BE49-F238E27FC236}">
                <a16:creationId xmlns:a16="http://schemas.microsoft.com/office/drawing/2014/main" id="{FF7FAF67-1895-4F1E-9817-E0DC7846AD85}"/>
              </a:ext>
            </a:extLst>
          </p:cNvPr>
          <p:cNvSpPr/>
          <p:nvPr/>
        </p:nvSpPr>
        <p:spPr>
          <a:xfrm flipV="1">
            <a:off x="136407" y="898777"/>
            <a:ext cx="11773652" cy="45719"/>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62" name="object 30">
            <a:extLst>
              <a:ext uri="{FF2B5EF4-FFF2-40B4-BE49-F238E27FC236}">
                <a16:creationId xmlns:a16="http://schemas.microsoft.com/office/drawing/2014/main" id="{C850D38D-4D43-4C6E-BD84-9A3BC0DFBF76}"/>
              </a:ext>
            </a:extLst>
          </p:cNvPr>
          <p:cNvSpPr txBox="1"/>
          <p:nvPr/>
        </p:nvSpPr>
        <p:spPr>
          <a:xfrm>
            <a:off x="4418076" y="1006983"/>
            <a:ext cx="1296000" cy="292428"/>
          </a:xfrm>
          <a:prstGeom prst="rect">
            <a:avLst/>
          </a:prstGeom>
          <a:solidFill>
            <a:srgbClr val="2D75B6"/>
          </a:solidFill>
          <a:effectLst>
            <a:innerShdw blurRad="63500" dist="50800" dir="13500000">
              <a:prstClr val="black">
                <a:alpha val="50000"/>
              </a:prstClr>
            </a:innerShdw>
          </a:effectLst>
        </p:spPr>
        <p:txBody>
          <a:bodyPr vert="horz" wrap="square" lIns="0" tIns="86400" rIns="0" bIns="0" rtlCol="0">
            <a:spAutoFit/>
          </a:bodyPr>
          <a:lstStyle/>
          <a:p>
            <a:pPr marL="180340">
              <a:lnSpc>
                <a:spcPts val="1600"/>
              </a:lnSpc>
            </a:pPr>
            <a:r>
              <a:rPr sz="1400" spc="-5" dirty="0">
                <a:solidFill>
                  <a:srgbClr val="FFFFFF"/>
                </a:solidFill>
                <a:cs typeface="Carlito"/>
              </a:rPr>
              <a:t>BÁSICO</a:t>
            </a:r>
            <a:r>
              <a:rPr sz="1400" spc="-40" dirty="0">
                <a:solidFill>
                  <a:srgbClr val="FFFFFF"/>
                </a:solidFill>
                <a:cs typeface="Carlito"/>
              </a:rPr>
              <a:t> </a:t>
            </a:r>
            <a:r>
              <a:rPr sz="1400" spc="-10" dirty="0">
                <a:solidFill>
                  <a:srgbClr val="FFFFFF"/>
                </a:solidFill>
                <a:cs typeface="Carlito"/>
              </a:rPr>
              <a:t>PLUS</a:t>
            </a:r>
            <a:endParaRPr sz="1400" dirty="0">
              <a:solidFill>
                <a:prstClr val="black"/>
              </a:solidFill>
              <a:cs typeface="Carlito"/>
            </a:endParaRPr>
          </a:p>
        </p:txBody>
      </p:sp>
      <p:sp>
        <p:nvSpPr>
          <p:cNvPr id="366" name="object 34">
            <a:extLst>
              <a:ext uri="{FF2B5EF4-FFF2-40B4-BE49-F238E27FC236}">
                <a16:creationId xmlns:a16="http://schemas.microsoft.com/office/drawing/2014/main" id="{E36AB701-E849-498C-8B50-57D8E2CFF5E5}"/>
              </a:ext>
            </a:extLst>
          </p:cNvPr>
          <p:cNvSpPr txBox="1"/>
          <p:nvPr/>
        </p:nvSpPr>
        <p:spPr>
          <a:xfrm>
            <a:off x="5809488" y="1010030"/>
            <a:ext cx="1296000" cy="292428"/>
          </a:xfrm>
          <a:prstGeom prst="rect">
            <a:avLst/>
          </a:prstGeom>
          <a:solidFill>
            <a:srgbClr val="2D75B6"/>
          </a:solidFill>
          <a:effectLst>
            <a:innerShdw blurRad="63500" dist="50800" dir="13500000">
              <a:prstClr val="black">
                <a:alpha val="50000"/>
              </a:prstClr>
            </a:innerShdw>
          </a:effectLst>
        </p:spPr>
        <p:txBody>
          <a:bodyPr vert="horz" wrap="square" lIns="0" tIns="86400" rIns="0" bIns="0" rtlCol="0">
            <a:spAutoFit/>
          </a:bodyPr>
          <a:lstStyle/>
          <a:p>
            <a:pPr marL="248920">
              <a:lnSpc>
                <a:spcPts val="1600"/>
              </a:lnSpc>
            </a:pPr>
            <a:r>
              <a:rPr sz="1400" dirty="0">
                <a:solidFill>
                  <a:srgbClr val="FFFFFF"/>
                </a:solidFill>
                <a:cs typeface="Carlito"/>
              </a:rPr>
              <a:t>AMPLIADO</a:t>
            </a:r>
            <a:endParaRPr sz="1400">
              <a:solidFill>
                <a:prstClr val="black"/>
              </a:solidFill>
              <a:cs typeface="Carlito"/>
            </a:endParaRPr>
          </a:p>
        </p:txBody>
      </p:sp>
      <p:sp>
        <p:nvSpPr>
          <p:cNvPr id="370" name="object 38">
            <a:extLst>
              <a:ext uri="{FF2B5EF4-FFF2-40B4-BE49-F238E27FC236}">
                <a16:creationId xmlns:a16="http://schemas.microsoft.com/office/drawing/2014/main" id="{EBF84AB3-0DC7-4CC4-9E57-2E03659750C6}"/>
              </a:ext>
            </a:extLst>
          </p:cNvPr>
          <p:cNvSpPr txBox="1"/>
          <p:nvPr/>
        </p:nvSpPr>
        <p:spPr>
          <a:xfrm>
            <a:off x="7188707" y="1006983"/>
            <a:ext cx="1296000" cy="292428"/>
          </a:xfrm>
          <a:prstGeom prst="rect">
            <a:avLst/>
          </a:prstGeom>
          <a:solidFill>
            <a:srgbClr val="2D75B6"/>
          </a:solidFill>
          <a:effectLst>
            <a:innerShdw blurRad="63500" dist="50800" dir="13500000">
              <a:prstClr val="black">
                <a:alpha val="50000"/>
              </a:prstClr>
            </a:innerShdw>
          </a:effectLst>
        </p:spPr>
        <p:txBody>
          <a:bodyPr vert="horz" wrap="square" lIns="0" tIns="86400" rIns="0" bIns="0" rtlCol="0">
            <a:spAutoFit/>
          </a:bodyPr>
          <a:lstStyle/>
          <a:p>
            <a:pPr marL="278130">
              <a:lnSpc>
                <a:spcPts val="1600"/>
              </a:lnSpc>
            </a:pPr>
            <a:r>
              <a:rPr sz="1400" spc="-5" dirty="0">
                <a:solidFill>
                  <a:srgbClr val="FFFFFF"/>
                </a:solidFill>
                <a:cs typeface="Carlito"/>
              </a:rPr>
              <a:t>PREMIUM</a:t>
            </a:r>
            <a:endParaRPr sz="1400">
              <a:solidFill>
                <a:prstClr val="black"/>
              </a:solidFill>
              <a:cs typeface="Carlito"/>
            </a:endParaRPr>
          </a:p>
        </p:txBody>
      </p:sp>
      <p:sp>
        <p:nvSpPr>
          <p:cNvPr id="372" name="object 40">
            <a:extLst>
              <a:ext uri="{FF2B5EF4-FFF2-40B4-BE49-F238E27FC236}">
                <a16:creationId xmlns:a16="http://schemas.microsoft.com/office/drawing/2014/main" id="{762E3171-5B1E-40F3-AC3D-44CA59408EC9}"/>
              </a:ext>
            </a:extLst>
          </p:cNvPr>
          <p:cNvSpPr/>
          <p:nvPr/>
        </p:nvSpPr>
        <p:spPr>
          <a:xfrm>
            <a:off x="4964150" y="1318475"/>
            <a:ext cx="3100070" cy="206375"/>
          </a:xfrm>
          <a:custGeom>
            <a:avLst/>
            <a:gdLst/>
            <a:ahLst/>
            <a:cxnLst/>
            <a:rect l="l" t="t" r="r" b="b"/>
            <a:pathLst>
              <a:path w="3100070" h="206375">
                <a:moveTo>
                  <a:pt x="259803" y="47523"/>
                </a:moveTo>
                <a:lnTo>
                  <a:pt x="237032" y="23939"/>
                </a:lnTo>
                <a:lnTo>
                  <a:pt x="93065" y="159778"/>
                </a:lnTo>
                <a:lnTo>
                  <a:pt x="23901" y="89052"/>
                </a:lnTo>
                <a:lnTo>
                  <a:pt x="0" y="111785"/>
                </a:lnTo>
                <a:lnTo>
                  <a:pt x="91948" y="206095"/>
                </a:lnTo>
                <a:lnTo>
                  <a:pt x="116128" y="183642"/>
                </a:lnTo>
                <a:lnTo>
                  <a:pt x="259803" y="47523"/>
                </a:lnTo>
                <a:close/>
              </a:path>
              <a:path w="3100070" h="206375">
                <a:moveTo>
                  <a:pt x="1673555" y="26238"/>
                </a:moveTo>
                <a:lnTo>
                  <a:pt x="1648333" y="0"/>
                </a:lnTo>
                <a:lnTo>
                  <a:pt x="1488922" y="151193"/>
                </a:lnTo>
                <a:lnTo>
                  <a:pt x="1412328" y="72466"/>
                </a:lnTo>
                <a:lnTo>
                  <a:pt x="1385862" y="97777"/>
                </a:lnTo>
                <a:lnTo>
                  <a:pt x="1487678" y="202730"/>
                </a:lnTo>
                <a:lnTo>
                  <a:pt x="1514449" y="177736"/>
                </a:lnTo>
                <a:lnTo>
                  <a:pt x="1673555" y="26238"/>
                </a:lnTo>
                <a:close/>
              </a:path>
              <a:path w="3100070" h="206375">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75" name="object 43">
            <a:extLst>
              <a:ext uri="{FF2B5EF4-FFF2-40B4-BE49-F238E27FC236}">
                <a16:creationId xmlns:a16="http://schemas.microsoft.com/office/drawing/2014/main" id="{E1CD40CF-92B8-436F-9BA0-F9B08E268DCA}"/>
              </a:ext>
            </a:extLst>
          </p:cNvPr>
          <p:cNvSpPr txBox="1"/>
          <p:nvPr/>
        </p:nvSpPr>
        <p:spPr>
          <a:xfrm>
            <a:off x="9270492" y="1479422"/>
            <a:ext cx="2693035" cy="504000"/>
          </a:xfrm>
          <a:prstGeom prst="rect">
            <a:avLst/>
          </a:prstGeom>
          <a:solidFill>
            <a:srgbClr val="F8CAAC"/>
          </a:solidFill>
          <a:effectLst>
            <a:innerShdw blurRad="63500" dist="50800" dir="13500000">
              <a:prstClr val="black">
                <a:alpha val="50000"/>
              </a:prstClr>
            </a:innerShdw>
          </a:effectLst>
        </p:spPr>
        <p:txBody>
          <a:bodyPr vert="horz" wrap="square" lIns="0" tIns="136525" rIns="0" bIns="0" rtlCol="0">
            <a:spAutoFit/>
          </a:bodyPr>
          <a:lstStyle/>
          <a:p>
            <a:pPr marL="197485">
              <a:spcBef>
                <a:spcPts val="1075"/>
              </a:spcBef>
            </a:pPr>
            <a:r>
              <a:rPr sz="1600" spc="-10" dirty="0">
                <a:solidFill>
                  <a:prstClr val="black"/>
                </a:solidFill>
                <a:cs typeface="Carlito"/>
              </a:rPr>
              <a:t>Garantías </a:t>
            </a:r>
            <a:r>
              <a:rPr sz="1600" spc="-5" dirty="0">
                <a:solidFill>
                  <a:prstClr val="black"/>
                </a:solidFill>
                <a:cs typeface="Carlito"/>
              </a:rPr>
              <a:t>de </a:t>
            </a:r>
            <a:r>
              <a:rPr sz="1600" spc="-10" dirty="0">
                <a:solidFill>
                  <a:prstClr val="black"/>
                </a:solidFill>
                <a:cs typeface="Carlito"/>
              </a:rPr>
              <a:t>alta</a:t>
            </a:r>
            <a:r>
              <a:rPr sz="1600" spc="-40" dirty="0">
                <a:solidFill>
                  <a:prstClr val="black"/>
                </a:solidFill>
                <a:cs typeface="Carlito"/>
              </a:rPr>
              <a:t> </a:t>
            </a:r>
            <a:r>
              <a:rPr sz="1600" spc="-5" dirty="0">
                <a:solidFill>
                  <a:prstClr val="black"/>
                </a:solidFill>
                <a:cs typeface="Carlito"/>
              </a:rPr>
              <a:t>intensidad</a:t>
            </a:r>
            <a:endParaRPr sz="1600" dirty="0">
              <a:solidFill>
                <a:prstClr val="black"/>
              </a:solidFill>
              <a:cs typeface="Carlito"/>
            </a:endParaRPr>
          </a:p>
        </p:txBody>
      </p:sp>
      <p:sp>
        <p:nvSpPr>
          <p:cNvPr id="379" name="object 47">
            <a:extLst>
              <a:ext uri="{FF2B5EF4-FFF2-40B4-BE49-F238E27FC236}">
                <a16:creationId xmlns:a16="http://schemas.microsoft.com/office/drawing/2014/main" id="{A9859435-36B6-4E5B-9CCD-A1107DFBF523}"/>
              </a:ext>
            </a:extLst>
          </p:cNvPr>
          <p:cNvSpPr txBox="1"/>
          <p:nvPr/>
        </p:nvSpPr>
        <p:spPr>
          <a:xfrm>
            <a:off x="9270492" y="2220086"/>
            <a:ext cx="2693035" cy="504000"/>
          </a:xfrm>
          <a:prstGeom prst="rect">
            <a:avLst/>
          </a:prstGeom>
          <a:solidFill>
            <a:srgbClr val="DAE2F3"/>
          </a:solidFill>
          <a:effectLst>
            <a:innerShdw blurRad="63500" dist="50800" dir="13500000">
              <a:prstClr val="black">
                <a:alpha val="50000"/>
              </a:prstClr>
            </a:innerShdw>
          </a:effectLst>
        </p:spPr>
        <p:txBody>
          <a:bodyPr vert="horz" wrap="square" lIns="0" tIns="135890" rIns="0" bIns="0" rtlCol="0">
            <a:spAutoFit/>
          </a:bodyPr>
          <a:lstStyle/>
          <a:p>
            <a:pPr marL="236854">
              <a:spcBef>
                <a:spcPts val="1070"/>
              </a:spcBef>
            </a:pPr>
            <a:r>
              <a:rPr sz="1600" spc="-10" dirty="0">
                <a:solidFill>
                  <a:prstClr val="black"/>
                </a:solidFill>
                <a:cs typeface="Carlito"/>
              </a:rPr>
              <a:t>Garantías </a:t>
            </a:r>
            <a:r>
              <a:rPr sz="1600" spc="-5" dirty="0">
                <a:solidFill>
                  <a:prstClr val="black"/>
                </a:solidFill>
                <a:cs typeface="Carlito"/>
              </a:rPr>
              <a:t>de </a:t>
            </a:r>
            <a:r>
              <a:rPr sz="1600" spc="-10" dirty="0">
                <a:solidFill>
                  <a:prstClr val="black"/>
                </a:solidFill>
                <a:cs typeface="Carlito"/>
              </a:rPr>
              <a:t>uso</a:t>
            </a:r>
            <a:r>
              <a:rPr sz="1600" dirty="0">
                <a:solidFill>
                  <a:prstClr val="black"/>
                </a:solidFill>
                <a:cs typeface="Carlito"/>
              </a:rPr>
              <a:t> </a:t>
            </a:r>
            <a:r>
              <a:rPr sz="1600" spc="-15" dirty="0">
                <a:solidFill>
                  <a:prstClr val="black"/>
                </a:solidFill>
                <a:cs typeface="Carlito"/>
              </a:rPr>
              <a:t>frecuente</a:t>
            </a:r>
            <a:endParaRPr sz="1600" dirty="0">
              <a:solidFill>
                <a:prstClr val="black"/>
              </a:solidFill>
              <a:cs typeface="Carlito"/>
            </a:endParaRPr>
          </a:p>
        </p:txBody>
      </p:sp>
      <p:sp>
        <p:nvSpPr>
          <p:cNvPr id="382" name="object 50">
            <a:extLst>
              <a:ext uri="{FF2B5EF4-FFF2-40B4-BE49-F238E27FC236}">
                <a16:creationId xmlns:a16="http://schemas.microsoft.com/office/drawing/2014/main" id="{F9113F9C-F4D6-41B2-9414-EB33E1AB6FED}"/>
              </a:ext>
            </a:extLst>
          </p:cNvPr>
          <p:cNvSpPr/>
          <p:nvPr/>
        </p:nvSpPr>
        <p:spPr>
          <a:xfrm>
            <a:off x="9511284" y="3023260"/>
            <a:ext cx="2156460" cy="528802"/>
          </a:xfrm>
          <a:prstGeom prst="rect">
            <a:avLst/>
          </a:prstGeom>
          <a:blipFill>
            <a:blip r:embed="rId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83" name="object 51">
            <a:extLst>
              <a:ext uri="{FF2B5EF4-FFF2-40B4-BE49-F238E27FC236}">
                <a16:creationId xmlns:a16="http://schemas.microsoft.com/office/drawing/2014/main" id="{3BED3311-2025-4B8D-8D78-7590DD0CAFEB}"/>
              </a:ext>
            </a:extLst>
          </p:cNvPr>
          <p:cNvSpPr txBox="1"/>
          <p:nvPr/>
        </p:nvSpPr>
        <p:spPr>
          <a:xfrm>
            <a:off x="9272016" y="2962275"/>
            <a:ext cx="2694940" cy="504000"/>
          </a:xfrm>
          <a:prstGeom prst="rect">
            <a:avLst/>
          </a:prstGeom>
          <a:solidFill>
            <a:srgbClr val="E1EFD9"/>
          </a:solidFill>
          <a:effectLst>
            <a:innerShdw blurRad="63500" dist="50800" dir="13500000">
              <a:prstClr val="black">
                <a:alpha val="50000"/>
              </a:prstClr>
            </a:innerShdw>
          </a:effectLst>
        </p:spPr>
        <p:txBody>
          <a:bodyPr vert="horz" wrap="square" lIns="0" tIns="135890" rIns="0" bIns="0" rtlCol="0">
            <a:spAutoFit/>
          </a:bodyPr>
          <a:lstStyle/>
          <a:p>
            <a:pPr marL="441959">
              <a:spcBef>
                <a:spcPts val="1070"/>
              </a:spcBef>
            </a:pPr>
            <a:r>
              <a:rPr sz="1600" spc="-5" dirty="0">
                <a:solidFill>
                  <a:prstClr val="black"/>
                </a:solidFill>
                <a:cs typeface="Carlito"/>
              </a:rPr>
              <a:t>Asistencia en el</a:t>
            </a:r>
            <a:r>
              <a:rPr sz="1600" spc="-25" dirty="0">
                <a:solidFill>
                  <a:prstClr val="black"/>
                </a:solidFill>
                <a:cs typeface="Carlito"/>
              </a:rPr>
              <a:t> </a:t>
            </a:r>
            <a:r>
              <a:rPr sz="1600" spc="-10" dirty="0">
                <a:solidFill>
                  <a:prstClr val="black"/>
                </a:solidFill>
                <a:cs typeface="Carlito"/>
              </a:rPr>
              <a:t>Hogar</a:t>
            </a:r>
            <a:endParaRPr sz="1600" dirty="0">
              <a:solidFill>
                <a:prstClr val="black"/>
              </a:solidFill>
              <a:cs typeface="Carlito"/>
            </a:endParaRPr>
          </a:p>
        </p:txBody>
      </p:sp>
      <p:sp>
        <p:nvSpPr>
          <p:cNvPr id="386" name="object 54">
            <a:extLst>
              <a:ext uri="{FF2B5EF4-FFF2-40B4-BE49-F238E27FC236}">
                <a16:creationId xmlns:a16="http://schemas.microsoft.com/office/drawing/2014/main" id="{3DDE78A3-B1AA-45EC-9A6A-54CA4ABE611E}"/>
              </a:ext>
            </a:extLst>
          </p:cNvPr>
          <p:cNvSpPr/>
          <p:nvPr/>
        </p:nvSpPr>
        <p:spPr>
          <a:xfrm>
            <a:off x="2052827" y="1651596"/>
            <a:ext cx="1269479" cy="422186"/>
          </a:xfrm>
          <a:prstGeom prst="rect">
            <a:avLst/>
          </a:prstGeom>
          <a:blipFill>
            <a:blip r:embed="rId8"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87" name="object 55">
            <a:extLst>
              <a:ext uri="{FF2B5EF4-FFF2-40B4-BE49-F238E27FC236}">
                <a16:creationId xmlns:a16="http://schemas.microsoft.com/office/drawing/2014/main" id="{B301B90D-FD72-4548-B147-B61AEF840AAB}"/>
              </a:ext>
            </a:extLst>
          </p:cNvPr>
          <p:cNvSpPr txBox="1"/>
          <p:nvPr/>
        </p:nvSpPr>
        <p:spPr>
          <a:xfrm>
            <a:off x="1031740" y="1704975"/>
            <a:ext cx="3348000" cy="221018"/>
          </a:xfrm>
          <a:prstGeom prst="rect">
            <a:avLst/>
          </a:prstGeom>
          <a:solidFill>
            <a:srgbClr val="DAE2F3"/>
          </a:solidFill>
          <a:effectLst>
            <a:innerShdw blurRad="63500" dist="50800" dir="13500000">
              <a:prstClr val="black">
                <a:alpha val="50000"/>
              </a:prstClr>
            </a:innerShdw>
          </a:effectLst>
        </p:spPr>
        <p:txBody>
          <a:bodyPr vert="horz" wrap="square" lIns="180000" tIns="36000" rIns="0" bIns="0" rtlCol="0">
            <a:spAutoFit/>
          </a:bodyPr>
          <a:lstStyle/>
          <a:p>
            <a:pPr defTabSz="895350">
              <a:spcBef>
                <a:spcPts val="65"/>
              </a:spcBef>
              <a:tabLst>
                <a:tab pos="180975" algn="l"/>
                <a:tab pos="1790700" algn="l"/>
              </a:tabLst>
            </a:pPr>
            <a:r>
              <a:rPr sz="1200" dirty="0">
                <a:solidFill>
                  <a:prstClr val="black"/>
                </a:solidFill>
                <a:cs typeface="Carlito"/>
              </a:rPr>
              <a:t>Daños por</a:t>
            </a:r>
            <a:r>
              <a:rPr sz="1200" spc="-25" dirty="0">
                <a:solidFill>
                  <a:prstClr val="black"/>
                </a:solidFill>
                <a:cs typeface="Carlito"/>
              </a:rPr>
              <a:t> </a:t>
            </a:r>
            <a:r>
              <a:rPr sz="1200" dirty="0">
                <a:solidFill>
                  <a:prstClr val="black"/>
                </a:solidFill>
                <a:cs typeface="Carlito"/>
              </a:rPr>
              <a:t>Agua</a:t>
            </a:r>
          </a:p>
        </p:txBody>
      </p:sp>
      <p:grpSp>
        <p:nvGrpSpPr>
          <p:cNvPr id="388" name="object 56">
            <a:extLst>
              <a:ext uri="{FF2B5EF4-FFF2-40B4-BE49-F238E27FC236}">
                <a16:creationId xmlns:a16="http://schemas.microsoft.com/office/drawing/2014/main" id="{760D2B5A-DA7F-4DA8-B4EE-BCBFC54803F2}"/>
              </a:ext>
            </a:extLst>
          </p:cNvPr>
          <p:cNvGrpSpPr/>
          <p:nvPr/>
        </p:nvGrpSpPr>
        <p:grpSpPr>
          <a:xfrm>
            <a:off x="1414272" y="1708619"/>
            <a:ext cx="6643852" cy="738543"/>
            <a:chOff x="1414272" y="1299044"/>
            <a:chExt cx="6643852" cy="738543"/>
          </a:xfrm>
        </p:grpSpPr>
        <p:sp>
          <p:nvSpPr>
            <p:cNvPr id="389" name="object 57">
              <a:extLst>
                <a:ext uri="{FF2B5EF4-FFF2-40B4-BE49-F238E27FC236}">
                  <a16:creationId xmlns:a16="http://schemas.microsoft.com/office/drawing/2014/main" id="{E6210049-FBC6-4DE6-AB3E-503D96A51314}"/>
                </a:ext>
              </a:extLst>
            </p:cNvPr>
            <p:cNvSpPr/>
            <p:nvPr/>
          </p:nvSpPr>
          <p:spPr>
            <a:xfrm>
              <a:off x="4958054" y="1299044"/>
              <a:ext cx="3100070" cy="206375"/>
            </a:xfrm>
            <a:custGeom>
              <a:avLst/>
              <a:gdLst/>
              <a:ahLst/>
              <a:cxnLst/>
              <a:rect l="l" t="t" r="r" b="b"/>
              <a:pathLst>
                <a:path w="3100070" h="206375">
                  <a:moveTo>
                    <a:pt x="259803" y="47523"/>
                  </a:moveTo>
                  <a:lnTo>
                    <a:pt x="237032" y="23939"/>
                  </a:lnTo>
                  <a:lnTo>
                    <a:pt x="93065" y="159778"/>
                  </a:lnTo>
                  <a:lnTo>
                    <a:pt x="23901" y="89052"/>
                  </a:lnTo>
                  <a:lnTo>
                    <a:pt x="0" y="111785"/>
                  </a:lnTo>
                  <a:lnTo>
                    <a:pt x="91948" y="206095"/>
                  </a:lnTo>
                  <a:lnTo>
                    <a:pt x="116128" y="183642"/>
                  </a:lnTo>
                  <a:lnTo>
                    <a:pt x="259803" y="47523"/>
                  </a:lnTo>
                  <a:close/>
                </a:path>
                <a:path w="3100070" h="206375">
                  <a:moveTo>
                    <a:pt x="1673555" y="26238"/>
                  </a:moveTo>
                  <a:lnTo>
                    <a:pt x="1648333" y="0"/>
                  </a:lnTo>
                  <a:lnTo>
                    <a:pt x="1488922" y="151193"/>
                  </a:lnTo>
                  <a:lnTo>
                    <a:pt x="1412328" y="72466"/>
                  </a:lnTo>
                  <a:lnTo>
                    <a:pt x="1385862" y="97777"/>
                  </a:lnTo>
                  <a:lnTo>
                    <a:pt x="1487678" y="202730"/>
                  </a:lnTo>
                  <a:lnTo>
                    <a:pt x="1514449" y="177736"/>
                  </a:lnTo>
                  <a:lnTo>
                    <a:pt x="1673555" y="26238"/>
                  </a:lnTo>
                  <a:close/>
                </a:path>
                <a:path w="3100070" h="206375">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91" name="object 59">
              <a:extLst>
                <a:ext uri="{FF2B5EF4-FFF2-40B4-BE49-F238E27FC236}">
                  <a16:creationId xmlns:a16="http://schemas.microsoft.com/office/drawing/2014/main" id="{0F044805-BFE8-4850-94E0-1A36C8807671}"/>
                </a:ext>
              </a:extLst>
            </p:cNvPr>
            <p:cNvSpPr/>
            <p:nvPr/>
          </p:nvSpPr>
          <p:spPr>
            <a:xfrm>
              <a:off x="1414272" y="1615401"/>
              <a:ext cx="2548128" cy="422186"/>
            </a:xfrm>
            <a:prstGeom prst="rect">
              <a:avLst/>
            </a:prstGeom>
            <a:blipFill>
              <a:blip r:embed="rId9"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392" name="object 60">
            <a:extLst>
              <a:ext uri="{FF2B5EF4-FFF2-40B4-BE49-F238E27FC236}">
                <a16:creationId xmlns:a16="http://schemas.microsoft.com/office/drawing/2014/main" id="{8213D3A8-40EE-412B-BC53-07DCC4AEC3EE}"/>
              </a:ext>
            </a:extLst>
          </p:cNvPr>
          <p:cNvSpPr txBox="1"/>
          <p:nvPr/>
        </p:nvSpPr>
        <p:spPr>
          <a:xfrm>
            <a:off x="1031740" y="2078354"/>
            <a:ext cx="3348000" cy="221018"/>
          </a:xfrm>
          <a:prstGeom prst="rect">
            <a:avLst/>
          </a:prstGeom>
          <a:solidFill>
            <a:srgbClr val="DAE2F3"/>
          </a:solidFill>
          <a:effectLst>
            <a:innerShdw blurRad="63500" dist="50800" dir="13500000">
              <a:prstClr val="black">
                <a:alpha val="50000"/>
              </a:prstClr>
            </a:innerShdw>
          </a:effectLst>
        </p:spPr>
        <p:txBody>
          <a:bodyPr vert="horz" wrap="square" lIns="0" tIns="36000" rIns="0" bIns="0" rtlCol="0">
            <a:spAutoFit/>
          </a:bodyPr>
          <a:lstStyle/>
          <a:p>
            <a:pPr marL="180975" defTabSz="895350">
              <a:spcBef>
                <a:spcPts val="65"/>
              </a:spcBef>
              <a:tabLst>
                <a:tab pos="180975" algn="l"/>
                <a:tab pos="1790700" algn="l"/>
              </a:tabLst>
            </a:pPr>
            <a:r>
              <a:rPr sz="1200" dirty="0">
                <a:solidFill>
                  <a:prstClr val="black"/>
                </a:solidFill>
              </a:rPr>
              <a:t>Daños producidos por la electricidad</a:t>
            </a:r>
          </a:p>
        </p:txBody>
      </p:sp>
      <p:grpSp>
        <p:nvGrpSpPr>
          <p:cNvPr id="393" name="object 61">
            <a:extLst>
              <a:ext uri="{FF2B5EF4-FFF2-40B4-BE49-F238E27FC236}">
                <a16:creationId xmlns:a16="http://schemas.microsoft.com/office/drawing/2014/main" id="{102086C1-9263-479E-B4B2-CDD6010680A9}"/>
              </a:ext>
            </a:extLst>
          </p:cNvPr>
          <p:cNvGrpSpPr/>
          <p:nvPr/>
        </p:nvGrpSpPr>
        <p:grpSpPr>
          <a:xfrm>
            <a:off x="2307336" y="2083269"/>
            <a:ext cx="5750788" cy="732701"/>
            <a:chOff x="2307336" y="1673694"/>
            <a:chExt cx="5750788" cy="732701"/>
          </a:xfrm>
        </p:grpSpPr>
        <p:sp>
          <p:nvSpPr>
            <p:cNvPr id="394" name="object 62">
              <a:extLst>
                <a:ext uri="{FF2B5EF4-FFF2-40B4-BE49-F238E27FC236}">
                  <a16:creationId xmlns:a16="http://schemas.microsoft.com/office/drawing/2014/main" id="{12927741-0A8D-4F0F-B0C7-19455527B4D4}"/>
                </a:ext>
              </a:extLst>
            </p:cNvPr>
            <p:cNvSpPr/>
            <p:nvPr/>
          </p:nvSpPr>
          <p:spPr>
            <a:xfrm>
              <a:off x="4958054" y="1673694"/>
              <a:ext cx="3100070" cy="201930"/>
            </a:xfrm>
            <a:custGeom>
              <a:avLst/>
              <a:gdLst/>
              <a:ahLst/>
              <a:cxnLst/>
              <a:rect l="l" t="t" r="r" b="b"/>
              <a:pathLst>
                <a:path w="3100070" h="201930">
                  <a:moveTo>
                    <a:pt x="259803" y="34061"/>
                  </a:moveTo>
                  <a:lnTo>
                    <a:pt x="237032" y="10477"/>
                  </a:lnTo>
                  <a:lnTo>
                    <a:pt x="93065" y="146316"/>
                  </a:lnTo>
                  <a:lnTo>
                    <a:pt x="23901" y="75590"/>
                  </a:lnTo>
                  <a:lnTo>
                    <a:pt x="0" y="98323"/>
                  </a:lnTo>
                  <a:lnTo>
                    <a:pt x="91948" y="192633"/>
                  </a:lnTo>
                  <a:lnTo>
                    <a:pt x="116128" y="170180"/>
                  </a:lnTo>
                  <a:lnTo>
                    <a:pt x="259803" y="34061"/>
                  </a:lnTo>
                  <a:close/>
                </a:path>
                <a:path w="3100070" h="201930">
                  <a:moveTo>
                    <a:pt x="1673555" y="26111"/>
                  </a:moveTo>
                  <a:lnTo>
                    <a:pt x="1648333" y="0"/>
                  </a:lnTo>
                  <a:lnTo>
                    <a:pt x="1488922" y="150418"/>
                  </a:lnTo>
                  <a:lnTo>
                    <a:pt x="1412328" y="72097"/>
                  </a:lnTo>
                  <a:lnTo>
                    <a:pt x="1385862" y="97282"/>
                  </a:lnTo>
                  <a:lnTo>
                    <a:pt x="1487678" y="201701"/>
                  </a:lnTo>
                  <a:lnTo>
                    <a:pt x="1514449" y="176834"/>
                  </a:lnTo>
                  <a:lnTo>
                    <a:pt x="1673555" y="26111"/>
                  </a:lnTo>
                  <a:close/>
                </a:path>
                <a:path w="3100070" h="201930">
                  <a:moveTo>
                    <a:pt x="3099981" y="26111"/>
                  </a:moveTo>
                  <a:lnTo>
                    <a:pt x="3074632" y="0"/>
                  </a:lnTo>
                  <a:lnTo>
                    <a:pt x="2914408" y="150418"/>
                  </a:lnTo>
                  <a:lnTo>
                    <a:pt x="2837421" y="72097"/>
                  </a:lnTo>
                  <a:lnTo>
                    <a:pt x="2810827" y="97282"/>
                  </a:lnTo>
                  <a:lnTo>
                    <a:pt x="2913164" y="201701"/>
                  </a:lnTo>
                  <a:lnTo>
                    <a:pt x="2940075" y="176834"/>
                  </a:lnTo>
                  <a:lnTo>
                    <a:pt x="3099981" y="26111"/>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396" name="object 64">
              <a:extLst>
                <a:ext uri="{FF2B5EF4-FFF2-40B4-BE49-F238E27FC236}">
                  <a16:creationId xmlns:a16="http://schemas.microsoft.com/office/drawing/2014/main" id="{7609D251-415B-4415-8DC9-67E15CA0956E}"/>
                </a:ext>
              </a:extLst>
            </p:cNvPr>
            <p:cNvSpPr/>
            <p:nvPr/>
          </p:nvSpPr>
          <p:spPr>
            <a:xfrm>
              <a:off x="2307336" y="1984209"/>
              <a:ext cx="760488" cy="422186"/>
            </a:xfrm>
            <a:prstGeom prst="rect">
              <a:avLst/>
            </a:prstGeom>
            <a:blipFill>
              <a:blip r:embed="rId10"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397" name="object 65">
            <a:extLst>
              <a:ext uri="{FF2B5EF4-FFF2-40B4-BE49-F238E27FC236}">
                <a16:creationId xmlns:a16="http://schemas.microsoft.com/office/drawing/2014/main" id="{61585BA9-EB09-45AD-A0B9-A246D5EF2F67}"/>
              </a:ext>
            </a:extLst>
          </p:cNvPr>
          <p:cNvSpPr txBox="1"/>
          <p:nvPr/>
        </p:nvSpPr>
        <p:spPr>
          <a:xfrm>
            <a:off x="1031740" y="2448686"/>
            <a:ext cx="3348000" cy="221018"/>
          </a:xfrm>
          <a:prstGeom prst="rect">
            <a:avLst/>
          </a:prstGeom>
          <a:solidFill>
            <a:srgbClr val="DAE2F3"/>
          </a:solidFill>
          <a:effectLst>
            <a:innerShdw blurRad="63500" dist="50800" dir="13500000">
              <a:prstClr val="black">
                <a:alpha val="50000"/>
              </a:prstClr>
            </a:innerShdw>
          </a:effectLst>
        </p:spPr>
        <p:txBody>
          <a:bodyPr vert="horz" wrap="square" lIns="72000" tIns="36000" rIns="0" bIns="0" rtlCol="0">
            <a:spAutoFit/>
          </a:bodyPr>
          <a:lstStyle/>
          <a:p>
            <a:pPr marL="85725" defTabSz="895350">
              <a:spcBef>
                <a:spcPts val="65"/>
              </a:spcBef>
              <a:tabLst>
                <a:tab pos="85725" algn="l"/>
                <a:tab pos="1790700" algn="l"/>
              </a:tabLst>
            </a:pPr>
            <a:r>
              <a:rPr sz="1200" dirty="0">
                <a:solidFill>
                  <a:prstClr val="black"/>
                </a:solidFill>
              </a:rPr>
              <a:t>Roturas</a:t>
            </a:r>
          </a:p>
        </p:txBody>
      </p:sp>
      <p:sp>
        <p:nvSpPr>
          <p:cNvPr id="399" name="object 67">
            <a:extLst>
              <a:ext uri="{FF2B5EF4-FFF2-40B4-BE49-F238E27FC236}">
                <a16:creationId xmlns:a16="http://schemas.microsoft.com/office/drawing/2014/main" id="{C1745973-C05C-4615-9985-DFAF0AF635DA}"/>
              </a:ext>
            </a:extLst>
          </p:cNvPr>
          <p:cNvSpPr/>
          <p:nvPr/>
        </p:nvSpPr>
        <p:spPr>
          <a:xfrm>
            <a:off x="4958054" y="2446235"/>
            <a:ext cx="3100070" cy="203200"/>
          </a:xfrm>
          <a:custGeom>
            <a:avLst/>
            <a:gdLst/>
            <a:ahLst/>
            <a:cxnLst/>
            <a:rect l="l" t="t" r="r" b="b"/>
            <a:pathLst>
              <a:path w="3100070" h="203200">
                <a:moveTo>
                  <a:pt x="259803" y="34188"/>
                </a:moveTo>
                <a:lnTo>
                  <a:pt x="237032" y="10477"/>
                </a:lnTo>
                <a:lnTo>
                  <a:pt x="93065" y="147078"/>
                </a:lnTo>
                <a:lnTo>
                  <a:pt x="23901" y="75958"/>
                </a:lnTo>
                <a:lnTo>
                  <a:pt x="0" y="98818"/>
                </a:lnTo>
                <a:lnTo>
                  <a:pt x="91948" y="193649"/>
                </a:lnTo>
                <a:lnTo>
                  <a:pt x="116128" y="171069"/>
                </a:lnTo>
                <a:lnTo>
                  <a:pt x="259803" y="34188"/>
                </a:lnTo>
                <a:close/>
              </a:path>
              <a:path w="3100070" h="203200">
                <a:moveTo>
                  <a:pt x="1673555" y="26238"/>
                </a:moveTo>
                <a:lnTo>
                  <a:pt x="1648333" y="0"/>
                </a:lnTo>
                <a:lnTo>
                  <a:pt x="1488922" y="151193"/>
                </a:lnTo>
                <a:lnTo>
                  <a:pt x="1412328" y="72466"/>
                </a:lnTo>
                <a:lnTo>
                  <a:pt x="1385862" y="97777"/>
                </a:lnTo>
                <a:lnTo>
                  <a:pt x="1487678" y="202730"/>
                </a:lnTo>
                <a:lnTo>
                  <a:pt x="1514449" y="177736"/>
                </a:lnTo>
                <a:lnTo>
                  <a:pt x="1673555" y="26238"/>
                </a:lnTo>
                <a:close/>
              </a:path>
              <a:path w="3100070" h="203200">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02" name="object 70">
            <a:extLst>
              <a:ext uri="{FF2B5EF4-FFF2-40B4-BE49-F238E27FC236}">
                <a16:creationId xmlns:a16="http://schemas.microsoft.com/office/drawing/2014/main" id="{FF5B6176-B7CA-4064-9611-CB9C603F350D}"/>
              </a:ext>
            </a:extLst>
          </p:cNvPr>
          <p:cNvSpPr txBox="1"/>
          <p:nvPr/>
        </p:nvSpPr>
        <p:spPr>
          <a:xfrm>
            <a:off x="1031740" y="2822067"/>
            <a:ext cx="3348000" cy="221018"/>
          </a:xfrm>
          <a:prstGeom prst="rect">
            <a:avLst/>
          </a:prstGeom>
          <a:solidFill>
            <a:srgbClr val="DAE2F3"/>
          </a:solidFill>
          <a:effectLst>
            <a:innerShdw blurRad="63500" dist="50800" dir="13500000">
              <a:prstClr val="black">
                <a:alpha val="50000"/>
              </a:prstClr>
            </a:innerShdw>
          </a:effectLst>
        </p:spPr>
        <p:txBody>
          <a:bodyPr vert="horz" wrap="square" lIns="0" tIns="36000" rIns="0" bIns="0" rtlCol="0">
            <a:spAutoFit/>
          </a:bodyPr>
          <a:lstStyle/>
          <a:p>
            <a:pPr marL="180975">
              <a:spcBef>
                <a:spcPts val="60"/>
              </a:spcBef>
            </a:pPr>
            <a:r>
              <a:rPr sz="1200" spc="-5" dirty="0">
                <a:solidFill>
                  <a:prstClr val="black"/>
                </a:solidFill>
                <a:cs typeface="Carlito"/>
              </a:rPr>
              <a:t>Pérdidas por </a:t>
            </a:r>
            <a:r>
              <a:rPr sz="1200" spc="-10" dirty="0">
                <a:solidFill>
                  <a:prstClr val="black"/>
                </a:solidFill>
                <a:cs typeface="Carlito"/>
              </a:rPr>
              <a:t>extravíos, </a:t>
            </a:r>
            <a:r>
              <a:rPr sz="1200" spc="-5" dirty="0">
                <a:solidFill>
                  <a:prstClr val="black"/>
                </a:solidFill>
                <a:cs typeface="Carlito"/>
              </a:rPr>
              <a:t>sustracciones </a:t>
            </a:r>
            <a:r>
              <a:rPr sz="1200" dirty="0">
                <a:solidFill>
                  <a:prstClr val="black"/>
                </a:solidFill>
                <a:cs typeface="Carlito"/>
              </a:rPr>
              <a:t>y</a:t>
            </a:r>
            <a:r>
              <a:rPr sz="1200" spc="-15" dirty="0">
                <a:solidFill>
                  <a:prstClr val="black"/>
                </a:solidFill>
                <a:cs typeface="Carlito"/>
              </a:rPr>
              <a:t> </a:t>
            </a:r>
            <a:r>
              <a:rPr sz="1200" spc="-5" dirty="0">
                <a:solidFill>
                  <a:prstClr val="black"/>
                </a:solidFill>
                <a:cs typeface="Carlito"/>
              </a:rPr>
              <a:t>vandalismo</a:t>
            </a:r>
            <a:endParaRPr sz="1200" dirty="0">
              <a:solidFill>
                <a:prstClr val="black"/>
              </a:solidFill>
              <a:cs typeface="Carlito"/>
            </a:endParaRPr>
          </a:p>
        </p:txBody>
      </p:sp>
      <p:sp>
        <p:nvSpPr>
          <p:cNvPr id="404" name="object 72">
            <a:extLst>
              <a:ext uri="{FF2B5EF4-FFF2-40B4-BE49-F238E27FC236}">
                <a16:creationId xmlns:a16="http://schemas.microsoft.com/office/drawing/2014/main" id="{923D5A1C-B2B6-4885-982D-F42159EAEFD9}"/>
              </a:ext>
            </a:extLst>
          </p:cNvPr>
          <p:cNvSpPr/>
          <p:nvPr/>
        </p:nvSpPr>
        <p:spPr>
          <a:xfrm>
            <a:off x="4958054" y="2811995"/>
            <a:ext cx="3100070" cy="215265"/>
          </a:xfrm>
          <a:custGeom>
            <a:avLst/>
            <a:gdLst/>
            <a:ahLst/>
            <a:cxnLst/>
            <a:rect l="l" t="t" r="r" b="b"/>
            <a:pathLst>
              <a:path w="3100070" h="215264">
                <a:moveTo>
                  <a:pt x="259803" y="33807"/>
                </a:moveTo>
                <a:lnTo>
                  <a:pt x="237032" y="10223"/>
                </a:lnTo>
                <a:lnTo>
                  <a:pt x="93065" y="146062"/>
                </a:lnTo>
                <a:lnTo>
                  <a:pt x="23901" y="75336"/>
                </a:lnTo>
                <a:lnTo>
                  <a:pt x="0" y="98069"/>
                </a:lnTo>
                <a:lnTo>
                  <a:pt x="91948" y="192379"/>
                </a:lnTo>
                <a:lnTo>
                  <a:pt x="116128" y="169926"/>
                </a:lnTo>
                <a:lnTo>
                  <a:pt x="259803" y="33807"/>
                </a:lnTo>
                <a:close/>
              </a:path>
              <a:path w="3100070" h="215264">
                <a:moveTo>
                  <a:pt x="1673555" y="26238"/>
                </a:moveTo>
                <a:lnTo>
                  <a:pt x="1648333" y="0"/>
                </a:lnTo>
                <a:lnTo>
                  <a:pt x="1488922" y="151193"/>
                </a:lnTo>
                <a:lnTo>
                  <a:pt x="1412328" y="72466"/>
                </a:lnTo>
                <a:lnTo>
                  <a:pt x="1385862" y="97777"/>
                </a:lnTo>
                <a:lnTo>
                  <a:pt x="1487678" y="202730"/>
                </a:lnTo>
                <a:lnTo>
                  <a:pt x="1514449" y="177736"/>
                </a:lnTo>
                <a:lnTo>
                  <a:pt x="1673555" y="26238"/>
                </a:lnTo>
                <a:close/>
              </a:path>
              <a:path w="3100070" h="215264">
                <a:moveTo>
                  <a:pt x="3099981" y="38430"/>
                </a:moveTo>
                <a:lnTo>
                  <a:pt x="3074632" y="12192"/>
                </a:lnTo>
                <a:lnTo>
                  <a:pt x="2914408" y="163385"/>
                </a:lnTo>
                <a:lnTo>
                  <a:pt x="2837421" y="84658"/>
                </a:lnTo>
                <a:lnTo>
                  <a:pt x="2810827" y="109969"/>
                </a:lnTo>
                <a:lnTo>
                  <a:pt x="2913164" y="214922"/>
                </a:lnTo>
                <a:lnTo>
                  <a:pt x="2940075" y="189928"/>
                </a:lnTo>
                <a:lnTo>
                  <a:pt x="3099981" y="38430"/>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10" name="object 78">
            <a:extLst>
              <a:ext uri="{FF2B5EF4-FFF2-40B4-BE49-F238E27FC236}">
                <a16:creationId xmlns:a16="http://schemas.microsoft.com/office/drawing/2014/main" id="{AFDD0A37-2CEB-41FC-BF6F-E1CA8EBD237E}"/>
              </a:ext>
            </a:extLst>
          </p:cNvPr>
          <p:cNvSpPr/>
          <p:nvPr/>
        </p:nvSpPr>
        <p:spPr>
          <a:xfrm>
            <a:off x="4958054" y="3174707"/>
            <a:ext cx="3100070" cy="215265"/>
          </a:xfrm>
          <a:custGeom>
            <a:avLst/>
            <a:gdLst/>
            <a:ahLst/>
            <a:cxnLst/>
            <a:rect l="l" t="t" r="r" b="b"/>
            <a:pathLst>
              <a:path w="3100070" h="215264">
                <a:moveTo>
                  <a:pt x="259803" y="47523"/>
                </a:moveTo>
                <a:lnTo>
                  <a:pt x="237032" y="23939"/>
                </a:lnTo>
                <a:lnTo>
                  <a:pt x="93065" y="159778"/>
                </a:lnTo>
                <a:lnTo>
                  <a:pt x="23901" y="89052"/>
                </a:lnTo>
                <a:lnTo>
                  <a:pt x="0" y="111785"/>
                </a:lnTo>
                <a:lnTo>
                  <a:pt x="91948" y="206095"/>
                </a:lnTo>
                <a:lnTo>
                  <a:pt x="116128" y="183642"/>
                </a:lnTo>
                <a:lnTo>
                  <a:pt x="259803" y="47523"/>
                </a:lnTo>
                <a:close/>
              </a:path>
              <a:path w="3100070" h="215264">
                <a:moveTo>
                  <a:pt x="1673555" y="38430"/>
                </a:moveTo>
                <a:lnTo>
                  <a:pt x="1648333" y="12192"/>
                </a:lnTo>
                <a:lnTo>
                  <a:pt x="1488922" y="163385"/>
                </a:lnTo>
                <a:lnTo>
                  <a:pt x="1412328" y="84658"/>
                </a:lnTo>
                <a:lnTo>
                  <a:pt x="1385862" y="109969"/>
                </a:lnTo>
                <a:lnTo>
                  <a:pt x="1487678" y="214922"/>
                </a:lnTo>
                <a:lnTo>
                  <a:pt x="1514449" y="189928"/>
                </a:lnTo>
                <a:lnTo>
                  <a:pt x="1673555" y="38430"/>
                </a:lnTo>
                <a:close/>
              </a:path>
              <a:path w="3100070" h="215264">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16" name="object 84">
            <a:extLst>
              <a:ext uri="{FF2B5EF4-FFF2-40B4-BE49-F238E27FC236}">
                <a16:creationId xmlns:a16="http://schemas.microsoft.com/office/drawing/2014/main" id="{893EC536-31E6-44AB-A114-3B8939FE197A}"/>
              </a:ext>
            </a:extLst>
          </p:cNvPr>
          <p:cNvSpPr/>
          <p:nvPr/>
        </p:nvSpPr>
        <p:spPr>
          <a:xfrm>
            <a:off x="4958054" y="3549611"/>
            <a:ext cx="3100070" cy="216535"/>
          </a:xfrm>
          <a:custGeom>
            <a:avLst/>
            <a:gdLst/>
            <a:ahLst/>
            <a:cxnLst/>
            <a:rect l="l" t="t" r="r" b="b"/>
            <a:pathLst>
              <a:path w="3100070" h="216535">
                <a:moveTo>
                  <a:pt x="259803" y="47904"/>
                </a:moveTo>
                <a:lnTo>
                  <a:pt x="237032" y="24193"/>
                </a:lnTo>
                <a:lnTo>
                  <a:pt x="93065" y="160794"/>
                </a:lnTo>
                <a:lnTo>
                  <a:pt x="23901" y="89674"/>
                </a:lnTo>
                <a:lnTo>
                  <a:pt x="0" y="112534"/>
                </a:lnTo>
                <a:lnTo>
                  <a:pt x="91948" y="207365"/>
                </a:lnTo>
                <a:lnTo>
                  <a:pt x="116128" y="184785"/>
                </a:lnTo>
                <a:lnTo>
                  <a:pt x="259803" y="47904"/>
                </a:lnTo>
                <a:close/>
              </a:path>
              <a:path w="3100070" h="216535">
                <a:moveTo>
                  <a:pt x="1673555" y="39954"/>
                </a:moveTo>
                <a:lnTo>
                  <a:pt x="1648333" y="13716"/>
                </a:lnTo>
                <a:lnTo>
                  <a:pt x="1488922" y="164909"/>
                </a:lnTo>
                <a:lnTo>
                  <a:pt x="1412328" y="86182"/>
                </a:lnTo>
                <a:lnTo>
                  <a:pt x="1385862" y="111493"/>
                </a:lnTo>
                <a:lnTo>
                  <a:pt x="1487678" y="216446"/>
                </a:lnTo>
                <a:lnTo>
                  <a:pt x="1514449" y="191452"/>
                </a:lnTo>
                <a:lnTo>
                  <a:pt x="1673555" y="39954"/>
                </a:lnTo>
                <a:close/>
              </a:path>
              <a:path w="3100070" h="216535">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22" name="object 90">
            <a:extLst>
              <a:ext uri="{FF2B5EF4-FFF2-40B4-BE49-F238E27FC236}">
                <a16:creationId xmlns:a16="http://schemas.microsoft.com/office/drawing/2014/main" id="{558DEF62-DD7D-4F02-8A40-45DF79901056}"/>
              </a:ext>
            </a:extLst>
          </p:cNvPr>
          <p:cNvSpPr/>
          <p:nvPr/>
        </p:nvSpPr>
        <p:spPr>
          <a:xfrm>
            <a:off x="4958054" y="3930167"/>
            <a:ext cx="3100070" cy="226060"/>
          </a:xfrm>
          <a:custGeom>
            <a:avLst/>
            <a:gdLst/>
            <a:ahLst/>
            <a:cxnLst/>
            <a:rect l="l" t="t" r="r" b="b"/>
            <a:pathLst>
              <a:path w="3100070" h="226060">
                <a:moveTo>
                  <a:pt x="259803" y="23583"/>
                </a:moveTo>
                <a:lnTo>
                  <a:pt x="237032" y="0"/>
                </a:lnTo>
                <a:lnTo>
                  <a:pt x="93065" y="135839"/>
                </a:lnTo>
                <a:lnTo>
                  <a:pt x="23901" y="65112"/>
                </a:lnTo>
                <a:lnTo>
                  <a:pt x="0" y="87845"/>
                </a:lnTo>
                <a:lnTo>
                  <a:pt x="91948" y="182156"/>
                </a:lnTo>
                <a:lnTo>
                  <a:pt x="116128" y="159702"/>
                </a:lnTo>
                <a:lnTo>
                  <a:pt x="259803" y="23583"/>
                </a:lnTo>
                <a:close/>
              </a:path>
              <a:path w="3100070" h="226060">
                <a:moveTo>
                  <a:pt x="1679651" y="34302"/>
                </a:moveTo>
                <a:lnTo>
                  <a:pt x="1654429" y="8064"/>
                </a:lnTo>
                <a:lnTo>
                  <a:pt x="1495018" y="159258"/>
                </a:lnTo>
                <a:lnTo>
                  <a:pt x="1418424" y="80530"/>
                </a:lnTo>
                <a:lnTo>
                  <a:pt x="1391958" y="105841"/>
                </a:lnTo>
                <a:lnTo>
                  <a:pt x="1493774" y="210794"/>
                </a:lnTo>
                <a:lnTo>
                  <a:pt x="1520545" y="185801"/>
                </a:lnTo>
                <a:lnTo>
                  <a:pt x="1679651" y="34302"/>
                </a:lnTo>
                <a:close/>
              </a:path>
              <a:path w="3100070" h="226060">
                <a:moveTo>
                  <a:pt x="3099981" y="49542"/>
                </a:moveTo>
                <a:lnTo>
                  <a:pt x="3074632" y="23304"/>
                </a:lnTo>
                <a:lnTo>
                  <a:pt x="2914408" y="174498"/>
                </a:lnTo>
                <a:lnTo>
                  <a:pt x="2837421" y="95770"/>
                </a:lnTo>
                <a:lnTo>
                  <a:pt x="2810827" y="121081"/>
                </a:lnTo>
                <a:lnTo>
                  <a:pt x="2913164" y="226034"/>
                </a:lnTo>
                <a:lnTo>
                  <a:pt x="2940075" y="201041"/>
                </a:lnTo>
                <a:lnTo>
                  <a:pt x="3099981" y="49542"/>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nvGrpSpPr>
          <p:cNvPr id="427" name="object 95">
            <a:extLst>
              <a:ext uri="{FF2B5EF4-FFF2-40B4-BE49-F238E27FC236}">
                <a16:creationId xmlns:a16="http://schemas.microsoft.com/office/drawing/2014/main" id="{3CD8E4D0-5759-42BD-837D-6E140F2A8310}"/>
              </a:ext>
            </a:extLst>
          </p:cNvPr>
          <p:cNvGrpSpPr/>
          <p:nvPr/>
        </p:nvGrpSpPr>
        <p:grpSpPr>
          <a:xfrm>
            <a:off x="1709927" y="4290275"/>
            <a:ext cx="6348197" cy="1090587"/>
            <a:chOff x="1709927" y="3880700"/>
            <a:chExt cx="6348197" cy="1090587"/>
          </a:xfrm>
        </p:grpSpPr>
        <p:sp>
          <p:nvSpPr>
            <p:cNvPr id="428" name="object 96">
              <a:extLst>
                <a:ext uri="{FF2B5EF4-FFF2-40B4-BE49-F238E27FC236}">
                  <a16:creationId xmlns:a16="http://schemas.microsoft.com/office/drawing/2014/main" id="{8AD6819C-D486-4A82-A798-6D8FDBFDC36F}"/>
                </a:ext>
              </a:extLst>
            </p:cNvPr>
            <p:cNvSpPr/>
            <p:nvPr/>
          </p:nvSpPr>
          <p:spPr>
            <a:xfrm>
              <a:off x="4958054" y="3880700"/>
              <a:ext cx="3100070" cy="204470"/>
            </a:xfrm>
            <a:custGeom>
              <a:avLst/>
              <a:gdLst/>
              <a:ahLst/>
              <a:cxnLst/>
              <a:rect l="l" t="t" r="r" b="b"/>
              <a:pathLst>
                <a:path w="3100070" h="204470">
                  <a:moveTo>
                    <a:pt x="259803" y="33807"/>
                  </a:moveTo>
                  <a:lnTo>
                    <a:pt x="237032" y="10223"/>
                  </a:lnTo>
                  <a:lnTo>
                    <a:pt x="93065" y="146062"/>
                  </a:lnTo>
                  <a:lnTo>
                    <a:pt x="23901" y="75336"/>
                  </a:lnTo>
                  <a:lnTo>
                    <a:pt x="0" y="98069"/>
                  </a:lnTo>
                  <a:lnTo>
                    <a:pt x="91948" y="192379"/>
                  </a:lnTo>
                  <a:lnTo>
                    <a:pt x="116128" y="169926"/>
                  </a:lnTo>
                  <a:lnTo>
                    <a:pt x="259803" y="33807"/>
                  </a:lnTo>
                  <a:close/>
                </a:path>
                <a:path w="3100070" h="204470">
                  <a:moveTo>
                    <a:pt x="1675041" y="27762"/>
                  </a:moveTo>
                  <a:lnTo>
                    <a:pt x="1649691" y="1524"/>
                  </a:lnTo>
                  <a:lnTo>
                    <a:pt x="1489468" y="152717"/>
                  </a:lnTo>
                  <a:lnTo>
                    <a:pt x="1412481" y="73990"/>
                  </a:lnTo>
                  <a:lnTo>
                    <a:pt x="1385887" y="99301"/>
                  </a:lnTo>
                  <a:lnTo>
                    <a:pt x="1488224" y="204254"/>
                  </a:lnTo>
                  <a:lnTo>
                    <a:pt x="1515135" y="179260"/>
                  </a:lnTo>
                  <a:lnTo>
                    <a:pt x="1675041" y="27762"/>
                  </a:lnTo>
                  <a:close/>
                </a:path>
                <a:path w="3100070" h="204470">
                  <a:moveTo>
                    <a:pt x="3099981" y="26238"/>
                  </a:moveTo>
                  <a:lnTo>
                    <a:pt x="3074632" y="0"/>
                  </a:lnTo>
                  <a:lnTo>
                    <a:pt x="2914408" y="151193"/>
                  </a:lnTo>
                  <a:lnTo>
                    <a:pt x="2837421" y="72466"/>
                  </a:lnTo>
                  <a:lnTo>
                    <a:pt x="2810827" y="97777"/>
                  </a:lnTo>
                  <a:lnTo>
                    <a:pt x="2913164" y="202730"/>
                  </a:lnTo>
                  <a:lnTo>
                    <a:pt x="2940075" y="177736"/>
                  </a:lnTo>
                  <a:lnTo>
                    <a:pt x="3099981"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0" name="object 98">
              <a:extLst>
                <a:ext uri="{FF2B5EF4-FFF2-40B4-BE49-F238E27FC236}">
                  <a16:creationId xmlns:a16="http://schemas.microsoft.com/office/drawing/2014/main" id="{851E0B86-DC12-4183-8621-3C93CDA6D1FC}"/>
                </a:ext>
              </a:extLst>
            </p:cNvPr>
            <p:cNvSpPr/>
            <p:nvPr/>
          </p:nvSpPr>
          <p:spPr>
            <a:xfrm>
              <a:off x="1709927" y="4549101"/>
              <a:ext cx="1956816" cy="422186"/>
            </a:xfrm>
            <a:prstGeom prst="rect">
              <a:avLst/>
            </a:prstGeom>
            <a:blipFill>
              <a:blip r:embed="rId11"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431" name="object 99">
            <a:extLst>
              <a:ext uri="{FF2B5EF4-FFF2-40B4-BE49-F238E27FC236}">
                <a16:creationId xmlns:a16="http://schemas.microsoft.com/office/drawing/2014/main" id="{56783D3D-32CE-46BC-93EE-CECECD17BD7A}"/>
              </a:ext>
            </a:extLst>
          </p:cNvPr>
          <p:cNvSpPr txBox="1"/>
          <p:nvPr/>
        </p:nvSpPr>
        <p:spPr>
          <a:xfrm>
            <a:off x="1031740" y="5012054"/>
            <a:ext cx="3348000" cy="221018"/>
          </a:xfrm>
          <a:prstGeom prst="rect">
            <a:avLst/>
          </a:prstGeom>
          <a:solidFill>
            <a:srgbClr val="FFE699"/>
          </a:solidFill>
          <a:effectLst>
            <a:innerShdw blurRad="63500" dist="50800" dir="13500000">
              <a:prstClr val="black">
                <a:alpha val="50000"/>
              </a:prstClr>
            </a:innerShdw>
          </a:effectLst>
        </p:spPr>
        <p:txBody>
          <a:bodyPr vert="horz" wrap="square" lIns="0" tIns="36000" rIns="0" bIns="0" rtlCol="0">
            <a:spAutoFit/>
          </a:bodyPr>
          <a:lstStyle/>
          <a:p>
            <a:pPr marL="180975">
              <a:spcBef>
                <a:spcPts val="70"/>
              </a:spcBef>
            </a:pPr>
            <a:r>
              <a:rPr sz="1200" spc="-5" dirty="0">
                <a:solidFill>
                  <a:prstClr val="black"/>
                </a:solidFill>
                <a:cs typeface="Carlito"/>
              </a:rPr>
              <a:t>Protección Jurídica</a:t>
            </a:r>
            <a:r>
              <a:rPr sz="1200" spc="-10" dirty="0">
                <a:solidFill>
                  <a:prstClr val="black"/>
                </a:solidFill>
                <a:cs typeface="Carlito"/>
              </a:rPr>
              <a:t> Integral</a:t>
            </a:r>
            <a:endParaRPr sz="1200" dirty="0">
              <a:solidFill>
                <a:prstClr val="black"/>
              </a:solidFill>
              <a:cs typeface="Carlito"/>
            </a:endParaRPr>
          </a:p>
        </p:txBody>
      </p:sp>
      <p:sp>
        <p:nvSpPr>
          <p:cNvPr id="432" name="object 100">
            <a:extLst>
              <a:ext uri="{FF2B5EF4-FFF2-40B4-BE49-F238E27FC236}">
                <a16:creationId xmlns:a16="http://schemas.microsoft.com/office/drawing/2014/main" id="{B4FC049B-CA62-47E5-B199-5938341A03A2}"/>
              </a:ext>
            </a:extLst>
          </p:cNvPr>
          <p:cNvSpPr/>
          <p:nvPr/>
        </p:nvSpPr>
        <p:spPr>
          <a:xfrm>
            <a:off x="6340872" y="5006550"/>
            <a:ext cx="288290" cy="203200"/>
          </a:xfrm>
          <a:custGeom>
            <a:avLst/>
            <a:gdLst/>
            <a:ahLst/>
            <a:cxnLst/>
            <a:rect l="l" t="t" r="r" b="b"/>
            <a:pathLst>
              <a:path w="288290" h="203200">
                <a:moveTo>
                  <a:pt x="262473" y="0"/>
                </a:moveTo>
                <a:lnTo>
                  <a:pt x="103059" y="151186"/>
                </a:lnTo>
                <a:lnTo>
                  <a:pt x="26465" y="72469"/>
                </a:lnTo>
                <a:lnTo>
                  <a:pt x="0" y="97771"/>
                </a:lnTo>
                <a:lnTo>
                  <a:pt x="101814" y="202727"/>
                </a:lnTo>
                <a:lnTo>
                  <a:pt x="128590" y="177737"/>
                </a:lnTo>
                <a:lnTo>
                  <a:pt x="287693" y="26239"/>
                </a:lnTo>
                <a:lnTo>
                  <a:pt x="262473" y="0"/>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3" name="object 101">
            <a:extLst>
              <a:ext uri="{FF2B5EF4-FFF2-40B4-BE49-F238E27FC236}">
                <a16:creationId xmlns:a16="http://schemas.microsoft.com/office/drawing/2014/main" id="{7AAE6A6A-2D1F-4A1D-B37E-4300FD14B0B0}"/>
              </a:ext>
            </a:extLst>
          </p:cNvPr>
          <p:cNvSpPr/>
          <p:nvPr/>
        </p:nvSpPr>
        <p:spPr>
          <a:xfrm>
            <a:off x="7765840" y="5006550"/>
            <a:ext cx="289560" cy="203200"/>
          </a:xfrm>
          <a:custGeom>
            <a:avLst/>
            <a:gdLst/>
            <a:ahLst/>
            <a:cxnLst/>
            <a:rect l="l" t="t" r="r" b="b"/>
            <a:pathLst>
              <a:path w="289559" h="203200">
                <a:moveTo>
                  <a:pt x="263807" y="0"/>
                </a:moveTo>
                <a:lnTo>
                  <a:pt x="103583" y="151186"/>
                </a:lnTo>
                <a:lnTo>
                  <a:pt x="26599" y="72469"/>
                </a:lnTo>
                <a:lnTo>
                  <a:pt x="0" y="97771"/>
                </a:lnTo>
                <a:lnTo>
                  <a:pt x="102331" y="202727"/>
                </a:lnTo>
                <a:lnTo>
                  <a:pt x="129244" y="177737"/>
                </a:lnTo>
                <a:lnTo>
                  <a:pt x="289155" y="26239"/>
                </a:lnTo>
                <a:lnTo>
                  <a:pt x="263807" y="0"/>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6" name="object 104">
            <a:extLst>
              <a:ext uri="{FF2B5EF4-FFF2-40B4-BE49-F238E27FC236}">
                <a16:creationId xmlns:a16="http://schemas.microsoft.com/office/drawing/2014/main" id="{4528B69C-5D04-4490-9073-D9443BC090F5}"/>
              </a:ext>
            </a:extLst>
          </p:cNvPr>
          <p:cNvSpPr/>
          <p:nvPr/>
        </p:nvSpPr>
        <p:spPr>
          <a:xfrm>
            <a:off x="9639300" y="3779164"/>
            <a:ext cx="1895855" cy="528802"/>
          </a:xfrm>
          <a:prstGeom prst="rect">
            <a:avLst/>
          </a:prstGeom>
          <a:blipFill>
            <a:blip r:embed="rId1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37" name="object 105">
            <a:extLst>
              <a:ext uri="{FF2B5EF4-FFF2-40B4-BE49-F238E27FC236}">
                <a16:creationId xmlns:a16="http://schemas.microsoft.com/office/drawing/2014/main" id="{6BA45F99-ABC7-418E-817D-B3463791D2B9}"/>
              </a:ext>
            </a:extLst>
          </p:cNvPr>
          <p:cNvSpPr txBox="1"/>
          <p:nvPr/>
        </p:nvSpPr>
        <p:spPr>
          <a:xfrm>
            <a:off x="9270492" y="3718178"/>
            <a:ext cx="2693035" cy="504000"/>
          </a:xfrm>
          <a:prstGeom prst="rect">
            <a:avLst/>
          </a:prstGeom>
          <a:solidFill>
            <a:srgbClr val="FFE699"/>
          </a:solidFill>
          <a:effectLst>
            <a:innerShdw blurRad="63500" dist="50800" dir="13500000">
              <a:prstClr val="black">
                <a:alpha val="50000"/>
              </a:prstClr>
            </a:innerShdw>
          </a:effectLst>
        </p:spPr>
        <p:txBody>
          <a:bodyPr vert="horz" wrap="square" lIns="0" tIns="135890" rIns="0" bIns="0" rtlCol="0">
            <a:spAutoFit/>
          </a:bodyPr>
          <a:lstStyle/>
          <a:p>
            <a:pPr marL="572135">
              <a:spcBef>
                <a:spcPts val="1070"/>
              </a:spcBef>
            </a:pPr>
            <a:r>
              <a:rPr sz="1600" spc="-10" dirty="0">
                <a:solidFill>
                  <a:prstClr val="black"/>
                </a:solidFill>
                <a:cs typeface="Carlito"/>
              </a:rPr>
              <a:t>Protección</a:t>
            </a:r>
            <a:r>
              <a:rPr sz="1600" spc="15" dirty="0">
                <a:solidFill>
                  <a:prstClr val="black"/>
                </a:solidFill>
                <a:cs typeface="Carlito"/>
              </a:rPr>
              <a:t> </a:t>
            </a:r>
            <a:r>
              <a:rPr sz="1600" spc="-10" dirty="0">
                <a:solidFill>
                  <a:prstClr val="black"/>
                </a:solidFill>
                <a:cs typeface="Carlito"/>
              </a:rPr>
              <a:t>Jurídica</a:t>
            </a:r>
            <a:endParaRPr sz="1600">
              <a:solidFill>
                <a:prstClr val="black"/>
              </a:solidFill>
              <a:cs typeface="Carlito"/>
            </a:endParaRPr>
          </a:p>
        </p:txBody>
      </p:sp>
      <p:sp>
        <p:nvSpPr>
          <p:cNvPr id="440" name="object 108">
            <a:extLst>
              <a:ext uri="{FF2B5EF4-FFF2-40B4-BE49-F238E27FC236}">
                <a16:creationId xmlns:a16="http://schemas.microsoft.com/office/drawing/2014/main" id="{11535108-00B4-4AAC-84F1-20BC34D8D82F}"/>
              </a:ext>
            </a:extLst>
          </p:cNvPr>
          <p:cNvSpPr/>
          <p:nvPr/>
        </p:nvSpPr>
        <p:spPr>
          <a:xfrm>
            <a:off x="1863851" y="5691759"/>
            <a:ext cx="1647444" cy="422186"/>
          </a:xfrm>
          <a:prstGeom prst="rect">
            <a:avLst/>
          </a:prstGeom>
          <a:blipFill>
            <a:blip r:embed="rId1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41" name="object 109">
            <a:extLst>
              <a:ext uri="{FF2B5EF4-FFF2-40B4-BE49-F238E27FC236}">
                <a16:creationId xmlns:a16="http://schemas.microsoft.com/office/drawing/2014/main" id="{2993A56C-58B3-4ECC-9073-163DA4573B0A}"/>
              </a:ext>
            </a:extLst>
          </p:cNvPr>
          <p:cNvSpPr txBox="1"/>
          <p:nvPr/>
        </p:nvSpPr>
        <p:spPr>
          <a:xfrm>
            <a:off x="1031740" y="5746622"/>
            <a:ext cx="3348000" cy="221018"/>
          </a:xfrm>
          <a:prstGeom prst="rect">
            <a:avLst/>
          </a:prstGeom>
          <a:solidFill>
            <a:srgbClr val="C5DFB4"/>
          </a:solidFill>
          <a:effectLst>
            <a:innerShdw blurRad="63500" dist="50800" dir="13500000">
              <a:prstClr val="black">
                <a:alpha val="50000"/>
              </a:prstClr>
            </a:innerShdw>
          </a:effectLst>
        </p:spPr>
        <p:txBody>
          <a:bodyPr vert="horz" wrap="square" lIns="0" tIns="36000" rIns="0" bIns="0" rtlCol="0">
            <a:spAutoFit/>
          </a:bodyPr>
          <a:lstStyle/>
          <a:p>
            <a:pPr marL="180975">
              <a:spcBef>
                <a:spcPts val="60"/>
              </a:spcBef>
            </a:pPr>
            <a:r>
              <a:rPr sz="1200" spc="-5" dirty="0">
                <a:solidFill>
                  <a:prstClr val="black"/>
                </a:solidFill>
                <a:cs typeface="Carlito"/>
              </a:rPr>
              <a:t>Asistencia </a:t>
            </a:r>
            <a:r>
              <a:rPr sz="1200" dirty="0">
                <a:solidFill>
                  <a:prstClr val="black"/>
                </a:solidFill>
                <a:cs typeface="Carlito"/>
              </a:rPr>
              <a:t>en el</a:t>
            </a:r>
            <a:r>
              <a:rPr sz="1200" spc="5" dirty="0">
                <a:solidFill>
                  <a:prstClr val="black"/>
                </a:solidFill>
                <a:cs typeface="Carlito"/>
              </a:rPr>
              <a:t> </a:t>
            </a:r>
            <a:r>
              <a:rPr sz="1200" spc="-10" dirty="0">
                <a:solidFill>
                  <a:prstClr val="black"/>
                </a:solidFill>
                <a:cs typeface="Carlito"/>
              </a:rPr>
              <a:t>Hogar</a:t>
            </a:r>
            <a:endParaRPr sz="1200" dirty="0">
              <a:solidFill>
                <a:prstClr val="black"/>
              </a:solidFill>
              <a:cs typeface="Carlito"/>
            </a:endParaRPr>
          </a:p>
        </p:txBody>
      </p:sp>
      <p:sp>
        <p:nvSpPr>
          <p:cNvPr id="442" name="object 110">
            <a:extLst>
              <a:ext uri="{FF2B5EF4-FFF2-40B4-BE49-F238E27FC236}">
                <a16:creationId xmlns:a16="http://schemas.microsoft.com/office/drawing/2014/main" id="{D524DCA9-703D-4A30-BEE6-4057C064F6D8}"/>
              </a:ext>
            </a:extLst>
          </p:cNvPr>
          <p:cNvSpPr txBox="1"/>
          <p:nvPr/>
        </p:nvSpPr>
        <p:spPr>
          <a:xfrm>
            <a:off x="6240271" y="5746115"/>
            <a:ext cx="1056005" cy="197490"/>
          </a:xfrm>
          <a:prstGeom prst="rect">
            <a:avLst/>
          </a:prstGeom>
        </p:spPr>
        <p:txBody>
          <a:bodyPr vert="horz" wrap="square" lIns="0" tIns="12700" rIns="0" bIns="0" rtlCol="0">
            <a:spAutoFit/>
          </a:bodyPr>
          <a:lstStyle/>
          <a:p>
            <a:pPr marL="12700">
              <a:spcBef>
                <a:spcPts val="100"/>
              </a:spcBef>
            </a:pPr>
            <a:r>
              <a:rPr sz="1200" dirty="0">
                <a:solidFill>
                  <a:prstClr val="black"/>
                </a:solidFill>
                <a:cs typeface="Carlito"/>
              </a:rPr>
              <a:t>2</a:t>
            </a:r>
            <a:r>
              <a:rPr sz="1200" spc="-35" dirty="0">
                <a:solidFill>
                  <a:prstClr val="black"/>
                </a:solidFill>
                <a:cs typeface="Carlito"/>
              </a:rPr>
              <a:t> </a:t>
            </a:r>
            <a:r>
              <a:rPr sz="1200" spc="-5" dirty="0">
                <a:solidFill>
                  <a:prstClr val="black"/>
                </a:solidFill>
                <a:cs typeface="Carlito"/>
              </a:rPr>
              <a:t>Intervenciones</a:t>
            </a:r>
            <a:endParaRPr sz="1200">
              <a:solidFill>
                <a:prstClr val="black"/>
              </a:solidFill>
              <a:cs typeface="Carlito"/>
            </a:endParaRPr>
          </a:p>
        </p:txBody>
      </p:sp>
      <p:sp>
        <p:nvSpPr>
          <p:cNvPr id="443" name="object 111">
            <a:extLst>
              <a:ext uri="{FF2B5EF4-FFF2-40B4-BE49-F238E27FC236}">
                <a16:creationId xmlns:a16="http://schemas.microsoft.com/office/drawing/2014/main" id="{3042A124-7CDC-41C9-A115-B56A3DE57E17}"/>
              </a:ext>
            </a:extLst>
          </p:cNvPr>
          <p:cNvSpPr txBox="1"/>
          <p:nvPr/>
        </p:nvSpPr>
        <p:spPr>
          <a:xfrm>
            <a:off x="7857235" y="5750052"/>
            <a:ext cx="56388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cs typeface="Carlito"/>
              </a:rPr>
              <a:t>ilimitada</a:t>
            </a:r>
            <a:endParaRPr sz="1200">
              <a:solidFill>
                <a:prstClr val="black"/>
              </a:solidFill>
              <a:cs typeface="Carlito"/>
            </a:endParaRPr>
          </a:p>
        </p:txBody>
      </p:sp>
      <p:sp>
        <p:nvSpPr>
          <p:cNvPr id="444" name="object 115">
            <a:extLst>
              <a:ext uri="{FF2B5EF4-FFF2-40B4-BE49-F238E27FC236}">
                <a16:creationId xmlns:a16="http://schemas.microsoft.com/office/drawing/2014/main" id="{3E93BCE6-64AA-4059-B00C-F7FFA27BB014}"/>
              </a:ext>
            </a:extLst>
          </p:cNvPr>
          <p:cNvSpPr txBox="1"/>
          <p:nvPr/>
        </p:nvSpPr>
        <p:spPr>
          <a:xfrm>
            <a:off x="1031740" y="6474333"/>
            <a:ext cx="3348000" cy="221018"/>
          </a:xfrm>
          <a:prstGeom prst="rect">
            <a:avLst/>
          </a:prstGeom>
          <a:solidFill>
            <a:srgbClr val="DAE2F3"/>
          </a:solidFill>
          <a:effectLst>
            <a:innerShdw blurRad="63500" dist="50800" dir="13500000">
              <a:prstClr val="black">
                <a:alpha val="50000"/>
              </a:prstClr>
            </a:innerShdw>
          </a:effectLst>
        </p:spPr>
        <p:txBody>
          <a:bodyPr vert="horz" wrap="square" lIns="0" tIns="36000" rIns="0" bIns="0" rtlCol="0">
            <a:spAutoFit/>
          </a:bodyPr>
          <a:lstStyle/>
          <a:p>
            <a:pPr marL="180975">
              <a:spcBef>
                <a:spcPts val="70"/>
              </a:spcBef>
            </a:pPr>
            <a:r>
              <a:rPr sz="1200" spc="-10" dirty="0">
                <a:solidFill>
                  <a:prstClr val="black"/>
                </a:solidFill>
                <a:cs typeface="Carlito"/>
              </a:rPr>
              <a:t>Reposición estética </a:t>
            </a:r>
            <a:r>
              <a:rPr sz="1200" dirty="0">
                <a:solidFill>
                  <a:prstClr val="black"/>
                </a:solidFill>
                <a:cs typeface="Carlito"/>
              </a:rPr>
              <a:t>del</a:t>
            </a:r>
            <a:r>
              <a:rPr sz="1200" spc="20" dirty="0">
                <a:solidFill>
                  <a:prstClr val="black"/>
                </a:solidFill>
                <a:cs typeface="Carlito"/>
              </a:rPr>
              <a:t> </a:t>
            </a:r>
            <a:r>
              <a:rPr sz="1200" spc="-5" dirty="0">
                <a:solidFill>
                  <a:prstClr val="black"/>
                </a:solidFill>
                <a:cs typeface="Carlito"/>
              </a:rPr>
              <a:t>continente</a:t>
            </a:r>
            <a:endParaRPr sz="1200" dirty="0">
              <a:solidFill>
                <a:prstClr val="black"/>
              </a:solidFill>
              <a:cs typeface="Carlito"/>
            </a:endParaRPr>
          </a:p>
        </p:txBody>
      </p:sp>
      <p:grpSp>
        <p:nvGrpSpPr>
          <p:cNvPr id="445" name="object 116">
            <a:extLst>
              <a:ext uri="{FF2B5EF4-FFF2-40B4-BE49-F238E27FC236}">
                <a16:creationId xmlns:a16="http://schemas.microsoft.com/office/drawing/2014/main" id="{9939673F-2382-4E61-A5E7-F7640C90F648}"/>
              </a:ext>
            </a:extLst>
          </p:cNvPr>
          <p:cNvGrpSpPr/>
          <p:nvPr/>
        </p:nvGrpSpPr>
        <p:grpSpPr>
          <a:xfrm>
            <a:off x="2086355" y="6043803"/>
            <a:ext cx="5744884" cy="657695"/>
            <a:chOff x="2086355" y="5634228"/>
            <a:chExt cx="5744884" cy="657695"/>
          </a:xfrm>
        </p:grpSpPr>
        <p:sp>
          <p:nvSpPr>
            <p:cNvPr id="446" name="object 117">
              <a:extLst>
                <a:ext uri="{FF2B5EF4-FFF2-40B4-BE49-F238E27FC236}">
                  <a16:creationId xmlns:a16="http://schemas.microsoft.com/office/drawing/2014/main" id="{AACBDAB3-11D4-4919-98E5-E93F4A3DD59E}"/>
                </a:ext>
              </a:extLst>
            </p:cNvPr>
            <p:cNvSpPr/>
            <p:nvPr/>
          </p:nvSpPr>
          <p:spPr>
            <a:xfrm>
              <a:off x="6348514" y="6079833"/>
              <a:ext cx="1482725" cy="212090"/>
            </a:xfrm>
            <a:custGeom>
              <a:avLst/>
              <a:gdLst/>
              <a:ahLst/>
              <a:cxnLst/>
              <a:rect l="l" t="t" r="r" b="b"/>
              <a:pathLst>
                <a:path w="1482725" h="212089">
                  <a:moveTo>
                    <a:pt x="289153" y="35382"/>
                  </a:moveTo>
                  <a:lnTo>
                    <a:pt x="263804" y="9144"/>
                  </a:lnTo>
                  <a:lnTo>
                    <a:pt x="103581" y="160337"/>
                  </a:lnTo>
                  <a:lnTo>
                    <a:pt x="26593" y="81610"/>
                  </a:lnTo>
                  <a:lnTo>
                    <a:pt x="0" y="106921"/>
                  </a:lnTo>
                  <a:lnTo>
                    <a:pt x="102336" y="211874"/>
                  </a:lnTo>
                  <a:lnTo>
                    <a:pt x="129247" y="186880"/>
                  </a:lnTo>
                  <a:lnTo>
                    <a:pt x="289153" y="35382"/>
                  </a:lnTo>
                  <a:close/>
                </a:path>
                <a:path w="1482725" h="212089">
                  <a:moveTo>
                    <a:pt x="1482445" y="26238"/>
                  </a:moveTo>
                  <a:lnTo>
                    <a:pt x="1457096" y="0"/>
                  </a:lnTo>
                  <a:lnTo>
                    <a:pt x="1296873" y="151193"/>
                  </a:lnTo>
                  <a:lnTo>
                    <a:pt x="1219885" y="72466"/>
                  </a:lnTo>
                  <a:lnTo>
                    <a:pt x="1193292" y="97777"/>
                  </a:lnTo>
                  <a:lnTo>
                    <a:pt x="1295628" y="202730"/>
                  </a:lnTo>
                  <a:lnTo>
                    <a:pt x="1322539" y="177736"/>
                  </a:lnTo>
                  <a:lnTo>
                    <a:pt x="1482445" y="26238"/>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48" name="object 119">
              <a:extLst>
                <a:ext uri="{FF2B5EF4-FFF2-40B4-BE49-F238E27FC236}">
                  <a16:creationId xmlns:a16="http://schemas.microsoft.com/office/drawing/2014/main" id="{63D39FFF-E494-4796-B112-8EE48420756E}"/>
                </a:ext>
              </a:extLst>
            </p:cNvPr>
            <p:cNvSpPr/>
            <p:nvPr/>
          </p:nvSpPr>
          <p:spPr>
            <a:xfrm>
              <a:off x="2086355" y="5634228"/>
              <a:ext cx="1203959" cy="422186"/>
            </a:xfrm>
            <a:prstGeom prst="rect">
              <a:avLst/>
            </a:prstGeom>
            <a:blipFill>
              <a:blip r:embed="rId14"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449" name="object 120">
            <a:extLst>
              <a:ext uri="{FF2B5EF4-FFF2-40B4-BE49-F238E27FC236}">
                <a16:creationId xmlns:a16="http://schemas.microsoft.com/office/drawing/2014/main" id="{FF852E08-88C5-4E00-A8C1-6FD14D8A41E0}"/>
              </a:ext>
            </a:extLst>
          </p:cNvPr>
          <p:cNvSpPr txBox="1"/>
          <p:nvPr/>
        </p:nvSpPr>
        <p:spPr>
          <a:xfrm>
            <a:off x="1031740" y="6097142"/>
            <a:ext cx="3348000" cy="221018"/>
          </a:xfrm>
          <a:prstGeom prst="rect">
            <a:avLst/>
          </a:prstGeom>
          <a:solidFill>
            <a:srgbClr val="C5DFB4"/>
          </a:solidFill>
          <a:effectLst>
            <a:innerShdw blurRad="63500" dist="50800" dir="13500000">
              <a:prstClr val="black">
                <a:alpha val="50000"/>
              </a:prstClr>
            </a:innerShdw>
          </a:effectLst>
        </p:spPr>
        <p:txBody>
          <a:bodyPr vert="horz" wrap="square" lIns="0" tIns="36000" rIns="0" bIns="0" rtlCol="0">
            <a:spAutoFit/>
          </a:bodyPr>
          <a:lstStyle/>
          <a:p>
            <a:pPr marL="180975">
              <a:spcBef>
                <a:spcPts val="60"/>
              </a:spcBef>
            </a:pPr>
            <a:r>
              <a:rPr sz="1200" spc="-5" dirty="0">
                <a:solidFill>
                  <a:prstClr val="black"/>
                </a:solidFill>
              </a:rPr>
              <a:t>Bricoasistencia</a:t>
            </a:r>
          </a:p>
        </p:txBody>
      </p:sp>
      <p:grpSp>
        <p:nvGrpSpPr>
          <p:cNvPr id="450" name="object 121">
            <a:extLst>
              <a:ext uri="{FF2B5EF4-FFF2-40B4-BE49-F238E27FC236}">
                <a16:creationId xmlns:a16="http://schemas.microsoft.com/office/drawing/2014/main" id="{31D71C1E-2E3F-45EC-80BB-CF793EEBB3D8}"/>
              </a:ext>
            </a:extLst>
          </p:cNvPr>
          <p:cNvGrpSpPr/>
          <p:nvPr/>
        </p:nvGrpSpPr>
        <p:grpSpPr>
          <a:xfrm>
            <a:off x="1975103" y="5315293"/>
            <a:ext cx="6089397" cy="1352549"/>
            <a:chOff x="1975103" y="4905718"/>
            <a:chExt cx="6089397" cy="1352549"/>
          </a:xfrm>
        </p:grpSpPr>
        <p:sp>
          <p:nvSpPr>
            <p:cNvPr id="451" name="object 122">
              <a:extLst>
                <a:ext uri="{FF2B5EF4-FFF2-40B4-BE49-F238E27FC236}">
                  <a16:creationId xmlns:a16="http://schemas.microsoft.com/office/drawing/2014/main" id="{B15A2E88-359D-4877-89BB-BE3A18FC32D5}"/>
                </a:ext>
              </a:extLst>
            </p:cNvPr>
            <p:cNvSpPr/>
            <p:nvPr/>
          </p:nvSpPr>
          <p:spPr>
            <a:xfrm>
              <a:off x="4942840" y="5317832"/>
              <a:ext cx="3121660" cy="940435"/>
            </a:xfrm>
            <a:custGeom>
              <a:avLst/>
              <a:gdLst/>
              <a:ahLst/>
              <a:cxnLst/>
              <a:rect l="l" t="t" r="r" b="b"/>
              <a:pathLst>
                <a:path w="3121659" h="940435">
                  <a:moveTo>
                    <a:pt x="261277" y="780948"/>
                  </a:moveTo>
                  <a:lnTo>
                    <a:pt x="238379" y="757237"/>
                  </a:lnTo>
                  <a:lnTo>
                    <a:pt x="93599" y="893838"/>
                  </a:lnTo>
                  <a:lnTo>
                    <a:pt x="24041" y="822718"/>
                  </a:lnTo>
                  <a:lnTo>
                    <a:pt x="0" y="845578"/>
                  </a:lnTo>
                  <a:lnTo>
                    <a:pt x="92468" y="940409"/>
                  </a:lnTo>
                  <a:lnTo>
                    <a:pt x="116789" y="917829"/>
                  </a:lnTo>
                  <a:lnTo>
                    <a:pt x="261277" y="780948"/>
                  </a:lnTo>
                  <a:close/>
                </a:path>
                <a:path w="3121659" h="940435">
                  <a:moveTo>
                    <a:pt x="1265059" y="39954"/>
                  </a:moveTo>
                  <a:lnTo>
                    <a:pt x="1239710" y="13716"/>
                  </a:lnTo>
                  <a:lnTo>
                    <a:pt x="1079487" y="164909"/>
                  </a:lnTo>
                  <a:lnTo>
                    <a:pt x="1002499" y="86182"/>
                  </a:lnTo>
                  <a:lnTo>
                    <a:pt x="975906" y="111493"/>
                  </a:lnTo>
                  <a:lnTo>
                    <a:pt x="1078242" y="216446"/>
                  </a:lnTo>
                  <a:lnTo>
                    <a:pt x="1105154" y="191452"/>
                  </a:lnTo>
                  <a:lnTo>
                    <a:pt x="1265059" y="39954"/>
                  </a:lnTo>
                  <a:close/>
                </a:path>
                <a:path w="3121659" h="940435">
                  <a:moveTo>
                    <a:pt x="2877451" y="26238"/>
                  </a:moveTo>
                  <a:lnTo>
                    <a:pt x="2852102" y="0"/>
                  </a:lnTo>
                  <a:lnTo>
                    <a:pt x="2691879" y="151193"/>
                  </a:lnTo>
                  <a:lnTo>
                    <a:pt x="2614892" y="72466"/>
                  </a:lnTo>
                  <a:lnTo>
                    <a:pt x="2588298" y="97777"/>
                  </a:lnTo>
                  <a:lnTo>
                    <a:pt x="2690634" y="202730"/>
                  </a:lnTo>
                  <a:lnTo>
                    <a:pt x="2717546" y="177736"/>
                  </a:lnTo>
                  <a:lnTo>
                    <a:pt x="2877451" y="26238"/>
                  </a:lnTo>
                  <a:close/>
                </a:path>
                <a:path w="3121659" h="940435">
                  <a:moveTo>
                    <a:pt x="3121291" y="419430"/>
                  </a:moveTo>
                  <a:lnTo>
                    <a:pt x="3095942" y="393192"/>
                  </a:lnTo>
                  <a:lnTo>
                    <a:pt x="2935719" y="544385"/>
                  </a:lnTo>
                  <a:lnTo>
                    <a:pt x="2858732" y="465658"/>
                  </a:lnTo>
                  <a:lnTo>
                    <a:pt x="2832138" y="490969"/>
                  </a:lnTo>
                  <a:lnTo>
                    <a:pt x="2934474" y="595922"/>
                  </a:lnTo>
                  <a:lnTo>
                    <a:pt x="2961386" y="570928"/>
                  </a:lnTo>
                  <a:lnTo>
                    <a:pt x="3121291" y="419430"/>
                  </a:lnTo>
                  <a:close/>
                </a:path>
              </a:pathLst>
            </a:custGeom>
            <a:solidFill>
              <a:srgbClr val="33CC33"/>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53" name="object 124">
              <a:extLst>
                <a:ext uri="{FF2B5EF4-FFF2-40B4-BE49-F238E27FC236}">
                  <a16:creationId xmlns:a16="http://schemas.microsoft.com/office/drawing/2014/main" id="{56C39E0F-B7E3-44AC-9903-BAFB64682E9F}"/>
                </a:ext>
              </a:extLst>
            </p:cNvPr>
            <p:cNvSpPr/>
            <p:nvPr/>
          </p:nvSpPr>
          <p:spPr>
            <a:xfrm>
              <a:off x="1975103" y="4905718"/>
              <a:ext cx="1424940" cy="422186"/>
            </a:xfrm>
            <a:prstGeom prst="rect">
              <a:avLst/>
            </a:prstGeom>
            <a:blipFill>
              <a:blip r:embed="rId15"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454" name="object 130">
            <a:extLst>
              <a:ext uri="{FF2B5EF4-FFF2-40B4-BE49-F238E27FC236}">
                <a16:creationId xmlns:a16="http://schemas.microsoft.com/office/drawing/2014/main" id="{D0F6D543-04F2-4214-A901-CA5B8257D933}"/>
              </a:ext>
            </a:extLst>
          </p:cNvPr>
          <p:cNvSpPr txBox="1"/>
          <p:nvPr/>
        </p:nvSpPr>
        <p:spPr>
          <a:xfrm>
            <a:off x="1031740" y="5368671"/>
            <a:ext cx="3348000" cy="221018"/>
          </a:xfrm>
          <a:prstGeom prst="rect">
            <a:avLst/>
          </a:prstGeom>
          <a:solidFill>
            <a:srgbClr val="C5DFB4"/>
          </a:solidFill>
          <a:effectLst>
            <a:innerShdw blurRad="63500" dist="50800" dir="13500000">
              <a:prstClr val="black">
                <a:alpha val="50000"/>
              </a:prstClr>
            </a:innerShdw>
          </a:effectLst>
        </p:spPr>
        <p:txBody>
          <a:bodyPr vert="horz" wrap="square" lIns="0" tIns="36000" rIns="0" bIns="0" rtlCol="0">
            <a:spAutoFit/>
          </a:bodyPr>
          <a:lstStyle/>
          <a:p>
            <a:pPr marL="180975">
              <a:spcBef>
                <a:spcPts val="70"/>
              </a:spcBef>
            </a:pPr>
            <a:r>
              <a:rPr sz="1200" spc="-5" dirty="0">
                <a:solidFill>
                  <a:prstClr val="black"/>
                </a:solidFill>
                <a:cs typeface="Carlito"/>
              </a:rPr>
              <a:t>Asistencia </a:t>
            </a:r>
            <a:r>
              <a:rPr sz="1200" spc="-10" dirty="0">
                <a:solidFill>
                  <a:prstClr val="black"/>
                </a:solidFill>
                <a:cs typeface="Carlito"/>
              </a:rPr>
              <a:t>urgente</a:t>
            </a:r>
            <a:endParaRPr sz="1200" dirty="0">
              <a:solidFill>
                <a:prstClr val="black"/>
              </a:solidFill>
              <a:cs typeface="Carlito"/>
            </a:endParaRPr>
          </a:p>
        </p:txBody>
      </p:sp>
      <p:sp>
        <p:nvSpPr>
          <p:cNvPr id="455" name="object 131">
            <a:extLst>
              <a:ext uri="{FF2B5EF4-FFF2-40B4-BE49-F238E27FC236}">
                <a16:creationId xmlns:a16="http://schemas.microsoft.com/office/drawing/2014/main" id="{A5924C2E-B3FB-44A9-8A3F-20700194ECD3}"/>
              </a:ext>
            </a:extLst>
          </p:cNvPr>
          <p:cNvSpPr txBox="1"/>
          <p:nvPr/>
        </p:nvSpPr>
        <p:spPr>
          <a:xfrm>
            <a:off x="4779009" y="5363032"/>
            <a:ext cx="576580"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cs typeface="Carlito"/>
              </a:rPr>
              <a:t>O</a:t>
            </a:r>
            <a:r>
              <a:rPr sz="1200" dirty="0">
                <a:solidFill>
                  <a:prstClr val="black"/>
                </a:solidFill>
                <a:cs typeface="Carlito"/>
              </a:rPr>
              <a:t>p</a:t>
            </a:r>
            <a:r>
              <a:rPr sz="1200" spc="-5" dirty="0">
                <a:solidFill>
                  <a:prstClr val="black"/>
                </a:solidFill>
                <a:cs typeface="Carlito"/>
              </a:rPr>
              <a:t>c</a:t>
            </a:r>
            <a:r>
              <a:rPr sz="1200" dirty="0">
                <a:solidFill>
                  <a:prstClr val="black"/>
                </a:solidFill>
                <a:cs typeface="Carlito"/>
              </a:rPr>
              <a:t>io</a:t>
            </a:r>
            <a:r>
              <a:rPr sz="1200" spc="5" dirty="0">
                <a:solidFill>
                  <a:prstClr val="black"/>
                </a:solidFill>
                <a:cs typeface="Carlito"/>
              </a:rPr>
              <a:t>n</a:t>
            </a:r>
            <a:r>
              <a:rPr sz="1200" dirty="0">
                <a:solidFill>
                  <a:prstClr val="black"/>
                </a:solidFill>
                <a:cs typeface="Carlito"/>
              </a:rPr>
              <a:t>al</a:t>
            </a:r>
            <a:endParaRPr sz="1200">
              <a:solidFill>
                <a:prstClr val="black"/>
              </a:solidFill>
              <a:cs typeface="Carlito"/>
            </a:endParaRPr>
          </a:p>
        </p:txBody>
      </p:sp>
      <p:sp>
        <p:nvSpPr>
          <p:cNvPr id="458" name="object 134">
            <a:extLst>
              <a:ext uri="{FF2B5EF4-FFF2-40B4-BE49-F238E27FC236}">
                <a16:creationId xmlns:a16="http://schemas.microsoft.com/office/drawing/2014/main" id="{2385DC4F-CCAC-4705-A3EE-BFE13D9C147D}"/>
              </a:ext>
            </a:extLst>
          </p:cNvPr>
          <p:cNvSpPr/>
          <p:nvPr/>
        </p:nvSpPr>
        <p:spPr>
          <a:xfrm>
            <a:off x="1520951" y="4582248"/>
            <a:ext cx="2334768" cy="422186"/>
          </a:xfrm>
          <a:prstGeom prst="rect">
            <a:avLst/>
          </a:prstGeom>
          <a:blipFill>
            <a:blip r:embed="rId16"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59" name="object 135">
            <a:extLst>
              <a:ext uri="{FF2B5EF4-FFF2-40B4-BE49-F238E27FC236}">
                <a16:creationId xmlns:a16="http://schemas.microsoft.com/office/drawing/2014/main" id="{0C7C7803-ACAC-4B24-8B1A-6307EAC82009}"/>
              </a:ext>
            </a:extLst>
          </p:cNvPr>
          <p:cNvSpPr txBox="1"/>
          <p:nvPr/>
        </p:nvSpPr>
        <p:spPr>
          <a:xfrm>
            <a:off x="1031740" y="4637151"/>
            <a:ext cx="3348000" cy="221018"/>
          </a:xfrm>
          <a:prstGeom prst="rect">
            <a:avLst/>
          </a:prstGeom>
          <a:solidFill>
            <a:srgbClr val="FFE699"/>
          </a:solidFill>
          <a:effectLst>
            <a:innerShdw blurRad="63500" dist="50800" dir="13500000">
              <a:prstClr val="black">
                <a:alpha val="50000"/>
              </a:prstClr>
            </a:innerShdw>
          </a:effectLst>
        </p:spPr>
        <p:txBody>
          <a:bodyPr vert="horz" wrap="square" lIns="0" tIns="36000" rIns="0" bIns="0" rtlCol="0">
            <a:spAutoFit/>
          </a:bodyPr>
          <a:lstStyle/>
          <a:p>
            <a:pPr marL="180975">
              <a:spcBef>
                <a:spcPts val="60"/>
              </a:spcBef>
            </a:pPr>
            <a:r>
              <a:rPr sz="1200" spc="-5" dirty="0">
                <a:solidFill>
                  <a:prstClr val="black"/>
                </a:solidFill>
                <a:cs typeface="Carlito"/>
              </a:rPr>
              <a:t>Protección Jurídica </a:t>
            </a:r>
            <a:r>
              <a:rPr sz="1200" dirty="0">
                <a:solidFill>
                  <a:prstClr val="black"/>
                </a:solidFill>
                <a:cs typeface="Carlito"/>
              </a:rPr>
              <a:t>de la</a:t>
            </a:r>
            <a:r>
              <a:rPr sz="1200" spc="-15" dirty="0">
                <a:solidFill>
                  <a:prstClr val="black"/>
                </a:solidFill>
                <a:cs typeface="Carlito"/>
              </a:rPr>
              <a:t> </a:t>
            </a:r>
            <a:r>
              <a:rPr sz="1200" dirty="0">
                <a:solidFill>
                  <a:prstClr val="black"/>
                </a:solidFill>
                <a:cs typeface="Carlito"/>
              </a:rPr>
              <a:t>vivienda</a:t>
            </a:r>
          </a:p>
        </p:txBody>
      </p:sp>
      <p:sp>
        <p:nvSpPr>
          <p:cNvPr id="460" name="object 136">
            <a:extLst>
              <a:ext uri="{FF2B5EF4-FFF2-40B4-BE49-F238E27FC236}">
                <a16:creationId xmlns:a16="http://schemas.microsoft.com/office/drawing/2014/main" id="{BA2292B4-BA5B-4CFF-A6F4-FC7E6BE0A416}"/>
              </a:ext>
            </a:extLst>
          </p:cNvPr>
          <p:cNvSpPr txBox="1"/>
          <p:nvPr/>
        </p:nvSpPr>
        <p:spPr>
          <a:xfrm>
            <a:off x="4773548" y="4625975"/>
            <a:ext cx="575945" cy="197490"/>
          </a:xfrm>
          <a:prstGeom prst="rect">
            <a:avLst/>
          </a:prstGeom>
        </p:spPr>
        <p:txBody>
          <a:bodyPr vert="horz" wrap="square" lIns="0" tIns="12700" rIns="0" bIns="0" rtlCol="0">
            <a:spAutoFit/>
          </a:bodyPr>
          <a:lstStyle/>
          <a:p>
            <a:pPr marL="12700">
              <a:spcBef>
                <a:spcPts val="100"/>
              </a:spcBef>
            </a:pPr>
            <a:r>
              <a:rPr sz="1200" spc="-5" dirty="0">
                <a:solidFill>
                  <a:prstClr val="black"/>
                </a:solidFill>
                <a:cs typeface="Carlito"/>
              </a:rPr>
              <a:t>Opcional</a:t>
            </a:r>
            <a:endParaRPr sz="1200">
              <a:solidFill>
                <a:prstClr val="black"/>
              </a:solidFill>
              <a:cs typeface="Carlito"/>
            </a:endParaRPr>
          </a:p>
        </p:txBody>
      </p:sp>
      <p:grpSp>
        <p:nvGrpSpPr>
          <p:cNvPr id="461" name="object 137">
            <a:extLst>
              <a:ext uri="{FF2B5EF4-FFF2-40B4-BE49-F238E27FC236}">
                <a16:creationId xmlns:a16="http://schemas.microsoft.com/office/drawing/2014/main" id="{2C6C7C76-8AEF-4AFB-9DA6-5A01619A7146}"/>
              </a:ext>
            </a:extLst>
          </p:cNvPr>
          <p:cNvGrpSpPr/>
          <p:nvPr/>
        </p:nvGrpSpPr>
        <p:grpSpPr>
          <a:xfrm>
            <a:off x="4940808" y="4650866"/>
            <a:ext cx="3048000" cy="1690370"/>
            <a:chOff x="4940808" y="4241291"/>
            <a:chExt cx="3048000" cy="1690370"/>
          </a:xfrm>
        </p:grpSpPr>
        <p:sp>
          <p:nvSpPr>
            <p:cNvPr id="462" name="object 138">
              <a:extLst>
                <a:ext uri="{FF2B5EF4-FFF2-40B4-BE49-F238E27FC236}">
                  <a16:creationId xmlns:a16="http://schemas.microsoft.com/office/drawing/2014/main" id="{3047428E-0B33-4502-A7B0-AA536FC0639E}"/>
                </a:ext>
              </a:extLst>
            </p:cNvPr>
            <p:cNvSpPr/>
            <p:nvPr/>
          </p:nvSpPr>
          <p:spPr>
            <a:xfrm>
              <a:off x="4953000" y="4610099"/>
              <a:ext cx="216408" cy="216407"/>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3" name="object 139">
              <a:extLst>
                <a:ext uri="{FF2B5EF4-FFF2-40B4-BE49-F238E27FC236}">
                  <a16:creationId xmlns:a16="http://schemas.microsoft.com/office/drawing/2014/main" id="{DFAE659A-7D5F-41C8-AA97-69740A336896}"/>
                </a:ext>
              </a:extLst>
            </p:cNvPr>
            <p:cNvSpPr/>
            <p:nvPr/>
          </p:nvSpPr>
          <p:spPr>
            <a:xfrm>
              <a:off x="6336792" y="4255007"/>
              <a:ext cx="216408" cy="214883"/>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4" name="object 140">
              <a:extLst>
                <a:ext uri="{FF2B5EF4-FFF2-40B4-BE49-F238E27FC236}">
                  <a16:creationId xmlns:a16="http://schemas.microsoft.com/office/drawing/2014/main" id="{27771A76-D097-4155-96EC-4C7163271E01}"/>
                </a:ext>
              </a:extLst>
            </p:cNvPr>
            <p:cNvSpPr/>
            <p:nvPr/>
          </p:nvSpPr>
          <p:spPr>
            <a:xfrm>
              <a:off x="7772400" y="4241291"/>
              <a:ext cx="216407" cy="216407"/>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5" name="object 141">
              <a:extLst>
                <a:ext uri="{FF2B5EF4-FFF2-40B4-BE49-F238E27FC236}">
                  <a16:creationId xmlns:a16="http://schemas.microsoft.com/office/drawing/2014/main" id="{BCF308B2-1AB1-488C-BECD-19B68A9195B2}"/>
                </a:ext>
              </a:extLst>
            </p:cNvPr>
            <p:cNvSpPr/>
            <p:nvPr/>
          </p:nvSpPr>
          <p:spPr>
            <a:xfrm>
              <a:off x="6324600" y="4965191"/>
              <a:ext cx="216407" cy="216407"/>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6" name="object 142">
              <a:extLst>
                <a:ext uri="{FF2B5EF4-FFF2-40B4-BE49-F238E27FC236}">
                  <a16:creationId xmlns:a16="http://schemas.microsoft.com/office/drawing/2014/main" id="{235D14C2-EA29-4BE9-99A2-C82A6A864FCF}"/>
                </a:ext>
              </a:extLst>
            </p:cNvPr>
            <p:cNvSpPr/>
            <p:nvPr/>
          </p:nvSpPr>
          <p:spPr>
            <a:xfrm>
              <a:off x="7760208" y="4965191"/>
              <a:ext cx="214883" cy="216407"/>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7" name="object 143">
              <a:extLst>
                <a:ext uri="{FF2B5EF4-FFF2-40B4-BE49-F238E27FC236}">
                  <a16:creationId xmlns:a16="http://schemas.microsoft.com/office/drawing/2014/main" id="{51AF5C3E-0549-4816-BD37-8C23087C1492}"/>
                </a:ext>
              </a:extLst>
            </p:cNvPr>
            <p:cNvSpPr/>
            <p:nvPr/>
          </p:nvSpPr>
          <p:spPr>
            <a:xfrm>
              <a:off x="4953000" y="5359907"/>
              <a:ext cx="216408" cy="214884"/>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8" name="object 144">
              <a:extLst>
                <a:ext uri="{FF2B5EF4-FFF2-40B4-BE49-F238E27FC236}">
                  <a16:creationId xmlns:a16="http://schemas.microsoft.com/office/drawing/2014/main" id="{680A1A45-2D72-44BE-B2A1-5C0AFDFAF1E0}"/>
                </a:ext>
              </a:extLst>
            </p:cNvPr>
            <p:cNvSpPr/>
            <p:nvPr/>
          </p:nvSpPr>
          <p:spPr>
            <a:xfrm>
              <a:off x="4940808" y="5714999"/>
              <a:ext cx="214884" cy="216408"/>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469" name="object 145">
              <a:extLst>
                <a:ext uri="{FF2B5EF4-FFF2-40B4-BE49-F238E27FC236}">
                  <a16:creationId xmlns:a16="http://schemas.microsoft.com/office/drawing/2014/main" id="{D9F3EE68-9FD3-4FF3-A46E-B47D0A835D55}"/>
                </a:ext>
              </a:extLst>
            </p:cNvPr>
            <p:cNvSpPr/>
            <p:nvPr/>
          </p:nvSpPr>
          <p:spPr>
            <a:xfrm>
              <a:off x="6324600" y="5702807"/>
              <a:ext cx="216407" cy="214884"/>
            </a:xfrm>
            <a:prstGeom prst="rect">
              <a:avLst/>
            </a:prstGeom>
            <a:blipFill>
              <a:blip r:embed="rId17"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grpSp>
      <p:sp>
        <p:nvSpPr>
          <p:cNvPr id="470" name="object 146">
            <a:extLst>
              <a:ext uri="{FF2B5EF4-FFF2-40B4-BE49-F238E27FC236}">
                <a16:creationId xmlns:a16="http://schemas.microsoft.com/office/drawing/2014/main" id="{3DD9D2A9-4757-4212-9F57-AB4A1A012019}"/>
              </a:ext>
            </a:extLst>
          </p:cNvPr>
          <p:cNvSpPr txBox="1"/>
          <p:nvPr/>
        </p:nvSpPr>
        <p:spPr>
          <a:xfrm>
            <a:off x="5211445" y="3764026"/>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1</a:t>
            </a:r>
            <a:endParaRPr sz="1050">
              <a:solidFill>
                <a:prstClr val="black"/>
              </a:solidFill>
              <a:cs typeface="Carlito"/>
            </a:endParaRPr>
          </a:p>
        </p:txBody>
      </p:sp>
      <p:sp>
        <p:nvSpPr>
          <p:cNvPr id="471" name="object 147">
            <a:extLst>
              <a:ext uri="{FF2B5EF4-FFF2-40B4-BE49-F238E27FC236}">
                <a16:creationId xmlns:a16="http://schemas.microsoft.com/office/drawing/2014/main" id="{48F95AED-5F92-461A-B6FF-123800A25388}"/>
              </a:ext>
            </a:extLst>
          </p:cNvPr>
          <p:cNvSpPr txBox="1"/>
          <p:nvPr/>
        </p:nvSpPr>
        <p:spPr>
          <a:xfrm>
            <a:off x="6621144" y="3764026"/>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1</a:t>
            </a:r>
            <a:endParaRPr sz="1050">
              <a:solidFill>
                <a:prstClr val="black"/>
              </a:solidFill>
              <a:cs typeface="Carlito"/>
            </a:endParaRPr>
          </a:p>
        </p:txBody>
      </p:sp>
      <p:sp>
        <p:nvSpPr>
          <p:cNvPr id="472" name="object 148">
            <a:extLst>
              <a:ext uri="{FF2B5EF4-FFF2-40B4-BE49-F238E27FC236}">
                <a16:creationId xmlns:a16="http://schemas.microsoft.com/office/drawing/2014/main" id="{A7EDF153-6EF8-4F30-8419-FE1CCD936F99}"/>
              </a:ext>
            </a:extLst>
          </p:cNvPr>
          <p:cNvSpPr txBox="1"/>
          <p:nvPr/>
        </p:nvSpPr>
        <p:spPr>
          <a:xfrm>
            <a:off x="8031226" y="3764026"/>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1</a:t>
            </a:r>
            <a:endParaRPr sz="1050">
              <a:solidFill>
                <a:prstClr val="black"/>
              </a:solidFill>
              <a:cs typeface="Carlito"/>
            </a:endParaRPr>
          </a:p>
        </p:txBody>
      </p:sp>
      <p:sp>
        <p:nvSpPr>
          <p:cNvPr id="473" name="object 149">
            <a:extLst>
              <a:ext uri="{FF2B5EF4-FFF2-40B4-BE49-F238E27FC236}">
                <a16:creationId xmlns:a16="http://schemas.microsoft.com/office/drawing/2014/main" id="{2339A238-FC1D-4412-BA95-D2195A1A0C8B}"/>
              </a:ext>
            </a:extLst>
          </p:cNvPr>
          <p:cNvSpPr txBox="1"/>
          <p:nvPr/>
        </p:nvSpPr>
        <p:spPr>
          <a:xfrm>
            <a:off x="6544944" y="4488179"/>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2</a:t>
            </a:r>
            <a:endParaRPr sz="1050">
              <a:solidFill>
                <a:prstClr val="black"/>
              </a:solidFill>
              <a:cs typeface="Carlito"/>
            </a:endParaRPr>
          </a:p>
        </p:txBody>
      </p:sp>
      <p:sp>
        <p:nvSpPr>
          <p:cNvPr id="474" name="object 150">
            <a:extLst>
              <a:ext uri="{FF2B5EF4-FFF2-40B4-BE49-F238E27FC236}">
                <a16:creationId xmlns:a16="http://schemas.microsoft.com/office/drawing/2014/main" id="{5C0273C6-8E77-4AAE-8CD1-2A5018734CEF}"/>
              </a:ext>
            </a:extLst>
          </p:cNvPr>
          <p:cNvSpPr txBox="1"/>
          <p:nvPr/>
        </p:nvSpPr>
        <p:spPr>
          <a:xfrm>
            <a:off x="7955026" y="4488179"/>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2</a:t>
            </a:r>
            <a:endParaRPr sz="1050">
              <a:solidFill>
                <a:prstClr val="black"/>
              </a:solidFill>
              <a:cs typeface="Carlito"/>
            </a:endParaRPr>
          </a:p>
        </p:txBody>
      </p:sp>
      <p:sp>
        <p:nvSpPr>
          <p:cNvPr id="475" name="object 151">
            <a:extLst>
              <a:ext uri="{FF2B5EF4-FFF2-40B4-BE49-F238E27FC236}">
                <a16:creationId xmlns:a16="http://schemas.microsoft.com/office/drawing/2014/main" id="{28D2CE47-6563-424D-A4FF-C89E2EB9CFB6}"/>
              </a:ext>
            </a:extLst>
          </p:cNvPr>
          <p:cNvSpPr txBox="1"/>
          <p:nvPr/>
        </p:nvSpPr>
        <p:spPr>
          <a:xfrm>
            <a:off x="6544944" y="5250179"/>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2</a:t>
            </a:r>
            <a:endParaRPr sz="1050">
              <a:solidFill>
                <a:prstClr val="black"/>
              </a:solidFill>
              <a:cs typeface="Carlito"/>
            </a:endParaRPr>
          </a:p>
        </p:txBody>
      </p:sp>
      <p:sp>
        <p:nvSpPr>
          <p:cNvPr id="476" name="object 152">
            <a:extLst>
              <a:ext uri="{FF2B5EF4-FFF2-40B4-BE49-F238E27FC236}">
                <a16:creationId xmlns:a16="http://schemas.microsoft.com/office/drawing/2014/main" id="{6CEBE8F0-D832-4DA7-91F6-9F054019B7C7}"/>
              </a:ext>
            </a:extLst>
          </p:cNvPr>
          <p:cNvSpPr txBox="1"/>
          <p:nvPr/>
        </p:nvSpPr>
        <p:spPr>
          <a:xfrm>
            <a:off x="7955026" y="5250179"/>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2</a:t>
            </a:r>
            <a:endParaRPr sz="1050">
              <a:solidFill>
                <a:prstClr val="black"/>
              </a:solidFill>
              <a:cs typeface="Carlito"/>
            </a:endParaRPr>
          </a:p>
        </p:txBody>
      </p:sp>
      <p:sp>
        <p:nvSpPr>
          <p:cNvPr id="477" name="object 153">
            <a:extLst>
              <a:ext uri="{FF2B5EF4-FFF2-40B4-BE49-F238E27FC236}">
                <a16:creationId xmlns:a16="http://schemas.microsoft.com/office/drawing/2014/main" id="{2DDAEF49-97A8-4E3E-8313-BA8E3510238E}"/>
              </a:ext>
            </a:extLst>
          </p:cNvPr>
          <p:cNvSpPr txBox="1"/>
          <p:nvPr/>
        </p:nvSpPr>
        <p:spPr>
          <a:xfrm>
            <a:off x="9250426" y="4914391"/>
            <a:ext cx="2739390" cy="440690"/>
          </a:xfrm>
          <a:prstGeom prst="rect">
            <a:avLst/>
          </a:prstGeom>
        </p:spPr>
        <p:txBody>
          <a:bodyPr vert="horz" wrap="square" lIns="0" tIns="7620" rIns="0" bIns="0" rtlCol="0">
            <a:spAutoFit/>
          </a:bodyPr>
          <a:lstStyle/>
          <a:p>
            <a:pPr marL="38100" marR="30480">
              <a:lnSpc>
                <a:spcPct val="101699"/>
              </a:lnSpc>
              <a:spcBef>
                <a:spcPts val="60"/>
              </a:spcBef>
            </a:pPr>
            <a:r>
              <a:rPr sz="1600" dirty="0">
                <a:solidFill>
                  <a:prstClr val="black"/>
                </a:solidFill>
                <a:cs typeface="Carlito"/>
              </a:rPr>
              <a:t>*</a:t>
            </a:r>
            <a:r>
              <a:rPr sz="1575" baseline="26455" dirty="0">
                <a:solidFill>
                  <a:prstClr val="black"/>
                </a:solidFill>
                <a:cs typeface="Carlito"/>
              </a:rPr>
              <a:t>1 </a:t>
            </a:r>
            <a:r>
              <a:rPr sz="1100" spc="-5" dirty="0">
                <a:solidFill>
                  <a:prstClr val="black"/>
                </a:solidFill>
                <a:cs typeface="Carlito"/>
              </a:rPr>
              <a:t>No Contratable </a:t>
            </a:r>
            <a:r>
              <a:rPr sz="1100" dirty="0">
                <a:solidFill>
                  <a:prstClr val="black"/>
                </a:solidFill>
                <a:cs typeface="Carlito"/>
              </a:rPr>
              <a:t>en </a:t>
            </a:r>
            <a:r>
              <a:rPr sz="1100" spc="-5" dirty="0">
                <a:solidFill>
                  <a:prstClr val="black"/>
                </a:solidFill>
                <a:cs typeface="Carlito"/>
              </a:rPr>
              <a:t>Viviendas Unifamiliares  (independientes, </a:t>
            </a:r>
            <a:r>
              <a:rPr sz="1100" dirty="0">
                <a:solidFill>
                  <a:prstClr val="black"/>
                </a:solidFill>
                <a:cs typeface="Carlito"/>
              </a:rPr>
              <a:t>adosadas o</a:t>
            </a:r>
            <a:r>
              <a:rPr sz="1100" spc="-85" dirty="0">
                <a:solidFill>
                  <a:prstClr val="black"/>
                </a:solidFill>
                <a:cs typeface="Carlito"/>
              </a:rPr>
              <a:t> </a:t>
            </a:r>
            <a:r>
              <a:rPr sz="1100" dirty="0">
                <a:solidFill>
                  <a:prstClr val="black"/>
                </a:solidFill>
                <a:cs typeface="Carlito"/>
              </a:rPr>
              <a:t>pareadas).</a:t>
            </a:r>
            <a:endParaRPr sz="1100">
              <a:solidFill>
                <a:prstClr val="black"/>
              </a:solidFill>
              <a:cs typeface="Carlito"/>
            </a:endParaRPr>
          </a:p>
        </p:txBody>
      </p:sp>
      <p:sp>
        <p:nvSpPr>
          <p:cNvPr id="478" name="object 154">
            <a:extLst>
              <a:ext uri="{FF2B5EF4-FFF2-40B4-BE49-F238E27FC236}">
                <a16:creationId xmlns:a16="http://schemas.microsoft.com/office/drawing/2014/main" id="{15C6AB8F-D817-46EF-9057-9E743F4744E7}"/>
              </a:ext>
            </a:extLst>
          </p:cNvPr>
          <p:cNvSpPr txBox="1"/>
          <p:nvPr/>
        </p:nvSpPr>
        <p:spPr>
          <a:xfrm>
            <a:off x="9287256" y="5442000"/>
            <a:ext cx="245745" cy="258404"/>
          </a:xfrm>
          <a:prstGeom prst="rect">
            <a:avLst/>
          </a:prstGeom>
        </p:spPr>
        <p:txBody>
          <a:bodyPr vert="horz" wrap="square" lIns="0" tIns="12065" rIns="0" bIns="0" rtlCol="0">
            <a:spAutoFit/>
          </a:bodyPr>
          <a:lstStyle/>
          <a:p>
            <a:pPr marL="38100">
              <a:spcBef>
                <a:spcPts val="95"/>
              </a:spcBef>
            </a:pPr>
            <a:r>
              <a:rPr sz="2400" baseline="-17361" dirty="0">
                <a:solidFill>
                  <a:prstClr val="black"/>
                </a:solidFill>
                <a:cs typeface="Carlito"/>
              </a:rPr>
              <a:t>*</a:t>
            </a:r>
            <a:r>
              <a:rPr sz="1050" dirty="0">
                <a:solidFill>
                  <a:prstClr val="black"/>
                </a:solidFill>
                <a:cs typeface="Carlito"/>
              </a:rPr>
              <a:t>2</a:t>
            </a:r>
            <a:endParaRPr sz="1050">
              <a:solidFill>
                <a:prstClr val="black"/>
              </a:solidFill>
              <a:cs typeface="Carlito"/>
            </a:endParaRPr>
          </a:p>
        </p:txBody>
      </p:sp>
      <p:sp>
        <p:nvSpPr>
          <p:cNvPr id="479" name="object 155">
            <a:extLst>
              <a:ext uri="{FF2B5EF4-FFF2-40B4-BE49-F238E27FC236}">
                <a16:creationId xmlns:a16="http://schemas.microsoft.com/office/drawing/2014/main" id="{25464028-BE6C-455A-BF87-8A9DEC22E4A8}"/>
              </a:ext>
            </a:extLst>
          </p:cNvPr>
          <p:cNvSpPr txBox="1"/>
          <p:nvPr/>
        </p:nvSpPr>
        <p:spPr>
          <a:xfrm>
            <a:off x="9578085" y="5565444"/>
            <a:ext cx="2385695" cy="182101"/>
          </a:xfrm>
          <a:prstGeom prst="rect">
            <a:avLst/>
          </a:prstGeom>
        </p:spPr>
        <p:txBody>
          <a:bodyPr vert="horz" wrap="square" lIns="0" tIns="12700" rIns="0" bIns="0" rtlCol="0">
            <a:spAutoFit/>
          </a:bodyPr>
          <a:lstStyle/>
          <a:p>
            <a:pPr marL="12700">
              <a:spcBef>
                <a:spcPts val="100"/>
              </a:spcBef>
            </a:pPr>
            <a:r>
              <a:rPr sz="1100" spc="-15" dirty="0">
                <a:solidFill>
                  <a:prstClr val="black"/>
                </a:solidFill>
                <a:cs typeface="Arial"/>
              </a:rPr>
              <a:t>”Ampliado” </a:t>
            </a:r>
            <a:r>
              <a:rPr sz="1100" dirty="0">
                <a:solidFill>
                  <a:prstClr val="black"/>
                </a:solidFill>
                <a:cs typeface="Carlito"/>
              </a:rPr>
              <a:t>y </a:t>
            </a:r>
            <a:r>
              <a:rPr sz="1100" spc="-20" dirty="0">
                <a:solidFill>
                  <a:prstClr val="black"/>
                </a:solidFill>
                <a:cs typeface="Arial"/>
              </a:rPr>
              <a:t>“Premium”  </a:t>
            </a:r>
            <a:r>
              <a:rPr sz="1100" spc="-10" dirty="0">
                <a:solidFill>
                  <a:prstClr val="black"/>
                </a:solidFill>
                <a:cs typeface="Carlito"/>
              </a:rPr>
              <a:t>no</a:t>
            </a:r>
            <a:r>
              <a:rPr sz="1100" spc="110" dirty="0">
                <a:solidFill>
                  <a:prstClr val="black"/>
                </a:solidFill>
                <a:cs typeface="Carlito"/>
              </a:rPr>
              <a:t> </a:t>
            </a:r>
            <a:r>
              <a:rPr sz="1100" spc="-5" dirty="0">
                <a:solidFill>
                  <a:prstClr val="black"/>
                </a:solidFill>
                <a:cs typeface="Carlito"/>
              </a:rPr>
              <a:t>cuentan</a:t>
            </a:r>
            <a:endParaRPr sz="1100">
              <a:solidFill>
                <a:prstClr val="black"/>
              </a:solidFill>
              <a:cs typeface="Carlito"/>
            </a:endParaRPr>
          </a:p>
        </p:txBody>
      </p:sp>
      <p:sp>
        <p:nvSpPr>
          <p:cNvPr id="480" name="object 156">
            <a:extLst>
              <a:ext uri="{FF2B5EF4-FFF2-40B4-BE49-F238E27FC236}">
                <a16:creationId xmlns:a16="http://schemas.microsoft.com/office/drawing/2014/main" id="{2D31E8B1-8D01-402C-81B7-8B275054DB9C}"/>
              </a:ext>
            </a:extLst>
          </p:cNvPr>
          <p:cNvSpPr txBox="1"/>
          <p:nvPr/>
        </p:nvSpPr>
        <p:spPr>
          <a:xfrm>
            <a:off x="9312656" y="5749848"/>
            <a:ext cx="2650490" cy="361315"/>
          </a:xfrm>
          <a:prstGeom prst="rect">
            <a:avLst/>
          </a:prstGeom>
        </p:spPr>
        <p:txBody>
          <a:bodyPr vert="horz" wrap="square" lIns="0" tIns="12700" rIns="0" bIns="0" rtlCol="0">
            <a:spAutoFit/>
          </a:bodyPr>
          <a:lstStyle/>
          <a:p>
            <a:pPr marL="12700" marR="5080">
              <a:spcBef>
                <a:spcPts val="100"/>
              </a:spcBef>
            </a:pPr>
            <a:r>
              <a:rPr sz="1100" spc="-5" dirty="0">
                <a:solidFill>
                  <a:prstClr val="black"/>
                </a:solidFill>
                <a:cs typeface="Carlito"/>
              </a:rPr>
              <a:t>expresamente con estas garantías, pero </a:t>
            </a:r>
            <a:r>
              <a:rPr sz="1100" dirty="0">
                <a:solidFill>
                  <a:prstClr val="black"/>
                </a:solidFill>
                <a:cs typeface="Carlito"/>
              </a:rPr>
              <a:t>sí </a:t>
            </a:r>
            <a:r>
              <a:rPr sz="1100" spc="-5" dirty="0">
                <a:solidFill>
                  <a:prstClr val="black"/>
                </a:solidFill>
                <a:cs typeface="Carlito"/>
              </a:rPr>
              <a:t>con  una </a:t>
            </a:r>
            <a:r>
              <a:rPr sz="1100" dirty="0">
                <a:solidFill>
                  <a:prstClr val="black"/>
                </a:solidFill>
                <a:cs typeface="Carlito"/>
              </a:rPr>
              <a:t>versión más avanzada </a:t>
            </a:r>
            <a:r>
              <a:rPr sz="1100" spc="-5" dirty="0">
                <a:solidFill>
                  <a:prstClr val="black"/>
                </a:solidFill>
                <a:cs typeface="Carlito"/>
              </a:rPr>
              <a:t>de </a:t>
            </a:r>
            <a:r>
              <a:rPr sz="1100" dirty="0">
                <a:solidFill>
                  <a:prstClr val="black"/>
                </a:solidFill>
                <a:cs typeface="Carlito"/>
              </a:rPr>
              <a:t>las</a:t>
            </a:r>
            <a:r>
              <a:rPr sz="1100" spc="-100" dirty="0">
                <a:solidFill>
                  <a:prstClr val="black"/>
                </a:solidFill>
                <a:cs typeface="Carlito"/>
              </a:rPr>
              <a:t> </a:t>
            </a:r>
            <a:r>
              <a:rPr sz="1100" dirty="0">
                <a:solidFill>
                  <a:prstClr val="black"/>
                </a:solidFill>
                <a:cs typeface="Carlito"/>
              </a:rPr>
              <a:t>mismas</a:t>
            </a:r>
            <a:endParaRPr sz="1100">
              <a:solidFill>
                <a:prstClr val="black"/>
              </a:solidFill>
              <a:cs typeface="Carlito"/>
            </a:endParaRPr>
          </a:p>
        </p:txBody>
      </p:sp>
      <p:sp>
        <p:nvSpPr>
          <p:cNvPr id="481" name="object 157">
            <a:extLst>
              <a:ext uri="{FF2B5EF4-FFF2-40B4-BE49-F238E27FC236}">
                <a16:creationId xmlns:a16="http://schemas.microsoft.com/office/drawing/2014/main" id="{C0929BFD-DE69-4F49-B9A3-046E97DB466C}"/>
              </a:ext>
            </a:extLst>
          </p:cNvPr>
          <p:cNvSpPr txBox="1"/>
          <p:nvPr/>
        </p:nvSpPr>
        <p:spPr>
          <a:xfrm>
            <a:off x="7819135" y="6515125"/>
            <a:ext cx="598805" cy="182742"/>
          </a:xfrm>
          <a:prstGeom prst="rect">
            <a:avLst/>
          </a:prstGeom>
        </p:spPr>
        <p:txBody>
          <a:bodyPr vert="horz" wrap="square" lIns="0" tIns="13335" rIns="0" bIns="0" rtlCol="0">
            <a:spAutoFit/>
          </a:bodyPr>
          <a:lstStyle/>
          <a:p>
            <a:pPr marL="12700">
              <a:spcBef>
                <a:spcPts val="105"/>
              </a:spcBef>
            </a:pPr>
            <a:r>
              <a:rPr sz="1100" spc="-5" dirty="0">
                <a:solidFill>
                  <a:prstClr val="black"/>
                </a:solidFill>
                <a:cs typeface="Carlito"/>
              </a:rPr>
              <a:t>A</a:t>
            </a:r>
            <a:r>
              <a:rPr sz="1100" spc="5" dirty="0">
                <a:solidFill>
                  <a:prstClr val="black"/>
                </a:solidFill>
                <a:cs typeface="Carlito"/>
              </a:rPr>
              <a:t>m</a:t>
            </a:r>
            <a:r>
              <a:rPr sz="1100" spc="-5" dirty="0">
                <a:solidFill>
                  <a:prstClr val="black"/>
                </a:solidFill>
                <a:cs typeface="Carlito"/>
              </a:rPr>
              <a:t>p</a:t>
            </a:r>
            <a:r>
              <a:rPr sz="1100" dirty="0">
                <a:solidFill>
                  <a:prstClr val="black"/>
                </a:solidFill>
                <a:cs typeface="Carlito"/>
              </a:rPr>
              <a:t>l</a:t>
            </a:r>
            <a:r>
              <a:rPr sz="1100" spc="-5" dirty="0">
                <a:solidFill>
                  <a:prstClr val="black"/>
                </a:solidFill>
                <a:cs typeface="Carlito"/>
              </a:rPr>
              <a:t>i</a:t>
            </a:r>
            <a:r>
              <a:rPr sz="1100" dirty="0">
                <a:solidFill>
                  <a:prstClr val="black"/>
                </a:solidFill>
                <a:cs typeface="Carlito"/>
              </a:rPr>
              <a:t>a</a:t>
            </a:r>
            <a:r>
              <a:rPr sz="1100" spc="-10" dirty="0">
                <a:solidFill>
                  <a:prstClr val="black"/>
                </a:solidFill>
                <a:cs typeface="Carlito"/>
              </a:rPr>
              <a:t>b</a:t>
            </a:r>
            <a:r>
              <a:rPr sz="1100" dirty="0">
                <a:solidFill>
                  <a:prstClr val="black"/>
                </a:solidFill>
                <a:cs typeface="Carlito"/>
              </a:rPr>
              <a:t>le</a:t>
            </a:r>
            <a:endParaRPr sz="1100">
              <a:solidFill>
                <a:prstClr val="black"/>
              </a:solidFill>
              <a:cs typeface="Carlito"/>
            </a:endParaRPr>
          </a:p>
        </p:txBody>
      </p:sp>
      <p:sp>
        <p:nvSpPr>
          <p:cNvPr id="154" name="object 16">
            <a:extLst>
              <a:ext uri="{FF2B5EF4-FFF2-40B4-BE49-F238E27FC236}">
                <a16:creationId xmlns:a16="http://schemas.microsoft.com/office/drawing/2014/main" id="{79BDC849-4781-49B3-80DF-478C3E9AA2E0}"/>
              </a:ext>
            </a:extLst>
          </p:cNvPr>
          <p:cNvSpPr txBox="1"/>
          <p:nvPr/>
        </p:nvSpPr>
        <p:spPr>
          <a:xfrm>
            <a:off x="1031740" y="1303279"/>
            <a:ext cx="3348000" cy="216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36000" rIns="0" bIns="0" rtlCol="0">
            <a:noAutofit/>
          </a:bodyPr>
          <a:lstStyle/>
          <a:p>
            <a:pPr marL="180975">
              <a:spcBef>
                <a:spcPts val="265"/>
              </a:spcBef>
            </a:pPr>
            <a:r>
              <a:rPr lang="es-ES" sz="1100" spc="-5" dirty="0"/>
              <a:t>Incendio, rayo y explosión</a:t>
            </a:r>
            <a:endParaRPr sz="1100" spc="-5" dirty="0"/>
          </a:p>
        </p:txBody>
      </p:sp>
      <p:sp>
        <p:nvSpPr>
          <p:cNvPr id="155" name="object 16">
            <a:extLst>
              <a:ext uri="{FF2B5EF4-FFF2-40B4-BE49-F238E27FC236}">
                <a16:creationId xmlns:a16="http://schemas.microsoft.com/office/drawing/2014/main" id="{01057C7C-7EDD-4C17-B035-FCC501A5DBE7}"/>
              </a:ext>
            </a:extLst>
          </p:cNvPr>
          <p:cNvSpPr txBox="1"/>
          <p:nvPr/>
        </p:nvSpPr>
        <p:spPr>
          <a:xfrm>
            <a:off x="1031740" y="3162407"/>
            <a:ext cx="3348000" cy="216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36000" rIns="0" bIns="0" rtlCol="0">
            <a:noAutofit/>
          </a:bodyPr>
          <a:lstStyle/>
          <a:p>
            <a:pPr marL="180975">
              <a:spcBef>
                <a:spcPts val="265"/>
              </a:spcBef>
            </a:pPr>
            <a:r>
              <a:rPr lang="es-ES" sz="1100" spc="-5" dirty="0"/>
              <a:t>Responsabilidad Civil</a:t>
            </a:r>
            <a:endParaRPr sz="1100" spc="-5" dirty="0"/>
          </a:p>
        </p:txBody>
      </p:sp>
      <p:sp>
        <p:nvSpPr>
          <p:cNvPr id="156" name="object 16">
            <a:extLst>
              <a:ext uri="{FF2B5EF4-FFF2-40B4-BE49-F238E27FC236}">
                <a16:creationId xmlns:a16="http://schemas.microsoft.com/office/drawing/2014/main" id="{0801256A-0AB9-4B08-B05C-62D004E9AA40}"/>
              </a:ext>
            </a:extLst>
          </p:cNvPr>
          <p:cNvSpPr txBox="1"/>
          <p:nvPr/>
        </p:nvSpPr>
        <p:spPr>
          <a:xfrm>
            <a:off x="1031740" y="3533324"/>
            <a:ext cx="3348000" cy="216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36000" rIns="0" bIns="0" rtlCol="0">
            <a:noAutofit/>
          </a:bodyPr>
          <a:lstStyle/>
          <a:p>
            <a:pPr marL="180975">
              <a:spcBef>
                <a:spcPts val="265"/>
              </a:spcBef>
            </a:pPr>
            <a:r>
              <a:rPr lang="es-ES" sz="1100" spc="-5" dirty="0"/>
              <a:t>Fenómenos atmosféricos</a:t>
            </a:r>
            <a:endParaRPr sz="1100" spc="-5" dirty="0"/>
          </a:p>
        </p:txBody>
      </p:sp>
      <p:sp>
        <p:nvSpPr>
          <p:cNvPr id="157" name="object 16">
            <a:extLst>
              <a:ext uri="{FF2B5EF4-FFF2-40B4-BE49-F238E27FC236}">
                <a16:creationId xmlns:a16="http://schemas.microsoft.com/office/drawing/2014/main" id="{FC5BB991-BAD5-4CC2-BB26-A84177AB0318}"/>
              </a:ext>
            </a:extLst>
          </p:cNvPr>
          <p:cNvSpPr txBox="1"/>
          <p:nvPr/>
        </p:nvSpPr>
        <p:spPr>
          <a:xfrm>
            <a:off x="1031740" y="3904241"/>
            <a:ext cx="3348000" cy="216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36000" rIns="0" bIns="0" rtlCol="0">
            <a:noAutofit/>
          </a:bodyPr>
          <a:lstStyle/>
          <a:p>
            <a:pPr marL="180975">
              <a:spcBef>
                <a:spcPts val="265"/>
              </a:spcBef>
            </a:pPr>
            <a:r>
              <a:rPr lang="es-ES" sz="1100" spc="-5" dirty="0"/>
              <a:t>Derrumbe accidental</a:t>
            </a:r>
            <a:endParaRPr sz="1100" spc="-5" dirty="0"/>
          </a:p>
        </p:txBody>
      </p:sp>
      <p:sp>
        <p:nvSpPr>
          <p:cNvPr id="158" name="object 16">
            <a:extLst>
              <a:ext uri="{FF2B5EF4-FFF2-40B4-BE49-F238E27FC236}">
                <a16:creationId xmlns:a16="http://schemas.microsoft.com/office/drawing/2014/main" id="{C622CA51-8B83-4DE0-AC3A-42CD715BC15B}"/>
              </a:ext>
            </a:extLst>
          </p:cNvPr>
          <p:cNvSpPr txBox="1"/>
          <p:nvPr/>
        </p:nvSpPr>
        <p:spPr>
          <a:xfrm>
            <a:off x="1031740" y="4254256"/>
            <a:ext cx="3348000" cy="216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36000" rIns="0" bIns="0" rtlCol="0">
            <a:noAutofit/>
          </a:bodyPr>
          <a:lstStyle/>
          <a:p>
            <a:pPr marL="180975">
              <a:spcBef>
                <a:spcPts val="265"/>
              </a:spcBef>
            </a:pPr>
            <a:r>
              <a:rPr lang="es-ES" sz="1100" spc="-5" dirty="0"/>
              <a:t>Inhabitabilidad/pérdida de alquileres</a:t>
            </a:r>
            <a:endParaRPr sz="1100" spc="-5" dirty="0"/>
          </a:p>
        </p:txBody>
      </p:sp>
      <p:pic>
        <p:nvPicPr>
          <p:cNvPr id="100" name="Picture 6" descr="Resultado de imagen de ir a inicio">
            <a:hlinkClick r:id="rId18" action="ppaction://hlinksldjump"/>
            <a:extLst>
              <a:ext uri="{FF2B5EF4-FFF2-40B4-BE49-F238E27FC236}">
                <a16:creationId xmlns:a16="http://schemas.microsoft.com/office/drawing/2014/main" id="{9F7DA8C6-C2B4-41DE-925D-BCF847BBFFB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02" name="Rectángulo 101">
            <a:extLst>
              <a:ext uri="{FF2B5EF4-FFF2-40B4-BE49-F238E27FC236}">
                <a16:creationId xmlns:a16="http://schemas.microsoft.com/office/drawing/2014/main" id="{10A4C4F9-BF5D-4A2D-A0C7-C3B9023707B2}"/>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597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a:t>
            </a:r>
            <a:r>
              <a:rPr lang="es-ES" b="1" dirty="0">
                <a:cs typeface="Arial"/>
              </a:rPr>
              <a:t>Garantías</a:t>
            </a:r>
            <a:r>
              <a:rPr lang="es-ES" b="1" spc="-40" dirty="0">
                <a:cs typeface="Arial"/>
              </a:rPr>
              <a:t> </a:t>
            </a:r>
            <a:r>
              <a:rPr lang="es-ES" b="1" dirty="0">
                <a:cs typeface="Arial"/>
              </a:rPr>
              <a:t>de</a:t>
            </a:r>
            <a:r>
              <a:rPr lang="es-ES" b="1" spc="-20" dirty="0">
                <a:cs typeface="Arial"/>
              </a:rPr>
              <a:t> </a:t>
            </a:r>
            <a:r>
              <a:rPr lang="es-ES" b="1" dirty="0">
                <a:cs typeface="Arial"/>
              </a:rPr>
              <a:t>alta</a:t>
            </a:r>
            <a:r>
              <a:rPr lang="es-ES" b="1" spc="-25" dirty="0">
                <a:cs typeface="Arial"/>
              </a:rPr>
              <a:t> </a:t>
            </a:r>
            <a:r>
              <a:rPr lang="es-ES" b="1" dirty="0">
                <a:cs typeface="Arial"/>
              </a:rPr>
              <a:t>intensidad</a:t>
            </a:r>
            <a:r>
              <a:rPr lang="es-ES" b="1" spc="-55" dirty="0">
                <a:cs typeface="Arial"/>
              </a:rPr>
              <a:t> </a:t>
            </a:r>
            <a:endParaRPr lang="es-ES" b="1" dirty="0">
              <a:solidFill>
                <a:schemeClr val="bg1"/>
              </a:solidFill>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153" name="object 3">
            <a:extLst>
              <a:ext uri="{FF2B5EF4-FFF2-40B4-BE49-F238E27FC236}">
                <a16:creationId xmlns:a16="http://schemas.microsoft.com/office/drawing/2014/main" id="{AE2632F8-0A31-4A32-8751-AB2D7E3CEDCF}"/>
              </a:ext>
            </a:extLst>
          </p:cNvPr>
          <p:cNvSpPr txBox="1"/>
          <p:nvPr/>
        </p:nvSpPr>
        <p:spPr>
          <a:xfrm>
            <a:off x="562153" y="607034"/>
            <a:ext cx="10778440" cy="542456"/>
          </a:xfrm>
          <a:prstGeom prst="rect">
            <a:avLst/>
          </a:prstGeom>
        </p:spPr>
        <p:txBody>
          <a:bodyPr vert="horz" wrap="square" lIns="0" tIns="110490" rIns="0" bIns="0" rtlCol="0">
            <a:spAutoFit/>
          </a:bodyPr>
          <a:lstStyle/>
          <a:p>
            <a:pPr marL="12700">
              <a:lnSpc>
                <a:spcPct val="100000"/>
              </a:lnSpc>
              <a:spcBef>
                <a:spcPts val="870"/>
              </a:spcBef>
            </a:pPr>
            <a:r>
              <a:rPr lang="es-ES" sz="1400" b="1" dirty="0">
                <a:cs typeface="Arial"/>
              </a:rPr>
              <a:t>Garantías</a:t>
            </a:r>
            <a:r>
              <a:rPr lang="es-ES" sz="1400" b="1" spc="-40" dirty="0">
                <a:cs typeface="Arial"/>
              </a:rPr>
              <a:t> </a:t>
            </a:r>
            <a:r>
              <a:rPr lang="es-ES" sz="1400" b="1" dirty="0">
                <a:cs typeface="Arial"/>
              </a:rPr>
              <a:t>de</a:t>
            </a:r>
            <a:r>
              <a:rPr lang="es-ES" sz="1400" b="1" spc="-20" dirty="0">
                <a:cs typeface="Arial"/>
              </a:rPr>
              <a:t> </a:t>
            </a:r>
            <a:r>
              <a:rPr lang="es-ES" sz="1400" b="1" dirty="0">
                <a:cs typeface="Arial"/>
              </a:rPr>
              <a:t>alta</a:t>
            </a:r>
            <a:r>
              <a:rPr lang="es-ES" sz="1400" b="1" spc="-25" dirty="0">
                <a:cs typeface="Arial"/>
              </a:rPr>
              <a:t> </a:t>
            </a:r>
            <a:r>
              <a:rPr lang="es-ES" sz="1400" b="1" dirty="0">
                <a:cs typeface="Arial"/>
              </a:rPr>
              <a:t>intensidad</a:t>
            </a:r>
            <a:r>
              <a:rPr lang="es-ES" sz="1400" b="1" spc="-55" dirty="0">
                <a:cs typeface="Arial"/>
              </a:rPr>
              <a:t> </a:t>
            </a:r>
            <a:r>
              <a:rPr lang="es-ES" sz="1400" spc="-5" dirty="0">
                <a:solidFill>
                  <a:srgbClr val="9A938F"/>
                </a:solidFill>
                <a:cs typeface="Arial"/>
              </a:rPr>
              <a:t>que</a:t>
            </a:r>
            <a:r>
              <a:rPr lang="es-ES" sz="1400" spc="-10" dirty="0">
                <a:solidFill>
                  <a:srgbClr val="9A938F"/>
                </a:solidFill>
                <a:cs typeface="Arial"/>
              </a:rPr>
              <a:t> </a:t>
            </a:r>
            <a:r>
              <a:rPr lang="es-ES" sz="1400" dirty="0">
                <a:solidFill>
                  <a:srgbClr val="9A938F"/>
                </a:solidFill>
                <a:cs typeface="Arial"/>
              </a:rPr>
              <a:t>protegen</a:t>
            </a:r>
            <a:r>
              <a:rPr lang="es-ES" sz="1400" spc="-40" dirty="0">
                <a:solidFill>
                  <a:srgbClr val="9A938F"/>
                </a:solidFill>
                <a:cs typeface="Arial"/>
              </a:rPr>
              <a:t> </a:t>
            </a:r>
            <a:r>
              <a:rPr lang="es-ES" sz="1400" dirty="0">
                <a:solidFill>
                  <a:srgbClr val="9A938F"/>
                </a:solidFill>
                <a:cs typeface="Arial"/>
              </a:rPr>
              <a:t>el</a:t>
            </a:r>
            <a:r>
              <a:rPr lang="es-ES" sz="1400" spc="-5" dirty="0">
                <a:solidFill>
                  <a:srgbClr val="9A938F"/>
                </a:solidFill>
                <a:cs typeface="Arial"/>
              </a:rPr>
              <a:t> </a:t>
            </a:r>
            <a:r>
              <a:rPr lang="es-ES" sz="1400" dirty="0">
                <a:solidFill>
                  <a:srgbClr val="9A938F"/>
                </a:solidFill>
                <a:cs typeface="Arial"/>
              </a:rPr>
              <a:t>patrimonio</a:t>
            </a:r>
            <a:r>
              <a:rPr lang="es-ES" sz="1400" spc="-45" dirty="0">
                <a:solidFill>
                  <a:srgbClr val="9A938F"/>
                </a:solidFill>
                <a:cs typeface="Arial"/>
              </a:rPr>
              <a:t> </a:t>
            </a:r>
            <a:r>
              <a:rPr lang="es-ES" sz="1400" spc="-5" dirty="0">
                <a:solidFill>
                  <a:srgbClr val="9A938F"/>
                </a:solidFill>
                <a:cs typeface="Arial"/>
              </a:rPr>
              <a:t>del</a:t>
            </a:r>
            <a:r>
              <a:rPr lang="es-ES" sz="1400" spc="-90" dirty="0">
                <a:solidFill>
                  <a:srgbClr val="9A938F"/>
                </a:solidFill>
                <a:cs typeface="Arial"/>
              </a:rPr>
              <a:t> </a:t>
            </a:r>
            <a:r>
              <a:rPr lang="es-ES" sz="1400" dirty="0">
                <a:solidFill>
                  <a:srgbClr val="9A938F"/>
                </a:solidFill>
                <a:cs typeface="Arial"/>
              </a:rPr>
              <a:t>Asegurado: Cubren los daños que por su intensidad pueden poner en peligro la vivienda y un grave perjuicio económico para el Asegurado</a:t>
            </a:r>
          </a:p>
        </p:txBody>
      </p:sp>
      <p:sp>
        <p:nvSpPr>
          <p:cNvPr id="154" name="object 4">
            <a:extLst>
              <a:ext uri="{FF2B5EF4-FFF2-40B4-BE49-F238E27FC236}">
                <a16:creationId xmlns:a16="http://schemas.microsoft.com/office/drawing/2014/main" id="{5584A76F-D8E6-42E1-B7A2-22451808459E}"/>
              </a:ext>
            </a:extLst>
          </p:cNvPr>
          <p:cNvSpPr/>
          <p:nvPr/>
        </p:nvSpPr>
        <p:spPr>
          <a:xfrm>
            <a:off x="576072" y="1215008"/>
            <a:ext cx="10764520" cy="0"/>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sp>
        <p:nvSpPr>
          <p:cNvPr id="168" name="object 22">
            <a:extLst>
              <a:ext uri="{FF2B5EF4-FFF2-40B4-BE49-F238E27FC236}">
                <a16:creationId xmlns:a16="http://schemas.microsoft.com/office/drawing/2014/main" id="{5F7FCEE4-7BD9-4F1D-930B-516D1F2FC166}"/>
              </a:ext>
            </a:extLst>
          </p:cNvPr>
          <p:cNvSpPr txBox="1"/>
          <p:nvPr/>
        </p:nvSpPr>
        <p:spPr>
          <a:xfrm>
            <a:off x="3142488" y="1723644"/>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180340">
              <a:lnSpc>
                <a:spcPct val="100000"/>
              </a:lnSpc>
              <a:spcBef>
                <a:spcPts val="675"/>
              </a:spcBef>
            </a:pPr>
            <a:r>
              <a:rPr sz="1400" spc="-5" dirty="0">
                <a:solidFill>
                  <a:srgbClr val="FFFFFF"/>
                </a:solidFill>
                <a:cs typeface="Carlito"/>
              </a:rPr>
              <a:t>BÁSICO</a:t>
            </a:r>
            <a:r>
              <a:rPr sz="1400" spc="-40" dirty="0">
                <a:solidFill>
                  <a:srgbClr val="FFFFFF"/>
                </a:solidFill>
                <a:cs typeface="Carlito"/>
              </a:rPr>
              <a:t> </a:t>
            </a:r>
            <a:r>
              <a:rPr sz="1400" spc="-10" dirty="0">
                <a:solidFill>
                  <a:srgbClr val="FFFFFF"/>
                </a:solidFill>
                <a:cs typeface="Carlito"/>
              </a:rPr>
              <a:t>PLUS</a:t>
            </a:r>
            <a:endParaRPr sz="1400" dirty="0">
              <a:cs typeface="Carlito"/>
            </a:endParaRPr>
          </a:p>
        </p:txBody>
      </p:sp>
      <p:sp>
        <p:nvSpPr>
          <p:cNvPr id="172" name="object 26">
            <a:extLst>
              <a:ext uri="{FF2B5EF4-FFF2-40B4-BE49-F238E27FC236}">
                <a16:creationId xmlns:a16="http://schemas.microsoft.com/office/drawing/2014/main" id="{FC0B9EF6-D787-4C59-B245-8A3042F19EE4}"/>
              </a:ext>
            </a:extLst>
          </p:cNvPr>
          <p:cNvSpPr txBox="1"/>
          <p:nvPr/>
        </p:nvSpPr>
        <p:spPr>
          <a:xfrm>
            <a:off x="4550664" y="1722119"/>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48920">
              <a:lnSpc>
                <a:spcPct val="100000"/>
              </a:lnSpc>
              <a:spcBef>
                <a:spcPts val="675"/>
              </a:spcBef>
            </a:pPr>
            <a:r>
              <a:rPr sz="1400" dirty="0">
                <a:solidFill>
                  <a:srgbClr val="FFFFFF"/>
                </a:solidFill>
                <a:cs typeface="Carlito"/>
              </a:rPr>
              <a:t>AMPLIADO</a:t>
            </a:r>
            <a:endParaRPr sz="1400">
              <a:cs typeface="Carlito"/>
            </a:endParaRPr>
          </a:p>
        </p:txBody>
      </p:sp>
      <p:sp>
        <p:nvSpPr>
          <p:cNvPr id="176" name="object 30">
            <a:extLst>
              <a:ext uri="{FF2B5EF4-FFF2-40B4-BE49-F238E27FC236}">
                <a16:creationId xmlns:a16="http://schemas.microsoft.com/office/drawing/2014/main" id="{877B3C95-2215-4CB9-9BCE-C80B45AF3EE9}"/>
              </a:ext>
            </a:extLst>
          </p:cNvPr>
          <p:cNvSpPr txBox="1"/>
          <p:nvPr/>
        </p:nvSpPr>
        <p:spPr>
          <a:xfrm>
            <a:off x="5958840" y="1722119"/>
            <a:ext cx="1295400"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78130">
              <a:lnSpc>
                <a:spcPct val="100000"/>
              </a:lnSpc>
              <a:spcBef>
                <a:spcPts val="675"/>
              </a:spcBef>
            </a:pPr>
            <a:r>
              <a:rPr sz="1400" spc="-5" dirty="0">
                <a:solidFill>
                  <a:srgbClr val="FFFFFF"/>
                </a:solidFill>
                <a:cs typeface="Carlito"/>
              </a:rPr>
              <a:t>PREMIUM</a:t>
            </a:r>
            <a:endParaRPr sz="1400">
              <a:cs typeface="Carlito"/>
            </a:endParaRPr>
          </a:p>
        </p:txBody>
      </p:sp>
      <p:sp>
        <p:nvSpPr>
          <p:cNvPr id="177" name="object 31">
            <a:extLst>
              <a:ext uri="{FF2B5EF4-FFF2-40B4-BE49-F238E27FC236}">
                <a16:creationId xmlns:a16="http://schemas.microsoft.com/office/drawing/2014/main" id="{87E4F51F-5631-47BA-AD51-B00CF436660E}"/>
              </a:ext>
            </a:extLst>
          </p:cNvPr>
          <p:cNvSpPr/>
          <p:nvPr/>
        </p:nvSpPr>
        <p:spPr>
          <a:xfrm>
            <a:off x="3628981" y="2519156"/>
            <a:ext cx="330835" cy="231775"/>
          </a:xfrm>
          <a:custGeom>
            <a:avLst/>
            <a:gdLst/>
            <a:ahLst/>
            <a:cxnLst/>
            <a:rect l="l" t="t" r="r" b="b"/>
            <a:pathLst>
              <a:path w="330835" h="231775">
                <a:moveTo>
                  <a:pt x="301306" y="0"/>
                </a:moveTo>
                <a:lnTo>
                  <a:pt x="118306" y="172676"/>
                </a:lnTo>
                <a:lnTo>
                  <a:pt x="30380" y="82770"/>
                </a:lnTo>
                <a:lnTo>
                  <a:pt x="0" y="111668"/>
                </a:lnTo>
                <a:lnTo>
                  <a:pt x="116876"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178" name="object 32">
            <a:extLst>
              <a:ext uri="{FF2B5EF4-FFF2-40B4-BE49-F238E27FC236}">
                <a16:creationId xmlns:a16="http://schemas.microsoft.com/office/drawing/2014/main" id="{66DF2A6B-E303-4D33-8ABA-89EE8223EEA1}"/>
              </a:ext>
            </a:extLst>
          </p:cNvPr>
          <p:cNvSpPr/>
          <p:nvPr/>
        </p:nvSpPr>
        <p:spPr>
          <a:xfrm>
            <a:off x="5076781" y="2508488"/>
            <a:ext cx="330835" cy="231775"/>
          </a:xfrm>
          <a:custGeom>
            <a:avLst/>
            <a:gdLst/>
            <a:ahLst/>
            <a:cxnLst/>
            <a:rect l="l" t="t" r="r" b="b"/>
            <a:pathLst>
              <a:path w="330835" h="231775">
                <a:moveTo>
                  <a:pt x="301306" y="0"/>
                </a:moveTo>
                <a:lnTo>
                  <a:pt x="118306" y="172676"/>
                </a:lnTo>
                <a:lnTo>
                  <a:pt x="30380" y="82770"/>
                </a:lnTo>
                <a:lnTo>
                  <a:pt x="0" y="111668"/>
                </a:lnTo>
                <a:lnTo>
                  <a:pt x="116876"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179" name="object 33">
            <a:extLst>
              <a:ext uri="{FF2B5EF4-FFF2-40B4-BE49-F238E27FC236}">
                <a16:creationId xmlns:a16="http://schemas.microsoft.com/office/drawing/2014/main" id="{DEE3D234-DB21-4632-B3DE-5C56F0791FE7}"/>
              </a:ext>
            </a:extLst>
          </p:cNvPr>
          <p:cNvSpPr/>
          <p:nvPr/>
        </p:nvSpPr>
        <p:spPr>
          <a:xfrm>
            <a:off x="6498673" y="2496296"/>
            <a:ext cx="330835" cy="231775"/>
          </a:xfrm>
          <a:custGeom>
            <a:avLst/>
            <a:gdLst/>
            <a:ahLst/>
            <a:cxnLst/>
            <a:rect l="l" t="t" r="r" b="b"/>
            <a:pathLst>
              <a:path w="330834"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196" name="object 49">
            <a:extLst>
              <a:ext uri="{FF2B5EF4-FFF2-40B4-BE49-F238E27FC236}">
                <a16:creationId xmlns:a16="http://schemas.microsoft.com/office/drawing/2014/main" id="{79EA67C1-3301-47B8-8303-8A11307F6846}"/>
              </a:ext>
            </a:extLst>
          </p:cNvPr>
          <p:cNvSpPr txBox="1"/>
          <p:nvPr/>
        </p:nvSpPr>
        <p:spPr>
          <a:xfrm>
            <a:off x="3487928" y="3317240"/>
            <a:ext cx="52895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1</a:t>
            </a:r>
            <a:r>
              <a:rPr sz="1200" spc="5" dirty="0">
                <a:cs typeface="Carlito"/>
              </a:rPr>
              <a:t>5</a:t>
            </a:r>
            <a:r>
              <a:rPr sz="1200" dirty="0">
                <a:cs typeface="Carlito"/>
              </a:rPr>
              <a:t>0.000</a:t>
            </a:r>
            <a:endParaRPr sz="1200">
              <a:cs typeface="Carlito"/>
            </a:endParaRPr>
          </a:p>
        </p:txBody>
      </p:sp>
      <p:sp>
        <p:nvSpPr>
          <p:cNvPr id="197" name="object 50">
            <a:extLst>
              <a:ext uri="{FF2B5EF4-FFF2-40B4-BE49-F238E27FC236}">
                <a16:creationId xmlns:a16="http://schemas.microsoft.com/office/drawing/2014/main" id="{B0BAEB02-2AE0-4825-AE97-D2462EF97D28}"/>
              </a:ext>
            </a:extLst>
          </p:cNvPr>
          <p:cNvSpPr txBox="1"/>
          <p:nvPr/>
        </p:nvSpPr>
        <p:spPr>
          <a:xfrm>
            <a:off x="4916170" y="3317240"/>
            <a:ext cx="52895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3</a:t>
            </a:r>
            <a:r>
              <a:rPr sz="1200" spc="5" dirty="0">
                <a:cs typeface="Carlito"/>
              </a:rPr>
              <a:t>0</a:t>
            </a:r>
            <a:r>
              <a:rPr sz="1200" dirty="0">
                <a:cs typeface="Carlito"/>
              </a:rPr>
              <a:t>0.000</a:t>
            </a:r>
            <a:endParaRPr sz="1200">
              <a:cs typeface="Carlito"/>
            </a:endParaRPr>
          </a:p>
        </p:txBody>
      </p:sp>
      <p:sp>
        <p:nvSpPr>
          <p:cNvPr id="198" name="object 51">
            <a:extLst>
              <a:ext uri="{FF2B5EF4-FFF2-40B4-BE49-F238E27FC236}">
                <a16:creationId xmlns:a16="http://schemas.microsoft.com/office/drawing/2014/main" id="{06F7071A-3DAB-4E35-A514-6B647E6DC4B7}"/>
              </a:ext>
            </a:extLst>
          </p:cNvPr>
          <p:cNvSpPr txBox="1"/>
          <p:nvPr/>
        </p:nvSpPr>
        <p:spPr>
          <a:xfrm>
            <a:off x="6264021" y="3317240"/>
            <a:ext cx="52895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3</a:t>
            </a:r>
            <a:r>
              <a:rPr sz="1200" spc="5" dirty="0">
                <a:cs typeface="Carlito"/>
              </a:rPr>
              <a:t>0</a:t>
            </a:r>
            <a:r>
              <a:rPr sz="1200" dirty="0">
                <a:cs typeface="Carlito"/>
              </a:rPr>
              <a:t>0.000</a:t>
            </a:r>
            <a:endParaRPr sz="1200">
              <a:cs typeface="Carlito"/>
            </a:endParaRPr>
          </a:p>
        </p:txBody>
      </p:sp>
      <p:sp>
        <p:nvSpPr>
          <p:cNvPr id="204" name="object 57">
            <a:extLst>
              <a:ext uri="{FF2B5EF4-FFF2-40B4-BE49-F238E27FC236}">
                <a16:creationId xmlns:a16="http://schemas.microsoft.com/office/drawing/2014/main" id="{A04D91AF-C84E-48CC-A9E3-32C303CE55D6}"/>
              </a:ext>
            </a:extLst>
          </p:cNvPr>
          <p:cNvSpPr/>
          <p:nvPr/>
        </p:nvSpPr>
        <p:spPr>
          <a:xfrm>
            <a:off x="3615294" y="4133072"/>
            <a:ext cx="332105" cy="231775"/>
          </a:xfrm>
          <a:custGeom>
            <a:avLst/>
            <a:gdLst/>
            <a:ahLst/>
            <a:cxnLst/>
            <a:rect l="l" t="t" r="r" b="b"/>
            <a:pathLst>
              <a:path w="332104" h="231775">
                <a:moveTo>
                  <a:pt x="302648" y="0"/>
                </a:moveTo>
                <a:lnTo>
                  <a:pt x="118833" y="172676"/>
                </a:lnTo>
                <a:lnTo>
                  <a:pt x="30516" y="82770"/>
                </a:lnTo>
                <a:lnTo>
                  <a:pt x="0" y="111668"/>
                </a:lnTo>
                <a:lnTo>
                  <a:pt x="117397" y="231543"/>
                </a:lnTo>
                <a:lnTo>
                  <a:pt x="148272" y="203002"/>
                </a:lnTo>
                <a:lnTo>
                  <a:pt x="331728" y="29968"/>
                </a:lnTo>
                <a:lnTo>
                  <a:pt x="302648" y="0"/>
                </a:lnTo>
                <a:close/>
              </a:path>
            </a:pathLst>
          </a:custGeom>
          <a:solidFill>
            <a:srgbClr val="33CC33"/>
          </a:solidFill>
        </p:spPr>
        <p:txBody>
          <a:bodyPr wrap="square" lIns="0" tIns="0" rIns="0" bIns="0" rtlCol="0"/>
          <a:lstStyle/>
          <a:p>
            <a:endParaRPr/>
          </a:p>
        </p:txBody>
      </p:sp>
      <p:sp>
        <p:nvSpPr>
          <p:cNvPr id="205" name="object 58">
            <a:extLst>
              <a:ext uri="{FF2B5EF4-FFF2-40B4-BE49-F238E27FC236}">
                <a16:creationId xmlns:a16="http://schemas.microsoft.com/office/drawing/2014/main" id="{40A1E36A-9742-47C4-836E-E6DB20022470}"/>
              </a:ext>
            </a:extLst>
          </p:cNvPr>
          <p:cNvSpPr/>
          <p:nvPr/>
        </p:nvSpPr>
        <p:spPr>
          <a:xfrm>
            <a:off x="5063065" y="4096496"/>
            <a:ext cx="330835" cy="231775"/>
          </a:xfrm>
          <a:custGeom>
            <a:avLst/>
            <a:gdLst/>
            <a:ahLst/>
            <a:cxnLst/>
            <a:rect l="l" t="t" r="r" b="b"/>
            <a:pathLst>
              <a:path w="330835"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06" name="object 59">
            <a:extLst>
              <a:ext uri="{FF2B5EF4-FFF2-40B4-BE49-F238E27FC236}">
                <a16:creationId xmlns:a16="http://schemas.microsoft.com/office/drawing/2014/main" id="{DE77CC27-6801-4337-B799-340264D0E215}"/>
              </a:ext>
            </a:extLst>
          </p:cNvPr>
          <p:cNvSpPr/>
          <p:nvPr/>
        </p:nvSpPr>
        <p:spPr>
          <a:xfrm>
            <a:off x="6484957" y="4096496"/>
            <a:ext cx="330835" cy="231775"/>
          </a:xfrm>
          <a:custGeom>
            <a:avLst/>
            <a:gdLst/>
            <a:ahLst/>
            <a:cxnLst/>
            <a:rect l="l" t="t" r="r" b="b"/>
            <a:pathLst>
              <a:path w="330834"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17" name="object 70">
            <a:extLst>
              <a:ext uri="{FF2B5EF4-FFF2-40B4-BE49-F238E27FC236}">
                <a16:creationId xmlns:a16="http://schemas.microsoft.com/office/drawing/2014/main" id="{63FCF545-269D-45AC-84C2-9EA83632350B}"/>
              </a:ext>
            </a:extLst>
          </p:cNvPr>
          <p:cNvSpPr/>
          <p:nvPr/>
        </p:nvSpPr>
        <p:spPr>
          <a:xfrm>
            <a:off x="3615294" y="4747243"/>
            <a:ext cx="332105" cy="231775"/>
          </a:xfrm>
          <a:custGeom>
            <a:avLst/>
            <a:gdLst/>
            <a:ahLst/>
            <a:cxnLst/>
            <a:rect l="l" t="t" r="r" b="b"/>
            <a:pathLst>
              <a:path w="332104" h="231775">
                <a:moveTo>
                  <a:pt x="302648" y="0"/>
                </a:moveTo>
                <a:lnTo>
                  <a:pt x="118833" y="172676"/>
                </a:lnTo>
                <a:lnTo>
                  <a:pt x="30516" y="82770"/>
                </a:lnTo>
                <a:lnTo>
                  <a:pt x="0" y="111668"/>
                </a:lnTo>
                <a:lnTo>
                  <a:pt x="117397" y="231543"/>
                </a:lnTo>
                <a:lnTo>
                  <a:pt x="148272" y="203002"/>
                </a:lnTo>
                <a:lnTo>
                  <a:pt x="331728" y="29968"/>
                </a:lnTo>
                <a:lnTo>
                  <a:pt x="302648" y="0"/>
                </a:lnTo>
                <a:close/>
              </a:path>
            </a:pathLst>
          </a:custGeom>
          <a:solidFill>
            <a:srgbClr val="33CC33"/>
          </a:solidFill>
        </p:spPr>
        <p:txBody>
          <a:bodyPr wrap="square" lIns="0" tIns="0" rIns="0" bIns="0" rtlCol="0"/>
          <a:lstStyle/>
          <a:p>
            <a:endParaRPr/>
          </a:p>
        </p:txBody>
      </p:sp>
      <p:sp>
        <p:nvSpPr>
          <p:cNvPr id="218" name="object 71">
            <a:extLst>
              <a:ext uri="{FF2B5EF4-FFF2-40B4-BE49-F238E27FC236}">
                <a16:creationId xmlns:a16="http://schemas.microsoft.com/office/drawing/2014/main" id="{50AF450A-3E68-4E49-80C2-C354D40141DF}"/>
              </a:ext>
            </a:extLst>
          </p:cNvPr>
          <p:cNvSpPr/>
          <p:nvPr/>
        </p:nvSpPr>
        <p:spPr>
          <a:xfrm>
            <a:off x="5063065" y="4710667"/>
            <a:ext cx="330835" cy="231775"/>
          </a:xfrm>
          <a:custGeom>
            <a:avLst/>
            <a:gdLst/>
            <a:ahLst/>
            <a:cxnLst/>
            <a:rect l="l" t="t" r="r" b="b"/>
            <a:pathLst>
              <a:path w="330835"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19" name="object 72">
            <a:extLst>
              <a:ext uri="{FF2B5EF4-FFF2-40B4-BE49-F238E27FC236}">
                <a16:creationId xmlns:a16="http://schemas.microsoft.com/office/drawing/2014/main" id="{7C47599F-BFB0-495C-AA76-8B5C54819CA7}"/>
              </a:ext>
            </a:extLst>
          </p:cNvPr>
          <p:cNvSpPr/>
          <p:nvPr/>
        </p:nvSpPr>
        <p:spPr>
          <a:xfrm>
            <a:off x="6484957" y="4710667"/>
            <a:ext cx="330835" cy="231775"/>
          </a:xfrm>
          <a:custGeom>
            <a:avLst/>
            <a:gdLst/>
            <a:ahLst/>
            <a:cxnLst/>
            <a:rect l="l" t="t" r="r" b="b"/>
            <a:pathLst>
              <a:path w="330834"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30" name="object 83">
            <a:extLst>
              <a:ext uri="{FF2B5EF4-FFF2-40B4-BE49-F238E27FC236}">
                <a16:creationId xmlns:a16="http://schemas.microsoft.com/office/drawing/2014/main" id="{996F5595-240C-4DDC-88B7-5D791F9A6053}"/>
              </a:ext>
            </a:extLst>
          </p:cNvPr>
          <p:cNvSpPr/>
          <p:nvPr/>
        </p:nvSpPr>
        <p:spPr>
          <a:xfrm>
            <a:off x="3645745" y="5256259"/>
            <a:ext cx="330835" cy="231775"/>
          </a:xfrm>
          <a:custGeom>
            <a:avLst/>
            <a:gdLst/>
            <a:ahLst/>
            <a:cxnLst/>
            <a:rect l="l" t="t" r="r" b="b"/>
            <a:pathLst>
              <a:path w="330835" h="231775">
                <a:moveTo>
                  <a:pt x="301306" y="0"/>
                </a:moveTo>
                <a:lnTo>
                  <a:pt x="118306" y="172676"/>
                </a:lnTo>
                <a:lnTo>
                  <a:pt x="30380" y="82770"/>
                </a:lnTo>
                <a:lnTo>
                  <a:pt x="0" y="111669"/>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31" name="object 84">
            <a:extLst>
              <a:ext uri="{FF2B5EF4-FFF2-40B4-BE49-F238E27FC236}">
                <a16:creationId xmlns:a16="http://schemas.microsoft.com/office/drawing/2014/main" id="{9E443977-DB2D-4F2D-9662-A465E3A29129}"/>
              </a:ext>
            </a:extLst>
          </p:cNvPr>
          <p:cNvSpPr/>
          <p:nvPr/>
        </p:nvSpPr>
        <p:spPr>
          <a:xfrm>
            <a:off x="5046301" y="5230352"/>
            <a:ext cx="330835" cy="231775"/>
          </a:xfrm>
          <a:custGeom>
            <a:avLst/>
            <a:gdLst/>
            <a:ahLst/>
            <a:cxnLst/>
            <a:rect l="l" t="t" r="r" b="b"/>
            <a:pathLst>
              <a:path w="330835"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32" name="object 85">
            <a:extLst>
              <a:ext uri="{FF2B5EF4-FFF2-40B4-BE49-F238E27FC236}">
                <a16:creationId xmlns:a16="http://schemas.microsoft.com/office/drawing/2014/main" id="{EA9FB9A2-2520-4A90-80A1-1DF9E8BA908D}"/>
              </a:ext>
            </a:extLst>
          </p:cNvPr>
          <p:cNvSpPr/>
          <p:nvPr/>
        </p:nvSpPr>
        <p:spPr>
          <a:xfrm>
            <a:off x="6486481" y="5230352"/>
            <a:ext cx="330835" cy="231775"/>
          </a:xfrm>
          <a:custGeom>
            <a:avLst/>
            <a:gdLst/>
            <a:ahLst/>
            <a:cxnLst/>
            <a:rect l="l" t="t" r="r" b="b"/>
            <a:pathLst>
              <a:path w="330834" h="231775">
                <a:moveTo>
                  <a:pt x="301306" y="0"/>
                </a:moveTo>
                <a:lnTo>
                  <a:pt x="118306" y="172676"/>
                </a:lnTo>
                <a:lnTo>
                  <a:pt x="30380" y="82770"/>
                </a:lnTo>
                <a:lnTo>
                  <a:pt x="0" y="111668"/>
                </a:lnTo>
                <a:lnTo>
                  <a:pt x="116877" y="231543"/>
                </a:lnTo>
                <a:lnTo>
                  <a:pt x="147615" y="203002"/>
                </a:lnTo>
                <a:lnTo>
                  <a:pt x="330257" y="29968"/>
                </a:lnTo>
                <a:lnTo>
                  <a:pt x="301306" y="0"/>
                </a:lnTo>
                <a:close/>
              </a:path>
            </a:pathLst>
          </a:custGeom>
          <a:solidFill>
            <a:srgbClr val="33CC33"/>
          </a:solidFill>
        </p:spPr>
        <p:txBody>
          <a:bodyPr wrap="square" lIns="0" tIns="0" rIns="0" bIns="0" rtlCol="0"/>
          <a:lstStyle/>
          <a:p>
            <a:endParaRPr/>
          </a:p>
        </p:txBody>
      </p:sp>
      <p:sp>
        <p:nvSpPr>
          <p:cNvPr id="238" name="object 91">
            <a:extLst>
              <a:ext uri="{FF2B5EF4-FFF2-40B4-BE49-F238E27FC236}">
                <a16:creationId xmlns:a16="http://schemas.microsoft.com/office/drawing/2014/main" id="{E4E9791A-8C8D-4A32-8FC8-3ADF5638282B}"/>
              </a:ext>
            </a:extLst>
          </p:cNvPr>
          <p:cNvSpPr txBox="1"/>
          <p:nvPr/>
        </p:nvSpPr>
        <p:spPr>
          <a:xfrm>
            <a:off x="562152" y="6005271"/>
            <a:ext cx="10869930" cy="452755"/>
          </a:xfrm>
          <a:prstGeom prst="rect">
            <a:avLst/>
          </a:prstGeom>
        </p:spPr>
        <p:txBody>
          <a:bodyPr vert="horz" wrap="square" lIns="0" tIns="12700" rIns="0" bIns="0" rtlCol="0">
            <a:spAutoFit/>
          </a:bodyPr>
          <a:lstStyle/>
          <a:p>
            <a:pPr marL="3856354" marR="5080" indent="-3844290">
              <a:lnSpc>
                <a:spcPct val="100000"/>
              </a:lnSpc>
              <a:spcBef>
                <a:spcPts val="100"/>
              </a:spcBef>
            </a:pPr>
            <a:r>
              <a:rPr sz="1400" b="1" spc="-25" dirty="0">
                <a:cs typeface="Carlito"/>
              </a:rPr>
              <a:t>Todas</a:t>
            </a:r>
            <a:r>
              <a:rPr sz="1400" b="1" spc="-35" dirty="0">
                <a:cs typeface="Carlito"/>
              </a:rPr>
              <a:t> </a:t>
            </a:r>
            <a:r>
              <a:rPr sz="1400" b="1" dirty="0">
                <a:cs typeface="Carlito"/>
              </a:rPr>
              <a:t>las</a:t>
            </a:r>
            <a:r>
              <a:rPr sz="1400" b="1" spc="5" dirty="0">
                <a:cs typeface="Carlito"/>
              </a:rPr>
              <a:t> </a:t>
            </a:r>
            <a:r>
              <a:rPr sz="1400" b="1" spc="-5" dirty="0">
                <a:cs typeface="Carlito"/>
              </a:rPr>
              <a:t>configuraciones</a:t>
            </a:r>
            <a:r>
              <a:rPr sz="1400" b="1" spc="-35" dirty="0">
                <a:cs typeface="Carlito"/>
              </a:rPr>
              <a:t> </a:t>
            </a:r>
            <a:r>
              <a:rPr sz="1400" b="1" spc="-5" dirty="0">
                <a:cs typeface="Carlito"/>
              </a:rPr>
              <a:t>contemplan</a:t>
            </a:r>
            <a:r>
              <a:rPr sz="1400" b="1" spc="-35" dirty="0">
                <a:cs typeface="Carlito"/>
              </a:rPr>
              <a:t> </a:t>
            </a:r>
            <a:r>
              <a:rPr sz="1400" b="1" spc="-5" dirty="0">
                <a:cs typeface="Carlito"/>
              </a:rPr>
              <a:t>estas</a:t>
            </a:r>
            <a:r>
              <a:rPr sz="1400" b="1" spc="-35" dirty="0">
                <a:cs typeface="Carlito"/>
              </a:rPr>
              <a:t> </a:t>
            </a:r>
            <a:r>
              <a:rPr sz="1400" b="1" spc="-10" dirty="0">
                <a:cs typeface="Carlito"/>
              </a:rPr>
              <a:t>garantías</a:t>
            </a:r>
            <a:r>
              <a:rPr sz="1400" b="1" spc="-20" dirty="0">
                <a:cs typeface="Carlito"/>
              </a:rPr>
              <a:t> </a:t>
            </a:r>
            <a:r>
              <a:rPr sz="1400" b="1" dirty="0">
                <a:cs typeface="Carlito"/>
              </a:rPr>
              <a:t>que</a:t>
            </a:r>
            <a:r>
              <a:rPr sz="1400" b="1" spc="-20" dirty="0">
                <a:cs typeface="Carlito"/>
              </a:rPr>
              <a:t> </a:t>
            </a:r>
            <a:r>
              <a:rPr sz="1400" b="1" spc="-5" dirty="0">
                <a:cs typeface="Carlito"/>
              </a:rPr>
              <a:t>protegen</a:t>
            </a:r>
            <a:r>
              <a:rPr sz="1400" b="1" spc="-35" dirty="0">
                <a:cs typeface="Carlito"/>
              </a:rPr>
              <a:t> </a:t>
            </a:r>
            <a:r>
              <a:rPr sz="1400" b="1" dirty="0">
                <a:cs typeface="Carlito"/>
              </a:rPr>
              <a:t>al</a:t>
            </a:r>
            <a:r>
              <a:rPr sz="1400" b="1" spc="-10" dirty="0">
                <a:cs typeface="Carlito"/>
              </a:rPr>
              <a:t> </a:t>
            </a:r>
            <a:r>
              <a:rPr sz="1400" b="1" spc="-5" dirty="0">
                <a:cs typeface="Carlito"/>
              </a:rPr>
              <a:t>Asegurado</a:t>
            </a:r>
            <a:r>
              <a:rPr sz="1400" b="1" spc="-30" dirty="0">
                <a:cs typeface="Carlito"/>
              </a:rPr>
              <a:t> </a:t>
            </a:r>
            <a:r>
              <a:rPr sz="1400" b="1" spc="-5" dirty="0">
                <a:cs typeface="Carlito"/>
              </a:rPr>
              <a:t>ante</a:t>
            </a:r>
            <a:r>
              <a:rPr sz="1400" b="1" spc="-25" dirty="0">
                <a:cs typeface="Carlito"/>
              </a:rPr>
              <a:t> </a:t>
            </a:r>
            <a:r>
              <a:rPr sz="1400" b="1" dirty="0">
                <a:cs typeface="Carlito"/>
              </a:rPr>
              <a:t>situaciones</a:t>
            </a:r>
            <a:r>
              <a:rPr sz="1400" b="1" spc="-40" dirty="0">
                <a:cs typeface="Carlito"/>
              </a:rPr>
              <a:t> </a:t>
            </a:r>
            <a:r>
              <a:rPr sz="1400" b="1" dirty="0">
                <a:cs typeface="Carlito"/>
              </a:rPr>
              <a:t>que</a:t>
            </a:r>
            <a:r>
              <a:rPr sz="1400" b="1" spc="-10" dirty="0">
                <a:cs typeface="Carlito"/>
              </a:rPr>
              <a:t> </a:t>
            </a:r>
            <a:r>
              <a:rPr sz="1400" b="1" spc="-5" dirty="0">
                <a:cs typeface="Carlito"/>
              </a:rPr>
              <a:t>en</a:t>
            </a:r>
            <a:r>
              <a:rPr sz="1400" b="1" spc="-10" dirty="0">
                <a:cs typeface="Carlito"/>
              </a:rPr>
              <a:t> </a:t>
            </a:r>
            <a:r>
              <a:rPr sz="1400" b="1" dirty="0">
                <a:cs typeface="Carlito"/>
              </a:rPr>
              <a:t>un</a:t>
            </a:r>
            <a:r>
              <a:rPr sz="1400" b="1" spc="-10" dirty="0">
                <a:cs typeface="Carlito"/>
              </a:rPr>
              <a:t> grado</a:t>
            </a:r>
            <a:r>
              <a:rPr sz="1400" b="1" spc="-25" dirty="0">
                <a:cs typeface="Carlito"/>
              </a:rPr>
              <a:t> </a:t>
            </a:r>
            <a:r>
              <a:rPr sz="1400" b="1" spc="-5" dirty="0">
                <a:cs typeface="Carlito"/>
              </a:rPr>
              <a:t>máximo</a:t>
            </a:r>
            <a:r>
              <a:rPr sz="1400" b="1" spc="-25" dirty="0">
                <a:cs typeface="Carlito"/>
              </a:rPr>
              <a:t> </a:t>
            </a:r>
            <a:r>
              <a:rPr sz="1400" b="1" dirty="0">
                <a:cs typeface="Carlito"/>
              </a:rPr>
              <a:t>pueden</a:t>
            </a:r>
            <a:r>
              <a:rPr sz="1400" b="1" spc="15" dirty="0">
                <a:cs typeface="Carlito"/>
              </a:rPr>
              <a:t> </a:t>
            </a:r>
            <a:r>
              <a:rPr sz="1400" b="1" dirty="0">
                <a:cs typeface="Carlito"/>
              </a:rPr>
              <a:t>suponer</a:t>
            </a:r>
            <a:r>
              <a:rPr sz="1400" b="1" spc="-30" dirty="0">
                <a:cs typeface="Carlito"/>
              </a:rPr>
              <a:t> </a:t>
            </a:r>
            <a:r>
              <a:rPr sz="1400" b="1" dirty="0">
                <a:cs typeface="Carlito"/>
              </a:rPr>
              <a:t>un</a:t>
            </a:r>
            <a:r>
              <a:rPr sz="1400" b="1" spc="-10" dirty="0">
                <a:cs typeface="Carlito"/>
              </a:rPr>
              <a:t> </a:t>
            </a:r>
            <a:r>
              <a:rPr sz="1400" b="1" spc="-5" dirty="0">
                <a:cs typeface="Carlito"/>
              </a:rPr>
              <a:t>alto  </a:t>
            </a:r>
            <a:r>
              <a:rPr sz="1400" b="1" dirty="0">
                <a:cs typeface="Carlito"/>
              </a:rPr>
              <a:t>desembolso </a:t>
            </a:r>
            <a:r>
              <a:rPr sz="1400" b="1" spc="-5" dirty="0">
                <a:cs typeface="Carlito"/>
              </a:rPr>
              <a:t>económico </a:t>
            </a:r>
            <a:r>
              <a:rPr sz="1400" b="1" spc="-10" dirty="0">
                <a:cs typeface="Carlito"/>
              </a:rPr>
              <a:t>para </a:t>
            </a:r>
            <a:r>
              <a:rPr sz="1400" b="1" spc="-5" dirty="0">
                <a:cs typeface="Carlito"/>
              </a:rPr>
              <a:t>el</a:t>
            </a:r>
            <a:r>
              <a:rPr sz="1400" b="1" spc="-95" dirty="0">
                <a:cs typeface="Carlito"/>
              </a:rPr>
              <a:t> </a:t>
            </a:r>
            <a:r>
              <a:rPr sz="1400" b="1" spc="-5" dirty="0">
                <a:cs typeface="Carlito"/>
              </a:rPr>
              <a:t>Asegurado.</a:t>
            </a:r>
            <a:endParaRPr sz="1400" dirty="0">
              <a:cs typeface="Carlito"/>
            </a:endParaRPr>
          </a:p>
        </p:txBody>
      </p:sp>
      <p:sp>
        <p:nvSpPr>
          <p:cNvPr id="239" name="object 93">
            <a:extLst>
              <a:ext uri="{FF2B5EF4-FFF2-40B4-BE49-F238E27FC236}">
                <a16:creationId xmlns:a16="http://schemas.microsoft.com/office/drawing/2014/main" id="{EB7147AD-5E65-4B28-8FDE-F16B30C436D5}"/>
              </a:ext>
            </a:extLst>
          </p:cNvPr>
          <p:cNvSpPr txBox="1"/>
          <p:nvPr/>
        </p:nvSpPr>
        <p:spPr>
          <a:xfrm>
            <a:off x="3954017" y="4622038"/>
            <a:ext cx="126364"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endParaRPr sz="1600">
              <a:cs typeface="Carlito"/>
            </a:endParaRPr>
          </a:p>
        </p:txBody>
      </p:sp>
      <p:sp>
        <p:nvSpPr>
          <p:cNvPr id="240" name="object 94">
            <a:extLst>
              <a:ext uri="{FF2B5EF4-FFF2-40B4-BE49-F238E27FC236}">
                <a16:creationId xmlns:a16="http://schemas.microsoft.com/office/drawing/2014/main" id="{AA6CEF97-337C-4631-88AD-242C741D7B13}"/>
              </a:ext>
            </a:extLst>
          </p:cNvPr>
          <p:cNvSpPr txBox="1"/>
          <p:nvPr/>
        </p:nvSpPr>
        <p:spPr>
          <a:xfrm>
            <a:off x="5427345" y="4672965"/>
            <a:ext cx="126364"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endParaRPr sz="1600">
              <a:cs typeface="Carlito"/>
            </a:endParaRPr>
          </a:p>
        </p:txBody>
      </p:sp>
      <p:sp>
        <p:nvSpPr>
          <p:cNvPr id="241" name="object 95">
            <a:extLst>
              <a:ext uri="{FF2B5EF4-FFF2-40B4-BE49-F238E27FC236}">
                <a16:creationId xmlns:a16="http://schemas.microsoft.com/office/drawing/2014/main" id="{F6525A85-769C-4C57-A8D0-8FC2AD3938C4}"/>
              </a:ext>
            </a:extLst>
          </p:cNvPr>
          <p:cNvSpPr txBox="1"/>
          <p:nvPr/>
        </p:nvSpPr>
        <p:spPr>
          <a:xfrm>
            <a:off x="6824598" y="4609033"/>
            <a:ext cx="127000"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endParaRPr sz="1600">
              <a:cs typeface="Carlito"/>
            </a:endParaRPr>
          </a:p>
        </p:txBody>
      </p:sp>
      <p:sp>
        <p:nvSpPr>
          <p:cNvPr id="242" name="object 96">
            <a:extLst>
              <a:ext uri="{FF2B5EF4-FFF2-40B4-BE49-F238E27FC236}">
                <a16:creationId xmlns:a16="http://schemas.microsoft.com/office/drawing/2014/main" id="{2FF30391-D70D-4CA3-BD7F-ACDF965A93E1}"/>
              </a:ext>
            </a:extLst>
          </p:cNvPr>
          <p:cNvSpPr/>
          <p:nvPr/>
        </p:nvSpPr>
        <p:spPr>
          <a:xfrm>
            <a:off x="3174492" y="3022092"/>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243" name="object 97">
            <a:extLst>
              <a:ext uri="{FF2B5EF4-FFF2-40B4-BE49-F238E27FC236}">
                <a16:creationId xmlns:a16="http://schemas.microsoft.com/office/drawing/2014/main" id="{A465959E-5787-4862-B230-C744B2683683}"/>
              </a:ext>
            </a:extLst>
          </p:cNvPr>
          <p:cNvSpPr/>
          <p:nvPr/>
        </p:nvSpPr>
        <p:spPr>
          <a:xfrm>
            <a:off x="3212592" y="3924300"/>
            <a:ext cx="4140835" cy="622300"/>
          </a:xfrm>
          <a:custGeom>
            <a:avLst/>
            <a:gdLst/>
            <a:ahLst/>
            <a:cxnLst/>
            <a:rect l="l" t="t" r="r" b="b"/>
            <a:pathLst>
              <a:path w="4140834" h="622300">
                <a:moveTo>
                  <a:pt x="25907" y="0"/>
                </a:moveTo>
                <a:lnTo>
                  <a:pt x="4140707" y="0"/>
                </a:lnTo>
              </a:path>
              <a:path w="4140834" h="622300">
                <a:moveTo>
                  <a:pt x="0" y="621792"/>
                </a:moveTo>
                <a:lnTo>
                  <a:pt x="4114800" y="621792"/>
                </a:lnTo>
              </a:path>
            </a:pathLst>
          </a:custGeom>
          <a:ln w="9525">
            <a:solidFill>
              <a:schemeClr val="tx1"/>
            </a:solidFill>
            <a:prstDash val="sysDot"/>
          </a:ln>
        </p:spPr>
        <p:txBody>
          <a:bodyPr wrap="square" lIns="0" tIns="0" rIns="0" bIns="0" rtlCol="0"/>
          <a:lstStyle/>
          <a:p>
            <a:endParaRPr/>
          </a:p>
        </p:txBody>
      </p:sp>
      <p:sp>
        <p:nvSpPr>
          <p:cNvPr id="244" name="object 98">
            <a:extLst>
              <a:ext uri="{FF2B5EF4-FFF2-40B4-BE49-F238E27FC236}">
                <a16:creationId xmlns:a16="http://schemas.microsoft.com/office/drawing/2014/main" id="{26D20113-C06E-421A-99A2-6C531610C6BF}"/>
              </a:ext>
            </a:extLst>
          </p:cNvPr>
          <p:cNvSpPr/>
          <p:nvPr/>
        </p:nvSpPr>
        <p:spPr>
          <a:xfrm>
            <a:off x="3200400" y="5143500"/>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245" name="object 92">
            <a:extLst>
              <a:ext uri="{FF2B5EF4-FFF2-40B4-BE49-F238E27FC236}">
                <a16:creationId xmlns:a16="http://schemas.microsoft.com/office/drawing/2014/main" id="{C8942FAB-8DE7-4E63-B6FB-AD8940AB0D77}"/>
              </a:ext>
            </a:extLst>
          </p:cNvPr>
          <p:cNvSpPr txBox="1"/>
          <p:nvPr/>
        </p:nvSpPr>
        <p:spPr>
          <a:xfrm>
            <a:off x="1934336" y="6461556"/>
            <a:ext cx="4839335"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r>
              <a:rPr sz="1600" spc="-204" dirty="0">
                <a:cs typeface="Carlito"/>
              </a:rPr>
              <a:t> </a:t>
            </a:r>
            <a:r>
              <a:rPr sz="1100" spc="-5" dirty="0">
                <a:cs typeface="Carlito"/>
              </a:rPr>
              <a:t>No Contratable </a:t>
            </a:r>
            <a:r>
              <a:rPr sz="1100" dirty="0">
                <a:cs typeface="Carlito"/>
              </a:rPr>
              <a:t>en </a:t>
            </a:r>
            <a:r>
              <a:rPr sz="1100" spc="-5" dirty="0">
                <a:cs typeface="Carlito"/>
              </a:rPr>
              <a:t>Viviendas </a:t>
            </a:r>
            <a:r>
              <a:rPr sz="1100" dirty="0">
                <a:cs typeface="Carlito"/>
              </a:rPr>
              <a:t>Unifamiliares </a:t>
            </a:r>
            <a:r>
              <a:rPr sz="1100" spc="-5" dirty="0">
                <a:cs typeface="Carlito"/>
              </a:rPr>
              <a:t>(independientes, </a:t>
            </a:r>
            <a:r>
              <a:rPr sz="1100" dirty="0">
                <a:cs typeface="Carlito"/>
              </a:rPr>
              <a:t>adosadas o pareadas).</a:t>
            </a:r>
          </a:p>
        </p:txBody>
      </p:sp>
      <p:sp>
        <p:nvSpPr>
          <p:cNvPr id="246" name="object 16">
            <a:extLst>
              <a:ext uri="{FF2B5EF4-FFF2-40B4-BE49-F238E27FC236}">
                <a16:creationId xmlns:a16="http://schemas.microsoft.com/office/drawing/2014/main" id="{C02CE9B2-E651-4B5F-B377-6C5CEDE3DA19}"/>
              </a:ext>
            </a:extLst>
          </p:cNvPr>
          <p:cNvSpPr txBox="1"/>
          <p:nvPr/>
        </p:nvSpPr>
        <p:spPr>
          <a:xfrm>
            <a:off x="532688" y="2341373"/>
            <a:ext cx="2520000" cy="324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80975">
              <a:spcBef>
                <a:spcPts val="265"/>
              </a:spcBef>
            </a:pPr>
            <a:r>
              <a:rPr lang="es-ES" sz="1100" spc="-5" dirty="0"/>
              <a:t>Incendio, rayo y explosión</a:t>
            </a:r>
            <a:endParaRPr sz="1100" spc="-5" dirty="0"/>
          </a:p>
        </p:txBody>
      </p:sp>
      <p:sp>
        <p:nvSpPr>
          <p:cNvPr id="248" name="object 16">
            <a:extLst>
              <a:ext uri="{FF2B5EF4-FFF2-40B4-BE49-F238E27FC236}">
                <a16:creationId xmlns:a16="http://schemas.microsoft.com/office/drawing/2014/main" id="{09A5D5C6-BF63-40B2-BFFA-C99EFCEFE771}"/>
              </a:ext>
            </a:extLst>
          </p:cNvPr>
          <p:cNvSpPr txBox="1"/>
          <p:nvPr/>
        </p:nvSpPr>
        <p:spPr>
          <a:xfrm>
            <a:off x="532688" y="3068840"/>
            <a:ext cx="2520000" cy="324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80975">
              <a:spcBef>
                <a:spcPts val="265"/>
              </a:spcBef>
            </a:pPr>
            <a:r>
              <a:rPr lang="es-ES" sz="1100" spc="-5" dirty="0"/>
              <a:t>Responsabilidad Civil</a:t>
            </a:r>
            <a:endParaRPr sz="1100" spc="-5" dirty="0"/>
          </a:p>
        </p:txBody>
      </p:sp>
      <p:sp>
        <p:nvSpPr>
          <p:cNvPr id="249" name="object 16">
            <a:extLst>
              <a:ext uri="{FF2B5EF4-FFF2-40B4-BE49-F238E27FC236}">
                <a16:creationId xmlns:a16="http://schemas.microsoft.com/office/drawing/2014/main" id="{569B7080-4003-4A1A-92B9-3F582687B68B}"/>
              </a:ext>
            </a:extLst>
          </p:cNvPr>
          <p:cNvSpPr txBox="1"/>
          <p:nvPr/>
        </p:nvSpPr>
        <p:spPr>
          <a:xfrm>
            <a:off x="532688" y="3974364"/>
            <a:ext cx="2520000" cy="324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80975">
              <a:spcBef>
                <a:spcPts val="265"/>
              </a:spcBef>
            </a:pPr>
            <a:r>
              <a:rPr lang="es-ES" sz="1100" spc="-5" dirty="0"/>
              <a:t>Fenómenos atmosféricos</a:t>
            </a:r>
            <a:endParaRPr sz="1100" spc="-5" dirty="0"/>
          </a:p>
        </p:txBody>
      </p:sp>
      <p:sp>
        <p:nvSpPr>
          <p:cNvPr id="250" name="object 16">
            <a:extLst>
              <a:ext uri="{FF2B5EF4-FFF2-40B4-BE49-F238E27FC236}">
                <a16:creationId xmlns:a16="http://schemas.microsoft.com/office/drawing/2014/main" id="{DE5496E2-CF46-45EE-A1CE-01E608B35853}"/>
              </a:ext>
            </a:extLst>
          </p:cNvPr>
          <p:cNvSpPr txBox="1"/>
          <p:nvPr/>
        </p:nvSpPr>
        <p:spPr>
          <a:xfrm>
            <a:off x="532688" y="4570581"/>
            <a:ext cx="2520000" cy="324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80975">
              <a:spcBef>
                <a:spcPts val="265"/>
              </a:spcBef>
            </a:pPr>
            <a:r>
              <a:rPr lang="es-ES" sz="1100" spc="-5" dirty="0"/>
              <a:t>Derrumbe accidental</a:t>
            </a:r>
            <a:endParaRPr sz="1100" spc="-5" dirty="0"/>
          </a:p>
        </p:txBody>
      </p:sp>
      <p:sp>
        <p:nvSpPr>
          <p:cNvPr id="251" name="object 16">
            <a:extLst>
              <a:ext uri="{FF2B5EF4-FFF2-40B4-BE49-F238E27FC236}">
                <a16:creationId xmlns:a16="http://schemas.microsoft.com/office/drawing/2014/main" id="{AC3E1149-827D-4A17-8C0E-DF7B6591EC83}"/>
              </a:ext>
            </a:extLst>
          </p:cNvPr>
          <p:cNvSpPr txBox="1"/>
          <p:nvPr/>
        </p:nvSpPr>
        <p:spPr>
          <a:xfrm>
            <a:off x="532688" y="5301699"/>
            <a:ext cx="2520000" cy="324000"/>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80975">
              <a:spcBef>
                <a:spcPts val="265"/>
              </a:spcBef>
            </a:pPr>
            <a:r>
              <a:rPr lang="es-ES" sz="1100" spc="-5" dirty="0"/>
              <a:t>Inhabitabilidad/pérdida de alquileres</a:t>
            </a:r>
            <a:endParaRPr sz="1100" spc="-5" dirty="0"/>
          </a:p>
        </p:txBody>
      </p:sp>
      <p:sp>
        <p:nvSpPr>
          <p:cNvPr id="252" name="object 16">
            <a:extLst>
              <a:ext uri="{FF2B5EF4-FFF2-40B4-BE49-F238E27FC236}">
                <a16:creationId xmlns:a16="http://schemas.microsoft.com/office/drawing/2014/main" id="{CF6B8ADB-D725-406D-9C61-3294E9F16CC8}"/>
              </a:ext>
            </a:extLst>
          </p:cNvPr>
          <p:cNvSpPr txBox="1"/>
          <p:nvPr/>
        </p:nvSpPr>
        <p:spPr>
          <a:xfrm>
            <a:off x="7432801" y="2341373"/>
            <a:ext cx="4572000" cy="468197"/>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none" lIns="0" tIns="72000" rIns="0" bIns="0" rtlCol="0">
            <a:noAutofit/>
          </a:bodyPr>
          <a:lstStyle/>
          <a:p>
            <a:pPr marL="1270" algn="ctr">
              <a:lnSpc>
                <a:spcPct val="100000"/>
              </a:lnSpc>
              <a:spcBef>
                <a:spcPts val="40"/>
              </a:spcBef>
            </a:pPr>
            <a:r>
              <a:rPr lang="es-ES" sz="1100" dirty="0">
                <a:cs typeface="Carlito"/>
              </a:rPr>
              <a:t>Un incendio de </a:t>
            </a:r>
            <a:r>
              <a:rPr lang="es-ES" sz="1100" spc="-5" dirty="0">
                <a:cs typeface="Carlito"/>
              </a:rPr>
              <a:t>grandes dimensiones, </a:t>
            </a:r>
            <a:r>
              <a:rPr lang="es-ES" sz="1100" dirty="0">
                <a:cs typeface="Carlito"/>
              </a:rPr>
              <a:t>una </a:t>
            </a:r>
            <a:r>
              <a:rPr lang="es-ES" sz="1100" spc="-5" dirty="0">
                <a:cs typeface="Carlito"/>
              </a:rPr>
              <a:t>explosión por</a:t>
            </a:r>
            <a:r>
              <a:rPr lang="es-ES" sz="1100" spc="-75" dirty="0">
                <a:cs typeface="Carlito"/>
              </a:rPr>
              <a:t> </a:t>
            </a:r>
            <a:r>
              <a:rPr lang="es-ES" sz="1100" dirty="0">
                <a:cs typeface="Carlito"/>
              </a:rPr>
              <a:t>una</a:t>
            </a:r>
          </a:p>
          <a:p>
            <a:pPr marL="3175" algn="ctr">
              <a:lnSpc>
                <a:spcPct val="100000"/>
              </a:lnSpc>
            </a:pPr>
            <a:r>
              <a:rPr lang="es-ES" sz="1100" spc="-10" dirty="0">
                <a:cs typeface="Carlito"/>
              </a:rPr>
              <a:t>fuga </a:t>
            </a:r>
            <a:r>
              <a:rPr lang="es-ES" sz="1100" dirty="0">
                <a:cs typeface="Carlito"/>
              </a:rPr>
              <a:t>de</a:t>
            </a:r>
            <a:r>
              <a:rPr lang="es-ES" sz="1100" spc="-20" dirty="0">
                <a:cs typeface="Carlito"/>
              </a:rPr>
              <a:t> </a:t>
            </a:r>
            <a:r>
              <a:rPr lang="es-ES" sz="1100" spc="-10" dirty="0">
                <a:cs typeface="Carlito"/>
              </a:rPr>
              <a:t>gas.</a:t>
            </a:r>
            <a:endParaRPr lang="es-ES" sz="1100" dirty="0">
              <a:cs typeface="Carlito"/>
            </a:endParaRPr>
          </a:p>
        </p:txBody>
      </p:sp>
      <p:sp>
        <p:nvSpPr>
          <p:cNvPr id="253" name="object 16">
            <a:extLst>
              <a:ext uri="{FF2B5EF4-FFF2-40B4-BE49-F238E27FC236}">
                <a16:creationId xmlns:a16="http://schemas.microsoft.com/office/drawing/2014/main" id="{8603FBEA-319F-4B1D-A6C1-5D20B00908E1}"/>
              </a:ext>
            </a:extLst>
          </p:cNvPr>
          <p:cNvSpPr txBox="1"/>
          <p:nvPr/>
        </p:nvSpPr>
        <p:spPr>
          <a:xfrm>
            <a:off x="7432801" y="3068840"/>
            <a:ext cx="4572000" cy="790265"/>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square" lIns="0" tIns="72000" rIns="0" bIns="0" rtlCol="0">
            <a:noAutofit/>
          </a:bodyPr>
          <a:lstStyle/>
          <a:p>
            <a:pPr marL="129539" marR="122555" indent="1270">
              <a:lnSpc>
                <a:spcPct val="100000"/>
              </a:lnSpc>
              <a:spcBef>
                <a:spcPts val="310"/>
              </a:spcBef>
            </a:pPr>
            <a:r>
              <a:rPr lang="es-ES" sz="1100" spc="-10" dirty="0">
                <a:cs typeface="Carlito"/>
              </a:rPr>
              <a:t>Pago </a:t>
            </a:r>
            <a:r>
              <a:rPr lang="es-ES" sz="1100" dirty="0">
                <a:cs typeface="Carlito"/>
              </a:rPr>
              <a:t>de las </a:t>
            </a:r>
            <a:r>
              <a:rPr lang="es-ES" sz="1100" spc="-5" dirty="0">
                <a:cs typeface="Carlito"/>
              </a:rPr>
              <a:t>indemnizaciones por </a:t>
            </a:r>
            <a:r>
              <a:rPr lang="es-ES" sz="1100" dirty="0">
                <a:cs typeface="Carlito"/>
              </a:rPr>
              <a:t>los daños y </a:t>
            </a:r>
            <a:r>
              <a:rPr lang="es-ES" sz="1100" spc="-5" dirty="0">
                <a:cs typeface="Carlito"/>
              </a:rPr>
              <a:t>perjuicios  ocasionados </a:t>
            </a:r>
            <a:r>
              <a:rPr lang="es-ES" sz="1100" dirty="0">
                <a:cs typeface="Carlito"/>
              </a:rPr>
              <a:t>a un </a:t>
            </a:r>
            <a:r>
              <a:rPr lang="es-ES" sz="1100" spc="-10" dirty="0">
                <a:cs typeface="Carlito"/>
              </a:rPr>
              <a:t>tercero, como </a:t>
            </a:r>
            <a:r>
              <a:rPr lang="es-ES" sz="1100" spc="-5" dirty="0">
                <a:cs typeface="Carlito"/>
              </a:rPr>
              <a:t>propietario </a:t>
            </a:r>
            <a:r>
              <a:rPr lang="es-ES" sz="1100" dirty="0">
                <a:cs typeface="Carlito"/>
              </a:rPr>
              <a:t>de la vivienda</a:t>
            </a:r>
            <a:r>
              <a:rPr lang="es-ES" sz="1100" spc="-65" dirty="0">
                <a:cs typeface="Carlito"/>
              </a:rPr>
              <a:t> </a:t>
            </a:r>
            <a:r>
              <a:rPr lang="es-ES" sz="1100" dirty="0">
                <a:cs typeface="Carlito"/>
              </a:rPr>
              <a:t>o  </a:t>
            </a:r>
            <a:r>
              <a:rPr lang="es-ES" sz="1100" spc="-5" dirty="0">
                <a:cs typeface="Carlito"/>
              </a:rPr>
              <a:t>por actos </a:t>
            </a:r>
            <a:r>
              <a:rPr lang="es-ES" sz="1100" dirty="0">
                <a:cs typeface="Carlito"/>
              </a:rPr>
              <a:t>de la vida </a:t>
            </a:r>
            <a:r>
              <a:rPr lang="es-ES" sz="1100" spc="-5" dirty="0">
                <a:cs typeface="Carlito"/>
              </a:rPr>
              <a:t>privada </a:t>
            </a:r>
            <a:r>
              <a:rPr lang="es-ES" sz="1100" dirty="0">
                <a:cs typeface="Carlito"/>
              </a:rPr>
              <a:t>del </a:t>
            </a:r>
            <a:r>
              <a:rPr lang="es-ES" sz="1100" spc="-5" dirty="0">
                <a:cs typeface="Carlito"/>
              </a:rPr>
              <a:t>Asegurado </a:t>
            </a:r>
            <a:r>
              <a:rPr lang="es-ES" sz="1100" dirty="0">
                <a:cs typeface="Carlito"/>
              </a:rPr>
              <a:t>o </a:t>
            </a:r>
            <a:r>
              <a:rPr lang="es-ES" sz="1100" spc="-5" dirty="0">
                <a:cs typeface="Carlito"/>
              </a:rPr>
              <a:t>su</a:t>
            </a:r>
            <a:r>
              <a:rPr lang="es-ES" sz="1100" spc="-55" dirty="0">
                <a:cs typeface="Carlito"/>
              </a:rPr>
              <a:t> </a:t>
            </a:r>
            <a:r>
              <a:rPr lang="es-ES" sz="1100" spc="-5" dirty="0">
                <a:cs typeface="Carlito"/>
              </a:rPr>
              <a:t>familia.</a:t>
            </a:r>
            <a:endParaRPr lang="es-ES" sz="1100" dirty="0">
              <a:cs typeface="Carlito"/>
            </a:endParaRPr>
          </a:p>
          <a:p>
            <a:pPr marL="129539" marR="122555" indent="1270">
              <a:spcBef>
                <a:spcPts val="310"/>
              </a:spcBef>
            </a:pPr>
            <a:r>
              <a:rPr lang="es-ES" sz="1100" spc="-10" dirty="0"/>
              <a:t>Incluye la defensa y fianzas.  Incluida la RC de mascotas.</a:t>
            </a:r>
          </a:p>
        </p:txBody>
      </p:sp>
      <p:sp>
        <p:nvSpPr>
          <p:cNvPr id="254" name="object 16">
            <a:extLst>
              <a:ext uri="{FF2B5EF4-FFF2-40B4-BE49-F238E27FC236}">
                <a16:creationId xmlns:a16="http://schemas.microsoft.com/office/drawing/2014/main" id="{53AFD7A4-5136-4F4B-AFEB-6EE8C2D0A0D9}"/>
              </a:ext>
            </a:extLst>
          </p:cNvPr>
          <p:cNvSpPr txBox="1"/>
          <p:nvPr/>
        </p:nvSpPr>
        <p:spPr>
          <a:xfrm>
            <a:off x="7432801" y="3974364"/>
            <a:ext cx="4572000" cy="492896"/>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square" lIns="0" tIns="72000" rIns="0" bIns="0" rtlCol="0">
            <a:noAutofit/>
          </a:bodyPr>
          <a:lstStyle/>
          <a:p>
            <a:pPr marL="1905" algn="ctr">
              <a:lnSpc>
                <a:spcPct val="100000"/>
              </a:lnSpc>
              <a:spcBef>
                <a:spcPts val="50"/>
              </a:spcBef>
            </a:pPr>
            <a:r>
              <a:rPr lang="es-ES" sz="1100" spc="-5" dirty="0">
                <a:cs typeface="Carlito"/>
              </a:rPr>
              <a:t>Viento (&gt; </a:t>
            </a:r>
            <a:r>
              <a:rPr lang="es-ES" sz="1100" dirty="0">
                <a:cs typeface="Carlito"/>
              </a:rPr>
              <a:t>80 </a:t>
            </a:r>
            <a:r>
              <a:rPr lang="es-ES" sz="1100" spc="-10" dirty="0" err="1">
                <a:cs typeface="Carlito"/>
              </a:rPr>
              <a:t>Kms</a:t>
            </a:r>
            <a:r>
              <a:rPr lang="es-ES" sz="1100" spc="-10" dirty="0">
                <a:cs typeface="Carlito"/>
              </a:rPr>
              <a:t>/hora).</a:t>
            </a:r>
            <a:endParaRPr lang="es-ES" sz="1100" dirty="0">
              <a:cs typeface="Carlito"/>
            </a:endParaRPr>
          </a:p>
          <a:p>
            <a:pPr marL="1905" algn="ctr">
              <a:lnSpc>
                <a:spcPct val="100000"/>
              </a:lnSpc>
            </a:pPr>
            <a:r>
              <a:rPr lang="es-ES" sz="1100" spc="-5" dirty="0">
                <a:cs typeface="Carlito"/>
              </a:rPr>
              <a:t>Lluvia cualquiera </a:t>
            </a:r>
            <a:r>
              <a:rPr lang="es-ES" sz="1100" dirty="0">
                <a:cs typeface="Carlito"/>
              </a:rPr>
              <a:t>que </a:t>
            </a:r>
            <a:r>
              <a:rPr lang="es-ES" sz="1100" spc="-5" dirty="0">
                <a:cs typeface="Carlito"/>
              </a:rPr>
              <a:t>sea su</a:t>
            </a:r>
            <a:r>
              <a:rPr lang="es-ES" sz="1100" spc="-55" dirty="0">
                <a:cs typeface="Carlito"/>
              </a:rPr>
              <a:t> </a:t>
            </a:r>
            <a:r>
              <a:rPr lang="es-ES" sz="1100" spc="-5" dirty="0">
                <a:cs typeface="Carlito"/>
              </a:rPr>
              <a:t>intensidad.</a:t>
            </a:r>
            <a:endParaRPr lang="es-ES" sz="1100" dirty="0">
              <a:cs typeface="Carlito"/>
            </a:endParaRPr>
          </a:p>
        </p:txBody>
      </p:sp>
      <p:sp>
        <p:nvSpPr>
          <p:cNvPr id="255" name="object 16">
            <a:extLst>
              <a:ext uri="{FF2B5EF4-FFF2-40B4-BE49-F238E27FC236}">
                <a16:creationId xmlns:a16="http://schemas.microsoft.com/office/drawing/2014/main" id="{8A91E5EF-7A82-42BC-A365-0CCF67C042B1}"/>
              </a:ext>
            </a:extLst>
          </p:cNvPr>
          <p:cNvSpPr txBox="1"/>
          <p:nvPr/>
        </p:nvSpPr>
        <p:spPr>
          <a:xfrm>
            <a:off x="7432801" y="4570581"/>
            <a:ext cx="4572000" cy="492896"/>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square" lIns="0" tIns="72000" rIns="0" bIns="0" rtlCol="0">
            <a:noAutofit/>
          </a:bodyPr>
          <a:lstStyle/>
          <a:p>
            <a:pPr marL="153670">
              <a:lnSpc>
                <a:spcPct val="100000"/>
              </a:lnSpc>
              <a:spcBef>
                <a:spcPts val="765"/>
              </a:spcBef>
            </a:pPr>
            <a:r>
              <a:rPr lang="es-ES" sz="1100" dirty="0">
                <a:cs typeface="Carlito"/>
              </a:rPr>
              <a:t>Derrumbe del edificio que </a:t>
            </a:r>
            <a:r>
              <a:rPr lang="es-ES" sz="1100" spc="-5" dirty="0">
                <a:cs typeface="Carlito"/>
              </a:rPr>
              <a:t>obliga </a:t>
            </a:r>
            <a:r>
              <a:rPr lang="es-ES" sz="1100" dirty="0">
                <a:cs typeface="Carlito"/>
              </a:rPr>
              <a:t>al desalojo de la</a:t>
            </a:r>
            <a:r>
              <a:rPr lang="es-ES" sz="1100" spc="-130" dirty="0">
                <a:cs typeface="Carlito"/>
              </a:rPr>
              <a:t> </a:t>
            </a:r>
            <a:r>
              <a:rPr lang="es-ES" sz="1100" dirty="0">
                <a:cs typeface="Carlito"/>
              </a:rPr>
              <a:t>vivienda.</a:t>
            </a:r>
          </a:p>
        </p:txBody>
      </p:sp>
      <p:sp>
        <p:nvSpPr>
          <p:cNvPr id="256" name="object 16">
            <a:extLst>
              <a:ext uri="{FF2B5EF4-FFF2-40B4-BE49-F238E27FC236}">
                <a16:creationId xmlns:a16="http://schemas.microsoft.com/office/drawing/2014/main" id="{6D23B9A9-6B12-4F6D-9003-D5947EF505F3}"/>
              </a:ext>
            </a:extLst>
          </p:cNvPr>
          <p:cNvSpPr txBox="1"/>
          <p:nvPr/>
        </p:nvSpPr>
        <p:spPr>
          <a:xfrm>
            <a:off x="7432801" y="5215679"/>
            <a:ext cx="4572000" cy="492896"/>
          </a:xfrm>
          <a:prstGeom prst="rect">
            <a:avLst/>
          </a:prstGeom>
          <a:solidFill>
            <a:schemeClr val="accent2">
              <a:lumMod val="40000"/>
              <a:lumOff val="60000"/>
            </a:schemeClr>
          </a:solidFill>
          <a:effectLst>
            <a:innerShdw blurRad="63500" dist="50800" dir="13500000">
              <a:prstClr val="black">
                <a:alpha val="50000"/>
              </a:prstClr>
            </a:innerShdw>
          </a:effectLst>
        </p:spPr>
        <p:txBody>
          <a:bodyPr vert="horz" wrap="square" lIns="0" tIns="72000" rIns="0" bIns="0" rtlCol="0">
            <a:noAutofit/>
          </a:bodyPr>
          <a:lstStyle/>
          <a:p>
            <a:pPr marL="249554">
              <a:lnSpc>
                <a:spcPts val="1285"/>
              </a:lnSpc>
            </a:pPr>
            <a:r>
              <a:rPr lang="es-ES" sz="1100" spc="-5" dirty="0">
                <a:cs typeface="Carlito"/>
              </a:rPr>
              <a:t>Alojamiento alternativo </a:t>
            </a:r>
            <a:r>
              <a:rPr lang="es-ES" sz="1100" dirty="0">
                <a:cs typeface="Carlito"/>
              </a:rPr>
              <a:t>o </a:t>
            </a:r>
            <a:r>
              <a:rPr lang="es-ES" sz="1100" spc="-5" dirty="0">
                <a:cs typeface="Carlito"/>
              </a:rPr>
              <a:t>pago </a:t>
            </a:r>
            <a:r>
              <a:rPr lang="es-ES" sz="1100" dirty="0">
                <a:cs typeface="Carlito"/>
              </a:rPr>
              <a:t>de </a:t>
            </a:r>
            <a:r>
              <a:rPr lang="es-ES" sz="1100" spc="-5" dirty="0">
                <a:cs typeface="Carlito"/>
              </a:rPr>
              <a:t>alquileres </a:t>
            </a:r>
            <a:r>
              <a:rPr lang="es-ES" sz="1100" dirty="0">
                <a:cs typeface="Carlito"/>
              </a:rPr>
              <a:t>dejados</a:t>
            </a:r>
            <a:r>
              <a:rPr lang="es-ES" sz="1100" spc="-60" dirty="0">
                <a:cs typeface="Carlito"/>
              </a:rPr>
              <a:t> </a:t>
            </a:r>
            <a:r>
              <a:rPr lang="es-ES" sz="1100" dirty="0">
                <a:cs typeface="Carlito"/>
              </a:rPr>
              <a:t>de</a:t>
            </a:r>
          </a:p>
          <a:p>
            <a:pPr marL="1589405" marR="277495" indent="-1304925">
              <a:lnSpc>
                <a:spcPct val="100000"/>
              </a:lnSpc>
            </a:pPr>
            <a:r>
              <a:rPr lang="es-ES" sz="1100" spc="-5" dirty="0">
                <a:cs typeface="Carlito"/>
              </a:rPr>
              <a:t>percibir </a:t>
            </a:r>
            <a:r>
              <a:rPr lang="es-ES" sz="1100" dirty="0">
                <a:cs typeface="Carlito"/>
              </a:rPr>
              <a:t>cuando la vivienda </a:t>
            </a:r>
            <a:r>
              <a:rPr lang="es-ES" sz="1100" spc="-5" dirty="0">
                <a:cs typeface="Carlito"/>
              </a:rPr>
              <a:t>por </a:t>
            </a:r>
            <a:r>
              <a:rPr lang="es-ES" sz="1100" dirty="0">
                <a:cs typeface="Carlito"/>
              </a:rPr>
              <a:t>un </a:t>
            </a:r>
            <a:r>
              <a:rPr lang="es-ES" sz="1100" spc="-10" dirty="0">
                <a:cs typeface="Carlito"/>
              </a:rPr>
              <a:t>siniestro </a:t>
            </a:r>
            <a:r>
              <a:rPr lang="es-ES" sz="1100" spc="-5" dirty="0">
                <a:cs typeface="Carlito"/>
              </a:rPr>
              <a:t>cubierto </a:t>
            </a:r>
            <a:r>
              <a:rPr lang="es-ES" sz="1100" dirty="0">
                <a:cs typeface="Carlito"/>
              </a:rPr>
              <a:t>es  </a:t>
            </a:r>
            <a:r>
              <a:rPr lang="es-ES" sz="1100" spc="-5" dirty="0">
                <a:cs typeface="Carlito"/>
              </a:rPr>
              <a:t>inhabitable..</a:t>
            </a:r>
            <a:endParaRPr lang="es-ES" sz="1100" dirty="0">
              <a:cs typeface="Carlito"/>
            </a:endParaRPr>
          </a:p>
        </p:txBody>
      </p:sp>
      <p:pic>
        <p:nvPicPr>
          <p:cNvPr id="47" name="Picture 6" descr="Resultado de imagen de ir a inicio">
            <a:hlinkClick r:id="rId7" action="ppaction://hlinksldjump"/>
            <a:extLst>
              <a:ext uri="{FF2B5EF4-FFF2-40B4-BE49-F238E27FC236}">
                <a16:creationId xmlns:a16="http://schemas.microsoft.com/office/drawing/2014/main" id="{6188DD18-9FB2-4AB0-B938-C6F8C4A8E7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49" name="Rectángulo 48">
            <a:extLst>
              <a:ext uri="{FF2B5EF4-FFF2-40B4-BE49-F238E27FC236}">
                <a16:creationId xmlns:a16="http://schemas.microsoft.com/office/drawing/2014/main" id="{F5A8843C-A91D-4DDE-AD61-4C5D77017C3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8800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 </a:t>
            </a:r>
            <a:r>
              <a:rPr lang="es-ES" b="1" dirty="0">
                <a:cs typeface="Arial"/>
              </a:rPr>
              <a:t>Garantías </a:t>
            </a:r>
            <a:r>
              <a:rPr lang="es-ES" b="1" spc="-5" dirty="0">
                <a:cs typeface="Arial"/>
              </a:rPr>
              <a:t>de </a:t>
            </a:r>
            <a:r>
              <a:rPr lang="es-ES" b="1" dirty="0">
                <a:cs typeface="Arial"/>
              </a:rPr>
              <a:t>uso</a:t>
            </a:r>
            <a:r>
              <a:rPr lang="es-ES" b="1" spc="-80" dirty="0">
                <a:cs typeface="Arial"/>
              </a:rPr>
              <a:t> </a:t>
            </a:r>
            <a:r>
              <a:rPr lang="es-ES" b="1" dirty="0">
                <a:cs typeface="Arial"/>
              </a:rPr>
              <a:t>frecuente</a:t>
            </a:r>
            <a:endParaRPr lang="es-ES" b="1" dirty="0">
              <a:solidFill>
                <a:schemeClr val="bg1"/>
              </a:solidFill>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263" name="object 3">
            <a:extLst>
              <a:ext uri="{FF2B5EF4-FFF2-40B4-BE49-F238E27FC236}">
                <a16:creationId xmlns:a16="http://schemas.microsoft.com/office/drawing/2014/main" id="{7EBA68AC-EAF3-4BF7-95C9-5AEA69663449}"/>
              </a:ext>
            </a:extLst>
          </p:cNvPr>
          <p:cNvSpPr txBox="1"/>
          <p:nvPr/>
        </p:nvSpPr>
        <p:spPr>
          <a:xfrm>
            <a:off x="541121" y="661644"/>
            <a:ext cx="10799471" cy="497572"/>
          </a:xfrm>
          <a:prstGeom prst="rect">
            <a:avLst/>
          </a:prstGeom>
        </p:spPr>
        <p:txBody>
          <a:bodyPr vert="horz" wrap="square" lIns="0" tIns="66040" rIns="0" bIns="0" rtlCol="0">
            <a:spAutoFit/>
          </a:bodyPr>
          <a:lstStyle/>
          <a:p>
            <a:pPr marL="12700">
              <a:lnSpc>
                <a:spcPct val="100000"/>
              </a:lnSpc>
              <a:spcBef>
                <a:spcPts val="520"/>
              </a:spcBef>
            </a:pPr>
            <a:r>
              <a:rPr lang="es-ES" sz="1400" b="1" dirty="0">
                <a:cs typeface="Arial"/>
              </a:rPr>
              <a:t>Garantías </a:t>
            </a:r>
            <a:r>
              <a:rPr lang="es-ES" sz="1400" b="1" spc="-5" dirty="0">
                <a:cs typeface="Arial"/>
              </a:rPr>
              <a:t>de </a:t>
            </a:r>
            <a:r>
              <a:rPr lang="es-ES" sz="1400" b="1" dirty="0">
                <a:cs typeface="Arial"/>
              </a:rPr>
              <a:t>uso</a:t>
            </a:r>
            <a:r>
              <a:rPr lang="es-ES" sz="1400" b="1" spc="-80" dirty="0">
                <a:cs typeface="Arial"/>
              </a:rPr>
              <a:t> </a:t>
            </a:r>
            <a:r>
              <a:rPr lang="es-ES" sz="1400" b="1" dirty="0">
                <a:cs typeface="Arial"/>
              </a:rPr>
              <a:t>frecuente: </a:t>
            </a:r>
            <a:r>
              <a:rPr lang="es-ES" sz="1400" dirty="0">
                <a:solidFill>
                  <a:srgbClr val="9A938F"/>
                </a:solidFill>
                <a:cs typeface="Arial"/>
              </a:rPr>
              <a:t>Protegen a la vivienda y al Asegurado de las situaciones más frecuentes y comunes. Representan el 65% de los siniestros declarados (ICEA 2020)</a:t>
            </a:r>
          </a:p>
        </p:txBody>
      </p:sp>
      <p:sp>
        <p:nvSpPr>
          <p:cNvPr id="272" name="object 16">
            <a:extLst>
              <a:ext uri="{FF2B5EF4-FFF2-40B4-BE49-F238E27FC236}">
                <a16:creationId xmlns:a16="http://schemas.microsoft.com/office/drawing/2014/main" id="{579FEBA5-862A-4293-BA10-C82D4D1C7ECF}"/>
              </a:ext>
            </a:extLst>
          </p:cNvPr>
          <p:cNvSpPr txBox="1"/>
          <p:nvPr/>
        </p:nvSpPr>
        <p:spPr>
          <a:xfrm>
            <a:off x="621791" y="2312289"/>
            <a:ext cx="2161540" cy="612000"/>
          </a:xfrm>
          <a:prstGeom prst="rect">
            <a:avLst/>
          </a:prstGeom>
          <a:solidFill>
            <a:srgbClr val="DAE2F3"/>
          </a:solidFill>
          <a:effectLst>
            <a:innerShdw blurRad="63500" dist="50800" dir="13500000">
              <a:prstClr val="black">
                <a:alpha val="50000"/>
              </a:prstClr>
            </a:innerShdw>
          </a:effectLst>
        </p:spPr>
        <p:txBody>
          <a:bodyPr vert="horz" wrap="square" lIns="0" tIns="2540" rIns="0" bIns="0" rtlCol="0">
            <a:spAutoFit/>
          </a:bodyPr>
          <a:lstStyle/>
          <a:p>
            <a:pPr>
              <a:lnSpc>
                <a:spcPct val="100000"/>
              </a:lnSpc>
              <a:spcBef>
                <a:spcPts val="20"/>
              </a:spcBef>
            </a:pPr>
            <a:endParaRPr sz="1400" dirty="0">
              <a:cs typeface="Times New Roman"/>
            </a:endParaRPr>
          </a:p>
          <a:p>
            <a:pPr marL="587375">
              <a:lnSpc>
                <a:spcPct val="100000"/>
              </a:lnSpc>
            </a:pPr>
            <a:r>
              <a:rPr sz="1200" dirty="0">
                <a:cs typeface="Carlito"/>
              </a:rPr>
              <a:t>Daños </a:t>
            </a:r>
            <a:r>
              <a:rPr sz="1200" spc="-5" dirty="0">
                <a:cs typeface="Carlito"/>
              </a:rPr>
              <a:t>por</a:t>
            </a:r>
            <a:r>
              <a:rPr sz="1200" spc="-25" dirty="0">
                <a:cs typeface="Carlito"/>
              </a:rPr>
              <a:t> </a:t>
            </a:r>
            <a:r>
              <a:rPr sz="1200" dirty="0">
                <a:cs typeface="Carlito"/>
              </a:rPr>
              <a:t>Agua</a:t>
            </a:r>
          </a:p>
        </p:txBody>
      </p:sp>
      <p:sp>
        <p:nvSpPr>
          <p:cNvPr id="273" name="object 17">
            <a:extLst>
              <a:ext uri="{FF2B5EF4-FFF2-40B4-BE49-F238E27FC236}">
                <a16:creationId xmlns:a16="http://schemas.microsoft.com/office/drawing/2014/main" id="{E5400FD1-11D6-4EE6-BA22-76B0C9E65AD2}"/>
              </a:ext>
            </a:extLst>
          </p:cNvPr>
          <p:cNvSpPr/>
          <p:nvPr/>
        </p:nvSpPr>
        <p:spPr>
          <a:xfrm>
            <a:off x="3204823" y="2512227"/>
            <a:ext cx="305435" cy="214629"/>
          </a:xfrm>
          <a:custGeom>
            <a:avLst/>
            <a:gdLst/>
            <a:ahLst/>
            <a:cxnLst/>
            <a:rect l="l" t="t" r="r" b="b"/>
            <a:pathLst>
              <a:path w="305435" h="214630">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74" name="object 18">
            <a:extLst>
              <a:ext uri="{FF2B5EF4-FFF2-40B4-BE49-F238E27FC236}">
                <a16:creationId xmlns:a16="http://schemas.microsoft.com/office/drawing/2014/main" id="{6C1D5BC4-3497-4DC3-BB2F-9C3AB765A22D}"/>
              </a:ext>
            </a:extLst>
          </p:cNvPr>
          <p:cNvSpPr/>
          <p:nvPr/>
        </p:nvSpPr>
        <p:spPr>
          <a:xfrm>
            <a:off x="4811119" y="2498511"/>
            <a:ext cx="305435" cy="214629"/>
          </a:xfrm>
          <a:custGeom>
            <a:avLst/>
            <a:gdLst/>
            <a:ahLst/>
            <a:cxnLst/>
            <a:rect l="l" t="t" r="r" b="b"/>
            <a:pathLst>
              <a:path w="305435" h="214630">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75" name="object 19">
            <a:extLst>
              <a:ext uri="{FF2B5EF4-FFF2-40B4-BE49-F238E27FC236}">
                <a16:creationId xmlns:a16="http://schemas.microsoft.com/office/drawing/2014/main" id="{E31D30AE-A726-4396-88F0-7778A95DD8EA}"/>
              </a:ext>
            </a:extLst>
          </p:cNvPr>
          <p:cNvSpPr/>
          <p:nvPr/>
        </p:nvSpPr>
        <p:spPr>
          <a:xfrm>
            <a:off x="6181195" y="2480223"/>
            <a:ext cx="305435" cy="214629"/>
          </a:xfrm>
          <a:custGeom>
            <a:avLst/>
            <a:gdLst/>
            <a:ahLst/>
            <a:cxnLst/>
            <a:rect l="l" t="t" r="r" b="b"/>
            <a:pathLst>
              <a:path w="305435" h="214630">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79" name="object 23">
            <a:extLst>
              <a:ext uri="{FF2B5EF4-FFF2-40B4-BE49-F238E27FC236}">
                <a16:creationId xmlns:a16="http://schemas.microsoft.com/office/drawing/2014/main" id="{6A097ACE-50FB-437C-9765-580BFFAB6A33}"/>
              </a:ext>
            </a:extLst>
          </p:cNvPr>
          <p:cNvSpPr txBox="1"/>
          <p:nvPr/>
        </p:nvSpPr>
        <p:spPr>
          <a:xfrm>
            <a:off x="7101840" y="2316859"/>
            <a:ext cx="4893945" cy="612000"/>
          </a:xfrm>
          <a:prstGeom prst="rect">
            <a:avLst/>
          </a:prstGeom>
          <a:solidFill>
            <a:srgbClr val="DAE2F3"/>
          </a:solidFill>
          <a:effectLst>
            <a:innerShdw blurRad="63500" dist="50800" dir="13500000">
              <a:prstClr val="black">
                <a:alpha val="50000"/>
              </a:prstClr>
            </a:innerShdw>
          </a:effectLst>
        </p:spPr>
        <p:txBody>
          <a:bodyPr vert="horz" wrap="square" lIns="0" tIns="48260" rIns="0" bIns="0" rtlCol="0">
            <a:spAutoFit/>
          </a:bodyPr>
          <a:lstStyle/>
          <a:p>
            <a:pPr marL="193040" marR="182245" indent="-635" algn="ctr">
              <a:lnSpc>
                <a:spcPct val="100000"/>
              </a:lnSpc>
              <a:spcBef>
                <a:spcPts val="380"/>
              </a:spcBef>
            </a:pPr>
            <a:r>
              <a:rPr sz="1100" dirty="0">
                <a:cs typeface="Carlito"/>
              </a:rPr>
              <a:t>Rotura </a:t>
            </a:r>
            <a:r>
              <a:rPr sz="1100" spc="-5" dirty="0">
                <a:cs typeface="Carlito"/>
              </a:rPr>
              <a:t>de una </a:t>
            </a:r>
            <a:r>
              <a:rPr sz="1100" dirty="0">
                <a:cs typeface="Carlito"/>
              </a:rPr>
              <a:t>tubería </a:t>
            </a:r>
            <a:r>
              <a:rPr sz="1100" spc="-5" dirty="0">
                <a:cs typeface="Carlito"/>
              </a:rPr>
              <a:t>que </a:t>
            </a:r>
            <a:r>
              <a:rPr sz="1100" dirty="0">
                <a:cs typeface="Carlito"/>
              </a:rPr>
              <a:t>afecta además al piso </a:t>
            </a:r>
            <a:r>
              <a:rPr sz="1100" spc="-5" dirty="0">
                <a:cs typeface="Carlito"/>
              </a:rPr>
              <a:t>de </a:t>
            </a:r>
            <a:r>
              <a:rPr sz="1100" dirty="0">
                <a:cs typeface="Carlito"/>
              </a:rPr>
              <a:t>abajo. </a:t>
            </a:r>
            <a:r>
              <a:rPr sz="1100" spc="-5" dirty="0">
                <a:cs typeface="Carlito"/>
              </a:rPr>
              <a:t>Están </a:t>
            </a:r>
            <a:r>
              <a:rPr sz="1100" dirty="0">
                <a:cs typeface="Carlito"/>
              </a:rPr>
              <a:t>cubiertos los  gastos </a:t>
            </a:r>
            <a:r>
              <a:rPr sz="1100" spc="-5" dirty="0">
                <a:cs typeface="Carlito"/>
              </a:rPr>
              <a:t>de localización </a:t>
            </a:r>
            <a:r>
              <a:rPr sz="1100" dirty="0">
                <a:cs typeface="Carlito"/>
              </a:rPr>
              <a:t>y reparación </a:t>
            </a:r>
            <a:r>
              <a:rPr sz="1100" spc="-5" dirty="0">
                <a:cs typeface="Carlito"/>
              </a:rPr>
              <a:t>de </a:t>
            </a:r>
            <a:r>
              <a:rPr sz="1100" dirty="0">
                <a:cs typeface="Carlito"/>
              </a:rPr>
              <a:t>la avería. Incluye </a:t>
            </a:r>
            <a:r>
              <a:rPr sz="1100" spc="-5" dirty="0">
                <a:cs typeface="Carlito"/>
              </a:rPr>
              <a:t>filtraciones </a:t>
            </a:r>
            <a:r>
              <a:rPr sz="1100" dirty="0">
                <a:cs typeface="Carlito"/>
              </a:rPr>
              <a:t>por </a:t>
            </a:r>
            <a:r>
              <a:rPr sz="1100" spc="-5" dirty="0">
                <a:cs typeface="Carlito"/>
              </a:rPr>
              <a:t>agua</a:t>
            </a:r>
            <a:r>
              <a:rPr sz="1100" spc="-85" dirty="0">
                <a:cs typeface="Carlito"/>
              </a:rPr>
              <a:t> </a:t>
            </a:r>
            <a:r>
              <a:rPr sz="1100" spc="-5" dirty="0">
                <a:cs typeface="Carlito"/>
              </a:rPr>
              <a:t>de  lluvia (si no </a:t>
            </a:r>
            <a:r>
              <a:rPr sz="1100" dirty="0">
                <a:cs typeface="Carlito"/>
              </a:rPr>
              <a:t>es por </a:t>
            </a:r>
            <a:r>
              <a:rPr sz="1100" spc="-5" dirty="0">
                <a:cs typeface="Carlito"/>
              </a:rPr>
              <a:t>falta de </a:t>
            </a:r>
            <a:r>
              <a:rPr sz="1100" dirty="0">
                <a:cs typeface="Carlito"/>
              </a:rPr>
              <a:t>reparación o</a:t>
            </a:r>
            <a:r>
              <a:rPr sz="1100" spc="-60" dirty="0">
                <a:cs typeface="Carlito"/>
              </a:rPr>
              <a:t> </a:t>
            </a:r>
            <a:r>
              <a:rPr sz="1100" spc="-5" dirty="0">
                <a:cs typeface="Carlito"/>
              </a:rPr>
              <a:t>conservación).</a:t>
            </a:r>
            <a:endParaRPr sz="1100">
              <a:cs typeface="Carlito"/>
            </a:endParaRPr>
          </a:p>
        </p:txBody>
      </p:sp>
      <p:sp>
        <p:nvSpPr>
          <p:cNvPr id="283" name="object 27">
            <a:extLst>
              <a:ext uri="{FF2B5EF4-FFF2-40B4-BE49-F238E27FC236}">
                <a16:creationId xmlns:a16="http://schemas.microsoft.com/office/drawing/2014/main" id="{0E358DD0-75EA-4AC2-8379-E19AA643D48F}"/>
              </a:ext>
            </a:extLst>
          </p:cNvPr>
          <p:cNvSpPr txBox="1"/>
          <p:nvPr/>
        </p:nvSpPr>
        <p:spPr>
          <a:xfrm>
            <a:off x="621791" y="3077335"/>
            <a:ext cx="2161540" cy="432000"/>
          </a:xfrm>
          <a:prstGeom prst="rect">
            <a:avLst/>
          </a:prstGeom>
          <a:solidFill>
            <a:srgbClr val="DAE2F3"/>
          </a:solidFill>
          <a:effectLst>
            <a:innerShdw blurRad="63500" dist="50800" dir="13500000">
              <a:prstClr val="black">
                <a:alpha val="50000"/>
              </a:prstClr>
            </a:innerShdw>
          </a:effectLst>
        </p:spPr>
        <p:txBody>
          <a:bodyPr vert="horz" wrap="square" lIns="0" tIns="27940" rIns="0" bIns="0" rtlCol="0">
            <a:spAutoFit/>
          </a:bodyPr>
          <a:lstStyle/>
          <a:p>
            <a:pPr marL="716915" marR="323215" indent="-388620">
              <a:lnSpc>
                <a:spcPct val="100000"/>
              </a:lnSpc>
              <a:spcBef>
                <a:spcPts val="220"/>
              </a:spcBef>
            </a:pPr>
            <a:r>
              <a:rPr sz="1200" dirty="0">
                <a:cs typeface="Carlito"/>
              </a:rPr>
              <a:t>Daños </a:t>
            </a:r>
            <a:r>
              <a:rPr sz="1200" spc="-5" dirty="0">
                <a:cs typeface="Carlito"/>
              </a:rPr>
              <a:t>producidos por</a:t>
            </a:r>
            <a:r>
              <a:rPr sz="1200" spc="-110" dirty="0">
                <a:cs typeface="Carlito"/>
              </a:rPr>
              <a:t> </a:t>
            </a:r>
            <a:r>
              <a:rPr sz="1200" dirty="0">
                <a:cs typeface="Carlito"/>
              </a:rPr>
              <a:t>la  </a:t>
            </a:r>
            <a:r>
              <a:rPr sz="1200" spc="-5" dirty="0">
                <a:cs typeface="Carlito"/>
              </a:rPr>
              <a:t>electricidad</a:t>
            </a:r>
            <a:endParaRPr sz="1200" dirty="0">
              <a:cs typeface="Carlito"/>
            </a:endParaRPr>
          </a:p>
        </p:txBody>
      </p:sp>
      <p:sp>
        <p:nvSpPr>
          <p:cNvPr id="284" name="object 28">
            <a:extLst>
              <a:ext uri="{FF2B5EF4-FFF2-40B4-BE49-F238E27FC236}">
                <a16:creationId xmlns:a16="http://schemas.microsoft.com/office/drawing/2014/main" id="{B7C2FC5B-C853-4B67-8238-01919183BE2E}"/>
              </a:ext>
            </a:extLst>
          </p:cNvPr>
          <p:cNvSpPr/>
          <p:nvPr/>
        </p:nvSpPr>
        <p:spPr>
          <a:xfrm>
            <a:off x="3195679" y="3178215"/>
            <a:ext cx="305435" cy="214629"/>
          </a:xfrm>
          <a:custGeom>
            <a:avLst/>
            <a:gdLst/>
            <a:ahLst/>
            <a:cxnLst/>
            <a:rect l="l" t="t" r="r" b="b"/>
            <a:pathLst>
              <a:path w="305435" h="214630">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85" name="object 29">
            <a:extLst>
              <a:ext uri="{FF2B5EF4-FFF2-40B4-BE49-F238E27FC236}">
                <a16:creationId xmlns:a16="http://schemas.microsoft.com/office/drawing/2014/main" id="{8EA70099-FC17-42F1-9A0D-7CEB628E04A2}"/>
              </a:ext>
            </a:extLst>
          </p:cNvPr>
          <p:cNvSpPr/>
          <p:nvPr/>
        </p:nvSpPr>
        <p:spPr>
          <a:xfrm>
            <a:off x="4801975" y="3164499"/>
            <a:ext cx="305435" cy="214629"/>
          </a:xfrm>
          <a:custGeom>
            <a:avLst/>
            <a:gdLst/>
            <a:ahLst/>
            <a:cxnLst/>
            <a:rect l="l" t="t" r="r" b="b"/>
            <a:pathLst>
              <a:path w="305435" h="214630">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86" name="object 30">
            <a:extLst>
              <a:ext uri="{FF2B5EF4-FFF2-40B4-BE49-F238E27FC236}">
                <a16:creationId xmlns:a16="http://schemas.microsoft.com/office/drawing/2014/main" id="{6324C5AF-E5B8-49B9-8725-0D53EF5CD078}"/>
              </a:ext>
            </a:extLst>
          </p:cNvPr>
          <p:cNvSpPr/>
          <p:nvPr/>
        </p:nvSpPr>
        <p:spPr>
          <a:xfrm>
            <a:off x="6170555" y="3146211"/>
            <a:ext cx="307340" cy="214629"/>
          </a:xfrm>
          <a:custGeom>
            <a:avLst/>
            <a:gdLst/>
            <a:ahLst/>
            <a:cxnLst/>
            <a:rect l="l" t="t" r="r" b="b"/>
            <a:pathLst>
              <a:path w="307339" h="214630">
                <a:moveTo>
                  <a:pt x="279877" y="0"/>
                </a:moveTo>
                <a:lnTo>
                  <a:pt x="109892" y="159631"/>
                </a:lnTo>
                <a:lnTo>
                  <a:pt x="28220" y="76517"/>
                </a:lnTo>
                <a:lnTo>
                  <a:pt x="0" y="103232"/>
                </a:lnTo>
                <a:lnTo>
                  <a:pt x="108564" y="214051"/>
                </a:lnTo>
                <a:lnTo>
                  <a:pt x="137116" y="187666"/>
                </a:lnTo>
                <a:lnTo>
                  <a:pt x="306769" y="27704"/>
                </a:lnTo>
                <a:lnTo>
                  <a:pt x="279877" y="0"/>
                </a:lnTo>
                <a:close/>
              </a:path>
            </a:pathLst>
          </a:custGeom>
          <a:solidFill>
            <a:srgbClr val="33CC33"/>
          </a:solidFill>
        </p:spPr>
        <p:txBody>
          <a:bodyPr wrap="square" lIns="0" tIns="0" rIns="0" bIns="0" rtlCol="0"/>
          <a:lstStyle/>
          <a:p>
            <a:endParaRPr/>
          </a:p>
        </p:txBody>
      </p:sp>
      <p:sp>
        <p:nvSpPr>
          <p:cNvPr id="290" name="object 34">
            <a:extLst>
              <a:ext uri="{FF2B5EF4-FFF2-40B4-BE49-F238E27FC236}">
                <a16:creationId xmlns:a16="http://schemas.microsoft.com/office/drawing/2014/main" id="{72198F27-43B4-4C5D-942A-1154A38F85E5}"/>
              </a:ext>
            </a:extLst>
          </p:cNvPr>
          <p:cNvSpPr txBox="1"/>
          <p:nvPr/>
        </p:nvSpPr>
        <p:spPr>
          <a:xfrm>
            <a:off x="7101840" y="3074289"/>
            <a:ext cx="4893945" cy="396000"/>
          </a:xfrm>
          <a:prstGeom prst="rect">
            <a:avLst/>
          </a:prstGeom>
          <a:solidFill>
            <a:srgbClr val="DAE2F3"/>
          </a:solidFill>
          <a:effectLst>
            <a:innerShdw blurRad="63500" dist="50800" dir="13500000">
              <a:prstClr val="black">
                <a:alpha val="50000"/>
              </a:prstClr>
            </a:innerShdw>
          </a:effectLst>
        </p:spPr>
        <p:txBody>
          <a:bodyPr vert="horz" wrap="square" lIns="0" tIns="3175" rIns="0" bIns="0" rtlCol="0">
            <a:spAutoFit/>
          </a:bodyPr>
          <a:lstStyle/>
          <a:p>
            <a:pPr>
              <a:lnSpc>
                <a:spcPct val="100000"/>
              </a:lnSpc>
              <a:spcBef>
                <a:spcPts val="25"/>
              </a:spcBef>
            </a:pPr>
            <a:endParaRPr sz="850" dirty="0">
              <a:cs typeface="Times New Roman"/>
            </a:endParaRPr>
          </a:p>
          <a:p>
            <a:pPr marL="194945">
              <a:lnSpc>
                <a:spcPct val="100000"/>
              </a:lnSpc>
            </a:pPr>
            <a:r>
              <a:rPr sz="1100" dirty="0">
                <a:cs typeface="Carlito"/>
              </a:rPr>
              <a:t>Un</a:t>
            </a:r>
            <a:r>
              <a:rPr sz="1100" spc="-15" dirty="0">
                <a:cs typeface="Carlito"/>
              </a:rPr>
              <a:t> </a:t>
            </a:r>
            <a:r>
              <a:rPr sz="1100" dirty="0">
                <a:cs typeface="Carlito"/>
              </a:rPr>
              <a:t>pico</a:t>
            </a:r>
            <a:r>
              <a:rPr sz="1100" spc="-20" dirty="0">
                <a:cs typeface="Carlito"/>
              </a:rPr>
              <a:t> </a:t>
            </a:r>
            <a:r>
              <a:rPr sz="1100" dirty="0">
                <a:cs typeface="Carlito"/>
              </a:rPr>
              <a:t>de </a:t>
            </a:r>
            <a:r>
              <a:rPr sz="1100" spc="-5" dirty="0">
                <a:cs typeface="Carlito"/>
              </a:rPr>
              <a:t>tensión</a:t>
            </a:r>
            <a:r>
              <a:rPr sz="1100" spc="-35" dirty="0">
                <a:cs typeface="Carlito"/>
              </a:rPr>
              <a:t> </a:t>
            </a:r>
            <a:r>
              <a:rPr sz="1100" dirty="0">
                <a:cs typeface="Carlito"/>
              </a:rPr>
              <a:t>produce</a:t>
            </a:r>
            <a:r>
              <a:rPr sz="1100" spc="-20" dirty="0">
                <a:cs typeface="Carlito"/>
              </a:rPr>
              <a:t> </a:t>
            </a:r>
            <a:r>
              <a:rPr sz="1100" spc="-5" dirty="0">
                <a:cs typeface="Carlito"/>
              </a:rPr>
              <a:t>una</a:t>
            </a:r>
            <a:r>
              <a:rPr sz="1100" spc="-15" dirty="0">
                <a:cs typeface="Carlito"/>
              </a:rPr>
              <a:t> </a:t>
            </a:r>
            <a:r>
              <a:rPr sz="1100" dirty="0">
                <a:cs typeface="Carlito"/>
              </a:rPr>
              <a:t>avería</a:t>
            </a:r>
            <a:r>
              <a:rPr sz="1100" spc="-15" dirty="0">
                <a:cs typeface="Carlito"/>
              </a:rPr>
              <a:t> </a:t>
            </a:r>
            <a:r>
              <a:rPr sz="1100" dirty="0">
                <a:cs typeface="Carlito"/>
              </a:rPr>
              <a:t>en los</a:t>
            </a:r>
            <a:r>
              <a:rPr sz="1100" spc="-25" dirty="0">
                <a:cs typeface="Carlito"/>
              </a:rPr>
              <a:t> </a:t>
            </a:r>
            <a:r>
              <a:rPr sz="1100" dirty="0">
                <a:cs typeface="Carlito"/>
              </a:rPr>
              <a:t>aparatos</a:t>
            </a:r>
            <a:r>
              <a:rPr sz="1100" spc="-35" dirty="0">
                <a:cs typeface="Carlito"/>
              </a:rPr>
              <a:t> </a:t>
            </a:r>
            <a:r>
              <a:rPr sz="1100" dirty="0">
                <a:cs typeface="Carlito"/>
              </a:rPr>
              <a:t>eléctricos</a:t>
            </a:r>
            <a:r>
              <a:rPr sz="1100" spc="-35" dirty="0">
                <a:cs typeface="Carlito"/>
              </a:rPr>
              <a:t> </a:t>
            </a:r>
            <a:r>
              <a:rPr sz="1100" dirty="0">
                <a:cs typeface="Carlito"/>
              </a:rPr>
              <a:t>y</a:t>
            </a:r>
            <a:r>
              <a:rPr sz="1100" spc="-5" dirty="0">
                <a:cs typeface="Carlito"/>
              </a:rPr>
              <a:t> </a:t>
            </a:r>
            <a:r>
              <a:rPr sz="1100" dirty="0">
                <a:cs typeface="Carlito"/>
              </a:rPr>
              <a:t>electrónicos.</a:t>
            </a:r>
          </a:p>
        </p:txBody>
      </p:sp>
      <p:sp>
        <p:nvSpPr>
          <p:cNvPr id="294" name="object 38">
            <a:extLst>
              <a:ext uri="{FF2B5EF4-FFF2-40B4-BE49-F238E27FC236}">
                <a16:creationId xmlns:a16="http://schemas.microsoft.com/office/drawing/2014/main" id="{3CA86520-4AFC-4C7B-A55E-6F8D8E0DA7DF}"/>
              </a:ext>
            </a:extLst>
          </p:cNvPr>
          <p:cNvSpPr txBox="1"/>
          <p:nvPr/>
        </p:nvSpPr>
        <p:spPr>
          <a:xfrm>
            <a:off x="621791" y="3673220"/>
            <a:ext cx="2161540" cy="324000"/>
          </a:xfrm>
          <a:prstGeom prst="rect">
            <a:avLst/>
          </a:prstGeom>
          <a:solidFill>
            <a:srgbClr val="DAE2F3"/>
          </a:solidFill>
          <a:effectLst>
            <a:innerShdw blurRad="63500" dist="50800" dir="13500000">
              <a:prstClr val="black">
                <a:alpha val="50000"/>
              </a:prstClr>
            </a:innerShdw>
          </a:effectLst>
        </p:spPr>
        <p:txBody>
          <a:bodyPr vert="horz" wrap="square" lIns="0" tIns="79375" rIns="0" bIns="0" rtlCol="0">
            <a:spAutoFit/>
          </a:bodyPr>
          <a:lstStyle/>
          <a:p>
            <a:pPr algn="ctr">
              <a:lnSpc>
                <a:spcPct val="100000"/>
              </a:lnSpc>
              <a:spcBef>
                <a:spcPts val="625"/>
              </a:spcBef>
            </a:pPr>
            <a:r>
              <a:rPr sz="1200" spc="-10" dirty="0">
                <a:cs typeface="Carlito"/>
              </a:rPr>
              <a:t>Roturas</a:t>
            </a:r>
            <a:endParaRPr sz="1200">
              <a:cs typeface="Carlito"/>
            </a:endParaRPr>
          </a:p>
        </p:txBody>
      </p:sp>
      <p:sp>
        <p:nvSpPr>
          <p:cNvPr id="295" name="object 39">
            <a:extLst>
              <a:ext uri="{FF2B5EF4-FFF2-40B4-BE49-F238E27FC236}">
                <a16:creationId xmlns:a16="http://schemas.microsoft.com/office/drawing/2014/main" id="{9B0874B5-2100-4FDA-AF09-5BC76075D234}"/>
              </a:ext>
            </a:extLst>
          </p:cNvPr>
          <p:cNvSpPr/>
          <p:nvPr/>
        </p:nvSpPr>
        <p:spPr>
          <a:xfrm>
            <a:off x="3204823" y="3716187"/>
            <a:ext cx="305435" cy="214629"/>
          </a:xfrm>
          <a:custGeom>
            <a:avLst/>
            <a:gdLst/>
            <a:ahLst/>
            <a:cxnLst/>
            <a:rect l="l" t="t" r="r" b="b"/>
            <a:pathLst>
              <a:path w="305435"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96" name="object 40">
            <a:extLst>
              <a:ext uri="{FF2B5EF4-FFF2-40B4-BE49-F238E27FC236}">
                <a16:creationId xmlns:a16="http://schemas.microsoft.com/office/drawing/2014/main" id="{E3111D58-B2DC-4C9A-9BA2-807A08682022}"/>
              </a:ext>
            </a:extLst>
          </p:cNvPr>
          <p:cNvSpPr/>
          <p:nvPr/>
        </p:nvSpPr>
        <p:spPr>
          <a:xfrm>
            <a:off x="4788259" y="3725331"/>
            <a:ext cx="305435" cy="214629"/>
          </a:xfrm>
          <a:custGeom>
            <a:avLst/>
            <a:gdLst/>
            <a:ahLst/>
            <a:cxnLst/>
            <a:rect l="l" t="t" r="r" b="b"/>
            <a:pathLst>
              <a:path w="305435"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297" name="object 41">
            <a:extLst>
              <a:ext uri="{FF2B5EF4-FFF2-40B4-BE49-F238E27FC236}">
                <a16:creationId xmlns:a16="http://schemas.microsoft.com/office/drawing/2014/main" id="{CE96C541-3F45-4CF6-A7DE-0D0C508750EC}"/>
              </a:ext>
            </a:extLst>
          </p:cNvPr>
          <p:cNvSpPr/>
          <p:nvPr/>
        </p:nvSpPr>
        <p:spPr>
          <a:xfrm>
            <a:off x="6234535" y="3681134"/>
            <a:ext cx="305435" cy="214629"/>
          </a:xfrm>
          <a:custGeom>
            <a:avLst/>
            <a:gdLst/>
            <a:ahLst/>
            <a:cxnLst/>
            <a:rect l="l" t="t" r="r" b="b"/>
            <a:pathLst>
              <a:path w="305434"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01" name="object 45">
            <a:extLst>
              <a:ext uri="{FF2B5EF4-FFF2-40B4-BE49-F238E27FC236}">
                <a16:creationId xmlns:a16="http://schemas.microsoft.com/office/drawing/2014/main" id="{1BFB922F-C3DE-46D8-9A41-DAFBC9957778}"/>
              </a:ext>
            </a:extLst>
          </p:cNvPr>
          <p:cNvSpPr txBox="1"/>
          <p:nvPr/>
        </p:nvSpPr>
        <p:spPr>
          <a:xfrm>
            <a:off x="7101840" y="3659503"/>
            <a:ext cx="4893945" cy="360000"/>
          </a:xfrm>
          <a:prstGeom prst="rect">
            <a:avLst/>
          </a:prstGeom>
          <a:solidFill>
            <a:srgbClr val="DAE2F3"/>
          </a:solidFill>
          <a:effectLst>
            <a:innerShdw blurRad="63500" dist="50800" dir="13500000">
              <a:prstClr val="black">
                <a:alpha val="50000"/>
              </a:prstClr>
            </a:innerShdw>
          </a:effectLst>
        </p:spPr>
        <p:txBody>
          <a:bodyPr vert="horz" wrap="square" lIns="0" tIns="92075" rIns="0" bIns="0" rtlCol="0">
            <a:spAutoFit/>
          </a:bodyPr>
          <a:lstStyle/>
          <a:p>
            <a:pPr marL="492125">
              <a:lnSpc>
                <a:spcPct val="100000"/>
              </a:lnSpc>
              <a:spcBef>
                <a:spcPts val="725"/>
              </a:spcBef>
            </a:pPr>
            <a:r>
              <a:rPr sz="1100" spc="-5" dirty="0">
                <a:cs typeface="Carlito"/>
              </a:rPr>
              <a:t>Cristales,</a:t>
            </a:r>
            <a:r>
              <a:rPr sz="1100" spc="-40" dirty="0">
                <a:cs typeface="Carlito"/>
              </a:rPr>
              <a:t> </a:t>
            </a:r>
            <a:r>
              <a:rPr sz="1100" dirty="0">
                <a:cs typeface="Carlito"/>
              </a:rPr>
              <a:t>espejos,</a:t>
            </a:r>
            <a:r>
              <a:rPr sz="1100" spc="-35" dirty="0">
                <a:cs typeface="Carlito"/>
              </a:rPr>
              <a:t> </a:t>
            </a:r>
            <a:r>
              <a:rPr sz="1100" dirty="0">
                <a:cs typeface="Carlito"/>
              </a:rPr>
              <a:t>vitrocerámicas,</a:t>
            </a:r>
            <a:r>
              <a:rPr sz="1100" spc="-35" dirty="0">
                <a:cs typeface="Carlito"/>
              </a:rPr>
              <a:t> </a:t>
            </a:r>
            <a:r>
              <a:rPr sz="1100" dirty="0">
                <a:cs typeface="Carlito"/>
              </a:rPr>
              <a:t>mármoles,</a:t>
            </a:r>
            <a:r>
              <a:rPr sz="1100" spc="-45" dirty="0">
                <a:cs typeface="Carlito"/>
              </a:rPr>
              <a:t> </a:t>
            </a:r>
            <a:r>
              <a:rPr sz="1100" dirty="0">
                <a:cs typeface="Carlito"/>
              </a:rPr>
              <a:t>aparatos</a:t>
            </a:r>
            <a:r>
              <a:rPr sz="1100" spc="-40" dirty="0">
                <a:cs typeface="Carlito"/>
              </a:rPr>
              <a:t> </a:t>
            </a:r>
            <a:r>
              <a:rPr sz="1100" dirty="0">
                <a:cs typeface="Carlito"/>
              </a:rPr>
              <a:t>sanitarios</a:t>
            </a:r>
            <a:r>
              <a:rPr sz="1100" spc="-45" dirty="0">
                <a:cs typeface="Carlito"/>
              </a:rPr>
              <a:t> </a:t>
            </a:r>
            <a:r>
              <a:rPr sz="1100" spc="-5" dirty="0">
                <a:cs typeface="Carlito"/>
              </a:rPr>
              <a:t>fijos</a:t>
            </a:r>
            <a:endParaRPr sz="1100">
              <a:cs typeface="Carlito"/>
            </a:endParaRPr>
          </a:p>
        </p:txBody>
      </p:sp>
      <p:sp>
        <p:nvSpPr>
          <p:cNvPr id="305" name="object 49">
            <a:extLst>
              <a:ext uri="{FF2B5EF4-FFF2-40B4-BE49-F238E27FC236}">
                <a16:creationId xmlns:a16="http://schemas.microsoft.com/office/drawing/2014/main" id="{1C31FA38-4F5E-43FD-A7FF-DE1641A87DD3}"/>
              </a:ext>
            </a:extLst>
          </p:cNvPr>
          <p:cNvSpPr txBox="1"/>
          <p:nvPr/>
        </p:nvSpPr>
        <p:spPr>
          <a:xfrm>
            <a:off x="621791" y="4173091"/>
            <a:ext cx="2161540" cy="396000"/>
          </a:xfrm>
          <a:prstGeom prst="rect">
            <a:avLst/>
          </a:prstGeom>
          <a:solidFill>
            <a:srgbClr val="DAE2F3"/>
          </a:solidFill>
          <a:effectLst>
            <a:innerShdw blurRad="63500" dist="50800" dir="13500000">
              <a:prstClr val="black">
                <a:alpha val="50000"/>
              </a:prstClr>
            </a:innerShdw>
          </a:effectLst>
        </p:spPr>
        <p:txBody>
          <a:bodyPr vert="horz" wrap="square" lIns="0" tIns="36000" rIns="0" bIns="0" rtlCol="0">
            <a:noAutofit/>
          </a:bodyPr>
          <a:lstStyle/>
          <a:p>
            <a:pPr algn="ctr">
              <a:lnSpc>
                <a:spcPts val="1345"/>
              </a:lnSpc>
            </a:pPr>
            <a:r>
              <a:rPr sz="1200" spc="-5" dirty="0">
                <a:cs typeface="Carlito"/>
              </a:rPr>
              <a:t>Pérdidas por</a:t>
            </a:r>
            <a:r>
              <a:rPr sz="1200" spc="-50" dirty="0">
                <a:cs typeface="Carlito"/>
              </a:rPr>
              <a:t> </a:t>
            </a:r>
            <a:r>
              <a:rPr sz="1200" spc="-10" dirty="0">
                <a:cs typeface="Carlito"/>
              </a:rPr>
              <a:t>extravíos,</a:t>
            </a:r>
            <a:endParaRPr sz="1200">
              <a:cs typeface="Carlito"/>
            </a:endParaRPr>
          </a:p>
          <a:p>
            <a:pPr algn="ctr">
              <a:lnSpc>
                <a:spcPct val="100000"/>
              </a:lnSpc>
            </a:pPr>
            <a:r>
              <a:rPr sz="1200" spc="-5" dirty="0">
                <a:cs typeface="Carlito"/>
              </a:rPr>
              <a:t>sustracciones </a:t>
            </a:r>
            <a:r>
              <a:rPr sz="1200" dirty="0">
                <a:cs typeface="Carlito"/>
              </a:rPr>
              <a:t>y</a:t>
            </a:r>
            <a:r>
              <a:rPr sz="1200" spc="-10" dirty="0">
                <a:cs typeface="Carlito"/>
              </a:rPr>
              <a:t> </a:t>
            </a:r>
            <a:r>
              <a:rPr sz="1200" spc="-5" dirty="0">
                <a:cs typeface="Carlito"/>
              </a:rPr>
              <a:t>vandalismo</a:t>
            </a:r>
            <a:endParaRPr sz="1200">
              <a:cs typeface="Carlito"/>
            </a:endParaRPr>
          </a:p>
        </p:txBody>
      </p:sp>
      <p:sp>
        <p:nvSpPr>
          <p:cNvPr id="306" name="object 50">
            <a:extLst>
              <a:ext uri="{FF2B5EF4-FFF2-40B4-BE49-F238E27FC236}">
                <a16:creationId xmlns:a16="http://schemas.microsoft.com/office/drawing/2014/main" id="{E70FD8D9-9F64-422A-965B-2A918F9F2879}"/>
              </a:ext>
            </a:extLst>
          </p:cNvPr>
          <p:cNvSpPr/>
          <p:nvPr/>
        </p:nvSpPr>
        <p:spPr>
          <a:xfrm>
            <a:off x="3204823" y="4232823"/>
            <a:ext cx="305435" cy="214629"/>
          </a:xfrm>
          <a:custGeom>
            <a:avLst/>
            <a:gdLst/>
            <a:ahLst/>
            <a:cxnLst/>
            <a:rect l="l" t="t" r="r" b="b"/>
            <a:pathLst>
              <a:path w="305435"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07" name="object 51">
            <a:extLst>
              <a:ext uri="{FF2B5EF4-FFF2-40B4-BE49-F238E27FC236}">
                <a16:creationId xmlns:a16="http://schemas.microsoft.com/office/drawing/2014/main" id="{7F0EBBE3-132D-4B0D-AEF0-E928ABB9F827}"/>
              </a:ext>
            </a:extLst>
          </p:cNvPr>
          <p:cNvSpPr/>
          <p:nvPr/>
        </p:nvSpPr>
        <p:spPr>
          <a:xfrm>
            <a:off x="4811119" y="4254158"/>
            <a:ext cx="305435" cy="214629"/>
          </a:xfrm>
          <a:custGeom>
            <a:avLst/>
            <a:gdLst/>
            <a:ahLst/>
            <a:cxnLst/>
            <a:rect l="l" t="t" r="r" b="b"/>
            <a:pathLst>
              <a:path w="305435"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08" name="object 52">
            <a:extLst>
              <a:ext uri="{FF2B5EF4-FFF2-40B4-BE49-F238E27FC236}">
                <a16:creationId xmlns:a16="http://schemas.microsoft.com/office/drawing/2014/main" id="{5896FC97-82E2-4276-BE33-642A436A6592}"/>
              </a:ext>
            </a:extLst>
          </p:cNvPr>
          <p:cNvSpPr/>
          <p:nvPr/>
        </p:nvSpPr>
        <p:spPr>
          <a:xfrm>
            <a:off x="6220819" y="4231299"/>
            <a:ext cx="305435" cy="214629"/>
          </a:xfrm>
          <a:custGeom>
            <a:avLst/>
            <a:gdLst/>
            <a:ahLst/>
            <a:cxnLst/>
            <a:rect l="l" t="t" r="r" b="b"/>
            <a:pathLst>
              <a:path w="305434"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12" name="object 56">
            <a:extLst>
              <a:ext uri="{FF2B5EF4-FFF2-40B4-BE49-F238E27FC236}">
                <a16:creationId xmlns:a16="http://schemas.microsoft.com/office/drawing/2014/main" id="{2FCCA00C-D91F-4258-AC1D-F984D641F573}"/>
              </a:ext>
            </a:extLst>
          </p:cNvPr>
          <p:cNvSpPr txBox="1"/>
          <p:nvPr/>
        </p:nvSpPr>
        <p:spPr>
          <a:xfrm>
            <a:off x="7101840" y="4156328"/>
            <a:ext cx="4893945" cy="360000"/>
          </a:xfrm>
          <a:prstGeom prst="rect">
            <a:avLst/>
          </a:prstGeom>
          <a:solidFill>
            <a:srgbClr val="DAE2F3"/>
          </a:solidFill>
          <a:effectLst>
            <a:innerShdw blurRad="63500" dist="50800" dir="13500000">
              <a:prstClr val="black">
                <a:alpha val="50000"/>
              </a:prstClr>
            </a:innerShdw>
          </a:effectLst>
        </p:spPr>
        <p:txBody>
          <a:bodyPr vert="horz" wrap="square" lIns="0" tIns="92710" rIns="0" bIns="0" rtlCol="0">
            <a:spAutoFit/>
          </a:bodyPr>
          <a:lstStyle/>
          <a:p>
            <a:pPr marL="167005">
              <a:lnSpc>
                <a:spcPct val="100000"/>
              </a:lnSpc>
              <a:spcBef>
                <a:spcPts val="730"/>
              </a:spcBef>
            </a:pPr>
            <a:r>
              <a:rPr sz="1100" dirty="0">
                <a:cs typeface="Carlito"/>
              </a:rPr>
              <a:t>Robo y desperfectos por robo, atracos </a:t>
            </a:r>
            <a:r>
              <a:rPr sz="1100" spc="-5" dirty="0">
                <a:cs typeface="Carlito"/>
              </a:rPr>
              <a:t>fuera </a:t>
            </a:r>
            <a:r>
              <a:rPr sz="1100" dirty="0">
                <a:cs typeface="Carlito"/>
              </a:rPr>
              <a:t>del hogar, </a:t>
            </a:r>
            <a:r>
              <a:rPr sz="1100" spc="-5" dirty="0">
                <a:cs typeface="Carlito"/>
              </a:rPr>
              <a:t>sustitución</a:t>
            </a:r>
            <a:r>
              <a:rPr sz="1100" spc="-185" dirty="0">
                <a:cs typeface="Carlito"/>
              </a:rPr>
              <a:t> </a:t>
            </a:r>
            <a:r>
              <a:rPr sz="1100" spc="-5" dirty="0">
                <a:cs typeface="Carlito"/>
              </a:rPr>
              <a:t>de </a:t>
            </a:r>
            <a:r>
              <a:rPr sz="1100" dirty="0">
                <a:cs typeface="Carlito"/>
              </a:rPr>
              <a:t>cerraduras</a:t>
            </a:r>
            <a:endParaRPr sz="1100">
              <a:cs typeface="Carlito"/>
            </a:endParaRPr>
          </a:p>
        </p:txBody>
      </p:sp>
      <p:sp>
        <p:nvSpPr>
          <p:cNvPr id="316" name="object 60">
            <a:extLst>
              <a:ext uri="{FF2B5EF4-FFF2-40B4-BE49-F238E27FC236}">
                <a16:creationId xmlns:a16="http://schemas.microsoft.com/office/drawing/2014/main" id="{E9546810-59F8-492E-BCA6-1E4E39644CDC}"/>
              </a:ext>
            </a:extLst>
          </p:cNvPr>
          <p:cNvSpPr txBox="1"/>
          <p:nvPr/>
        </p:nvSpPr>
        <p:spPr>
          <a:xfrm>
            <a:off x="621791" y="4692776"/>
            <a:ext cx="2161540" cy="1044000"/>
          </a:xfrm>
          <a:prstGeom prst="rect">
            <a:avLst/>
          </a:prstGeom>
          <a:solidFill>
            <a:srgbClr val="DAE2F3"/>
          </a:solidFill>
          <a:effectLst>
            <a:innerShdw blurRad="63500" dist="50800" dir="13500000">
              <a:prstClr val="black">
                <a:alpha val="50000"/>
              </a:prstClr>
            </a:innerShdw>
          </a:effectLst>
        </p:spPr>
        <p:txBody>
          <a:bodyPr vert="horz" wrap="square" lIns="0" tIns="0" rIns="0" bIns="0" rtlCol="0">
            <a:spAutoFit/>
          </a:bodyPr>
          <a:lstStyle/>
          <a:p>
            <a:pPr>
              <a:lnSpc>
                <a:spcPct val="100000"/>
              </a:lnSpc>
            </a:pPr>
            <a:endParaRPr sz="1200" dirty="0">
              <a:cs typeface="Times New Roman"/>
            </a:endParaRPr>
          </a:p>
          <a:p>
            <a:pPr>
              <a:lnSpc>
                <a:spcPct val="100000"/>
              </a:lnSpc>
              <a:spcBef>
                <a:spcPts val="5"/>
              </a:spcBef>
            </a:pPr>
            <a:endParaRPr sz="1100" dirty="0">
              <a:cs typeface="Times New Roman"/>
            </a:endParaRPr>
          </a:p>
          <a:p>
            <a:pPr algn="ctr">
              <a:lnSpc>
                <a:spcPct val="100000"/>
              </a:lnSpc>
            </a:pPr>
            <a:r>
              <a:rPr sz="1200" spc="-10" dirty="0">
                <a:cs typeface="Carlito"/>
              </a:rPr>
              <a:t>Reposición estética</a:t>
            </a:r>
            <a:r>
              <a:rPr sz="1200" spc="15" dirty="0">
                <a:cs typeface="Carlito"/>
              </a:rPr>
              <a:t> </a:t>
            </a:r>
            <a:r>
              <a:rPr sz="1200" dirty="0">
                <a:cs typeface="Carlito"/>
              </a:rPr>
              <a:t>del</a:t>
            </a:r>
          </a:p>
          <a:p>
            <a:pPr marL="635" algn="ctr">
              <a:lnSpc>
                <a:spcPct val="100000"/>
              </a:lnSpc>
            </a:pPr>
            <a:r>
              <a:rPr sz="1200" spc="-5" dirty="0">
                <a:cs typeface="Carlito"/>
              </a:rPr>
              <a:t>continente</a:t>
            </a:r>
            <a:endParaRPr sz="1200" dirty="0">
              <a:cs typeface="Carlito"/>
            </a:endParaRPr>
          </a:p>
        </p:txBody>
      </p:sp>
      <p:sp>
        <p:nvSpPr>
          <p:cNvPr id="317" name="object 61">
            <a:extLst>
              <a:ext uri="{FF2B5EF4-FFF2-40B4-BE49-F238E27FC236}">
                <a16:creationId xmlns:a16="http://schemas.microsoft.com/office/drawing/2014/main" id="{A5BFCF35-F383-420F-88DB-B5D034770266}"/>
              </a:ext>
            </a:extLst>
          </p:cNvPr>
          <p:cNvSpPr/>
          <p:nvPr/>
        </p:nvSpPr>
        <p:spPr>
          <a:xfrm>
            <a:off x="3236855" y="5068230"/>
            <a:ext cx="307340" cy="215265"/>
          </a:xfrm>
          <a:custGeom>
            <a:avLst/>
            <a:gdLst/>
            <a:ahLst/>
            <a:cxnLst/>
            <a:rect l="l" t="t" r="r" b="b"/>
            <a:pathLst>
              <a:path w="307339" h="215264">
                <a:moveTo>
                  <a:pt x="279877" y="0"/>
                </a:moveTo>
                <a:lnTo>
                  <a:pt x="109892" y="160395"/>
                </a:lnTo>
                <a:lnTo>
                  <a:pt x="28220" y="76883"/>
                </a:lnTo>
                <a:lnTo>
                  <a:pt x="0" y="103727"/>
                </a:lnTo>
                <a:lnTo>
                  <a:pt x="108564" y="215076"/>
                </a:lnTo>
                <a:lnTo>
                  <a:pt x="137116" y="188564"/>
                </a:lnTo>
                <a:lnTo>
                  <a:pt x="306769" y="27837"/>
                </a:lnTo>
                <a:lnTo>
                  <a:pt x="279877" y="0"/>
                </a:lnTo>
                <a:close/>
              </a:path>
            </a:pathLst>
          </a:custGeom>
          <a:solidFill>
            <a:srgbClr val="33CC33"/>
          </a:solidFill>
        </p:spPr>
        <p:txBody>
          <a:bodyPr wrap="square" lIns="0" tIns="0" rIns="0" bIns="0" rtlCol="0"/>
          <a:lstStyle/>
          <a:p>
            <a:endParaRPr/>
          </a:p>
        </p:txBody>
      </p:sp>
      <p:sp>
        <p:nvSpPr>
          <p:cNvPr id="318" name="object 62">
            <a:extLst>
              <a:ext uri="{FF2B5EF4-FFF2-40B4-BE49-F238E27FC236}">
                <a16:creationId xmlns:a16="http://schemas.microsoft.com/office/drawing/2014/main" id="{FAABED1F-AE35-4D94-A861-8A9F8D59DFD4}"/>
              </a:ext>
            </a:extLst>
          </p:cNvPr>
          <p:cNvSpPr/>
          <p:nvPr/>
        </p:nvSpPr>
        <p:spPr>
          <a:xfrm>
            <a:off x="4792831" y="5060355"/>
            <a:ext cx="305435" cy="214629"/>
          </a:xfrm>
          <a:custGeom>
            <a:avLst/>
            <a:gdLst/>
            <a:ahLst/>
            <a:cxnLst/>
            <a:rect l="l" t="t" r="r" b="b"/>
            <a:pathLst>
              <a:path w="305435"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19" name="object 63">
            <a:extLst>
              <a:ext uri="{FF2B5EF4-FFF2-40B4-BE49-F238E27FC236}">
                <a16:creationId xmlns:a16="http://schemas.microsoft.com/office/drawing/2014/main" id="{1D75BEE0-EEFE-4D59-845E-0D3B20299E91}"/>
              </a:ext>
            </a:extLst>
          </p:cNvPr>
          <p:cNvSpPr/>
          <p:nvPr/>
        </p:nvSpPr>
        <p:spPr>
          <a:xfrm>
            <a:off x="6208627" y="5060355"/>
            <a:ext cx="305435" cy="214629"/>
          </a:xfrm>
          <a:custGeom>
            <a:avLst/>
            <a:gdLst/>
            <a:ahLst/>
            <a:cxnLst/>
            <a:rect l="l" t="t" r="r" b="b"/>
            <a:pathLst>
              <a:path w="305434" h="214629">
                <a:moveTo>
                  <a:pt x="278543" y="0"/>
                </a:moveTo>
                <a:lnTo>
                  <a:pt x="109369" y="159631"/>
                </a:lnTo>
                <a:lnTo>
                  <a:pt x="28085" y="76517"/>
                </a:lnTo>
                <a:lnTo>
                  <a:pt x="0" y="103232"/>
                </a:lnTo>
                <a:lnTo>
                  <a:pt x="108047" y="214051"/>
                </a:lnTo>
                <a:lnTo>
                  <a:pt x="136463" y="187666"/>
                </a:lnTo>
                <a:lnTo>
                  <a:pt x="305307" y="27704"/>
                </a:lnTo>
                <a:lnTo>
                  <a:pt x="278543" y="0"/>
                </a:lnTo>
                <a:close/>
              </a:path>
            </a:pathLst>
          </a:custGeom>
          <a:solidFill>
            <a:srgbClr val="33CC33"/>
          </a:solidFill>
        </p:spPr>
        <p:txBody>
          <a:bodyPr wrap="square" lIns="0" tIns="0" rIns="0" bIns="0" rtlCol="0"/>
          <a:lstStyle/>
          <a:p>
            <a:endParaRPr/>
          </a:p>
        </p:txBody>
      </p:sp>
      <p:sp>
        <p:nvSpPr>
          <p:cNvPr id="323" name="object 67">
            <a:extLst>
              <a:ext uri="{FF2B5EF4-FFF2-40B4-BE49-F238E27FC236}">
                <a16:creationId xmlns:a16="http://schemas.microsoft.com/office/drawing/2014/main" id="{75FAE532-C47E-40F1-A2C3-240629968143}"/>
              </a:ext>
            </a:extLst>
          </p:cNvPr>
          <p:cNvSpPr txBox="1"/>
          <p:nvPr/>
        </p:nvSpPr>
        <p:spPr>
          <a:xfrm>
            <a:off x="7101840" y="4718683"/>
            <a:ext cx="4893945" cy="1044000"/>
          </a:xfrm>
          <a:prstGeom prst="rect">
            <a:avLst/>
          </a:prstGeom>
          <a:solidFill>
            <a:srgbClr val="DAE2F3"/>
          </a:solidFill>
          <a:effectLst>
            <a:innerShdw blurRad="63500" dist="50800" dir="13500000">
              <a:prstClr val="black">
                <a:alpha val="50000"/>
              </a:prstClr>
            </a:innerShdw>
          </a:effectLst>
        </p:spPr>
        <p:txBody>
          <a:bodyPr vert="horz" wrap="square" lIns="0" tIns="100965" rIns="0" bIns="0" rtlCol="0">
            <a:spAutoFit/>
          </a:bodyPr>
          <a:lstStyle/>
          <a:p>
            <a:pPr marL="147320" marR="136525" indent="-1905" algn="ctr">
              <a:lnSpc>
                <a:spcPct val="100000"/>
              </a:lnSpc>
              <a:spcBef>
                <a:spcPts val="795"/>
              </a:spcBef>
            </a:pPr>
            <a:r>
              <a:rPr sz="1100" spc="-5" dirty="0">
                <a:cs typeface="Carlito"/>
              </a:rPr>
              <a:t>Tras una </a:t>
            </a:r>
            <a:r>
              <a:rPr sz="1100" dirty="0">
                <a:cs typeface="Carlito"/>
              </a:rPr>
              <a:t>reparación por la rotura </a:t>
            </a:r>
            <a:r>
              <a:rPr sz="1100" spc="-5" dirty="0">
                <a:cs typeface="Carlito"/>
              </a:rPr>
              <a:t>de una </a:t>
            </a:r>
            <a:r>
              <a:rPr sz="1100" dirty="0">
                <a:cs typeface="Carlito"/>
              </a:rPr>
              <a:t>tubería </a:t>
            </a:r>
            <a:r>
              <a:rPr sz="1100" spc="-5" dirty="0">
                <a:cs typeface="Carlito"/>
              </a:rPr>
              <a:t>se pinta </a:t>
            </a:r>
            <a:r>
              <a:rPr sz="1100" dirty="0">
                <a:cs typeface="Carlito"/>
              </a:rPr>
              <a:t>la pared afectada, pero  también el </a:t>
            </a:r>
            <a:r>
              <a:rPr sz="1100" spc="-5" dirty="0">
                <a:cs typeface="Carlito"/>
              </a:rPr>
              <a:t>resto de </a:t>
            </a:r>
            <a:r>
              <a:rPr sz="1100" dirty="0">
                <a:cs typeface="Carlito"/>
              </a:rPr>
              <a:t>paredes </a:t>
            </a:r>
            <a:r>
              <a:rPr sz="1100" spc="-5" dirty="0">
                <a:cs typeface="Carlito"/>
              </a:rPr>
              <a:t>de </a:t>
            </a:r>
            <a:r>
              <a:rPr sz="1100" dirty="0">
                <a:cs typeface="Carlito"/>
              </a:rPr>
              <a:t>la estancia para mantener la </a:t>
            </a:r>
            <a:r>
              <a:rPr sz="1100" spc="-5" dirty="0">
                <a:cs typeface="Carlito"/>
              </a:rPr>
              <a:t>unidad </a:t>
            </a:r>
            <a:r>
              <a:rPr sz="1100" dirty="0">
                <a:cs typeface="Carlito"/>
              </a:rPr>
              <a:t>estética.  </a:t>
            </a:r>
            <a:r>
              <a:rPr sz="1100" spc="-5" dirty="0">
                <a:cs typeface="Carlito"/>
              </a:rPr>
              <a:t>Esta garantía de </a:t>
            </a:r>
            <a:r>
              <a:rPr sz="1100" dirty="0">
                <a:cs typeface="Carlito"/>
              </a:rPr>
              <a:t>carácter </a:t>
            </a:r>
            <a:r>
              <a:rPr sz="1100" spc="-5" dirty="0">
                <a:cs typeface="Carlito"/>
              </a:rPr>
              <a:t>consecuencial </a:t>
            </a:r>
            <a:r>
              <a:rPr sz="1100" dirty="0">
                <a:cs typeface="Carlito"/>
              </a:rPr>
              <a:t>va a </a:t>
            </a:r>
            <a:r>
              <a:rPr sz="1100" spc="-5" dirty="0">
                <a:cs typeface="Carlito"/>
              </a:rPr>
              <a:t>ligada </a:t>
            </a:r>
            <a:r>
              <a:rPr sz="1100" dirty="0">
                <a:cs typeface="Carlito"/>
              </a:rPr>
              <a:t>a cualquier </a:t>
            </a:r>
            <a:r>
              <a:rPr sz="1100" spc="-5" dirty="0">
                <a:cs typeface="Carlito"/>
              </a:rPr>
              <a:t>siniestro </a:t>
            </a:r>
            <a:r>
              <a:rPr sz="1100" dirty="0">
                <a:cs typeface="Carlito"/>
              </a:rPr>
              <a:t>cubierto  por la </a:t>
            </a:r>
            <a:r>
              <a:rPr sz="1100" spc="-5" dirty="0">
                <a:cs typeface="Carlito"/>
              </a:rPr>
              <a:t>póliza </a:t>
            </a:r>
            <a:r>
              <a:rPr sz="1100" dirty="0">
                <a:cs typeface="Carlito"/>
              </a:rPr>
              <a:t>pero </a:t>
            </a:r>
            <a:r>
              <a:rPr sz="1100" spc="-5" dirty="0">
                <a:cs typeface="Carlito"/>
              </a:rPr>
              <a:t>se indica </a:t>
            </a:r>
            <a:r>
              <a:rPr sz="1100" dirty="0">
                <a:cs typeface="Carlito"/>
              </a:rPr>
              <a:t>en </a:t>
            </a:r>
            <a:r>
              <a:rPr sz="1100" spc="-5" dirty="0">
                <a:cs typeface="Carlito"/>
              </a:rPr>
              <a:t>este </a:t>
            </a:r>
            <a:r>
              <a:rPr sz="1100" dirty="0">
                <a:cs typeface="Carlito"/>
              </a:rPr>
              <a:t>apartado por </a:t>
            </a:r>
            <a:r>
              <a:rPr sz="1100" spc="-5" dirty="0">
                <a:cs typeface="Carlito"/>
              </a:rPr>
              <a:t>su uso </a:t>
            </a:r>
            <a:r>
              <a:rPr sz="1100" dirty="0">
                <a:cs typeface="Carlito"/>
              </a:rPr>
              <a:t>en las garantías </a:t>
            </a:r>
            <a:r>
              <a:rPr sz="1100" spc="-5" dirty="0">
                <a:cs typeface="Carlito"/>
              </a:rPr>
              <a:t>de</a:t>
            </a:r>
            <a:r>
              <a:rPr sz="1100" spc="-120" dirty="0">
                <a:cs typeface="Carlito"/>
              </a:rPr>
              <a:t> </a:t>
            </a:r>
            <a:r>
              <a:rPr sz="1100" dirty="0">
                <a:cs typeface="Carlito"/>
              </a:rPr>
              <a:t>mayor  frecuencia.</a:t>
            </a:r>
          </a:p>
        </p:txBody>
      </p:sp>
      <p:sp>
        <p:nvSpPr>
          <p:cNvPr id="324" name="object 68">
            <a:extLst>
              <a:ext uri="{FF2B5EF4-FFF2-40B4-BE49-F238E27FC236}">
                <a16:creationId xmlns:a16="http://schemas.microsoft.com/office/drawing/2014/main" id="{0CE2A530-4F9D-405A-BD26-AB4810594F7E}"/>
              </a:ext>
            </a:extLst>
          </p:cNvPr>
          <p:cNvSpPr txBox="1"/>
          <p:nvPr/>
        </p:nvSpPr>
        <p:spPr>
          <a:xfrm>
            <a:off x="6027546" y="5352745"/>
            <a:ext cx="65214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Ampliable</a:t>
            </a:r>
            <a:endParaRPr sz="1200">
              <a:cs typeface="Carlito"/>
            </a:endParaRPr>
          </a:p>
        </p:txBody>
      </p:sp>
      <p:sp>
        <p:nvSpPr>
          <p:cNvPr id="325" name="object 69">
            <a:extLst>
              <a:ext uri="{FF2B5EF4-FFF2-40B4-BE49-F238E27FC236}">
                <a16:creationId xmlns:a16="http://schemas.microsoft.com/office/drawing/2014/main" id="{10DE1DC8-1125-4155-8C2A-445EA895756A}"/>
              </a:ext>
            </a:extLst>
          </p:cNvPr>
          <p:cNvSpPr txBox="1"/>
          <p:nvPr/>
        </p:nvSpPr>
        <p:spPr>
          <a:xfrm>
            <a:off x="1768601" y="6050457"/>
            <a:ext cx="8650605" cy="228268"/>
          </a:xfrm>
          <a:prstGeom prst="rect">
            <a:avLst/>
          </a:prstGeom>
        </p:spPr>
        <p:txBody>
          <a:bodyPr vert="horz" wrap="square" lIns="0" tIns="12700" rIns="0" bIns="0" rtlCol="0">
            <a:spAutoFit/>
          </a:bodyPr>
          <a:lstStyle/>
          <a:p>
            <a:pPr marL="12700">
              <a:lnSpc>
                <a:spcPct val="100000"/>
              </a:lnSpc>
              <a:spcBef>
                <a:spcPts val="100"/>
              </a:spcBef>
            </a:pPr>
            <a:r>
              <a:rPr sz="1400" b="1" spc="-25" dirty="0">
                <a:cs typeface="Carlito"/>
              </a:rPr>
              <a:t>Todas</a:t>
            </a:r>
            <a:r>
              <a:rPr sz="1400" b="1" spc="-35" dirty="0">
                <a:cs typeface="Carlito"/>
              </a:rPr>
              <a:t> </a:t>
            </a:r>
            <a:r>
              <a:rPr sz="1400" b="1" dirty="0">
                <a:cs typeface="Carlito"/>
              </a:rPr>
              <a:t>las</a:t>
            </a:r>
            <a:r>
              <a:rPr sz="1400" b="1" spc="5" dirty="0">
                <a:cs typeface="Carlito"/>
              </a:rPr>
              <a:t> </a:t>
            </a:r>
            <a:r>
              <a:rPr sz="1400" b="1" spc="-5" dirty="0">
                <a:cs typeface="Carlito"/>
              </a:rPr>
              <a:t>configuraciones</a:t>
            </a:r>
            <a:r>
              <a:rPr sz="1400" b="1" spc="-30" dirty="0">
                <a:cs typeface="Carlito"/>
              </a:rPr>
              <a:t> </a:t>
            </a:r>
            <a:r>
              <a:rPr sz="1400" b="1" spc="-5" dirty="0">
                <a:cs typeface="Carlito"/>
              </a:rPr>
              <a:t>contemplan</a:t>
            </a:r>
            <a:r>
              <a:rPr sz="1400" b="1" spc="-35" dirty="0">
                <a:cs typeface="Carlito"/>
              </a:rPr>
              <a:t> </a:t>
            </a:r>
            <a:r>
              <a:rPr sz="1400" b="1" spc="-5" dirty="0">
                <a:cs typeface="Carlito"/>
              </a:rPr>
              <a:t>estas</a:t>
            </a:r>
            <a:r>
              <a:rPr sz="1400" b="1" spc="-35" dirty="0">
                <a:cs typeface="Carlito"/>
              </a:rPr>
              <a:t> </a:t>
            </a:r>
            <a:r>
              <a:rPr sz="1400" b="1" spc="-10" dirty="0">
                <a:cs typeface="Carlito"/>
              </a:rPr>
              <a:t>garantías</a:t>
            </a:r>
            <a:r>
              <a:rPr sz="1400" b="1" spc="-15" dirty="0">
                <a:cs typeface="Carlito"/>
              </a:rPr>
              <a:t> </a:t>
            </a:r>
            <a:r>
              <a:rPr sz="1400" b="1" dirty="0">
                <a:cs typeface="Carlito"/>
              </a:rPr>
              <a:t>que</a:t>
            </a:r>
            <a:r>
              <a:rPr sz="1400" b="1" spc="-20" dirty="0">
                <a:cs typeface="Carlito"/>
              </a:rPr>
              <a:t> </a:t>
            </a:r>
            <a:r>
              <a:rPr sz="1400" b="1" spc="-5" dirty="0">
                <a:cs typeface="Carlito"/>
              </a:rPr>
              <a:t>protegen</a:t>
            </a:r>
            <a:r>
              <a:rPr sz="1400" b="1" spc="-35" dirty="0">
                <a:cs typeface="Carlito"/>
              </a:rPr>
              <a:t> </a:t>
            </a:r>
            <a:r>
              <a:rPr sz="1400" b="1" dirty="0">
                <a:cs typeface="Carlito"/>
              </a:rPr>
              <a:t>al</a:t>
            </a:r>
            <a:r>
              <a:rPr sz="1400" b="1" spc="-5" dirty="0">
                <a:cs typeface="Carlito"/>
              </a:rPr>
              <a:t> Asegurado</a:t>
            </a:r>
            <a:r>
              <a:rPr sz="1400" b="1" spc="-35" dirty="0">
                <a:cs typeface="Carlito"/>
              </a:rPr>
              <a:t> </a:t>
            </a:r>
            <a:r>
              <a:rPr sz="1400" b="1" spc="-5" dirty="0">
                <a:cs typeface="Carlito"/>
              </a:rPr>
              <a:t>ante</a:t>
            </a:r>
            <a:r>
              <a:rPr sz="1400" b="1" spc="-25" dirty="0">
                <a:cs typeface="Carlito"/>
              </a:rPr>
              <a:t> </a:t>
            </a:r>
            <a:r>
              <a:rPr sz="1400" b="1" dirty="0">
                <a:cs typeface="Carlito"/>
              </a:rPr>
              <a:t>las</a:t>
            </a:r>
            <a:r>
              <a:rPr sz="1400" b="1" spc="-5" dirty="0">
                <a:cs typeface="Carlito"/>
              </a:rPr>
              <a:t> </a:t>
            </a:r>
            <a:r>
              <a:rPr sz="1400" b="1" dirty="0">
                <a:cs typeface="Carlito"/>
              </a:rPr>
              <a:t>situaciones</a:t>
            </a:r>
            <a:r>
              <a:rPr sz="1400" b="1" spc="-30" dirty="0">
                <a:cs typeface="Carlito"/>
              </a:rPr>
              <a:t> </a:t>
            </a:r>
            <a:r>
              <a:rPr sz="1400" b="1" spc="-5" dirty="0">
                <a:cs typeface="Carlito"/>
              </a:rPr>
              <a:t>más</a:t>
            </a:r>
            <a:r>
              <a:rPr sz="1400" b="1" spc="-10" dirty="0">
                <a:cs typeface="Carlito"/>
              </a:rPr>
              <a:t> frecuentes.</a:t>
            </a:r>
            <a:endParaRPr sz="1400">
              <a:cs typeface="Carlito"/>
            </a:endParaRPr>
          </a:p>
        </p:txBody>
      </p:sp>
      <p:sp>
        <p:nvSpPr>
          <p:cNvPr id="329" name="object 73">
            <a:extLst>
              <a:ext uri="{FF2B5EF4-FFF2-40B4-BE49-F238E27FC236}">
                <a16:creationId xmlns:a16="http://schemas.microsoft.com/office/drawing/2014/main" id="{F5C34423-9AA2-41B8-838E-9995E8EDC0DF}"/>
              </a:ext>
            </a:extLst>
          </p:cNvPr>
          <p:cNvSpPr txBox="1"/>
          <p:nvPr/>
        </p:nvSpPr>
        <p:spPr>
          <a:xfrm>
            <a:off x="2851404" y="1749933"/>
            <a:ext cx="1295400"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179705">
              <a:lnSpc>
                <a:spcPct val="100000"/>
              </a:lnSpc>
              <a:spcBef>
                <a:spcPts val="675"/>
              </a:spcBef>
            </a:pPr>
            <a:r>
              <a:rPr sz="1400" spc="-5" dirty="0">
                <a:solidFill>
                  <a:srgbClr val="FFFFFF"/>
                </a:solidFill>
                <a:cs typeface="Carlito"/>
              </a:rPr>
              <a:t>BÁSICO</a:t>
            </a:r>
            <a:r>
              <a:rPr sz="1400" spc="-40" dirty="0">
                <a:solidFill>
                  <a:srgbClr val="FFFFFF"/>
                </a:solidFill>
                <a:cs typeface="Carlito"/>
              </a:rPr>
              <a:t> </a:t>
            </a:r>
            <a:r>
              <a:rPr sz="1400" spc="-10" dirty="0">
                <a:solidFill>
                  <a:srgbClr val="FFFFFF"/>
                </a:solidFill>
                <a:cs typeface="Carlito"/>
              </a:rPr>
              <a:t>PLUS</a:t>
            </a:r>
            <a:endParaRPr sz="1400">
              <a:cs typeface="Carlito"/>
            </a:endParaRPr>
          </a:p>
        </p:txBody>
      </p:sp>
      <p:sp>
        <p:nvSpPr>
          <p:cNvPr id="333" name="object 77">
            <a:extLst>
              <a:ext uri="{FF2B5EF4-FFF2-40B4-BE49-F238E27FC236}">
                <a16:creationId xmlns:a16="http://schemas.microsoft.com/office/drawing/2014/main" id="{76B5FADC-1081-4B71-9DDC-6146B1A8F94E}"/>
              </a:ext>
            </a:extLst>
          </p:cNvPr>
          <p:cNvSpPr txBox="1"/>
          <p:nvPr/>
        </p:nvSpPr>
        <p:spPr>
          <a:xfrm>
            <a:off x="4258055" y="1748408"/>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49554">
              <a:lnSpc>
                <a:spcPct val="100000"/>
              </a:lnSpc>
              <a:spcBef>
                <a:spcPts val="675"/>
              </a:spcBef>
            </a:pPr>
            <a:r>
              <a:rPr sz="1400" dirty="0">
                <a:solidFill>
                  <a:srgbClr val="FFFFFF"/>
                </a:solidFill>
                <a:cs typeface="Carlito"/>
              </a:rPr>
              <a:t>AMPLIADO</a:t>
            </a:r>
            <a:endParaRPr sz="1400">
              <a:cs typeface="Carlito"/>
            </a:endParaRPr>
          </a:p>
        </p:txBody>
      </p:sp>
      <p:sp>
        <p:nvSpPr>
          <p:cNvPr id="337" name="object 81">
            <a:extLst>
              <a:ext uri="{FF2B5EF4-FFF2-40B4-BE49-F238E27FC236}">
                <a16:creationId xmlns:a16="http://schemas.microsoft.com/office/drawing/2014/main" id="{1080C515-EDEB-4EA2-9254-0C0954006288}"/>
              </a:ext>
            </a:extLst>
          </p:cNvPr>
          <p:cNvSpPr txBox="1"/>
          <p:nvPr/>
        </p:nvSpPr>
        <p:spPr>
          <a:xfrm>
            <a:off x="5666232" y="1748408"/>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78130">
              <a:lnSpc>
                <a:spcPct val="100000"/>
              </a:lnSpc>
              <a:spcBef>
                <a:spcPts val="675"/>
              </a:spcBef>
            </a:pPr>
            <a:r>
              <a:rPr sz="1400" spc="-5" dirty="0">
                <a:solidFill>
                  <a:srgbClr val="FFFFFF"/>
                </a:solidFill>
                <a:cs typeface="Carlito"/>
              </a:rPr>
              <a:t>PREMIUM</a:t>
            </a:r>
            <a:endParaRPr sz="1400">
              <a:cs typeface="Carlito"/>
            </a:endParaRPr>
          </a:p>
        </p:txBody>
      </p:sp>
      <p:sp>
        <p:nvSpPr>
          <p:cNvPr id="338" name="object 82">
            <a:extLst>
              <a:ext uri="{FF2B5EF4-FFF2-40B4-BE49-F238E27FC236}">
                <a16:creationId xmlns:a16="http://schemas.microsoft.com/office/drawing/2014/main" id="{BCB0E79F-234E-4FF7-8B99-AEFC8CDD61CF}"/>
              </a:ext>
            </a:extLst>
          </p:cNvPr>
          <p:cNvSpPr/>
          <p:nvPr/>
        </p:nvSpPr>
        <p:spPr>
          <a:xfrm>
            <a:off x="576072" y="1240916"/>
            <a:ext cx="10764520" cy="0"/>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sp>
        <p:nvSpPr>
          <p:cNvPr id="339" name="object 83">
            <a:extLst>
              <a:ext uri="{FF2B5EF4-FFF2-40B4-BE49-F238E27FC236}">
                <a16:creationId xmlns:a16="http://schemas.microsoft.com/office/drawing/2014/main" id="{06815BB9-0E53-4D8C-97C3-D3DA8CA0E3F9}"/>
              </a:ext>
            </a:extLst>
          </p:cNvPr>
          <p:cNvSpPr/>
          <p:nvPr/>
        </p:nvSpPr>
        <p:spPr>
          <a:xfrm>
            <a:off x="2857500" y="2993517"/>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340" name="object 84">
            <a:extLst>
              <a:ext uri="{FF2B5EF4-FFF2-40B4-BE49-F238E27FC236}">
                <a16:creationId xmlns:a16="http://schemas.microsoft.com/office/drawing/2014/main" id="{2538E1A1-81C6-429A-9905-AEDF9ED713A2}"/>
              </a:ext>
            </a:extLst>
          </p:cNvPr>
          <p:cNvSpPr/>
          <p:nvPr/>
        </p:nvSpPr>
        <p:spPr>
          <a:xfrm>
            <a:off x="2895600" y="3590925"/>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341" name="object 85">
            <a:extLst>
              <a:ext uri="{FF2B5EF4-FFF2-40B4-BE49-F238E27FC236}">
                <a16:creationId xmlns:a16="http://schemas.microsoft.com/office/drawing/2014/main" id="{C8508D08-2B53-4FEC-97CA-5785C2C692A8}"/>
              </a:ext>
            </a:extLst>
          </p:cNvPr>
          <p:cNvSpPr/>
          <p:nvPr/>
        </p:nvSpPr>
        <p:spPr>
          <a:xfrm>
            <a:off x="2883407" y="4112133"/>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342" name="object 86">
            <a:extLst>
              <a:ext uri="{FF2B5EF4-FFF2-40B4-BE49-F238E27FC236}">
                <a16:creationId xmlns:a16="http://schemas.microsoft.com/office/drawing/2014/main" id="{FA6FD0C1-2F60-4E18-B4E2-282F089726DA}"/>
              </a:ext>
            </a:extLst>
          </p:cNvPr>
          <p:cNvSpPr/>
          <p:nvPr/>
        </p:nvSpPr>
        <p:spPr>
          <a:xfrm>
            <a:off x="2831592" y="4657725"/>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pic>
        <p:nvPicPr>
          <p:cNvPr id="45" name="Picture 6" descr="Resultado de imagen de ir a inicio">
            <a:hlinkClick r:id="rId7" action="ppaction://hlinksldjump"/>
            <a:extLst>
              <a:ext uri="{FF2B5EF4-FFF2-40B4-BE49-F238E27FC236}">
                <a16:creationId xmlns:a16="http://schemas.microsoft.com/office/drawing/2014/main" id="{D68545D7-0C42-4006-9FDD-022A38F003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47" name="Rectángulo 46">
            <a:extLst>
              <a:ext uri="{FF2B5EF4-FFF2-40B4-BE49-F238E27FC236}">
                <a16:creationId xmlns:a16="http://schemas.microsoft.com/office/drawing/2014/main" id="{218E04AE-164D-4311-86A5-F09B6086BFA4}"/>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968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a:t>
            </a:r>
            <a:r>
              <a:rPr lang="es-ES" b="1" dirty="0">
                <a:cs typeface="Arial"/>
              </a:rPr>
              <a:t> Asistencia </a:t>
            </a:r>
            <a:r>
              <a:rPr lang="es-ES" b="1" spc="-5" dirty="0">
                <a:cs typeface="Arial"/>
              </a:rPr>
              <a:t>en el</a:t>
            </a:r>
            <a:r>
              <a:rPr lang="es-ES" b="1" spc="-60" dirty="0">
                <a:cs typeface="Arial"/>
              </a:rPr>
              <a:t> </a:t>
            </a:r>
            <a:r>
              <a:rPr lang="es-ES" b="1" dirty="0">
                <a:cs typeface="Arial"/>
              </a:rPr>
              <a:t>Hogar</a:t>
            </a:r>
            <a:endParaRPr lang="es-ES" b="1" dirty="0">
              <a:solidFill>
                <a:schemeClr val="bg1"/>
              </a:solidFill>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84" name="object 3">
            <a:extLst>
              <a:ext uri="{FF2B5EF4-FFF2-40B4-BE49-F238E27FC236}">
                <a16:creationId xmlns:a16="http://schemas.microsoft.com/office/drawing/2014/main" id="{D9564DB9-ECED-4855-AA66-9DF09DF92B4D}"/>
              </a:ext>
            </a:extLst>
          </p:cNvPr>
          <p:cNvSpPr txBox="1"/>
          <p:nvPr/>
        </p:nvSpPr>
        <p:spPr>
          <a:xfrm>
            <a:off x="288036" y="633196"/>
            <a:ext cx="11302115" cy="471924"/>
          </a:xfrm>
          <a:prstGeom prst="rect">
            <a:avLst/>
          </a:prstGeom>
        </p:spPr>
        <p:txBody>
          <a:bodyPr vert="horz" wrap="square" lIns="0" tIns="40640" rIns="0" bIns="0" rtlCol="0">
            <a:spAutoFit/>
          </a:bodyPr>
          <a:lstStyle/>
          <a:p>
            <a:pPr marL="28575">
              <a:lnSpc>
                <a:spcPct val="100000"/>
              </a:lnSpc>
              <a:spcBef>
                <a:spcPts val="320"/>
              </a:spcBef>
            </a:pPr>
            <a:r>
              <a:rPr lang="es-ES" sz="1400" b="1" dirty="0">
                <a:cs typeface="Arial"/>
              </a:rPr>
              <a:t>Asistencia </a:t>
            </a:r>
            <a:r>
              <a:rPr lang="es-ES" sz="1400" b="1" spc="-5" dirty="0">
                <a:cs typeface="Arial"/>
              </a:rPr>
              <a:t>en el</a:t>
            </a:r>
            <a:r>
              <a:rPr lang="es-ES" sz="1400" b="1" spc="-60" dirty="0">
                <a:cs typeface="Arial"/>
              </a:rPr>
              <a:t> </a:t>
            </a:r>
            <a:r>
              <a:rPr lang="es-ES" sz="1400" b="1" dirty="0">
                <a:cs typeface="Arial"/>
              </a:rPr>
              <a:t>Hogar: </a:t>
            </a:r>
            <a:r>
              <a:rPr lang="es-ES" sz="1400" dirty="0">
                <a:solidFill>
                  <a:srgbClr val="9A938F"/>
                </a:solidFill>
                <a:cs typeface="Arial"/>
              </a:rPr>
              <a:t>Cobertura diferencial. Con servicios de asistencia en el Hogar que permiten realizar un mantenimiento de la vivienda por averías o  trabajos de reparación no originados por las garantías anteriormente descritas de alta intensidad o de uso frecuente</a:t>
            </a:r>
          </a:p>
        </p:txBody>
      </p:sp>
      <p:sp>
        <p:nvSpPr>
          <p:cNvPr id="126" name="object 51">
            <a:extLst>
              <a:ext uri="{FF2B5EF4-FFF2-40B4-BE49-F238E27FC236}">
                <a16:creationId xmlns:a16="http://schemas.microsoft.com/office/drawing/2014/main" id="{B4F9C4A3-2D1A-470E-8773-7692E43C0B01}"/>
              </a:ext>
            </a:extLst>
          </p:cNvPr>
          <p:cNvSpPr/>
          <p:nvPr/>
        </p:nvSpPr>
        <p:spPr>
          <a:xfrm>
            <a:off x="288036" y="1078740"/>
            <a:ext cx="11302115" cy="45719"/>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sp>
        <p:nvSpPr>
          <p:cNvPr id="151" name="object 68">
            <a:extLst>
              <a:ext uri="{FF2B5EF4-FFF2-40B4-BE49-F238E27FC236}">
                <a16:creationId xmlns:a16="http://schemas.microsoft.com/office/drawing/2014/main" id="{226F2BA3-5CEB-429E-BED0-F0EA43009E31}"/>
              </a:ext>
            </a:extLst>
          </p:cNvPr>
          <p:cNvSpPr txBox="1"/>
          <p:nvPr/>
        </p:nvSpPr>
        <p:spPr>
          <a:xfrm>
            <a:off x="2002538" y="6632105"/>
            <a:ext cx="8080375" cy="182101"/>
          </a:xfrm>
          <a:prstGeom prst="rect">
            <a:avLst/>
          </a:prstGeom>
        </p:spPr>
        <p:txBody>
          <a:bodyPr vert="horz" wrap="square" lIns="0" tIns="12700" rIns="0" bIns="0" rtlCol="0">
            <a:spAutoFit/>
          </a:bodyPr>
          <a:lstStyle/>
          <a:p>
            <a:pPr marL="12700">
              <a:lnSpc>
                <a:spcPct val="100000"/>
              </a:lnSpc>
              <a:spcBef>
                <a:spcPts val="100"/>
              </a:spcBef>
            </a:pPr>
            <a:r>
              <a:rPr sz="1100" dirty="0">
                <a:cs typeface="Arial"/>
              </a:rPr>
              <a:t>*“Ampliado”</a:t>
            </a:r>
            <a:r>
              <a:rPr sz="1100" spc="-95" dirty="0">
                <a:cs typeface="Arial"/>
              </a:rPr>
              <a:t> </a:t>
            </a:r>
            <a:r>
              <a:rPr sz="1100" dirty="0">
                <a:cs typeface="Carlito"/>
              </a:rPr>
              <a:t>y</a:t>
            </a:r>
            <a:r>
              <a:rPr sz="1100" spc="10" dirty="0">
                <a:cs typeface="Carlito"/>
              </a:rPr>
              <a:t> </a:t>
            </a:r>
            <a:r>
              <a:rPr sz="1100" spc="-15" dirty="0">
                <a:cs typeface="Arial"/>
              </a:rPr>
              <a:t>“Premium”</a:t>
            </a:r>
            <a:r>
              <a:rPr sz="1100" spc="-85" dirty="0">
                <a:cs typeface="Arial"/>
              </a:rPr>
              <a:t> </a:t>
            </a:r>
            <a:r>
              <a:rPr sz="1100" spc="-35" dirty="0">
                <a:cs typeface="Arial"/>
              </a:rPr>
              <a:t>no</a:t>
            </a:r>
            <a:r>
              <a:rPr sz="1100" spc="-55" dirty="0">
                <a:cs typeface="Arial"/>
              </a:rPr>
              <a:t> </a:t>
            </a:r>
            <a:r>
              <a:rPr sz="1100" spc="-40" dirty="0">
                <a:cs typeface="Arial"/>
              </a:rPr>
              <a:t>cuentan</a:t>
            </a:r>
            <a:r>
              <a:rPr sz="1100" spc="-75" dirty="0">
                <a:cs typeface="Arial"/>
              </a:rPr>
              <a:t> </a:t>
            </a:r>
            <a:r>
              <a:rPr sz="1100" spc="-50" dirty="0">
                <a:cs typeface="Arial"/>
              </a:rPr>
              <a:t>expresamente</a:t>
            </a:r>
            <a:r>
              <a:rPr sz="1100" spc="-80" dirty="0">
                <a:cs typeface="Arial"/>
              </a:rPr>
              <a:t> </a:t>
            </a:r>
            <a:r>
              <a:rPr sz="1100" spc="-50" dirty="0">
                <a:cs typeface="Arial"/>
              </a:rPr>
              <a:t>con</a:t>
            </a:r>
            <a:r>
              <a:rPr sz="1100" spc="-75" dirty="0">
                <a:cs typeface="Arial"/>
              </a:rPr>
              <a:t> </a:t>
            </a:r>
            <a:r>
              <a:rPr sz="1100" spc="-40" dirty="0">
                <a:cs typeface="Arial"/>
              </a:rPr>
              <a:t>“Asistencia</a:t>
            </a:r>
            <a:r>
              <a:rPr sz="1100" spc="-95" dirty="0">
                <a:cs typeface="Arial"/>
              </a:rPr>
              <a:t> </a:t>
            </a:r>
            <a:r>
              <a:rPr sz="1100" spc="-25" dirty="0">
                <a:cs typeface="Arial"/>
              </a:rPr>
              <a:t>Urgente”,</a:t>
            </a:r>
            <a:r>
              <a:rPr sz="1100" spc="-70" dirty="0">
                <a:cs typeface="Arial"/>
              </a:rPr>
              <a:t> </a:t>
            </a:r>
            <a:r>
              <a:rPr sz="1100" spc="-30" dirty="0">
                <a:cs typeface="Arial"/>
              </a:rPr>
              <a:t>pero</a:t>
            </a:r>
            <a:r>
              <a:rPr sz="1100" spc="-60" dirty="0">
                <a:cs typeface="Arial"/>
              </a:rPr>
              <a:t> </a:t>
            </a:r>
            <a:r>
              <a:rPr sz="1100" spc="-90" dirty="0">
                <a:cs typeface="Arial"/>
              </a:rPr>
              <a:t>sí</a:t>
            </a:r>
            <a:r>
              <a:rPr sz="1100" spc="-60" dirty="0">
                <a:cs typeface="Arial"/>
              </a:rPr>
              <a:t> </a:t>
            </a:r>
            <a:r>
              <a:rPr sz="1100" spc="-50" dirty="0">
                <a:cs typeface="Arial"/>
              </a:rPr>
              <a:t>con</a:t>
            </a:r>
            <a:r>
              <a:rPr sz="1100" spc="-60" dirty="0">
                <a:cs typeface="Arial"/>
              </a:rPr>
              <a:t> </a:t>
            </a:r>
            <a:r>
              <a:rPr sz="1100" spc="-55" dirty="0">
                <a:cs typeface="Arial"/>
              </a:rPr>
              <a:t>una</a:t>
            </a:r>
            <a:r>
              <a:rPr sz="1100" spc="-60" dirty="0">
                <a:cs typeface="Arial"/>
              </a:rPr>
              <a:t> </a:t>
            </a:r>
            <a:r>
              <a:rPr sz="1100" spc="-40" dirty="0">
                <a:cs typeface="Arial"/>
              </a:rPr>
              <a:t>versión</a:t>
            </a:r>
            <a:r>
              <a:rPr sz="1100" spc="-75" dirty="0">
                <a:cs typeface="Arial"/>
              </a:rPr>
              <a:t> </a:t>
            </a:r>
            <a:r>
              <a:rPr sz="1100" spc="-80" dirty="0">
                <a:cs typeface="Arial"/>
              </a:rPr>
              <a:t>más</a:t>
            </a:r>
            <a:r>
              <a:rPr sz="1100" spc="-65" dirty="0">
                <a:cs typeface="Arial"/>
              </a:rPr>
              <a:t> </a:t>
            </a:r>
            <a:r>
              <a:rPr sz="1100" spc="-75" dirty="0">
                <a:cs typeface="Arial"/>
              </a:rPr>
              <a:t>avanzada</a:t>
            </a:r>
            <a:r>
              <a:rPr sz="1100" spc="-60" dirty="0">
                <a:cs typeface="Arial"/>
              </a:rPr>
              <a:t> </a:t>
            </a:r>
            <a:r>
              <a:rPr sz="1100" spc="-45" dirty="0">
                <a:cs typeface="Arial"/>
              </a:rPr>
              <a:t>“Asistencia</a:t>
            </a:r>
            <a:r>
              <a:rPr sz="1100" spc="-85" dirty="0">
                <a:cs typeface="Arial"/>
              </a:rPr>
              <a:t> </a:t>
            </a:r>
            <a:r>
              <a:rPr sz="1100" spc="-50" dirty="0">
                <a:cs typeface="Arial"/>
              </a:rPr>
              <a:t>en</a:t>
            </a:r>
            <a:r>
              <a:rPr sz="1100" spc="-60" dirty="0">
                <a:cs typeface="Arial"/>
              </a:rPr>
              <a:t> </a:t>
            </a:r>
            <a:r>
              <a:rPr sz="1100" spc="-30" dirty="0">
                <a:cs typeface="Arial"/>
              </a:rPr>
              <a:t>el</a:t>
            </a:r>
            <a:r>
              <a:rPr sz="1100" spc="-50" dirty="0">
                <a:cs typeface="Arial"/>
              </a:rPr>
              <a:t> </a:t>
            </a:r>
            <a:r>
              <a:rPr sz="1100" spc="-35" dirty="0">
                <a:cs typeface="Arial"/>
              </a:rPr>
              <a:t>Hogar”</a:t>
            </a:r>
            <a:endParaRPr sz="1100" dirty="0">
              <a:cs typeface="Arial"/>
            </a:endParaRPr>
          </a:p>
        </p:txBody>
      </p:sp>
      <p:sp>
        <p:nvSpPr>
          <p:cNvPr id="155" name="object 18">
            <a:extLst>
              <a:ext uri="{FF2B5EF4-FFF2-40B4-BE49-F238E27FC236}">
                <a16:creationId xmlns:a16="http://schemas.microsoft.com/office/drawing/2014/main" id="{E8534349-DB70-4EDD-8982-9129A12F60FA}"/>
              </a:ext>
            </a:extLst>
          </p:cNvPr>
          <p:cNvSpPr txBox="1"/>
          <p:nvPr/>
        </p:nvSpPr>
        <p:spPr>
          <a:xfrm>
            <a:off x="7252716" y="1656613"/>
            <a:ext cx="4688205" cy="504000"/>
          </a:xfrm>
          <a:prstGeom prst="rect">
            <a:avLst/>
          </a:prstGeom>
          <a:solidFill>
            <a:srgbClr val="C5DFB4"/>
          </a:solidFill>
          <a:effectLst>
            <a:innerShdw blurRad="63500" dist="50800" dir="13500000">
              <a:prstClr val="black">
                <a:alpha val="50000"/>
              </a:prstClr>
            </a:innerShdw>
          </a:effectLst>
        </p:spPr>
        <p:txBody>
          <a:bodyPr vert="horz" wrap="square" lIns="0" tIns="36000" rIns="0" bIns="0" rtlCol="0" anchor="t" anchorCtr="0">
            <a:noAutofit/>
          </a:bodyPr>
          <a:lstStyle/>
          <a:p>
            <a:pPr marL="92075">
              <a:lnSpc>
                <a:spcPts val="1070"/>
              </a:lnSpc>
            </a:pPr>
            <a:r>
              <a:rPr sz="1000" spc="-5" dirty="0">
                <a:cs typeface="Carlito"/>
              </a:rPr>
              <a:t>Para averías </a:t>
            </a:r>
            <a:r>
              <a:rPr sz="1000" dirty="0">
                <a:cs typeface="Carlito"/>
              </a:rPr>
              <a:t>no </a:t>
            </a:r>
            <a:r>
              <a:rPr sz="1000" spc="-5" dirty="0">
                <a:cs typeface="Carlito"/>
              </a:rPr>
              <a:t>amparadas por siniestros</a:t>
            </a:r>
            <a:r>
              <a:rPr sz="1000" spc="-25" dirty="0">
                <a:cs typeface="Carlito"/>
              </a:rPr>
              <a:t> </a:t>
            </a:r>
            <a:r>
              <a:rPr sz="1000" spc="-5" dirty="0">
                <a:cs typeface="Carlito"/>
              </a:rPr>
              <a:t>cubiertos:</a:t>
            </a:r>
            <a:endParaRPr sz="1000" dirty="0">
              <a:cs typeface="Carlito"/>
            </a:endParaRPr>
          </a:p>
          <a:p>
            <a:pPr marL="92075">
              <a:lnSpc>
                <a:spcPct val="100000"/>
              </a:lnSpc>
            </a:pPr>
            <a:r>
              <a:rPr sz="1000" spc="-10" dirty="0">
                <a:cs typeface="Carlito"/>
              </a:rPr>
              <a:t>Coste </a:t>
            </a:r>
            <a:r>
              <a:rPr sz="1000" spc="-5" dirty="0">
                <a:cs typeface="Carlito"/>
              </a:rPr>
              <a:t>de desplazamiento + 3 horas de mano </a:t>
            </a:r>
            <a:r>
              <a:rPr sz="1000" dirty="0">
                <a:cs typeface="Carlito"/>
              </a:rPr>
              <a:t>de</a:t>
            </a:r>
            <a:r>
              <a:rPr sz="1000" spc="40" dirty="0">
                <a:cs typeface="Carlito"/>
              </a:rPr>
              <a:t> </a:t>
            </a:r>
            <a:r>
              <a:rPr sz="1000" spc="-5" dirty="0">
                <a:cs typeface="Carlito"/>
              </a:rPr>
              <a:t>obra:</a:t>
            </a:r>
            <a:endParaRPr sz="1000" dirty="0">
              <a:cs typeface="Carlito"/>
            </a:endParaRPr>
          </a:p>
          <a:p>
            <a:pPr marL="92075">
              <a:lnSpc>
                <a:spcPts val="1185"/>
              </a:lnSpc>
            </a:pPr>
            <a:r>
              <a:rPr sz="1000" spc="-5" dirty="0">
                <a:cs typeface="Carlito"/>
              </a:rPr>
              <a:t>Electricidad. Fontanería, Cerrajería (apertura de puertas</a:t>
            </a:r>
            <a:r>
              <a:rPr sz="1000" spc="5" dirty="0">
                <a:cs typeface="Carlito"/>
              </a:rPr>
              <a:t> </a:t>
            </a:r>
            <a:r>
              <a:rPr sz="1000" spc="-5" dirty="0">
                <a:cs typeface="Carlito"/>
              </a:rPr>
              <a:t>exteriores)</a:t>
            </a:r>
            <a:endParaRPr sz="1000" dirty="0">
              <a:cs typeface="Carlito"/>
            </a:endParaRPr>
          </a:p>
        </p:txBody>
      </p:sp>
      <p:sp>
        <p:nvSpPr>
          <p:cNvPr id="159" name="object 22">
            <a:extLst>
              <a:ext uri="{FF2B5EF4-FFF2-40B4-BE49-F238E27FC236}">
                <a16:creationId xmlns:a16="http://schemas.microsoft.com/office/drawing/2014/main" id="{0F1529D7-AB4D-4037-8937-709169563F96}"/>
              </a:ext>
            </a:extLst>
          </p:cNvPr>
          <p:cNvSpPr txBox="1"/>
          <p:nvPr/>
        </p:nvSpPr>
        <p:spPr>
          <a:xfrm>
            <a:off x="7228331" y="5730240"/>
            <a:ext cx="4688205" cy="432000"/>
          </a:xfrm>
          <a:prstGeom prst="rect">
            <a:avLst/>
          </a:prstGeom>
          <a:solidFill>
            <a:srgbClr val="C5DFB4"/>
          </a:solidFill>
          <a:effectLst>
            <a:innerShdw blurRad="63500" dist="50800" dir="13500000">
              <a:prstClr val="black">
                <a:alpha val="50000"/>
              </a:prstClr>
            </a:innerShdw>
          </a:effectLst>
        </p:spPr>
        <p:txBody>
          <a:bodyPr vert="horz" wrap="square" lIns="0" tIns="24130" rIns="0" bIns="0" rtlCol="0">
            <a:noAutofit/>
          </a:bodyPr>
          <a:lstStyle/>
          <a:p>
            <a:pPr marL="92075">
              <a:lnSpc>
                <a:spcPct val="100000"/>
              </a:lnSpc>
              <a:spcBef>
                <a:spcPts val="190"/>
              </a:spcBef>
            </a:pPr>
            <a:r>
              <a:rPr sz="1100" spc="-5" dirty="0">
                <a:cs typeface="Carlito"/>
              </a:rPr>
              <a:t>Conexión con profesionales cualificados para reparaciones y</a:t>
            </a:r>
            <a:r>
              <a:rPr sz="1100" spc="-20" dirty="0">
                <a:cs typeface="Carlito"/>
              </a:rPr>
              <a:t> </a:t>
            </a:r>
            <a:r>
              <a:rPr sz="1100" spc="-10" dirty="0">
                <a:cs typeface="Carlito"/>
              </a:rPr>
              <a:t>reformas.</a:t>
            </a:r>
            <a:endParaRPr sz="1100" dirty="0">
              <a:cs typeface="Carlito"/>
            </a:endParaRPr>
          </a:p>
          <a:p>
            <a:pPr marL="92075">
              <a:lnSpc>
                <a:spcPct val="100000"/>
              </a:lnSpc>
            </a:pPr>
            <a:r>
              <a:rPr sz="1100" spc="-5" dirty="0">
                <a:cs typeface="Carlito"/>
              </a:rPr>
              <a:t>Cubierto el coste del primer</a:t>
            </a:r>
            <a:r>
              <a:rPr sz="1100" spc="35" dirty="0">
                <a:cs typeface="Carlito"/>
              </a:rPr>
              <a:t> </a:t>
            </a:r>
            <a:r>
              <a:rPr sz="1100" spc="-5" dirty="0">
                <a:cs typeface="Carlito"/>
              </a:rPr>
              <a:t>desplazamiento.</a:t>
            </a:r>
            <a:endParaRPr sz="1100" dirty="0">
              <a:cs typeface="Carlito"/>
            </a:endParaRPr>
          </a:p>
        </p:txBody>
      </p:sp>
      <p:sp>
        <p:nvSpPr>
          <p:cNvPr id="163" name="object 26">
            <a:extLst>
              <a:ext uri="{FF2B5EF4-FFF2-40B4-BE49-F238E27FC236}">
                <a16:creationId xmlns:a16="http://schemas.microsoft.com/office/drawing/2014/main" id="{DEB08DFA-66E2-4239-B96B-F4513A781B45}"/>
              </a:ext>
            </a:extLst>
          </p:cNvPr>
          <p:cNvSpPr txBox="1"/>
          <p:nvPr/>
        </p:nvSpPr>
        <p:spPr>
          <a:xfrm>
            <a:off x="309372" y="1685798"/>
            <a:ext cx="2501265" cy="324000"/>
          </a:xfrm>
          <a:prstGeom prst="rect">
            <a:avLst/>
          </a:prstGeom>
          <a:solidFill>
            <a:srgbClr val="C5DFB4"/>
          </a:solidFill>
          <a:effectLst>
            <a:innerShdw blurRad="63500" dist="50800" dir="13500000">
              <a:prstClr val="black">
                <a:alpha val="50000"/>
              </a:prstClr>
            </a:innerShdw>
          </a:effectLst>
        </p:spPr>
        <p:txBody>
          <a:bodyPr vert="horz" wrap="square" lIns="0" tIns="36000" rIns="0" bIns="0" rtlCol="0">
            <a:noAutofit/>
          </a:bodyPr>
          <a:lstStyle/>
          <a:p>
            <a:pPr marL="680720">
              <a:lnSpc>
                <a:spcPct val="100000"/>
              </a:lnSpc>
              <a:spcBef>
                <a:spcPts val="80"/>
              </a:spcBef>
            </a:pPr>
            <a:r>
              <a:rPr sz="1200" spc="-5" dirty="0">
                <a:cs typeface="Carlito"/>
              </a:rPr>
              <a:t>Asistencia</a:t>
            </a:r>
            <a:r>
              <a:rPr sz="1200" dirty="0">
                <a:cs typeface="Carlito"/>
              </a:rPr>
              <a:t> </a:t>
            </a:r>
            <a:r>
              <a:rPr sz="1200" spc="-5" dirty="0">
                <a:cs typeface="Carlito"/>
              </a:rPr>
              <a:t>urgente</a:t>
            </a:r>
            <a:endParaRPr sz="1200" dirty="0">
              <a:cs typeface="Carlito"/>
            </a:endParaRPr>
          </a:p>
        </p:txBody>
      </p:sp>
      <p:sp>
        <p:nvSpPr>
          <p:cNvPr id="164" name="object 27">
            <a:extLst>
              <a:ext uri="{FF2B5EF4-FFF2-40B4-BE49-F238E27FC236}">
                <a16:creationId xmlns:a16="http://schemas.microsoft.com/office/drawing/2014/main" id="{B2840A86-9147-4B88-BB43-AB689F46BF8D}"/>
              </a:ext>
            </a:extLst>
          </p:cNvPr>
          <p:cNvSpPr txBox="1"/>
          <p:nvPr/>
        </p:nvSpPr>
        <p:spPr>
          <a:xfrm>
            <a:off x="3314191" y="1792985"/>
            <a:ext cx="575945" cy="197490"/>
          </a:xfrm>
          <a:prstGeom prst="rect">
            <a:avLst/>
          </a:prstGeom>
        </p:spPr>
        <p:txBody>
          <a:bodyPr vert="horz" wrap="square" lIns="0" tIns="12700" rIns="0" bIns="0" rtlCol="0">
            <a:spAutoFit/>
          </a:bodyPr>
          <a:lstStyle/>
          <a:p>
            <a:pPr marL="12700">
              <a:lnSpc>
                <a:spcPct val="100000"/>
              </a:lnSpc>
              <a:spcBef>
                <a:spcPts val="100"/>
              </a:spcBef>
            </a:pPr>
            <a:r>
              <a:rPr sz="1200" spc="-5" dirty="0">
                <a:cs typeface="Carlito"/>
              </a:rPr>
              <a:t>Opcional</a:t>
            </a:r>
            <a:endParaRPr sz="1200">
              <a:cs typeface="Carlito"/>
            </a:endParaRPr>
          </a:p>
        </p:txBody>
      </p:sp>
      <p:sp>
        <p:nvSpPr>
          <p:cNvPr id="168" name="object 31">
            <a:extLst>
              <a:ext uri="{FF2B5EF4-FFF2-40B4-BE49-F238E27FC236}">
                <a16:creationId xmlns:a16="http://schemas.microsoft.com/office/drawing/2014/main" id="{5F0C5661-3C7B-4FFE-985C-71F47492FEA6}"/>
              </a:ext>
            </a:extLst>
          </p:cNvPr>
          <p:cNvSpPr txBox="1"/>
          <p:nvPr/>
        </p:nvSpPr>
        <p:spPr>
          <a:xfrm>
            <a:off x="309372" y="5212460"/>
            <a:ext cx="2501265" cy="288000"/>
          </a:xfrm>
          <a:prstGeom prst="rect">
            <a:avLst/>
          </a:prstGeom>
          <a:solidFill>
            <a:srgbClr val="C5DFB4"/>
          </a:solidFill>
          <a:effectLst>
            <a:innerShdw blurRad="63500" dist="50800" dir="13500000">
              <a:prstClr val="black">
                <a:alpha val="50000"/>
              </a:prstClr>
            </a:innerShdw>
          </a:effectLst>
        </p:spPr>
        <p:txBody>
          <a:bodyPr vert="horz" wrap="square" lIns="0" tIns="62230" rIns="0" bIns="0" rtlCol="0">
            <a:spAutoFit/>
          </a:bodyPr>
          <a:lstStyle/>
          <a:p>
            <a:pPr marL="790575">
              <a:lnSpc>
                <a:spcPct val="100000"/>
              </a:lnSpc>
              <a:spcBef>
                <a:spcPts val="490"/>
              </a:spcBef>
            </a:pPr>
            <a:r>
              <a:rPr sz="1200" spc="-5" dirty="0">
                <a:cs typeface="Carlito"/>
              </a:rPr>
              <a:t>Bricoasistencia</a:t>
            </a:r>
            <a:endParaRPr sz="1200">
              <a:cs typeface="Carlito"/>
            </a:endParaRPr>
          </a:p>
        </p:txBody>
      </p:sp>
      <p:sp>
        <p:nvSpPr>
          <p:cNvPr id="169" name="object 32">
            <a:extLst>
              <a:ext uri="{FF2B5EF4-FFF2-40B4-BE49-F238E27FC236}">
                <a16:creationId xmlns:a16="http://schemas.microsoft.com/office/drawing/2014/main" id="{44E8C26D-A63A-45F3-8E6D-CBE8BAA1E1F0}"/>
              </a:ext>
            </a:extLst>
          </p:cNvPr>
          <p:cNvSpPr/>
          <p:nvPr/>
        </p:nvSpPr>
        <p:spPr>
          <a:xfrm>
            <a:off x="6450628" y="5171523"/>
            <a:ext cx="289560" cy="203200"/>
          </a:xfrm>
          <a:custGeom>
            <a:avLst/>
            <a:gdLst/>
            <a:ahLst/>
            <a:cxnLst/>
            <a:rect l="l" t="t" r="r" b="b"/>
            <a:pathLst>
              <a:path w="289559" h="203200">
                <a:moveTo>
                  <a:pt x="263807" y="0"/>
                </a:moveTo>
                <a:lnTo>
                  <a:pt x="103582" y="151186"/>
                </a:lnTo>
                <a:lnTo>
                  <a:pt x="26599" y="72469"/>
                </a:lnTo>
                <a:lnTo>
                  <a:pt x="0" y="97771"/>
                </a:lnTo>
                <a:lnTo>
                  <a:pt x="102331" y="202727"/>
                </a:lnTo>
                <a:lnTo>
                  <a:pt x="129244" y="177737"/>
                </a:lnTo>
                <a:lnTo>
                  <a:pt x="289156" y="26239"/>
                </a:lnTo>
                <a:lnTo>
                  <a:pt x="263807" y="0"/>
                </a:lnTo>
                <a:close/>
              </a:path>
            </a:pathLst>
          </a:custGeom>
          <a:solidFill>
            <a:srgbClr val="33CC33"/>
          </a:solidFill>
        </p:spPr>
        <p:txBody>
          <a:bodyPr wrap="square" lIns="0" tIns="0" rIns="0" bIns="0" rtlCol="0"/>
          <a:lstStyle/>
          <a:p>
            <a:endParaRPr/>
          </a:p>
        </p:txBody>
      </p:sp>
      <p:sp>
        <p:nvSpPr>
          <p:cNvPr id="173" name="object 36">
            <a:extLst>
              <a:ext uri="{FF2B5EF4-FFF2-40B4-BE49-F238E27FC236}">
                <a16:creationId xmlns:a16="http://schemas.microsoft.com/office/drawing/2014/main" id="{E374FC04-7959-40DF-BD4E-F5D9FEB89EA6}"/>
              </a:ext>
            </a:extLst>
          </p:cNvPr>
          <p:cNvSpPr txBox="1"/>
          <p:nvPr/>
        </p:nvSpPr>
        <p:spPr>
          <a:xfrm>
            <a:off x="7224903" y="5212460"/>
            <a:ext cx="4651375" cy="288000"/>
          </a:xfrm>
          <a:prstGeom prst="rect">
            <a:avLst/>
          </a:prstGeom>
          <a:solidFill>
            <a:srgbClr val="C5DFB4"/>
          </a:solidFill>
          <a:effectLst>
            <a:innerShdw blurRad="63500" dist="50800" dir="13500000">
              <a:prstClr val="black">
                <a:alpha val="50000"/>
              </a:prstClr>
            </a:innerShdw>
          </a:effectLst>
        </p:spPr>
        <p:txBody>
          <a:bodyPr vert="horz" wrap="square" lIns="0" tIns="0" rIns="0" bIns="0" rtlCol="0" anchor="ctr" anchorCtr="0">
            <a:noAutofit/>
          </a:bodyPr>
          <a:lstStyle/>
          <a:p>
            <a:pPr marL="92710">
              <a:lnSpc>
                <a:spcPct val="100000"/>
              </a:lnSpc>
              <a:spcBef>
                <a:spcPts val="5"/>
              </a:spcBef>
            </a:pPr>
            <a:r>
              <a:rPr lang="es-ES" sz="1100" spc="-10">
                <a:cs typeface="Carlito"/>
              </a:rPr>
              <a:t>Coste </a:t>
            </a:r>
            <a:r>
              <a:rPr lang="es-ES" sz="1100" spc="-5">
                <a:cs typeface="Carlito"/>
              </a:rPr>
              <a:t>de desplazamiento + 3 horas de mano </a:t>
            </a:r>
            <a:r>
              <a:rPr lang="es-ES" sz="1100">
                <a:cs typeface="Carlito"/>
              </a:rPr>
              <a:t>de </a:t>
            </a:r>
            <a:r>
              <a:rPr lang="es-ES" sz="1100" spc="-5">
                <a:cs typeface="Carlito"/>
              </a:rPr>
              <a:t>obras en tareas de</a:t>
            </a:r>
            <a:r>
              <a:rPr lang="es-ES" sz="1100" spc="60">
                <a:cs typeface="Carlito"/>
              </a:rPr>
              <a:t> </a:t>
            </a:r>
            <a:r>
              <a:rPr lang="es-ES" sz="1100" spc="-5">
                <a:cs typeface="Carlito"/>
              </a:rPr>
              <a:t>bricolaje.</a:t>
            </a:r>
            <a:endParaRPr lang="es-ES" sz="1100">
              <a:cs typeface="Carlito"/>
            </a:endParaRPr>
          </a:p>
        </p:txBody>
      </p:sp>
      <p:sp>
        <p:nvSpPr>
          <p:cNvPr id="174" name="object 37">
            <a:extLst>
              <a:ext uri="{FF2B5EF4-FFF2-40B4-BE49-F238E27FC236}">
                <a16:creationId xmlns:a16="http://schemas.microsoft.com/office/drawing/2014/main" id="{C8178607-A4DB-4629-88AB-AF3B3613C414}"/>
              </a:ext>
            </a:extLst>
          </p:cNvPr>
          <p:cNvSpPr txBox="1"/>
          <p:nvPr/>
        </p:nvSpPr>
        <p:spPr>
          <a:xfrm>
            <a:off x="5989065" y="5391734"/>
            <a:ext cx="105600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2</a:t>
            </a:r>
            <a:r>
              <a:rPr sz="1200" spc="-40" dirty="0">
                <a:cs typeface="Carlito"/>
              </a:rPr>
              <a:t> </a:t>
            </a:r>
            <a:r>
              <a:rPr sz="1200" spc="-5" dirty="0">
                <a:cs typeface="Carlito"/>
              </a:rPr>
              <a:t>Intervenciones</a:t>
            </a:r>
            <a:endParaRPr sz="1200">
              <a:cs typeface="Carlito"/>
            </a:endParaRPr>
          </a:p>
        </p:txBody>
      </p:sp>
      <p:sp>
        <p:nvSpPr>
          <p:cNvPr id="175" name="object 38">
            <a:extLst>
              <a:ext uri="{FF2B5EF4-FFF2-40B4-BE49-F238E27FC236}">
                <a16:creationId xmlns:a16="http://schemas.microsoft.com/office/drawing/2014/main" id="{F2DFF101-3C88-4F47-8CFA-85C62F8E1E9C}"/>
              </a:ext>
            </a:extLst>
          </p:cNvPr>
          <p:cNvSpPr txBox="1"/>
          <p:nvPr/>
        </p:nvSpPr>
        <p:spPr>
          <a:xfrm>
            <a:off x="288036" y="5747003"/>
            <a:ext cx="2501265" cy="360000"/>
          </a:xfrm>
          <a:prstGeom prst="rect">
            <a:avLst/>
          </a:prstGeom>
          <a:solidFill>
            <a:srgbClr val="C5DFB4"/>
          </a:solidFill>
        </p:spPr>
        <p:txBody>
          <a:bodyPr vert="horz" wrap="square" lIns="0" tIns="0" rIns="0" bIns="0" rtlCol="0">
            <a:spAutoFit/>
          </a:bodyPr>
          <a:lstStyle/>
          <a:p>
            <a:pPr algn="ctr">
              <a:lnSpc>
                <a:spcPts val="1300"/>
              </a:lnSpc>
            </a:pPr>
            <a:r>
              <a:rPr sz="1200" spc="-5" dirty="0">
                <a:cs typeface="Carlito"/>
              </a:rPr>
              <a:t>Conexiones </a:t>
            </a:r>
            <a:r>
              <a:rPr sz="1200" spc="-10" dirty="0">
                <a:cs typeface="Carlito"/>
              </a:rPr>
              <a:t>para </a:t>
            </a:r>
            <a:r>
              <a:rPr sz="1200" dirty="0">
                <a:cs typeface="Carlito"/>
              </a:rPr>
              <a:t>el</a:t>
            </a:r>
            <a:r>
              <a:rPr sz="1200" spc="-15" dirty="0">
                <a:cs typeface="Carlito"/>
              </a:rPr>
              <a:t> </a:t>
            </a:r>
            <a:r>
              <a:rPr sz="1200" spc="-5" dirty="0">
                <a:cs typeface="Carlito"/>
              </a:rPr>
              <a:t>mantenimiento</a:t>
            </a:r>
            <a:endParaRPr sz="1200" dirty="0">
              <a:cs typeface="Carlito"/>
            </a:endParaRPr>
          </a:p>
          <a:p>
            <a:pPr marR="54610" algn="ctr">
              <a:lnSpc>
                <a:spcPts val="1425"/>
              </a:lnSpc>
            </a:pPr>
            <a:r>
              <a:rPr sz="1200" dirty="0">
                <a:cs typeface="Carlito"/>
              </a:rPr>
              <a:t>de la</a:t>
            </a:r>
            <a:r>
              <a:rPr sz="1200" spc="-15" dirty="0">
                <a:cs typeface="Carlito"/>
              </a:rPr>
              <a:t> </a:t>
            </a:r>
            <a:r>
              <a:rPr sz="1200" dirty="0">
                <a:cs typeface="Carlito"/>
              </a:rPr>
              <a:t>vivienda</a:t>
            </a:r>
          </a:p>
        </p:txBody>
      </p:sp>
      <p:sp>
        <p:nvSpPr>
          <p:cNvPr id="179" name="object 42">
            <a:extLst>
              <a:ext uri="{FF2B5EF4-FFF2-40B4-BE49-F238E27FC236}">
                <a16:creationId xmlns:a16="http://schemas.microsoft.com/office/drawing/2014/main" id="{CD641CF4-D9FD-4A10-B5DE-788D8D6DEC5B}"/>
              </a:ext>
            </a:extLst>
          </p:cNvPr>
          <p:cNvSpPr txBox="1"/>
          <p:nvPr/>
        </p:nvSpPr>
        <p:spPr>
          <a:xfrm>
            <a:off x="3006851" y="1211580"/>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180340">
              <a:lnSpc>
                <a:spcPct val="100000"/>
              </a:lnSpc>
              <a:spcBef>
                <a:spcPts val="675"/>
              </a:spcBef>
            </a:pPr>
            <a:r>
              <a:rPr sz="1400" spc="-5" dirty="0">
                <a:solidFill>
                  <a:srgbClr val="FFFFFF"/>
                </a:solidFill>
                <a:cs typeface="Carlito"/>
              </a:rPr>
              <a:t>BÁSICO</a:t>
            </a:r>
            <a:r>
              <a:rPr sz="1400" spc="-40" dirty="0">
                <a:solidFill>
                  <a:srgbClr val="FFFFFF"/>
                </a:solidFill>
                <a:cs typeface="Carlito"/>
              </a:rPr>
              <a:t> </a:t>
            </a:r>
            <a:r>
              <a:rPr sz="1400" spc="-10" dirty="0">
                <a:solidFill>
                  <a:srgbClr val="FFFFFF"/>
                </a:solidFill>
                <a:cs typeface="Carlito"/>
              </a:rPr>
              <a:t>PLUS</a:t>
            </a:r>
            <a:endParaRPr sz="1400" dirty="0">
              <a:cs typeface="Carlito"/>
            </a:endParaRPr>
          </a:p>
        </p:txBody>
      </p:sp>
      <p:sp>
        <p:nvSpPr>
          <p:cNvPr id="183" name="object 46">
            <a:extLst>
              <a:ext uri="{FF2B5EF4-FFF2-40B4-BE49-F238E27FC236}">
                <a16:creationId xmlns:a16="http://schemas.microsoft.com/office/drawing/2014/main" id="{0F77C189-BE04-4B49-8108-878FE52DD2FC}"/>
              </a:ext>
            </a:extLst>
          </p:cNvPr>
          <p:cNvSpPr txBox="1"/>
          <p:nvPr/>
        </p:nvSpPr>
        <p:spPr>
          <a:xfrm>
            <a:off x="4415028" y="1210055"/>
            <a:ext cx="1295400" cy="301365"/>
          </a:xfrm>
          <a:prstGeom prst="rect">
            <a:avLst/>
          </a:prstGeom>
          <a:solidFill>
            <a:srgbClr val="2D75B6"/>
          </a:solidFill>
          <a:effectLst>
            <a:innerShdw blurRad="63500" dist="50800" dir="13500000">
              <a:prstClr val="black">
                <a:alpha val="50000"/>
              </a:prstClr>
            </a:innerShdw>
          </a:effectLst>
        </p:spPr>
        <p:txBody>
          <a:bodyPr vert="horz" wrap="square" lIns="0" tIns="85090" rIns="0" bIns="0" rtlCol="0">
            <a:spAutoFit/>
          </a:bodyPr>
          <a:lstStyle/>
          <a:p>
            <a:pPr marL="248920">
              <a:lnSpc>
                <a:spcPct val="100000"/>
              </a:lnSpc>
              <a:spcBef>
                <a:spcPts val="670"/>
              </a:spcBef>
            </a:pPr>
            <a:r>
              <a:rPr sz="1400" dirty="0">
                <a:solidFill>
                  <a:srgbClr val="FFFFFF"/>
                </a:solidFill>
                <a:cs typeface="Carlito"/>
              </a:rPr>
              <a:t>AMPLIADO</a:t>
            </a:r>
            <a:endParaRPr sz="1400">
              <a:cs typeface="Carlito"/>
            </a:endParaRPr>
          </a:p>
        </p:txBody>
      </p:sp>
      <p:sp>
        <p:nvSpPr>
          <p:cNvPr id="187" name="object 50">
            <a:extLst>
              <a:ext uri="{FF2B5EF4-FFF2-40B4-BE49-F238E27FC236}">
                <a16:creationId xmlns:a16="http://schemas.microsoft.com/office/drawing/2014/main" id="{BA9E7BE9-5414-4C7D-B113-B97CF19BF176}"/>
              </a:ext>
            </a:extLst>
          </p:cNvPr>
          <p:cNvSpPr txBox="1"/>
          <p:nvPr/>
        </p:nvSpPr>
        <p:spPr>
          <a:xfrm>
            <a:off x="5823203" y="1210055"/>
            <a:ext cx="1295400" cy="301365"/>
          </a:xfrm>
          <a:prstGeom prst="rect">
            <a:avLst/>
          </a:prstGeom>
          <a:solidFill>
            <a:srgbClr val="2D75B6"/>
          </a:solidFill>
          <a:effectLst>
            <a:innerShdw blurRad="63500" dist="50800" dir="13500000">
              <a:prstClr val="black">
                <a:alpha val="50000"/>
              </a:prstClr>
            </a:innerShdw>
          </a:effectLst>
        </p:spPr>
        <p:txBody>
          <a:bodyPr vert="horz" wrap="square" lIns="0" tIns="85090" rIns="0" bIns="0" rtlCol="0">
            <a:spAutoFit/>
          </a:bodyPr>
          <a:lstStyle/>
          <a:p>
            <a:pPr marL="277495">
              <a:lnSpc>
                <a:spcPct val="100000"/>
              </a:lnSpc>
              <a:spcBef>
                <a:spcPts val="670"/>
              </a:spcBef>
            </a:pPr>
            <a:r>
              <a:rPr sz="1400" spc="-5" dirty="0">
                <a:solidFill>
                  <a:srgbClr val="FFFFFF"/>
                </a:solidFill>
                <a:cs typeface="Carlito"/>
              </a:rPr>
              <a:t>PREMIUM</a:t>
            </a:r>
            <a:endParaRPr sz="1400">
              <a:cs typeface="Carlito"/>
            </a:endParaRPr>
          </a:p>
        </p:txBody>
      </p:sp>
      <p:grpSp>
        <p:nvGrpSpPr>
          <p:cNvPr id="191" name="object 55">
            <a:extLst>
              <a:ext uri="{FF2B5EF4-FFF2-40B4-BE49-F238E27FC236}">
                <a16:creationId xmlns:a16="http://schemas.microsoft.com/office/drawing/2014/main" id="{CEE4AD78-10A8-4BBF-99E6-D49777F65517}"/>
              </a:ext>
            </a:extLst>
          </p:cNvPr>
          <p:cNvGrpSpPr/>
          <p:nvPr/>
        </p:nvGrpSpPr>
        <p:grpSpPr>
          <a:xfrm>
            <a:off x="2940475" y="5704332"/>
            <a:ext cx="4114800" cy="304507"/>
            <a:chOff x="2940475" y="5704332"/>
            <a:chExt cx="4114800" cy="304507"/>
          </a:xfrm>
        </p:grpSpPr>
        <p:sp>
          <p:nvSpPr>
            <p:cNvPr id="192" name="object 56">
              <a:extLst>
                <a:ext uri="{FF2B5EF4-FFF2-40B4-BE49-F238E27FC236}">
                  <a16:creationId xmlns:a16="http://schemas.microsoft.com/office/drawing/2014/main" id="{5F093A83-103A-41E8-B754-D374804A1D22}"/>
                </a:ext>
              </a:extLst>
            </p:cNvPr>
            <p:cNvSpPr/>
            <p:nvPr/>
          </p:nvSpPr>
          <p:spPr>
            <a:xfrm>
              <a:off x="3501682" y="5779604"/>
              <a:ext cx="3220085" cy="229235"/>
            </a:xfrm>
            <a:custGeom>
              <a:avLst/>
              <a:gdLst/>
              <a:ahLst/>
              <a:cxnLst/>
              <a:rect l="l" t="t" r="r" b="b"/>
              <a:pathLst>
                <a:path w="3220084" h="229235">
                  <a:moveTo>
                    <a:pt x="289153" y="35001"/>
                  </a:moveTo>
                  <a:lnTo>
                    <a:pt x="263804" y="8890"/>
                  </a:lnTo>
                  <a:lnTo>
                    <a:pt x="103581" y="159308"/>
                  </a:lnTo>
                  <a:lnTo>
                    <a:pt x="26593" y="80987"/>
                  </a:lnTo>
                  <a:lnTo>
                    <a:pt x="0" y="106172"/>
                  </a:lnTo>
                  <a:lnTo>
                    <a:pt x="102336" y="210591"/>
                  </a:lnTo>
                  <a:lnTo>
                    <a:pt x="129247" y="185724"/>
                  </a:lnTo>
                  <a:lnTo>
                    <a:pt x="289153" y="35001"/>
                  </a:lnTo>
                  <a:close/>
                </a:path>
                <a:path w="3220084" h="229235">
                  <a:moveTo>
                    <a:pt x="1627225" y="52146"/>
                  </a:moveTo>
                  <a:lnTo>
                    <a:pt x="1601876" y="25908"/>
                  </a:lnTo>
                  <a:lnTo>
                    <a:pt x="1441653" y="177101"/>
                  </a:lnTo>
                  <a:lnTo>
                    <a:pt x="1364665" y="98374"/>
                  </a:lnTo>
                  <a:lnTo>
                    <a:pt x="1338072" y="123685"/>
                  </a:lnTo>
                  <a:lnTo>
                    <a:pt x="1440408" y="228638"/>
                  </a:lnTo>
                  <a:lnTo>
                    <a:pt x="1467319" y="203644"/>
                  </a:lnTo>
                  <a:lnTo>
                    <a:pt x="1627225" y="52146"/>
                  </a:lnTo>
                  <a:close/>
                </a:path>
                <a:path w="3220084" h="229235">
                  <a:moveTo>
                    <a:pt x="3219805" y="26238"/>
                  </a:moveTo>
                  <a:lnTo>
                    <a:pt x="3194456" y="0"/>
                  </a:lnTo>
                  <a:lnTo>
                    <a:pt x="3034233" y="151193"/>
                  </a:lnTo>
                  <a:lnTo>
                    <a:pt x="2957245" y="72466"/>
                  </a:lnTo>
                  <a:lnTo>
                    <a:pt x="2930652" y="97777"/>
                  </a:lnTo>
                  <a:lnTo>
                    <a:pt x="3032988" y="202730"/>
                  </a:lnTo>
                  <a:lnTo>
                    <a:pt x="3059900" y="177736"/>
                  </a:lnTo>
                  <a:lnTo>
                    <a:pt x="3219805" y="26238"/>
                  </a:lnTo>
                  <a:close/>
                </a:path>
              </a:pathLst>
            </a:custGeom>
            <a:solidFill>
              <a:srgbClr val="33CC33"/>
            </a:solidFill>
            <a:ln w="9525">
              <a:solidFill>
                <a:schemeClr val="tx1"/>
              </a:solidFill>
            </a:ln>
          </p:spPr>
          <p:txBody>
            <a:bodyPr wrap="square" lIns="0" tIns="0" rIns="0" bIns="0" rtlCol="0"/>
            <a:lstStyle/>
            <a:p>
              <a:endParaRPr/>
            </a:p>
          </p:txBody>
        </p:sp>
        <p:sp>
          <p:nvSpPr>
            <p:cNvPr id="193" name="object 57">
              <a:extLst>
                <a:ext uri="{FF2B5EF4-FFF2-40B4-BE49-F238E27FC236}">
                  <a16:creationId xmlns:a16="http://schemas.microsoft.com/office/drawing/2014/main" id="{027BD491-4745-42C8-A58C-D80A9E5BFFB5}"/>
                </a:ext>
              </a:extLst>
            </p:cNvPr>
            <p:cNvSpPr/>
            <p:nvPr/>
          </p:nvSpPr>
          <p:spPr>
            <a:xfrm>
              <a:off x="2940475" y="5704332"/>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dirty="0"/>
            </a:p>
          </p:txBody>
        </p:sp>
      </p:grpSp>
      <p:sp>
        <p:nvSpPr>
          <p:cNvPr id="194" name="object 58">
            <a:extLst>
              <a:ext uri="{FF2B5EF4-FFF2-40B4-BE49-F238E27FC236}">
                <a16:creationId xmlns:a16="http://schemas.microsoft.com/office/drawing/2014/main" id="{A17AE56A-C086-4F39-90A3-11833AFBF69D}"/>
              </a:ext>
            </a:extLst>
          </p:cNvPr>
          <p:cNvSpPr txBox="1"/>
          <p:nvPr/>
        </p:nvSpPr>
        <p:spPr>
          <a:xfrm>
            <a:off x="7243571" y="2215133"/>
            <a:ext cx="4697350" cy="2832100"/>
          </a:xfrm>
          <a:prstGeom prst="rect">
            <a:avLst/>
          </a:prstGeom>
          <a:solidFill>
            <a:srgbClr val="C5DFB4"/>
          </a:solidFill>
          <a:effectLst>
            <a:innerShdw blurRad="63500" dist="50800" dir="13500000">
              <a:prstClr val="black">
                <a:alpha val="50000"/>
              </a:prstClr>
            </a:innerShdw>
          </a:effectLst>
        </p:spPr>
        <p:txBody>
          <a:bodyPr vert="horz" wrap="square" lIns="0" tIns="36195" rIns="0" bIns="0" rtlCol="0">
            <a:spAutoFit/>
          </a:bodyPr>
          <a:lstStyle/>
          <a:p>
            <a:pPr marL="92075">
              <a:lnSpc>
                <a:spcPct val="100000"/>
              </a:lnSpc>
              <a:spcBef>
                <a:spcPts val="285"/>
              </a:spcBef>
            </a:pPr>
            <a:r>
              <a:rPr sz="1000" spc="-5" dirty="0">
                <a:cs typeface="Carlito"/>
              </a:rPr>
              <a:t>Para averías </a:t>
            </a:r>
            <a:r>
              <a:rPr sz="1000" dirty="0">
                <a:cs typeface="Carlito"/>
              </a:rPr>
              <a:t>no </a:t>
            </a:r>
            <a:r>
              <a:rPr sz="1000" spc="-5" dirty="0">
                <a:cs typeface="Carlito"/>
              </a:rPr>
              <a:t>amparadas por siniestros cubiertos, servicios de reparación</a:t>
            </a:r>
            <a:r>
              <a:rPr sz="1000" spc="10" dirty="0">
                <a:cs typeface="Carlito"/>
              </a:rPr>
              <a:t> </a:t>
            </a:r>
            <a:r>
              <a:rPr sz="1000" spc="-5" dirty="0">
                <a:cs typeface="Carlito"/>
              </a:rPr>
              <a:t>en:</a:t>
            </a:r>
            <a:endParaRPr sz="1000" dirty="0">
              <a:cs typeface="Carlito"/>
            </a:endParaRPr>
          </a:p>
          <a:p>
            <a:pPr marL="264160" indent="-172720">
              <a:lnSpc>
                <a:spcPct val="100000"/>
              </a:lnSpc>
              <a:buChar char="-"/>
              <a:tabLst>
                <a:tab pos="264160" algn="l"/>
                <a:tab pos="264795" algn="l"/>
              </a:tabLst>
            </a:pPr>
            <a:r>
              <a:rPr sz="1000" spc="-5" dirty="0">
                <a:cs typeface="Carlito"/>
              </a:rPr>
              <a:t>Fontanería</a:t>
            </a:r>
            <a:endParaRPr sz="1000" dirty="0">
              <a:cs typeface="Carlito"/>
            </a:endParaRPr>
          </a:p>
          <a:p>
            <a:pPr marL="264160" indent="-172720">
              <a:lnSpc>
                <a:spcPct val="100000"/>
              </a:lnSpc>
              <a:buChar char="-"/>
              <a:tabLst>
                <a:tab pos="264160" algn="l"/>
                <a:tab pos="264795" algn="l"/>
              </a:tabLst>
            </a:pPr>
            <a:r>
              <a:rPr sz="1000" spc="-5" dirty="0">
                <a:cs typeface="Carlito"/>
              </a:rPr>
              <a:t>Albañilería</a:t>
            </a:r>
            <a:endParaRPr sz="1000" dirty="0">
              <a:cs typeface="Carlito"/>
            </a:endParaRPr>
          </a:p>
          <a:p>
            <a:pPr marL="264160" indent="-172720">
              <a:lnSpc>
                <a:spcPct val="100000"/>
              </a:lnSpc>
              <a:buChar char="-"/>
              <a:tabLst>
                <a:tab pos="264160" algn="l"/>
                <a:tab pos="264795" algn="l"/>
              </a:tabLst>
            </a:pPr>
            <a:r>
              <a:rPr sz="1000" spc="-5" dirty="0">
                <a:cs typeface="Carlito"/>
              </a:rPr>
              <a:t>Cerrajería</a:t>
            </a:r>
            <a:endParaRPr sz="1000" dirty="0">
              <a:cs typeface="Carlito"/>
            </a:endParaRPr>
          </a:p>
          <a:p>
            <a:pPr marL="264160" indent="-172720">
              <a:lnSpc>
                <a:spcPct val="100000"/>
              </a:lnSpc>
              <a:spcBef>
                <a:spcPts val="5"/>
              </a:spcBef>
              <a:buChar char="-"/>
              <a:tabLst>
                <a:tab pos="264160" algn="l"/>
                <a:tab pos="264795" algn="l"/>
              </a:tabLst>
            </a:pPr>
            <a:r>
              <a:rPr sz="1000" spc="-5" dirty="0">
                <a:cs typeface="Carlito"/>
              </a:rPr>
              <a:t>Calderas y calentadores</a:t>
            </a:r>
            <a:endParaRPr sz="1000" dirty="0">
              <a:cs typeface="Carlito"/>
            </a:endParaRPr>
          </a:p>
          <a:p>
            <a:pPr marL="264160" indent="-172720">
              <a:lnSpc>
                <a:spcPct val="100000"/>
              </a:lnSpc>
              <a:buChar char="-"/>
              <a:tabLst>
                <a:tab pos="264160" algn="l"/>
                <a:tab pos="264795" algn="l"/>
              </a:tabLst>
            </a:pPr>
            <a:r>
              <a:rPr sz="1000" spc="-5" dirty="0">
                <a:cs typeface="Carlito"/>
              </a:rPr>
              <a:t>Persianas</a:t>
            </a:r>
            <a:endParaRPr sz="1000" dirty="0">
              <a:cs typeface="Carlito"/>
            </a:endParaRPr>
          </a:p>
          <a:p>
            <a:pPr marL="264160" indent="-172720">
              <a:lnSpc>
                <a:spcPct val="100000"/>
              </a:lnSpc>
              <a:buChar char="-"/>
              <a:tabLst>
                <a:tab pos="264160" algn="l"/>
                <a:tab pos="264795" algn="l"/>
              </a:tabLst>
            </a:pPr>
            <a:r>
              <a:rPr sz="1000" spc="-5" dirty="0">
                <a:cs typeface="Carlito"/>
              </a:rPr>
              <a:t>Electricidad</a:t>
            </a:r>
            <a:endParaRPr sz="1000" dirty="0">
              <a:cs typeface="Carlito"/>
            </a:endParaRPr>
          </a:p>
          <a:p>
            <a:pPr marL="264160" indent="-172720">
              <a:lnSpc>
                <a:spcPct val="100000"/>
              </a:lnSpc>
              <a:buChar char="-"/>
              <a:tabLst>
                <a:tab pos="264160" algn="l"/>
                <a:tab pos="264795" algn="l"/>
              </a:tabLst>
            </a:pPr>
            <a:r>
              <a:rPr sz="1000" spc="-5" dirty="0">
                <a:cs typeface="Carlito"/>
              </a:rPr>
              <a:t>Aparatos de aire</a:t>
            </a:r>
            <a:r>
              <a:rPr sz="1000" spc="-20" dirty="0">
                <a:cs typeface="Carlito"/>
              </a:rPr>
              <a:t> </a:t>
            </a:r>
            <a:r>
              <a:rPr sz="1000" spc="-5" dirty="0">
                <a:cs typeface="Carlito"/>
              </a:rPr>
              <a:t>acondicionado</a:t>
            </a:r>
            <a:endParaRPr sz="1000" dirty="0">
              <a:cs typeface="Carlito"/>
            </a:endParaRPr>
          </a:p>
          <a:p>
            <a:pPr marL="264160" indent="-172720">
              <a:lnSpc>
                <a:spcPct val="100000"/>
              </a:lnSpc>
              <a:buChar char="-"/>
              <a:tabLst>
                <a:tab pos="264160" algn="l"/>
                <a:tab pos="264795" algn="l"/>
              </a:tabLst>
            </a:pPr>
            <a:r>
              <a:rPr sz="1000" spc="-5" dirty="0">
                <a:cs typeface="Carlito"/>
              </a:rPr>
              <a:t>Electrodomésticos (línea</a:t>
            </a:r>
            <a:r>
              <a:rPr sz="1000" spc="5" dirty="0">
                <a:cs typeface="Carlito"/>
              </a:rPr>
              <a:t> </a:t>
            </a:r>
            <a:r>
              <a:rPr sz="1000" spc="-5" dirty="0">
                <a:cs typeface="Carlito"/>
              </a:rPr>
              <a:t>blanca)</a:t>
            </a:r>
            <a:endParaRPr sz="1000" dirty="0">
              <a:cs typeface="Carlito"/>
            </a:endParaRPr>
          </a:p>
          <a:p>
            <a:pPr marL="264160" indent="-172720">
              <a:lnSpc>
                <a:spcPct val="100000"/>
              </a:lnSpc>
              <a:buChar char="-"/>
              <a:tabLst>
                <a:tab pos="264160" algn="l"/>
                <a:tab pos="264795" algn="l"/>
              </a:tabLst>
            </a:pPr>
            <a:r>
              <a:rPr sz="1000" spc="-5" dirty="0">
                <a:cs typeface="Carlito"/>
              </a:rPr>
              <a:t>Aparatos de visión y sonido (línea</a:t>
            </a:r>
            <a:r>
              <a:rPr sz="1000" spc="-20" dirty="0">
                <a:cs typeface="Carlito"/>
              </a:rPr>
              <a:t> </a:t>
            </a:r>
            <a:r>
              <a:rPr sz="1000" spc="-5" dirty="0">
                <a:cs typeface="Carlito"/>
              </a:rPr>
              <a:t>marrón)</a:t>
            </a:r>
            <a:endParaRPr sz="1000" dirty="0">
              <a:cs typeface="Carlito"/>
            </a:endParaRPr>
          </a:p>
          <a:p>
            <a:pPr marL="264160" indent="-172720">
              <a:lnSpc>
                <a:spcPct val="100000"/>
              </a:lnSpc>
              <a:buChar char="-"/>
              <a:tabLst>
                <a:tab pos="264160" algn="l"/>
                <a:tab pos="264795" algn="l"/>
              </a:tabLst>
            </a:pPr>
            <a:r>
              <a:rPr sz="1000" spc="-5" dirty="0">
                <a:cs typeface="Carlito"/>
              </a:rPr>
              <a:t>Asistencia informática </a:t>
            </a:r>
            <a:r>
              <a:rPr sz="1000" spc="-10" dirty="0">
                <a:cs typeface="Carlito"/>
              </a:rPr>
              <a:t>(Además </a:t>
            </a:r>
            <a:r>
              <a:rPr sz="1000" spc="-5" dirty="0">
                <a:cs typeface="Carlito"/>
              </a:rPr>
              <a:t>de asistencia on line </a:t>
            </a:r>
            <a:r>
              <a:rPr sz="1000" spc="-10" dirty="0">
                <a:cs typeface="Carlito"/>
              </a:rPr>
              <a:t>está </a:t>
            </a:r>
            <a:r>
              <a:rPr sz="1000" spc="-5" dirty="0">
                <a:cs typeface="Carlito"/>
              </a:rPr>
              <a:t>incluida la reparación</a:t>
            </a:r>
            <a:r>
              <a:rPr sz="1000" spc="90" dirty="0">
                <a:cs typeface="Carlito"/>
              </a:rPr>
              <a:t> </a:t>
            </a:r>
            <a:r>
              <a:rPr sz="1000" spc="-5" dirty="0">
                <a:cs typeface="Carlito"/>
              </a:rPr>
              <a:t>de</a:t>
            </a:r>
            <a:endParaRPr sz="1000" dirty="0">
              <a:cs typeface="Carlito"/>
            </a:endParaRPr>
          </a:p>
          <a:p>
            <a:pPr marL="264160">
              <a:lnSpc>
                <a:spcPct val="100000"/>
              </a:lnSpc>
            </a:pPr>
            <a:r>
              <a:rPr sz="1000" spc="-5" dirty="0">
                <a:cs typeface="Carlito"/>
              </a:rPr>
              <a:t>equipos)</a:t>
            </a:r>
            <a:endParaRPr sz="1000" dirty="0">
              <a:cs typeface="Carlito"/>
            </a:endParaRPr>
          </a:p>
          <a:p>
            <a:pPr marL="92075">
              <a:lnSpc>
                <a:spcPct val="100000"/>
              </a:lnSpc>
              <a:spcBef>
                <a:spcPts val="5"/>
              </a:spcBef>
            </a:pPr>
            <a:r>
              <a:rPr sz="1000" spc="-5" dirty="0">
                <a:cs typeface="Carlito"/>
              </a:rPr>
              <a:t>Asistencia a</a:t>
            </a:r>
            <a:r>
              <a:rPr sz="1000" dirty="0">
                <a:cs typeface="Carlito"/>
              </a:rPr>
              <a:t> </a:t>
            </a:r>
            <a:r>
              <a:rPr sz="1000" spc="-5" dirty="0">
                <a:cs typeface="Carlito"/>
              </a:rPr>
              <a:t>personas:</a:t>
            </a:r>
            <a:endParaRPr sz="1000" dirty="0">
              <a:cs typeface="Carlito"/>
            </a:endParaRPr>
          </a:p>
          <a:p>
            <a:pPr marL="264160" indent="-172720">
              <a:lnSpc>
                <a:spcPct val="100000"/>
              </a:lnSpc>
              <a:buChar char="-"/>
              <a:tabLst>
                <a:tab pos="264160" algn="l"/>
                <a:tab pos="264795" algn="l"/>
              </a:tabLst>
            </a:pPr>
            <a:r>
              <a:rPr sz="1000" spc="-5" dirty="0">
                <a:cs typeface="Carlito"/>
              </a:rPr>
              <a:t>Atención médica urgente como consecuencia de </a:t>
            </a:r>
            <a:r>
              <a:rPr sz="1000" dirty="0">
                <a:cs typeface="Carlito"/>
              </a:rPr>
              <a:t>un </a:t>
            </a:r>
            <a:r>
              <a:rPr sz="1000" spc="-5" dirty="0">
                <a:cs typeface="Carlito"/>
              </a:rPr>
              <a:t>siniestro</a:t>
            </a:r>
            <a:r>
              <a:rPr sz="1000" spc="60" dirty="0">
                <a:cs typeface="Carlito"/>
              </a:rPr>
              <a:t> </a:t>
            </a:r>
            <a:r>
              <a:rPr sz="1000" spc="-5" dirty="0">
                <a:cs typeface="Carlito"/>
              </a:rPr>
              <a:t>cubierto</a:t>
            </a:r>
            <a:endParaRPr sz="1000" dirty="0">
              <a:cs typeface="Carlito"/>
            </a:endParaRPr>
          </a:p>
          <a:p>
            <a:pPr marL="264160" indent="-172720">
              <a:lnSpc>
                <a:spcPct val="100000"/>
              </a:lnSpc>
              <a:buChar char="-"/>
              <a:tabLst>
                <a:tab pos="264160" algn="l"/>
                <a:tab pos="264795" algn="l"/>
              </a:tabLst>
            </a:pPr>
            <a:r>
              <a:rPr sz="1000" spc="-5" dirty="0">
                <a:cs typeface="Carlito"/>
              </a:rPr>
              <a:t>Personal sanitario como consecuencia de </a:t>
            </a:r>
            <a:r>
              <a:rPr sz="1000" dirty="0">
                <a:cs typeface="Carlito"/>
              </a:rPr>
              <a:t>un</a:t>
            </a:r>
            <a:r>
              <a:rPr sz="1000" spc="10" dirty="0">
                <a:cs typeface="Carlito"/>
              </a:rPr>
              <a:t> </a:t>
            </a:r>
            <a:r>
              <a:rPr sz="1000" spc="-5" dirty="0">
                <a:cs typeface="Carlito"/>
              </a:rPr>
              <a:t>accidente</a:t>
            </a:r>
            <a:endParaRPr sz="1000" dirty="0">
              <a:cs typeface="Carlito"/>
            </a:endParaRPr>
          </a:p>
          <a:p>
            <a:pPr marL="264160" indent="-172720">
              <a:lnSpc>
                <a:spcPct val="100000"/>
              </a:lnSpc>
              <a:buChar char="-"/>
              <a:tabLst>
                <a:tab pos="264160" algn="l"/>
                <a:tab pos="264795" algn="l"/>
              </a:tabLst>
            </a:pPr>
            <a:r>
              <a:rPr sz="1000" spc="-5" dirty="0">
                <a:cs typeface="Carlito"/>
              </a:rPr>
              <a:t>Alojamiento temporal por desalojo urgente por declaración de</a:t>
            </a:r>
            <a:r>
              <a:rPr sz="1000" spc="20" dirty="0">
                <a:cs typeface="Carlito"/>
              </a:rPr>
              <a:t> </a:t>
            </a:r>
            <a:r>
              <a:rPr sz="1000" spc="-5" dirty="0">
                <a:cs typeface="Carlito"/>
              </a:rPr>
              <a:t>ruina</a:t>
            </a:r>
            <a:endParaRPr sz="1000" dirty="0">
              <a:cs typeface="Carlito"/>
            </a:endParaRPr>
          </a:p>
          <a:p>
            <a:pPr marL="264160" marR="553720" indent="-172720">
              <a:lnSpc>
                <a:spcPct val="100000"/>
              </a:lnSpc>
              <a:buChar char="-"/>
              <a:tabLst>
                <a:tab pos="264160" algn="l"/>
                <a:tab pos="264795" algn="l"/>
              </a:tabLst>
            </a:pPr>
            <a:r>
              <a:rPr sz="1000" spc="-5" dirty="0">
                <a:cs typeface="Carlito"/>
              </a:rPr>
              <a:t>Personal de seguridad para la vivienda por un siniestro (robo, vandalismo,  incendio,</a:t>
            </a:r>
            <a:r>
              <a:rPr sz="1000" spc="-15" dirty="0">
                <a:cs typeface="Carlito"/>
              </a:rPr>
              <a:t> </a:t>
            </a:r>
            <a:r>
              <a:rPr sz="1000" spc="-5" dirty="0">
                <a:cs typeface="Carlito"/>
              </a:rPr>
              <a:t>inundación)</a:t>
            </a:r>
            <a:endParaRPr sz="1000" dirty="0">
              <a:cs typeface="Carlito"/>
            </a:endParaRPr>
          </a:p>
        </p:txBody>
      </p:sp>
      <p:sp>
        <p:nvSpPr>
          <p:cNvPr id="198" name="object 62">
            <a:extLst>
              <a:ext uri="{FF2B5EF4-FFF2-40B4-BE49-F238E27FC236}">
                <a16:creationId xmlns:a16="http://schemas.microsoft.com/office/drawing/2014/main" id="{4FDB1BE5-0966-41D0-9435-EA5968071DB9}"/>
              </a:ext>
            </a:extLst>
          </p:cNvPr>
          <p:cNvSpPr txBox="1"/>
          <p:nvPr/>
        </p:nvSpPr>
        <p:spPr>
          <a:xfrm>
            <a:off x="309372" y="2302764"/>
            <a:ext cx="2501265" cy="2664000"/>
          </a:xfrm>
          <a:prstGeom prst="rect">
            <a:avLst/>
          </a:prstGeom>
          <a:solidFill>
            <a:srgbClr val="C5DFB4"/>
          </a:solidFill>
          <a:effectLst>
            <a:innerShdw blurRad="63500" dist="50800" dir="13500000">
              <a:prstClr val="black">
                <a:alpha val="50000"/>
              </a:prstClr>
            </a:innerShdw>
          </a:effectLst>
        </p:spPr>
        <p:txBody>
          <a:bodyPr vert="horz" wrap="square" lIns="0" tIns="0" rIns="0" bIns="0" rtlCol="0">
            <a:spAutoFit/>
          </a:bodyPr>
          <a:lstStyle/>
          <a:p>
            <a:pPr>
              <a:lnSpc>
                <a:spcPct val="100000"/>
              </a:lnSpc>
            </a:pPr>
            <a:endParaRPr sz="1200" dirty="0">
              <a:cs typeface="Times New Roman"/>
            </a:endParaRPr>
          </a:p>
          <a:p>
            <a:pPr>
              <a:lnSpc>
                <a:spcPct val="100000"/>
              </a:lnSpc>
            </a:pPr>
            <a:endParaRPr sz="1200" dirty="0">
              <a:cs typeface="Times New Roman"/>
            </a:endParaRPr>
          </a:p>
          <a:p>
            <a:pPr>
              <a:lnSpc>
                <a:spcPct val="100000"/>
              </a:lnSpc>
            </a:pPr>
            <a:endParaRPr sz="1200" dirty="0">
              <a:cs typeface="Times New Roman"/>
            </a:endParaRPr>
          </a:p>
          <a:p>
            <a:pPr>
              <a:lnSpc>
                <a:spcPct val="100000"/>
              </a:lnSpc>
            </a:pPr>
            <a:endParaRPr sz="1200" dirty="0">
              <a:cs typeface="Times New Roman"/>
            </a:endParaRPr>
          </a:p>
          <a:p>
            <a:pPr>
              <a:lnSpc>
                <a:spcPct val="100000"/>
              </a:lnSpc>
            </a:pPr>
            <a:endParaRPr sz="1200" dirty="0">
              <a:cs typeface="Times New Roman"/>
            </a:endParaRPr>
          </a:p>
          <a:p>
            <a:pPr>
              <a:lnSpc>
                <a:spcPct val="100000"/>
              </a:lnSpc>
              <a:spcBef>
                <a:spcPts val="20"/>
              </a:spcBef>
            </a:pPr>
            <a:endParaRPr sz="1750" dirty="0">
              <a:cs typeface="Times New Roman"/>
            </a:endParaRPr>
          </a:p>
          <a:p>
            <a:pPr marL="569595">
              <a:lnSpc>
                <a:spcPct val="100000"/>
              </a:lnSpc>
            </a:pPr>
            <a:r>
              <a:rPr sz="1200" spc="-5" dirty="0">
                <a:cs typeface="Calibri" panose="020F0502020204030204" pitchFamily="34" charset="0"/>
              </a:rPr>
              <a:t>Asistencia </a:t>
            </a:r>
            <a:r>
              <a:rPr sz="1200" dirty="0">
                <a:cs typeface="Calibri" panose="020F0502020204030204" pitchFamily="34" charset="0"/>
              </a:rPr>
              <a:t>en el</a:t>
            </a:r>
            <a:r>
              <a:rPr sz="1200" spc="5" dirty="0">
                <a:cs typeface="Calibri" panose="020F0502020204030204" pitchFamily="34" charset="0"/>
              </a:rPr>
              <a:t> </a:t>
            </a:r>
            <a:r>
              <a:rPr sz="1200" spc="-10" dirty="0">
                <a:cs typeface="Calibri" panose="020F0502020204030204" pitchFamily="34" charset="0"/>
              </a:rPr>
              <a:t>Hogar</a:t>
            </a:r>
            <a:endParaRPr sz="1200" dirty="0">
              <a:cs typeface="Calibri" panose="020F0502020204030204" pitchFamily="34" charset="0"/>
            </a:endParaRPr>
          </a:p>
        </p:txBody>
      </p:sp>
      <p:sp>
        <p:nvSpPr>
          <p:cNvPr id="199" name="object 63">
            <a:extLst>
              <a:ext uri="{FF2B5EF4-FFF2-40B4-BE49-F238E27FC236}">
                <a16:creationId xmlns:a16="http://schemas.microsoft.com/office/drawing/2014/main" id="{A12A687D-3678-4E3A-A1EC-C6DCB6233805}"/>
              </a:ext>
            </a:extLst>
          </p:cNvPr>
          <p:cNvSpPr/>
          <p:nvPr/>
        </p:nvSpPr>
        <p:spPr>
          <a:xfrm>
            <a:off x="3481070" y="3336776"/>
            <a:ext cx="306070" cy="76835"/>
          </a:xfrm>
          <a:custGeom>
            <a:avLst/>
            <a:gdLst/>
            <a:ahLst/>
            <a:cxnLst/>
            <a:rect l="l" t="t" r="r" b="b"/>
            <a:pathLst>
              <a:path w="306070" h="76835">
                <a:moveTo>
                  <a:pt x="305752" y="0"/>
                </a:moveTo>
                <a:lnTo>
                  <a:pt x="0" y="0"/>
                </a:lnTo>
                <a:lnTo>
                  <a:pt x="0" y="76348"/>
                </a:lnTo>
                <a:lnTo>
                  <a:pt x="305752" y="76348"/>
                </a:lnTo>
                <a:lnTo>
                  <a:pt x="305752" y="0"/>
                </a:lnTo>
                <a:close/>
              </a:path>
            </a:pathLst>
          </a:custGeom>
          <a:solidFill>
            <a:srgbClr val="EC7C30"/>
          </a:solidFill>
        </p:spPr>
        <p:txBody>
          <a:bodyPr wrap="square" lIns="0" tIns="0" rIns="0" bIns="0" rtlCol="0"/>
          <a:lstStyle/>
          <a:p>
            <a:endParaRPr/>
          </a:p>
        </p:txBody>
      </p:sp>
      <p:sp>
        <p:nvSpPr>
          <p:cNvPr id="200" name="object 64">
            <a:extLst>
              <a:ext uri="{FF2B5EF4-FFF2-40B4-BE49-F238E27FC236}">
                <a16:creationId xmlns:a16="http://schemas.microsoft.com/office/drawing/2014/main" id="{0DF2C1FF-A99E-48E0-86A0-189EC0198C70}"/>
              </a:ext>
            </a:extLst>
          </p:cNvPr>
          <p:cNvSpPr txBox="1"/>
          <p:nvPr/>
        </p:nvSpPr>
        <p:spPr>
          <a:xfrm>
            <a:off x="4457446" y="3237052"/>
            <a:ext cx="1056005" cy="197490"/>
          </a:xfrm>
          <a:prstGeom prst="rect">
            <a:avLst/>
          </a:prstGeom>
        </p:spPr>
        <p:txBody>
          <a:bodyPr vert="horz" wrap="square" lIns="0" tIns="12700" rIns="0" bIns="0" rtlCol="0">
            <a:spAutoFit/>
          </a:bodyPr>
          <a:lstStyle/>
          <a:p>
            <a:pPr marL="12700">
              <a:lnSpc>
                <a:spcPct val="100000"/>
              </a:lnSpc>
              <a:spcBef>
                <a:spcPts val="100"/>
              </a:spcBef>
            </a:pPr>
            <a:r>
              <a:rPr sz="1200" dirty="0">
                <a:cs typeface="Carlito"/>
              </a:rPr>
              <a:t>2</a:t>
            </a:r>
            <a:r>
              <a:rPr sz="1200" spc="-40" dirty="0">
                <a:cs typeface="Carlito"/>
              </a:rPr>
              <a:t> </a:t>
            </a:r>
            <a:r>
              <a:rPr sz="1200" spc="-5" dirty="0">
                <a:cs typeface="Carlito"/>
              </a:rPr>
              <a:t>Intervenciones</a:t>
            </a:r>
            <a:endParaRPr sz="1200">
              <a:cs typeface="Carlito"/>
            </a:endParaRPr>
          </a:p>
        </p:txBody>
      </p:sp>
      <p:sp>
        <p:nvSpPr>
          <p:cNvPr id="201" name="object 65">
            <a:extLst>
              <a:ext uri="{FF2B5EF4-FFF2-40B4-BE49-F238E27FC236}">
                <a16:creationId xmlns:a16="http://schemas.microsoft.com/office/drawing/2014/main" id="{E5667BF1-1E87-4284-A605-60C024E74A6B}"/>
              </a:ext>
            </a:extLst>
          </p:cNvPr>
          <p:cNvSpPr txBox="1"/>
          <p:nvPr/>
        </p:nvSpPr>
        <p:spPr>
          <a:xfrm>
            <a:off x="6226555" y="3251453"/>
            <a:ext cx="567690" cy="197490"/>
          </a:xfrm>
          <a:prstGeom prst="rect">
            <a:avLst/>
          </a:prstGeom>
        </p:spPr>
        <p:txBody>
          <a:bodyPr vert="horz" wrap="square" lIns="0" tIns="12700" rIns="0" bIns="0" rtlCol="0">
            <a:spAutoFit/>
          </a:bodyPr>
          <a:lstStyle/>
          <a:p>
            <a:pPr marL="12700">
              <a:lnSpc>
                <a:spcPct val="100000"/>
              </a:lnSpc>
              <a:spcBef>
                <a:spcPts val="100"/>
              </a:spcBef>
            </a:pPr>
            <a:r>
              <a:rPr sz="1200" spc="-5" dirty="0">
                <a:cs typeface="Carlito"/>
              </a:rPr>
              <a:t>Ilimitada</a:t>
            </a:r>
            <a:endParaRPr sz="1200">
              <a:cs typeface="Carlito"/>
            </a:endParaRPr>
          </a:p>
        </p:txBody>
      </p:sp>
      <p:sp>
        <p:nvSpPr>
          <p:cNvPr id="202" name="object 66">
            <a:extLst>
              <a:ext uri="{FF2B5EF4-FFF2-40B4-BE49-F238E27FC236}">
                <a16:creationId xmlns:a16="http://schemas.microsoft.com/office/drawing/2014/main" id="{BA6D960A-2FF5-40B1-939B-19EE8540CD44}"/>
              </a:ext>
            </a:extLst>
          </p:cNvPr>
          <p:cNvSpPr/>
          <p:nvPr/>
        </p:nvSpPr>
        <p:spPr>
          <a:xfrm>
            <a:off x="4786420" y="2999823"/>
            <a:ext cx="289560" cy="203200"/>
          </a:xfrm>
          <a:custGeom>
            <a:avLst/>
            <a:gdLst/>
            <a:ahLst/>
            <a:cxnLst/>
            <a:rect l="l" t="t" r="r" b="b"/>
            <a:pathLst>
              <a:path w="289560" h="203200">
                <a:moveTo>
                  <a:pt x="263807" y="0"/>
                </a:moveTo>
                <a:lnTo>
                  <a:pt x="103583" y="151186"/>
                </a:lnTo>
                <a:lnTo>
                  <a:pt x="26599" y="72469"/>
                </a:lnTo>
                <a:lnTo>
                  <a:pt x="0" y="97771"/>
                </a:lnTo>
                <a:lnTo>
                  <a:pt x="102331" y="202727"/>
                </a:lnTo>
                <a:lnTo>
                  <a:pt x="129244" y="177737"/>
                </a:lnTo>
                <a:lnTo>
                  <a:pt x="289155" y="26239"/>
                </a:lnTo>
                <a:lnTo>
                  <a:pt x="263807" y="0"/>
                </a:lnTo>
                <a:close/>
              </a:path>
            </a:pathLst>
          </a:custGeom>
          <a:solidFill>
            <a:srgbClr val="33CC33"/>
          </a:solidFill>
        </p:spPr>
        <p:txBody>
          <a:bodyPr wrap="square" lIns="0" tIns="0" rIns="0" bIns="0" rtlCol="0"/>
          <a:lstStyle/>
          <a:p>
            <a:endParaRPr/>
          </a:p>
        </p:txBody>
      </p:sp>
      <p:sp>
        <p:nvSpPr>
          <p:cNvPr id="203" name="object 67">
            <a:extLst>
              <a:ext uri="{FF2B5EF4-FFF2-40B4-BE49-F238E27FC236}">
                <a16:creationId xmlns:a16="http://schemas.microsoft.com/office/drawing/2014/main" id="{331BCBC7-3676-4FC8-870F-4B391FDD32BE}"/>
              </a:ext>
            </a:extLst>
          </p:cNvPr>
          <p:cNvSpPr/>
          <p:nvPr/>
        </p:nvSpPr>
        <p:spPr>
          <a:xfrm>
            <a:off x="6336328" y="3037923"/>
            <a:ext cx="289560" cy="203200"/>
          </a:xfrm>
          <a:custGeom>
            <a:avLst/>
            <a:gdLst/>
            <a:ahLst/>
            <a:cxnLst/>
            <a:rect l="l" t="t" r="r" b="b"/>
            <a:pathLst>
              <a:path w="289559" h="203200">
                <a:moveTo>
                  <a:pt x="263807" y="0"/>
                </a:moveTo>
                <a:lnTo>
                  <a:pt x="103582" y="151186"/>
                </a:lnTo>
                <a:lnTo>
                  <a:pt x="26599" y="72469"/>
                </a:lnTo>
                <a:lnTo>
                  <a:pt x="0" y="97771"/>
                </a:lnTo>
                <a:lnTo>
                  <a:pt x="102331" y="202727"/>
                </a:lnTo>
                <a:lnTo>
                  <a:pt x="129244" y="177737"/>
                </a:lnTo>
                <a:lnTo>
                  <a:pt x="289156" y="26239"/>
                </a:lnTo>
                <a:lnTo>
                  <a:pt x="263807" y="0"/>
                </a:lnTo>
                <a:close/>
              </a:path>
            </a:pathLst>
          </a:custGeom>
          <a:solidFill>
            <a:srgbClr val="33CC33"/>
          </a:solidFill>
        </p:spPr>
        <p:txBody>
          <a:bodyPr wrap="square" lIns="0" tIns="0" rIns="0" bIns="0" rtlCol="0"/>
          <a:lstStyle/>
          <a:p>
            <a:endParaRPr/>
          </a:p>
        </p:txBody>
      </p:sp>
      <p:sp>
        <p:nvSpPr>
          <p:cNvPr id="204" name="object 69">
            <a:extLst>
              <a:ext uri="{FF2B5EF4-FFF2-40B4-BE49-F238E27FC236}">
                <a16:creationId xmlns:a16="http://schemas.microsoft.com/office/drawing/2014/main" id="{CCF2FEF4-B631-43A1-AD5B-9763E3606298}"/>
              </a:ext>
            </a:extLst>
          </p:cNvPr>
          <p:cNvSpPr txBox="1"/>
          <p:nvPr/>
        </p:nvSpPr>
        <p:spPr>
          <a:xfrm>
            <a:off x="5160645" y="1750898"/>
            <a:ext cx="127000"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endParaRPr sz="1600">
              <a:cs typeface="Carlito"/>
            </a:endParaRPr>
          </a:p>
        </p:txBody>
      </p:sp>
      <p:sp>
        <p:nvSpPr>
          <p:cNvPr id="205" name="object 70">
            <a:extLst>
              <a:ext uri="{FF2B5EF4-FFF2-40B4-BE49-F238E27FC236}">
                <a16:creationId xmlns:a16="http://schemas.microsoft.com/office/drawing/2014/main" id="{EDEB6D0C-42EF-401D-AE08-0B35FA284874}"/>
              </a:ext>
            </a:extLst>
          </p:cNvPr>
          <p:cNvSpPr txBox="1"/>
          <p:nvPr/>
        </p:nvSpPr>
        <p:spPr>
          <a:xfrm>
            <a:off x="6697471" y="1738629"/>
            <a:ext cx="126364" cy="258404"/>
          </a:xfrm>
          <a:prstGeom prst="rect">
            <a:avLst/>
          </a:prstGeom>
        </p:spPr>
        <p:txBody>
          <a:bodyPr vert="horz" wrap="square" lIns="0" tIns="12065" rIns="0" bIns="0" rtlCol="0">
            <a:spAutoFit/>
          </a:bodyPr>
          <a:lstStyle/>
          <a:p>
            <a:pPr marL="12700">
              <a:lnSpc>
                <a:spcPct val="100000"/>
              </a:lnSpc>
              <a:spcBef>
                <a:spcPts val="95"/>
              </a:spcBef>
            </a:pPr>
            <a:r>
              <a:rPr sz="1600" spc="-5" dirty="0">
                <a:cs typeface="Carlito"/>
              </a:rPr>
              <a:t>*</a:t>
            </a:r>
            <a:endParaRPr sz="1600">
              <a:cs typeface="Carlito"/>
            </a:endParaRPr>
          </a:p>
        </p:txBody>
      </p:sp>
      <p:sp>
        <p:nvSpPr>
          <p:cNvPr id="206" name="object 71">
            <a:extLst>
              <a:ext uri="{FF2B5EF4-FFF2-40B4-BE49-F238E27FC236}">
                <a16:creationId xmlns:a16="http://schemas.microsoft.com/office/drawing/2014/main" id="{9A8C379F-F71C-457C-B1BF-1FFAEB0F10FC}"/>
              </a:ext>
            </a:extLst>
          </p:cNvPr>
          <p:cNvSpPr/>
          <p:nvPr/>
        </p:nvSpPr>
        <p:spPr>
          <a:xfrm>
            <a:off x="3543300" y="5257800"/>
            <a:ext cx="216408" cy="216408"/>
          </a:xfrm>
          <a:prstGeom prst="rect">
            <a:avLst/>
          </a:prstGeom>
          <a:blipFill>
            <a:blip r:embed="rId7" cstate="print"/>
            <a:stretch>
              <a:fillRect/>
            </a:stretch>
          </a:blipFill>
        </p:spPr>
        <p:txBody>
          <a:bodyPr wrap="square" lIns="0" tIns="0" rIns="0" bIns="0" rtlCol="0"/>
          <a:lstStyle/>
          <a:p>
            <a:endParaRPr/>
          </a:p>
        </p:txBody>
      </p:sp>
      <p:sp>
        <p:nvSpPr>
          <p:cNvPr id="207" name="object 72">
            <a:extLst>
              <a:ext uri="{FF2B5EF4-FFF2-40B4-BE49-F238E27FC236}">
                <a16:creationId xmlns:a16="http://schemas.microsoft.com/office/drawing/2014/main" id="{321CB0EA-A276-4953-ABA9-2C2B8581FA53}"/>
              </a:ext>
            </a:extLst>
          </p:cNvPr>
          <p:cNvSpPr/>
          <p:nvPr/>
        </p:nvSpPr>
        <p:spPr>
          <a:xfrm>
            <a:off x="4978908" y="5245608"/>
            <a:ext cx="214884" cy="214884"/>
          </a:xfrm>
          <a:prstGeom prst="rect">
            <a:avLst/>
          </a:prstGeom>
          <a:blipFill>
            <a:blip r:embed="rId7" cstate="print"/>
            <a:stretch>
              <a:fillRect/>
            </a:stretch>
          </a:blipFill>
        </p:spPr>
        <p:txBody>
          <a:bodyPr wrap="square" lIns="0" tIns="0" rIns="0" bIns="0" rtlCol="0"/>
          <a:lstStyle/>
          <a:p>
            <a:endParaRPr/>
          </a:p>
        </p:txBody>
      </p:sp>
      <p:sp>
        <p:nvSpPr>
          <p:cNvPr id="208" name="object 73">
            <a:extLst>
              <a:ext uri="{FF2B5EF4-FFF2-40B4-BE49-F238E27FC236}">
                <a16:creationId xmlns:a16="http://schemas.microsoft.com/office/drawing/2014/main" id="{A29483AD-BB11-4163-B2C2-BFD5389BF647}"/>
              </a:ext>
            </a:extLst>
          </p:cNvPr>
          <p:cNvSpPr/>
          <p:nvPr/>
        </p:nvSpPr>
        <p:spPr>
          <a:xfrm>
            <a:off x="4940808" y="1828800"/>
            <a:ext cx="214884" cy="216408"/>
          </a:xfrm>
          <a:prstGeom prst="rect">
            <a:avLst/>
          </a:prstGeom>
          <a:blipFill>
            <a:blip r:embed="rId7" cstate="print"/>
            <a:stretch>
              <a:fillRect/>
            </a:stretch>
          </a:blipFill>
        </p:spPr>
        <p:txBody>
          <a:bodyPr wrap="square" lIns="0" tIns="0" rIns="0" bIns="0" rtlCol="0"/>
          <a:lstStyle/>
          <a:p>
            <a:endParaRPr/>
          </a:p>
        </p:txBody>
      </p:sp>
      <p:sp>
        <p:nvSpPr>
          <p:cNvPr id="209" name="object 74">
            <a:extLst>
              <a:ext uri="{FF2B5EF4-FFF2-40B4-BE49-F238E27FC236}">
                <a16:creationId xmlns:a16="http://schemas.microsoft.com/office/drawing/2014/main" id="{0EE23E16-240A-4CD8-93E2-64BE16BC08EA}"/>
              </a:ext>
            </a:extLst>
          </p:cNvPr>
          <p:cNvSpPr/>
          <p:nvPr/>
        </p:nvSpPr>
        <p:spPr>
          <a:xfrm>
            <a:off x="6412991" y="1816607"/>
            <a:ext cx="216408" cy="214884"/>
          </a:xfrm>
          <a:prstGeom prst="rect">
            <a:avLst/>
          </a:prstGeom>
          <a:blipFill>
            <a:blip r:embed="rId7" cstate="print"/>
            <a:stretch>
              <a:fillRect/>
            </a:stretch>
          </a:blipFill>
        </p:spPr>
        <p:txBody>
          <a:bodyPr wrap="square" lIns="0" tIns="0" rIns="0" bIns="0" rtlCol="0"/>
          <a:lstStyle/>
          <a:p>
            <a:endParaRPr/>
          </a:p>
        </p:txBody>
      </p:sp>
      <p:sp>
        <p:nvSpPr>
          <p:cNvPr id="210" name="object 75">
            <a:extLst>
              <a:ext uri="{FF2B5EF4-FFF2-40B4-BE49-F238E27FC236}">
                <a16:creationId xmlns:a16="http://schemas.microsoft.com/office/drawing/2014/main" id="{A56E555B-6AAE-414F-87A1-76536527157C}"/>
              </a:ext>
            </a:extLst>
          </p:cNvPr>
          <p:cNvSpPr/>
          <p:nvPr/>
        </p:nvSpPr>
        <p:spPr>
          <a:xfrm>
            <a:off x="2857500" y="2183892"/>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211" name="object 76">
            <a:extLst>
              <a:ext uri="{FF2B5EF4-FFF2-40B4-BE49-F238E27FC236}">
                <a16:creationId xmlns:a16="http://schemas.microsoft.com/office/drawing/2014/main" id="{C0A17110-B3D5-4EA7-A3E8-61DB96518DD3}"/>
              </a:ext>
            </a:extLst>
          </p:cNvPr>
          <p:cNvSpPr/>
          <p:nvPr/>
        </p:nvSpPr>
        <p:spPr>
          <a:xfrm>
            <a:off x="2883408" y="5121587"/>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sp>
        <p:nvSpPr>
          <p:cNvPr id="212" name="object 38">
            <a:extLst>
              <a:ext uri="{FF2B5EF4-FFF2-40B4-BE49-F238E27FC236}">
                <a16:creationId xmlns:a16="http://schemas.microsoft.com/office/drawing/2014/main" id="{AC1BF086-164B-48C9-85CC-8D773CB788E7}"/>
              </a:ext>
            </a:extLst>
          </p:cNvPr>
          <p:cNvSpPr txBox="1"/>
          <p:nvPr/>
        </p:nvSpPr>
        <p:spPr>
          <a:xfrm>
            <a:off x="288036" y="5747002"/>
            <a:ext cx="2501265" cy="346249"/>
          </a:xfrm>
          <a:prstGeom prst="rect">
            <a:avLst/>
          </a:prstGeom>
          <a:solidFill>
            <a:srgbClr val="C5DFB4"/>
          </a:solidFill>
          <a:effectLst>
            <a:innerShdw blurRad="63500" dist="50800" dir="13500000">
              <a:prstClr val="black">
                <a:alpha val="50000"/>
              </a:prstClr>
            </a:innerShdw>
          </a:effectLst>
        </p:spPr>
        <p:txBody>
          <a:bodyPr vert="horz" wrap="square" lIns="0" tIns="0" rIns="0" bIns="0" rtlCol="0">
            <a:noAutofit/>
          </a:bodyPr>
          <a:lstStyle/>
          <a:p>
            <a:pPr algn="ctr">
              <a:lnSpc>
                <a:spcPts val="1300"/>
              </a:lnSpc>
            </a:pPr>
            <a:r>
              <a:rPr sz="1200" spc="-5" dirty="0">
                <a:latin typeface="Carlito"/>
                <a:cs typeface="Carlito"/>
              </a:rPr>
              <a:t>Conexiones </a:t>
            </a:r>
            <a:r>
              <a:rPr sz="1200" spc="-10" dirty="0">
                <a:latin typeface="Carlito"/>
                <a:cs typeface="Carlito"/>
              </a:rPr>
              <a:t>para </a:t>
            </a:r>
            <a:r>
              <a:rPr sz="1200" dirty="0">
                <a:latin typeface="Carlito"/>
                <a:cs typeface="Carlito"/>
              </a:rPr>
              <a:t>el</a:t>
            </a:r>
            <a:r>
              <a:rPr sz="1200" spc="-15" dirty="0">
                <a:latin typeface="Carlito"/>
                <a:cs typeface="Carlito"/>
              </a:rPr>
              <a:t> </a:t>
            </a:r>
            <a:r>
              <a:rPr sz="1200" spc="-5" dirty="0">
                <a:latin typeface="Carlito"/>
                <a:cs typeface="Carlito"/>
              </a:rPr>
              <a:t>mantenimiento</a:t>
            </a:r>
            <a:endParaRPr sz="1200" dirty="0">
              <a:latin typeface="Carlito"/>
              <a:cs typeface="Carlito"/>
            </a:endParaRPr>
          </a:p>
          <a:p>
            <a:pPr marR="54610" algn="ctr">
              <a:lnSpc>
                <a:spcPts val="1425"/>
              </a:lnSpc>
            </a:pPr>
            <a:r>
              <a:rPr sz="1200" dirty="0">
                <a:latin typeface="Carlito"/>
                <a:cs typeface="Carlito"/>
              </a:rPr>
              <a:t>de la</a:t>
            </a:r>
            <a:r>
              <a:rPr sz="1200" spc="-15" dirty="0">
                <a:latin typeface="Carlito"/>
                <a:cs typeface="Carlito"/>
              </a:rPr>
              <a:t> </a:t>
            </a:r>
            <a:r>
              <a:rPr sz="1200" dirty="0">
                <a:latin typeface="Carlito"/>
                <a:cs typeface="Carlito"/>
              </a:rPr>
              <a:t>vivienda</a:t>
            </a:r>
          </a:p>
        </p:txBody>
      </p:sp>
      <p:pic>
        <p:nvPicPr>
          <p:cNvPr id="43" name="Picture 6" descr="Resultado de imagen de ir a inicio">
            <a:hlinkClick r:id="rId8" action="ppaction://hlinksldjump"/>
            <a:extLst>
              <a:ext uri="{FF2B5EF4-FFF2-40B4-BE49-F238E27FC236}">
                <a16:creationId xmlns:a16="http://schemas.microsoft.com/office/drawing/2014/main" id="{AF007C55-D92E-416A-9F17-F8F5E37B1C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45" name="Rectángulo 44">
            <a:extLst>
              <a:ext uri="{FF2B5EF4-FFF2-40B4-BE49-F238E27FC236}">
                <a16:creationId xmlns:a16="http://schemas.microsoft.com/office/drawing/2014/main" id="{DA4FDE6A-17F4-4CC1-8309-6DAA44A2897F}"/>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954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esquinas redondeadas 24">
            <a:extLst>
              <a:ext uri="{FF2B5EF4-FFF2-40B4-BE49-F238E27FC236}">
                <a16:creationId xmlns:a16="http://schemas.microsoft.com/office/drawing/2014/main" id="{FA157D17-BA35-454A-B526-E52310AE014C}"/>
              </a:ext>
            </a:extLst>
          </p:cNvPr>
          <p:cNvSpPr/>
          <p:nvPr/>
        </p:nvSpPr>
        <p:spPr>
          <a:xfrm>
            <a:off x="2263366" y="134765"/>
            <a:ext cx="5739991" cy="41861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solidFill>
                  <a:schemeClr val="bg1"/>
                </a:solidFill>
              </a:rPr>
              <a:t>APOYOS o ARGUMENTOS  -</a:t>
            </a:r>
            <a:r>
              <a:rPr lang="es-ES" b="1" dirty="0">
                <a:cs typeface="Arial"/>
              </a:rPr>
              <a:t> Protección Jurídica</a:t>
            </a:r>
            <a:endParaRPr lang="es-ES" b="1" dirty="0">
              <a:solidFill>
                <a:schemeClr val="bg1"/>
              </a:solidFill>
            </a:endParaRPr>
          </a:p>
        </p:txBody>
      </p:sp>
      <p:pic>
        <p:nvPicPr>
          <p:cNvPr id="12" name="Imagen 11">
            <a:extLst>
              <a:ext uri="{FF2B5EF4-FFF2-40B4-BE49-F238E27FC236}">
                <a16:creationId xmlns:a16="http://schemas.microsoft.com/office/drawing/2014/main" id="{E02154B7-A89A-4498-9557-C593F6997200}"/>
              </a:ext>
            </a:extLst>
          </p:cNvPr>
          <p:cNvPicPr>
            <a:picLocks noChangeAspect="1"/>
          </p:cNvPicPr>
          <p:nvPr/>
        </p:nvPicPr>
        <p:blipFill>
          <a:blip r:embed="rId3"/>
          <a:stretch>
            <a:fillRect/>
          </a:stretch>
        </p:blipFill>
        <p:spPr>
          <a:xfrm>
            <a:off x="136407" y="27159"/>
            <a:ext cx="1054469" cy="382357"/>
          </a:xfrm>
          <a:prstGeom prst="rect">
            <a:avLst/>
          </a:prstGeom>
        </p:spPr>
      </p:pic>
      <p:sp>
        <p:nvSpPr>
          <p:cNvPr id="13" name="Botón de acción: ir hacia delante o siguiente 12">
            <a:hlinkClick r:id="" action="ppaction://hlinkshowjump?jump=nextslide" highlightClick="1"/>
            <a:extLst>
              <a:ext uri="{FF2B5EF4-FFF2-40B4-BE49-F238E27FC236}">
                <a16:creationId xmlns:a16="http://schemas.microsoft.com/office/drawing/2014/main" id="{1FD67663-3853-4FB3-94AE-4716303830CA}"/>
              </a:ext>
            </a:extLst>
          </p:cNvPr>
          <p:cNvSpPr/>
          <p:nvPr/>
        </p:nvSpPr>
        <p:spPr>
          <a:xfrm>
            <a:off x="11590151" y="6597788"/>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Botón de acción: ir hacia atrás o anterior 13">
            <a:hlinkClick r:id="" action="ppaction://hlinkshowjump?jump=previousslide" highlightClick="1"/>
            <a:extLst>
              <a:ext uri="{FF2B5EF4-FFF2-40B4-BE49-F238E27FC236}">
                <a16:creationId xmlns:a16="http://schemas.microsoft.com/office/drawing/2014/main" id="{A1753467-8CE0-42BC-94F3-0A44C65B556E}"/>
              </a:ext>
            </a:extLst>
          </p:cNvPr>
          <p:cNvSpPr/>
          <p:nvPr/>
        </p:nvSpPr>
        <p:spPr>
          <a:xfrm>
            <a:off x="72428" y="6568774"/>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0 Imagen">
            <a:hlinkClick r:id="rId4" action="ppaction://hlinksldjump"/>
            <a:extLst>
              <a:ext uri="{FF2B5EF4-FFF2-40B4-BE49-F238E27FC236}">
                <a16:creationId xmlns:a16="http://schemas.microsoft.com/office/drawing/2014/main" id="{7FC352BA-C239-47C6-9EBC-25287C17A03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0597372" y="139296"/>
            <a:ext cx="857581" cy="315916"/>
          </a:xfrm>
          <a:prstGeom prst="rect">
            <a:avLst/>
          </a:prstGeom>
        </p:spPr>
      </p:pic>
      <p:pic>
        <p:nvPicPr>
          <p:cNvPr id="18" name="Imagen 17" descr="Imagen que contiene Texto&#10;&#10;Descripción generada automáticamente">
            <a:extLst>
              <a:ext uri="{FF2B5EF4-FFF2-40B4-BE49-F238E27FC236}">
                <a16:creationId xmlns:a16="http://schemas.microsoft.com/office/drawing/2014/main" id="{0FB946FC-4FDD-41D3-A883-21BEE14A64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39695" y="31894"/>
            <a:ext cx="1408942" cy="453951"/>
          </a:xfrm>
          <a:prstGeom prst="rect">
            <a:avLst/>
          </a:prstGeom>
          <a:solidFill>
            <a:schemeClr val="bg1"/>
          </a:solidFill>
        </p:spPr>
      </p:pic>
      <p:sp>
        <p:nvSpPr>
          <p:cNvPr id="71" name="object 3">
            <a:extLst>
              <a:ext uri="{FF2B5EF4-FFF2-40B4-BE49-F238E27FC236}">
                <a16:creationId xmlns:a16="http://schemas.microsoft.com/office/drawing/2014/main" id="{30D468D0-E478-4D35-BE7D-66059353C1CB}"/>
              </a:ext>
            </a:extLst>
          </p:cNvPr>
          <p:cNvSpPr txBox="1"/>
          <p:nvPr/>
        </p:nvSpPr>
        <p:spPr>
          <a:xfrm>
            <a:off x="576072" y="616432"/>
            <a:ext cx="10764520" cy="460381"/>
          </a:xfrm>
          <a:prstGeom prst="rect">
            <a:avLst/>
          </a:prstGeom>
        </p:spPr>
        <p:txBody>
          <a:bodyPr vert="horz" wrap="square" lIns="0" tIns="29209" rIns="0" bIns="0" rtlCol="0">
            <a:spAutoFit/>
          </a:bodyPr>
          <a:lstStyle/>
          <a:p>
            <a:pPr marL="16510">
              <a:lnSpc>
                <a:spcPct val="100000"/>
              </a:lnSpc>
              <a:spcBef>
                <a:spcPts val="229"/>
              </a:spcBef>
            </a:pPr>
            <a:r>
              <a:rPr lang="es-ES" sz="1400" b="1">
                <a:cs typeface="Arial"/>
              </a:rPr>
              <a:t>Protección</a:t>
            </a:r>
            <a:r>
              <a:rPr lang="es-ES" sz="1400" b="1" spc="-45">
                <a:cs typeface="Arial"/>
              </a:rPr>
              <a:t> </a:t>
            </a:r>
            <a:r>
              <a:rPr lang="es-ES" sz="1400" b="1">
                <a:cs typeface="Arial"/>
              </a:rPr>
              <a:t>Jurídica: </a:t>
            </a:r>
            <a:r>
              <a:rPr lang="es-ES" sz="1400">
                <a:solidFill>
                  <a:srgbClr val="9A938F"/>
                </a:solidFill>
                <a:cs typeface="Arial"/>
              </a:rPr>
              <a:t>Asesoramiento y tramitación y en su caso defensa amistosa y judicial. La Protección Jurídica Integral amplía su alcance al ámbito  familiar y está configurada como Básica en las configuraciones Ampliado y Premium</a:t>
            </a:r>
          </a:p>
        </p:txBody>
      </p:sp>
      <p:sp>
        <p:nvSpPr>
          <p:cNvPr id="77" name="object 15">
            <a:extLst>
              <a:ext uri="{FF2B5EF4-FFF2-40B4-BE49-F238E27FC236}">
                <a16:creationId xmlns:a16="http://schemas.microsoft.com/office/drawing/2014/main" id="{B5A6BA68-10E8-41E3-933E-EB85D49441E4}"/>
              </a:ext>
            </a:extLst>
          </p:cNvPr>
          <p:cNvSpPr txBox="1"/>
          <p:nvPr/>
        </p:nvSpPr>
        <p:spPr>
          <a:xfrm>
            <a:off x="7023225" y="1906905"/>
            <a:ext cx="5062348" cy="1620315"/>
          </a:xfrm>
          <a:prstGeom prst="rect">
            <a:avLst/>
          </a:prstGeom>
          <a:solidFill>
            <a:srgbClr val="C5DFB4"/>
          </a:solidFill>
          <a:effectLst>
            <a:innerShdw blurRad="63500" dist="50800" dir="13500000">
              <a:prstClr val="black">
                <a:alpha val="50000"/>
              </a:prstClr>
            </a:innerShdw>
          </a:effectLst>
        </p:spPr>
        <p:txBody>
          <a:bodyPr vert="horz" wrap="square" lIns="0" tIns="4445" rIns="0" bIns="0" rtlCol="0">
            <a:spAutoFit/>
          </a:bodyPr>
          <a:lstStyle/>
          <a:p>
            <a:pPr>
              <a:lnSpc>
                <a:spcPct val="100000"/>
              </a:lnSpc>
              <a:spcBef>
                <a:spcPts val="35"/>
              </a:spcBef>
            </a:pPr>
            <a:endParaRPr sz="1050" dirty="0">
              <a:cs typeface="Times New Roman"/>
            </a:endParaRPr>
          </a:p>
          <a:p>
            <a:pPr marL="92075" marR="3003550">
              <a:lnSpc>
                <a:spcPct val="100000"/>
              </a:lnSpc>
              <a:spcBef>
                <a:spcPts val="5"/>
              </a:spcBef>
            </a:pPr>
            <a:r>
              <a:rPr sz="1050" spc="-5" dirty="0">
                <a:cs typeface="Carlito"/>
              </a:rPr>
              <a:t>Asistencia jurídica</a:t>
            </a:r>
            <a:r>
              <a:rPr sz="1050" spc="-45" dirty="0">
                <a:cs typeface="Carlito"/>
              </a:rPr>
              <a:t> </a:t>
            </a:r>
            <a:r>
              <a:rPr sz="1050" spc="-5" dirty="0">
                <a:cs typeface="Carlito"/>
              </a:rPr>
              <a:t>telefónica  Reclamación </a:t>
            </a:r>
            <a:r>
              <a:rPr sz="1050" dirty="0">
                <a:cs typeface="Carlito"/>
              </a:rPr>
              <a:t>de daños  </a:t>
            </a:r>
            <a:r>
              <a:rPr sz="1050" spc="-5" dirty="0">
                <a:cs typeface="Carlito"/>
              </a:rPr>
              <a:t>Derecho administrativo  Derecho de consumo</a:t>
            </a:r>
            <a:endParaRPr sz="1050" dirty="0">
              <a:cs typeface="Carlito"/>
            </a:endParaRPr>
          </a:p>
          <a:p>
            <a:pPr marL="92075" marR="102235">
              <a:lnSpc>
                <a:spcPct val="100000"/>
              </a:lnSpc>
            </a:pPr>
            <a:r>
              <a:rPr sz="1050" spc="-10" dirty="0">
                <a:cs typeface="Carlito"/>
              </a:rPr>
              <a:t>Como </a:t>
            </a:r>
            <a:r>
              <a:rPr sz="1050" spc="-5" dirty="0">
                <a:cs typeface="Carlito"/>
              </a:rPr>
              <a:t>propietario de la vivienda asegurada (reclamación por mudanzas, por defectos  de construcción, por obras </a:t>
            </a:r>
            <a:r>
              <a:rPr sz="1050" dirty="0">
                <a:cs typeface="Carlito"/>
              </a:rPr>
              <a:t>de </a:t>
            </a:r>
            <a:r>
              <a:rPr sz="1050" spc="-5" dirty="0">
                <a:cs typeface="Carlito"/>
              </a:rPr>
              <a:t>reforma, por servidumbres, frente a la Comunidad de  Propietarios)</a:t>
            </a:r>
            <a:endParaRPr sz="1050" dirty="0">
              <a:cs typeface="Carlito"/>
            </a:endParaRPr>
          </a:p>
          <a:p>
            <a:pPr marL="92075">
              <a:lnSpc>
                <a:spcPct val="100000"/>
              </a:lnSpc>
            </a:pPr>
            <a:r>
              <a:rPr sz="1050" spc="-10" dirty="0">
                <a:cs typeface="Carlito"/>
              </a:rPr>
              <a:t>Como </a:t>
            </a:r>
            <a:r>
              <a:rPr sz="1050" spc="-5" dirty="0">
                <a:cs typeface="Carlito"/>
              </a:rPr>
              <a:t>arrendatario de la vivienda</a:t>
            </a:r>
            <a:r>
              <a:rPr sz="1050" spc="5" dirty="0">
                <a:cs typeface="Carlito"/>
              </a:rPr>
              <a:t> </a:t>
            </a:r>
            <a:r>
              <a:rPr sz="1050" spc="-5" dirty="0">
                <a:cs typeface="Carlito"/>
              </a:rPr>
              <a:t>asegurada</a:t>
            </a:r>
            <a:endParaRPr sz="1050" dirty="0">
              <a:cs typeface="Carlito"/>
            </a:endParaRPr>
          </a:p>
          <a:p>
            <a:pPr marL="92075">
              <a:lnSpc>
                <a:spcPct val="100000"/>
              </a:lnSpc>
            </a:pPr>
            <a:r>
              <a:rPr sz="1050" spc="-5" dirty="0">
                <a:cs typeface="Carlito"/>
              </a:rPr>
              <a:t>Tramitación </a:t>
            </a:r>
            <a:r>
              <a:rPr sz="1050" dirty="0">
                <a:cs typeface="Carlito"/>
              </a:rPr>
              <a:t>de </a:t>
            </a:r>
            <a:r>
              <a:rPr sz="1050" spc="-5" dirty="0">
                <a:cs typeface="Carlito"/>
              </a:rPr>
              <a:t>expedientes de dominio, escritura, certificados, consignación</a:t>
            </a:r>
            <a:r>
              <a:rPr sz="1050" spc="85" dirty="0">
                <a:cs typeface="Carlito"/>
              </a:rPr>
              <a:t> </a:t>
            </a:r>
            <a:r>
              <a:rPr sz="1050" spc="-5" dirty="0">
                <a:cs typeface="Carlito"/>
              </a:rPr>
              <a:t>judicial</a:t>
            </a:r>
            <a:endParaRPr sz="1050" dirty="0">
              <a:cs typeface="Carlito"/>
            </a:endParaRPr>
          </a:p>
        </p:txBody>
      </p:sp>
      <p:sp>
        <p:nvSpPr>
          <p:cNvPr id="78" name="object 16">
            <a:extLst>
              <a:ext uri="{FF2B5EF4-FFF2-40B4-BE49-F238E27FC236}">
                <a16:creationId xmlns:a16="http://schemas.microsoft.com/office/drawing/2014/main" id="{FD500371-93D3-4E7E-B5DE-3F27F09129C0}"/>
              </a:ext>
            </a:extLst>
          </p:cNvPr>
          <p:cNvSpPr txBox="1"/>
          <p:nvPr/>
        </p:nvSpPr>
        <p:spPr>
          <a:xfrm>
            <a:off x="288036" y="1876425"/>
            <a:ext cx="2501265" cy="1692000"/>
          </a:xfrm>
          <a:prstGeom prst="rect">
            <a:avLst/>
          </a:prstGeom>
          <a:solidFill>
            <a:srgbClr val="C5DFB4"/>
          </a:solidFill>
          <a:effectLst>
            <a:innerShdw blurRad="63500" dist="50800" dir="13500000">
              <a:prstClr val="black">
                <a:alpha val="50000"/>
              </a:prstClr>
            </a:innerShdw>
          </a:effectLst>
        </p:spPr>
        <p:txBody>
          <a:bodyPr vert="horz" wrap="square" lIns="0" tIns="0" rIns="0" bIns="0" rtlCol="0">
            <a:spAutoFit/>
          </a:bodyPr>
          <a:lstStyle/>
          <a:p>
            <a:pPr>
              <a:lnSpc>
                <a:spcPct val="100000"/>
              </a:lnSpc>
            </a:pPr>
            <a:endParaRPr sz="1200" dirty="0">
              <a:cs typeface="Times New Roman"/>
            </a:endParaRPr>
          </a:p>
          <a:p>
            <a:pPr>
              <a:lnSpc>
                <a:spcPct val="100000"/>
              </a:lnSpc>
            </a:pPr>
            <a:endParaRPr sz="1200" dirty="0">
              <a:cs typeface="Times New Roman"/>
            </a:endParaRPr>
          </a:p>
          <a:p>
            <a:pPr>
              <a:lnSpc>
                <a:spcPct val="100000"/>
              </a:lnSpc>
              <a:spcBef>
                <a:spcPts val="40"/>
              </a:spcBef>
            </a:pPr>
            <a:endParaRPr sz="950" dirty="0">
              <a:cs typeface="Times New Roman"/>
            </a:endParaRPr>
          </a:p>
          <a:p>
            <a:pPr marL="170815" marR="164465" indent="-1270" algn="ctr">
              <a:lnSpc>
                <a:spcPct val="100000"/>
              </a:lnSpc>
            </a:pPr>
            <a:r>
              <a:rPr sz="1200" spc="-5" dirty="0">
                <a:cs typeface="Carlito"/>
              </a:rPr>
              <a:t>Protección Jurídica </a:t>
            </a:r>
            <a:r>
              <a:rPr sz="1200" dirty="0">
                <a:cs typeface="Carlito"/>
              </a:rPr>
              <a:t>de la vivienda  </a:t>
            </a:r>
            <a:r>
              <a:rPr sz="1200" spc="-5" dirty="0">
                <a:cs typeface="Carlito"/>
              </a:rPr>
              <a:t>(relacionadas </a:t>
            </a:r>
            <a:r>
              <a:rPr sz="1200" spc="-10" dirty="0">
                <a:cs typeface="Carlito"/>
              </a:rPr>
              <a:t>con </a:t>
            </a:r>
            <a:r>
              <a:rPr sz="1200" dirty="0">
                <a:cs typeface="Carlito"/>
              </a:rPr>
              <a:t>la vivienda, no</a:t>
            </a:r>
            <a:r>
              <a:rPr sz="1200" spc="-60" dirty="0">
                <a:cs typeface="Carlito"/>
              </a:rPr>
              <a:t> </a:t>
            </a:r>
            <a:r>
              <a:rPr sz="1200" dirty="0">
                <a:cs typeface="Carlito"/>
              </a:rPr>
              <a:t>el  </a:t>
            </a:r>
            <a:r>
              <a:rPr sz="1200" spc="-5" dirty="0">
                <a:cs typeface="Carlito"/>
              </a:rPr>
              <a:t>ámbito</a:t>
            </a:r>
            <a:r>
              <a:rPr sz="1200" spc="-10" dirty="0">
                <a:cs typeface="Carlito"/>
              </a:rPr>
              <a:t> </a:t>
            </a:r>
            <a:r>
              <a:rPr sz="1200" spc="-5" dirty="0">
                <a:cs typeface="Carlito"/>
              </a:rPr>
              <a:t>familiar)</a:t>
            </a:r>
            <a:endParaRPr sz="1200" dirty="0">
              <a:cs typeface="Carlito"/>
            </a:endParaRPr>
          </a:p>
        </p:txBody>
      </p:sp>
      <p:sp>
        <p:nvSpPr>
          <p:cNvPr id="79" name="object 17">
            <a:extLst>
              <a:ext uri="{FF2B5EF4-FFF2-40B4-BE49-F238E27FC236}">
                <a16:creationId xmlns:a16="http://schemas.microsoft.com/office/drawing/2014/main" id="{7B6E95E5-30CB-4A36-9CDC-75B1177E468B}"/>
              </a:ext>
            </a:extLst>
          </p:cNvPr>
          <p:cNvSpPr/>
          <p:nvPr/>
        </p:nvSpPr>
        <p:spPr>
          <a:xfrm>
            <a:off x="576072" y="1182624"/>
            <a:ext cx="10764520" cy="0"/>
          </a:xfrm>
          <a:custGeom>
            <a:avLst/>
            <a:gdLst/>
            <a:ahLst/>
            <a:cxnLst/>
            <a:rect l="l" t="t" r="r" b="b"/>
            <a:pathLst>
              <a:path w="10764520">
                <a:moveTo>
                  <a:pt x="0" y="0"/>
                </a:moveTo>
                <a:lnTo>
                  <a:pt x="10764012" y="0"/>
                </a:lnTo>
              </a:path>
            </a:pathLst>
          </a:custGeom>
          <a:ln w="12192">
            <a:solidFill>
              <a:srgbClr val="000000"/>
            </a:solidFill>
          </a:ln>
        </p:spPr>
        <p:txBody>
          <a:bodyPr wrap="square" lIns="0" tIns="0" rIns="0" bIns="0" rtlCol="0"/>
          <a:lstStyle/>
          <a:p>
            <a:endParaRPr/>
          </a:p>
        </p:txBody>
      </p:sp>
      <p:sp>
        <p:nvSpPr>
          <p:cNvPr id="83" name="object 21">
            <a:extLst>
              <a:ext uri="{FF2B5EF4-FFF2-40B4-BE49-F238E27FC236}">
                <a16:creationId xmlns:a16="http://schemas.microsoft.com/office/drawing/2014/main" id="{E0BBB351-6B62-4578-9709-0E1C49EA91A5}"/>
              </a:ext>
            </a:extLst>
          </p:cNvPr>
          <p:cNvSpPr txBox="1"/>
          <p:nvPr/>
        </p:nvSpPr>
        <p:spPr>
          <a:xfrm>
            <a:off x="2883026" y="1507616"/>
            <a:ext cx="1297305"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180340">
              <a:lnSpc>
                <a:spcPct val="100000"/>
              </a:lnSpc>
              <a:spcBef>
                <a:spcPts val="675"/>
              </a:spcBef>
            </a:pPr>
            <a:r>
              <a:rPr sz="1400" spc="-5" dirty="0">
                <a:solidFill>
                  <a:srgbClr val="FFFFFF"/>
                </a:solidFill>
                <a:cs typeface="Carlito"/>
              </a:rPr>
              <a:t>BÁSICO</a:t>
            </a:r>
            <a:r>
              <a:rPr sz="1400" spc="-40" dirty="0">
                <a:solidFill>
                  <a:srgbClr val="FFFFFF"/>
                </a:solidFill>
                <a:cs typeface="Carlito"/>
              </a:rPr>
              <a:t> </a:t>
            </a:r>
            <a:r>
              <a:rPr sz="1400" spc="-10" dirty="0">
                <a:solidFill>
                  <a:srgbClr val="FFFFFF"/>
                </a:solidFill>
                <a:cs typeface="Carlito"/>
              </a:rPr>
              <a:t>PLUS</a:t>
            </a:r>
            <a:endParaRPr sz="1400">
              <a:cs typeface="Carlito"/>
            </a:endParaRPr>
          </a:p>
        </p:txBody>
      </p:sp>
      <p:sp>
        <p:nvSpPr>
          <p:cNvPr id="88" name="object 25">
            <a:extLst>
              <a:ext uri="{FF2B5EF4-FFF2-40B4-BE49-F238E27FC236}">
                <a16:creationId xmlns:a16="http://schemas.microsoft.com/office/drawing/2014/main" id="{4097E450-672C-48F6-AA97-0EFC24E1ADE3}"/>
              </a:ext>
            </a:extLst>
          </p:cNvPr>
          <p:cNvSpPr txBox="1"/>
          <p:nvPr/>
        </p:nvSpPr>
        <p:spPr>
          <a:xfrm>
            <a:off x="4291203" y="1506092"/>
            <a:ext cx="1295400"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48920">
              <a:lnSpc>
                <a:spcPct val="100000"/>
              </a:lnSpc>
              <a:spcBef>
                <a:spcPts val="675"/>
              </a:spcBef>
            </a:pPr>
            <a:r>
              <a:rPr sz="1400" dirty="0">
                <a:solidFill>
                  <a:srgbClr val="FFFFFF"/>
                </a:solidFill>
                <a:cs typeface="Carlito"/>
              </a:rPr>
              <a:t>AMPLIADO</a:t>
            </a:r>
            <a:endParaRPr sz="1400">
              <a:cs typeface="Carlito"/>
            </a:endParaRPr>
          </a:p>
        </p:txBody>
      </p:sp>
      <p:sp>
        <p:nvSpPr>
          <p:cNvPr id="153" name="object 29">
            <a:extLst>
              <a:ext uri="{FF2B5EF4-FFF2-40B4-BE49-F238E27FC236}">
                <a16:creationId xmlns:a16="http://schemas.microsoft.com/office/drawing/2014/main" id="{3553E9F1-6ED6-4779-8147-14E13DF7B01B}"/>
              </a:ext>
            </a:extLst>
          </p:cNvPr>
          <p:cNvSpPr txBox="1"/>
          <p:nvPr/>
        </p:nvSpPr>
        <p:spPr>
          <a:xfrm>
            <a:off x="5699378" y="1506092"/>
            <a:ext cx="1295400" cy="302006"/>
          </a:xfrm>
          <a:prstGeom prst="rect">
            <a:avLst/>
          </a:prstGeom>
          <a:solidFill>
            <a:srgbClr val="2D75B6"/>
          </a:solidFill>
          <a:effectLst>
            <a:innerShdw blurRad="63500" dist="50800" dir="13500000">
              <a:prstClr val="black">
                <a:alpha val="50000"/>
              </a:prstClr>
            </a:innerShdw>
          </a:effectLst>
        </p:spPr>
        <p:txBody>
          <a:bodyPr vert="horz" wrap="square" lIns="0" tIns="85725" rIns="0" bIns="0" rtlCol="0">
            <a:spAutoFit/>
          </a:bodyPr>
          <a:lstStyle/>
          <a:p>
            <a:pPr marL="277495">
              <a:lnSpc>
                <a:spcPct val="100000"/>
              </a:lnSpc>
              <a:spcBef>
                <a:spcPts val="675"/>
              </a:spcBef>
            </a:pPr>
            <a:r>
              <a:rPr sz="1400" spc="-5" dirty="0">
                <a:solidFill>
                  <a:srgbClr val="FFFFFF"/>
                </a:solidFill>
                <a:cs typeface="Carlito"/>
              </a:rPr>
              <a:t>PREMIUM</a:t>
            </a:r>
            <a:endParaRPr sz="1400">
              <a:cs typeface="Carlito"/>
            </a:endParaRPr>
          </a:p>
        </p:txBody>
      </p:sp>
      <p:sp>
        <p:nvSpPr>
          <p:cNvPr id="154" name="object 30">
            <a:extLst>
              <a:ext uri="{FF2B5EF4-FFF2-40B4-BE49-F238E27FC236}">
                <a16:creationId xmlns:a16="http://schemas.microsoft.com/office/drawing/2014/main" id="{1B04054A-D18B-418C-843F-0661B90D20CC}"/>
              </a:ext>
            </a:extLst>
          </p:cNvPr>
          <p:cNvSpPr txBox="1"/>
          <p:nvPr/>
        </p:nvSpPr>
        <p:spPr>
          <a:xfrm>
            <a:off x="5122417" y="2550490"/>
            <a:ext cx="245745" cy="258404"/>
          </a:xfrm>
          <a:prstGeom prst="rect">
            <a:avLst/>
          </a:prstGeom>
        </p:spPr>
        <p:txBody>
          <a:bodyPr vert="horz" wrap="square" lIns="0" tIns="12065" rIns="0" bIns="0" rtlCol="0">
            <a:spAutoFit/>
          </a:bodyPr>
          <a:lstStyle/>
          <a:p>
            <a:pPr marL="38100">
              <a:lnSpc>
                <a:spcPct val="100000"/>
              </a:lnSpc>
              <a:spcBef>
                <a:spcPts val="95"/>
              </a:spcBef>
            </a:pPr>
            <a:r>
              <a:rPr sz="2400" baseline="-17361" dirty="0">
                <a:cs typeface="Carlito"/>
              </a:rPr>
              <a:t>*</a:t>
            </a:r>
            <a:r>
              <a:rPr sz="1050" dirty="0">
                <a:cs typeface="Carlito"/>
              </a:rPr>
              <a:t>2</a:t>
            </a:r>
            <a:endParaRPr sz="1050">
              <a:cs typeface="Carlito"/>
            </a:endParaRPr>
          </a:p>
        </p:txBody>
      </p:sp>
      <p:sp>
        <p:nvSpPr>
          <p:cNvPr id="155" name="object 34">
            <a:extLst>
              <a:ext uri="{FF2B5EF4-FFF2-40B4-BE49-F238E27FC236}">
                <a16:creationId xmlns:a16="http://schemas.microsoft.com/office/drawing/2014/main" id="{761633DE-6C92-4413-A976-88518C957E80}"/>
              </a:ext>
            </a:extLst>
          </p:cNvPr>
          <p:cNvSpPr txBox="1"/>
          <p:nvPr/>
        </p:nvSpPr>
        <p:spPr>
          <a:xfrm>
            <a:off x="7026094" y="3673220"/>
            <a:ext cx="5062349" cy="2830262"/>
          </a:xfrm>
          <a:prstGeom prst="rect">
            <a:avLst/>
          </a:prstGeom>
          <a:solidFill>
            <a:srgbClr val="C5DFB4"/>
          </a:solidFill>
          <a:effectLst>
            <a:innerShdw blurRad="63500" dist="50800" dir="13500000">
              <a:prstClr val="black">
                <a:alpha val="50000"/>
              </a:prstClr>
            </a:innerShdw>
          </a:effectLst>
        </p:spPr>
        <p:txBody>
          <a:bodyPr vert="horz" wrap="square" lIns="0" tIns="59690" rIns="0" bIns="0" rtlCol="0">
            <a:spAutoFit/>
          </a:bodyPr>
          <a:lstStyle/>
          <a:p>
            <a:pPr marL="92075" marR="3002280">
              <a:lnSpc>
                <a:spcPct val="100000"/>
              </a:lnSpc>
              <a:spcBef>
                <a:spcPts val="470"/>
              </a:spcBef>
            </a:pPr>
            <a:r>
              <a:rPr sz="1000" spc="-5" dirty="0">
                <a:cs typeface="Carlito"/>
              </a:rPr>
              <a:t>Asistencia jurídica</a:t>
            </a:r>
            <a:r>
              <a:rPr sz="1000" spc="-45" dirty="0">
                <a:cs typeface="Carlito"/>
              </a:rPr>
              <a:t> </a:t>
            </a:r>
            <a:r>
              <a:rPr sz="1000" spc="-5" dirty="0">
                <a:cs typeface="Carlito"/>
              </a:rPr>
              <a:t>telefónica  Reclamación </a:t>
            </a:r>
            <a:r>
              <a:rPr sz="1000" dirty="0">
                <a:cs typeface="Carlito"/>
              </a:rPr>
              <a:t>de</a:t>
            </a:r>
            <a:r>
              <a:rPr sz="1000" spc="-15" dirty="0">
                <a:cs typeface="Carlito"/>
              </a:rPr>
              <a:t> </a:t>
            </a:r>
            <a:r>
              <a:rPr sz="1000" dirty="0">
                <a:cs typeface="Carlito"/>
              </a:rPr>
              <a:t>daños</a:t>
            </a:r>
          </a:p>
          <a:p>
            <a:pPr marL="92075">
              <a:lnSpc>
                <a:spcPct val="100000"/>
              </a:lnSpc>
            </a:pPr>
            <a:r>
              <a:rPr sz="1000" spc="-10" dirty="0">
                <a:cs typeface="Carlito"/>
              </a:rPr>
              <a:t>Defensa </a:t>
            </a:r>
            <a:r>
              <a:rPr sz="1000" spc="-5" dirty="0">
                <a:cs typeface="Carlito"/>
              </a:rPr>
              <a:t>ante la responsabilidad</a:t>
            </a:r>
            <a:r>
              <a:rPr sz="1000" dirty="0">
                <a:cs typeface="Carlito"/>
              </a:rPr>
              <a:t> </a:t>
            </a:r>
            <a:r>
              <a:rPr sz="1000" spc="-5" dirty="0">
                <a:cs typeface="Carlito"/>
              </a:rPr>
              <a:t>penal</a:t>
            </a:r>
            <a:endParaRPr sz="1000" dirty="0">
              <a:cs typeface="Carlito"/>
            </a:endParaRPr>
          </a:p>
          <a:p>
            <a:pPr marL="92075">
              <a:lnSpc>
                <a:spcPct val="100000"/>
              </a:lnSpc>
            </a:pPr>
            <a:r>
              <a:rPr sz="1000" spc="-10" dirty="0">
                <a:cs typeface="Carlito"/>
              </a:rPr>
              <a:t>Defensa </a:t>
            </a:r>
            <a:r>
              <a:rPr sz="1000" spc="-5" dirty="0">
                <a:cs typeface="Carlito"/>
              </a:rPr>
              <a:t>ante la Administración </a:t>
            </a:r>
            <a:r>
              <a:rPr sz="1000" spc="-10" dirty="0">
                <a:cs typeface="Carlito"/>
              </a:rPr>
              <a:t>(vía</a:t>
            </a:r>
            <a:r>
              <a:rPr sz="1000" spc="10" dirty="0">
                <a:cs typeface="Carlito"/>
              </a:rPr>
              <a:t> </a:t>
            </a:r>
            <a:r>
              <a:rPr sz="1000" spc="-5" dirty="0">
                <a:cs typeface="Carlito"/>
              </a:rPr>
              <a:t>administrativa)</a:t>
            </a:r>
            <a:endParaRPr sz="1000" dirty="0">
              <a:cs typeface="Carlito"/>
            </a:endParaRPr>
          </a:p>
          <a:p>
            <a:pPr marL="92075" marR="476250">
              <a:lnSpc>
                <a:spcPct val="100000"/>
              </a:lnSpc>
            </a:pPr>
            <a:r>
              <a:rPr sz="1000" spc="-5" dirty="0">
                <a:cs typeface="Carlito"/>
              </a:rPr>
              <a:t>Reclamaciones a la Administración por accidente como consecuencia de mala  señalización o mal estado de la</a:t>
            </a:r>
            <a:r>
              <a:rPr sz="1000" spc="-10" dirty="0">
                <a:cs typeface="Carlito"/>
              </a:rPr>
              <a:t> </a:t>
            </a:r>
            <a:r>
              <a:rPr sz="1000" spc="-5" dirty="0">
                <a:cs typeface="Carlito"/>
              </a:rPr>
              <a:t>vía</a:t>
            </a:r>
            <a:endParaRPr sz="1000" dirty="0">
              <a:cs typeface="Carlito"/>
            </a:endParaRPr>
          </a:p>
          <a:p>
            <a:pPr marL="92075" marR="337820">
              <a:lnSpc>
                <a:spcPct val="100000"/>
              </a:lnSpc>
              <a:spcBef>
                <a:spcPts val="5"/>
              </a:spcBef>
            </a:pPr>
            <a:r>
              <a:rPr sz="1000" spc="-5" dirty="0">
                <a:cs typeface="Carlito"/>
              </a:rPr>
              <a:t>Derecho de consumo (reclamaciones </a:t>
            </a:r>
            <a:r>
              <a:rPr sz="1000" spc="-10" dirty="0">
                <a:cs typeface="Carlito"/>
              </a:rPr>
              <a:t>OMIC, </a:t>
            </a:r>
            <a:r>
              <a:rPr sz="1000" spc="-5" dirty="0">
                <a:cs typeface="Carlito"/>
              </a:rPr>
              <a:t>reclamaciones por compras, por  servicios prestados por terceros, reclamaciones a compañías suministradoras de  agua, gas, electricidad)</a:t>
            </a:r>
            <a:endParaRPr sz="1000" dirty="0">
              <a:cs typeface="Carlito"/>
            </a:endParaRPr>
          </a:p>
          <a:p>
            <a:pPr marL="92075" marR="229235">
              <a:lnSpc>
                <a:spcPct val="100000"/>
              </a:lnSpc>
            </a:pPr>
            <a:r>
              <a:rPr sz="1000" spc="-5" dirty="0">
                <a:cs typeface="Carlito"/>
              </a:rPr>
              <a:t>Derecho laboral </a:t>
            </a:r>
            <a:r>
              <a:rPr sz="1000" spc="-10" dirty="0">
                <a:cs typeface="Carlito"/>
              </a:rPr>
              <a:t>(defensa </a:t>
            </a:r>
            <a:r>
              <a:rPr sz="1000" spc="-5" dirty="0">
                <a:cs typeface="Carlito"/>
              </a:rPr>
              <a:t>en conflictos individuales de trabajo, pensiones públicas,  como empleador del servicio</a:t>
            </a:r>
            <a:r>
              <a:rPr sz="1000" spc="30" dirty="0">
                <a:cs typeface="Carlito"/>
              </a:rPr>
              <a:t> </a:t>
            </a:r>
            <a:r>
              <a:rPr sz="1000" spc="-5" dirty="0">
                <a:cs typeface="Carlito"/>
              </a:rPr>
              <a:t>doméstico)</a:t>
            </a:r>
            <a:endParaRPr sz="1000" dirty="0">
              <a:cs typeface="Carlito"/>
            </a:endParaRPr>
          </a:p>
          <a:p>
            <a:pPr marL="92075" marR="102235">
              <a:lnSpc>
                <a:spcPct val="100000"/>
              </a:lnSpc>
            </a:pPr>
            <a:r>
              <a:rPr sz="1000" spc="-10" dirty="0">
                <a:cs typeface="Carlito"/>
              </a:rPr>
              <a:t>Como </a:t>
            </a:r>
            <a:r>
              <a:rPr sz="1000" spc="-5" dirty="0">
                <a:cs typeface="Carlito"/>
              </a:rPr>
              <a:t>propietario de la vivienda asegurada (reclamación por mudanzas, por defectos  de construcción, por obras </a:t>
            </a:r>
            <a:r>
              <a:rPr sz="1000" dirty="0">
                <a:cs typeface="Carlito"/>
              </a:rPr>
              <a:t>de </a:t>
            </a:r>
            <a:r>
              <a:rPr sz="1000" spc="-5" dirty="0">
                <a:cs typeface="Carlito"/>
              </a:rPr>
              <a:t>reforma, por </a:t>
            </a:r>
            <a:r>
              <a:rPr sz="1000" spc="-10" dirty="0">
                <a:cs typeface="Carlito"/>
              </a:rPr>
              <a:t>servidumbres, </a:t>
            </a:r>
            <a:r>
              <a:rPr sz="1000" spc="-5" dirty="0">
                <a:cs typeface="Carlito"/>
              </a:rPr>
              <a:t>frente a la Comunidad de  Propietarios)</a:t>
            </a:r>
            <a:endParaRPr sz="1000" dirty="0">
              <a:cs typeface="Carlito"/>
            </a:endParaRPr>
          </a:p>
          <a:p>
            <a:pPr marL="92075">
              <a:lnSpc>
                <a:spcPct val="100000"/>
              </a:lnSpc>
            </a:pPr>
            <a:r>
              <a:rPr sz="1000" spc="-10" dirty="0">
                <a:cs typeface="Carlito"/>
              </a:rPr>
              <a:t>Como </a:t>
            </a:r>
            <a:r>
              <a:rPr sz="1000" spc="-5" dirty="0">
                <a:cs typeface="Carlito"/>
              </a:rPr>
              <a:t>arrendatario de la vivienda</a:t>
            </a:r>
            <a:r>
              <a:rPr sz="1000" spc="5" dirty="0">
                <a:cs typeface="Carlito"/>
              </a:rPr>
              <a:t> </a:t>
            </a:r>
            <a:r>
              <a:rPr sz="1000" spc="-5" dirty="0">
                <a:cs typeface="Carlito"/>
              </a:rPr>
              <a:t>asegurada</a:t>
            </a:r>
            <a:endParaRPr sz="1000" dirty="0">
              <a:cs typeface="Carlito"/>
            </a:endParaRPr>
          </a:p>
          <a:p>
            <a:pPr marL="92075">
              <a:lnSpc>
                <a:spcPct val="100000"/>
              </a:lnSpc>
            </a:pPr>
            <a:r>
              <a:rPr sz="1000" spc="-5" dirty="0">
                <a:cs typeface="Carlito"/>
              </a:rPr>
              <a:t>Fiscalidad </a:t>
            </a:r>
            <a:r>
              <a:rPr sz="1000" spc="-10" dirty="0">
                <a:cs typeface="Carlito"/>
              </a:rPr>
              <a:t>(defensa </a:t>
            </a:r>
            <a:r>
              <a:rPr sz="1000" spc="-5" dirty="0">
                <a:cs typeface="Carlito"/>
              </a:rPr>
              <a:t>hasta agotar la vía económico</a:t>
            </a:r>
            <a:r>
              <a:rPr sz="1000" spc="15" dirty="0">
                <a:cs typeface="Carlito"/>
              </a:rPr>
              <a:t> </a:t>
            </a:r>
            <a:r>
              <a:rPr sz="1000" spc="-5" dirty="0">
                <a:cs typeface="Carlito"/>
              </a:rPr>
              <a:t>administrativa)</a:t>
            </a:r>
            <a:endParaRPr sz="1000" dirty="0">
              <a:cs typeface="Carlito"/>
            </a:endParaRPr>
          </a:p>
          <a:p>
            <a:pPr marL="92075" marR="413384">
              <a:lnSpc>
                <a:spcPct val="100000"/>
              </a:lnSpc>
            </a:pPr>
            <a:r>
              <a:rPr sz="1000" spc="-5" dirty="0">
                <a:cs typeface="Carlito"/>
              </a:rPr>
              <a:t>Tramitación </a:t>
            </a:r>
            <a:r>
              <a:rPr sz="1000" dirty="0">
                <a:cs typeface="Carlito"/>
              </a:rPr>
              <a:t>de </a:t>
            </a:r>
            <a:r>
              <a:rPr sz="1000" spc="-5" dirty="0">
                <a:cs typeface="Carlito"/>
              </a:rPr>
              <a:t>expedientes de jurisdicción voluntaria, actuaciones notariales y  registrales</a:t>
            </a:r>
            <a:endParaRPr sz="1000" dirty="0">
              <a:cs typeface="Carlito"/>
            </a:endParaRPr>
          </a:p>
          <a:p>
            <a:pPr marL="92075">
              <a:lnSpc>
                <a:spcPct val="100000"/>
              </a:lnSpc>
            </a:pPr>
            <a:r>
              <a:rPr sz="1000" spc="-5" dirty="0">
                <a:cs typeface="Carlito"/>
              </a:rPr>
              <a:t>Tramitación </a:t>
            </a:r>
            <a:r>
              <a:rPr sz="1000" dirty="0">
                <a:cs typeface="Carlito"/>
              </a:rPr>
              <a:t>de </a:t>
            </a:r>
            <a:r>
              <a:rPr sz="1000" spc="-5" dirty="0">
                <a:cs typeface="Carlito"/>
              </a:rPr>
              <a:t>sanciones </a:t>
            </a:r>
            <a:r>
              <a:rPr sz="1000" dirty="0">
                <a:cs typeface="Carlito"/>
              </a:rPr>
              <a:t>de </a:t>
            </a:r>
            <a:r>
              <a:rPr sz="1000" spc="-5" dirty="0">
                <a:cs typeface="Carlito"/>
              </a:rPr>
              <a:t>vehículos de motor (multas </a:t>
            </a:r>
            <a:r>
              <a:rPr sz="1000" dirty="0">
                <a:cs typeface="Carlito"/>
              </a:rPr>
              <a:t>de</a:t>
            </a:r>
            <a:r>
              <a:rPr sz="1000" spc="-5" dirty="0">
                <a:cs typeface="Carlito"/>
              </a:rPr>
              <a:t> tráfico)</a:t>
            </a:r>
            <a:endParaRPr sz="1000" dirty="0">
              <a:cs typeface="Carlito"/>
            </a:endParaRPr>
          </a:p>
        </p:txBody>
      </p:sp>
      <p:sp>
        <p:nvSpPr>
          <p:cNvPr id="156" name="object 35">
            <a:extLst>
              <a:ext uri="{FF2B5EF4-FFF2-40B4-BE49-F238E27FC236}">
                <a16:creationId xmlns:a16="http://schemas.microsoft.com/office/drawing/2014/main" id="{062C05CB-85AF-4841-B800-AB40C31A32C2}"/>
              </a:ext>
            </a:extLst>
          </p:cNvPr>
          <p:cNvSpPr txBox="1"/>
          <p:nvPr/>
        </p:nvSpPr>
        <p:spPr>
          <a:xfrm>
            <a:off x="283864" y="3685568"/>
            <a:ext cx="2501265" cy="2808000"/>
          </a:xfrm>
          <a:prstGeom prst="rect">
            <a:avLst/>
          </a:prstGeom>
          <a:solidFill>
            <a:srgbClr val="C5DFB4"/>
          </a:solidFill>
          <a:effectLst>
            <a:innerShdw blurRad="63500" dist="50800" dir="13500000">
              <a:prstClr val="black">
                <a:alpha val="50000"/>
              </a:prstClr>
            </a:innerShdw>
          </a:effectLst>
        </p:spPr>
        <p:txBody>
          <a:bodyPr vert="horz" wrap="square" lIns="0" tIns="0" rIns="0" bIns="0" rtlCol="0">
            <a:spAutoFit/>
          </a:bodyPr>
          <a:lstStyle/>
          <a:p>
            <a:pPr>
              <a:lnSpc>
                <a:spcPct val="100000"/>
              </a:lnSpc>
            </a:pPr>
            <a:endParaRPr sz="1200" dirty="0">
              <a:cs typeface="Times New Roman"/>
            </a:endParaRPr>
          </a:p>
          <a:p>
            <a:pPr>
              <a:lnSpc>
                <a:spcPct val="100000"/>
              </a:lnSpc>
            </a:pPr>
            <a:endParaRPr sz="1200" dirty="0">
              <a:cs typeface="Times New Roman"/>
            </a:endParaRPr>
          </a:p>
          <a:p>
            <a:pPr>
              <a:lnSpc>
                <a:spcPct val="100000"/>
              </a:lnSpc>
            </a:pPr>
            <a:endParaRPr sz="1200" dirty="0">
              <a:cs typeface="Times New Roman"/>
            </a:endParaRPr>
          </a:p>
          <a:p>
            <a:pPr>
              <a:lnSpc>
                <a:spcPct val="100000"/>
              </a:lnSpc>
              <a:spcBef>
                <a:spcPts val="25"/>
              </a:spcBef>
            </a:pPr>
            <a:endParaRPr sz="1650" dirty="0">
              <a:cs typeface="Times New Roman"/>
            </a:endParaRPr>
          </a:p>
          <a:p>
            <a:pPr marL="370840" marR="364490" indent="43815" algn="just">
              <a:lnSpc>
                <a:spcPct val="100000"/>
              </a:lnSpc>
            </a:pPr>
            <a:r>
              <a:rPr sz="1200" spc="-5" dirty="0">
                <a:cs typeface="Carlito"/>
              </a:rPr>
              <a:t>Protección Jurídica </a:t>
            </a:r>
            <a:r>
              <a:rPr sz="1200" spc="-10" dirty="0">
                <a:cs typeface="Carlito"/>
              </a:rPr>
              <a:t>integral  </a:t>
            </a:r>
            <a:r>
              <a:rPr sz="1200" spc="-5" dirty="0">
                <a:cs typeface="Carlito"/>
              </a:rPr>
              <a:t>Asistencia jurídica </a:t>
            </a:r>
            <a:r>
              <a:rPr sz="1200" spc="-10" dirty="0">
                <a:cs typeface="Carlito"/>
              </a:rPr>
              <a:t>telefónica  </a:t>
            </a:r>
            <a:r>
              <a:rPr sz="1200" spc="-5" dirty="0">
                <a:cs typeface="Carlito"/>
              </a:rPr>
              <a:t>En cada caso tramitación</a:t>
            </a:r>
            <a:r>
              <a:rPr sz="1200" spc="-45" dirty="0">
                <a:cs typeface="Carlito"/>
              </a:rPr>
              <a:t> </a:t>
            </a:r>
            <a:r>
              <a:rPr sz="1200" dirty="0">
                <a:cs typeface="Carlito"/>
              </a:rPr>
              <a:t>de</a:t>
            </a:r>
          </a:p>
          <a:p>
            <a:pPr marL="1029335" marR="127635" indent="-894715" algn="just">
              <a:lnSpc>
                <a:spcPct val="100000"/>
              </a:lnSpc>
            </a:pPr>
            <a:r>
              <a:rPr sz="1200" spc="-5" dirty="0">
                <a:cs typeface="Carlito"/>
              </a:rPr>
              <a:t>reclamaciones </a:t>
            </a:r>
            <a:r>
              <a:rPr sz="1200" dirty="0">
                <a:cs typeface="Carlito"/>
              </a:rPr>
              <a:t>o </a:t>
            </a:r>
            <a:r>
              <a:rPr sz="1200" spc="-5" dirty="0">
                <a:cs typeface="Carlito"/>
              </a:rPr>
              <a:t>defensa amistosa </a:t>
            </a:r>
            <a:r>
              <a:rPr sz="1200" dirty="0">
                <a:cs typeface="Carlito"/>
              </a:rPr>
              <a:t>o  </a:t>
            </a:r>
            <a:r>
              <a:rPr sz="1200" spc="-5" dirty="0">
                <a:cs typeface="Carlito"/>
              </a:rPr>
              <a:t>judicial</a:t>
            </a:r>
            <a:endParaRPr sz="1200" dirty="0">
              <a:cs typeface="Carlito"/>
            </a:endParaRPr>
          </a:p>
        </p:txBody>
      </p:sp>
      <p:grpSp>
        <p:nvGrpSpPr>
          <p:cNvPr id="157" name="object 36">
            <a:extLst>
              <a:ext uri="{FF2B5EF4-FFF2-40B4-BE49-F238E27FC236}">
                <a16:creationId xmlns:a16="http://schemas.microsoft.com/office/drawing/2014/main" id="{0A7A8834-9468-438F-B615-95A267BCA240}"/>
              </a:ext>
            </a:extLst>
          </p:cNvPr>
          <p:cNvGrpSpPr/>
          <p:nvPr/>
        </p:nvGrpSpPr>
        <p:grpSpPr>
          <a:xfrm>
            <a:off x="2886075" y="2714625"/>
            <a:ext cx="4114800" cy="2683217"/>
            <a:chOff x="2886075" y="2286000"/>
            <a:chExt cx="4114800" cy="2683217"/>
          </a:xfrm>
        </p:grpSpPr>
        <p:sp>
          <p:nvSpPr>
            <p:cNvPr id="158" name="object 37">
              <a:extLst>
                <a:ext uri="{FF2B5EF4-FFF2-40B4-BE49-F238E27FC236}">
                  <a16:creationId xmlns:a16="http://schemas.microsoft.com/office/drawing/2014/main" id="{0309EB01-AF8D-4DD5-9B24-7485958C8DFD}"/>
                </a:ext>
              </a:extLst>
            </p:cNvPr>
            <p:cNvSpPr/>
            <p:nvPr/>
          </p:nvSpPr>
          <p:spPr>
            <a:xfrm>
              <a:off x="4899190" y="4746332"/>
              <a:ext cx="1863725" cy="222885"/>
            </a:xfrm>
            <a:custGeom>
              <a:avLst/>
              <a:gdLst/>
              <a:ahLst/>
              <a:cxnLst/>
              <a:rect l="l" t="t" r="r" b="b"/>
              <a:pathLst>
                <a:path w="1863725" h="222885">
                  <a:moveTo>
                    <a:pt x="289153" y="26238"/>
                  </a:moveTo>
                  <a:lnTo>
                    <a:pt x="263804" y="0"/>
                  </a:lnTo>
                  <a:lnTo>
                    <a:pt x="103581" y="151193"/>
                  </a:lnTo>
                  <a:lnTo>
                    <a:pt x="26593" y="72466"/>
                  </a:lnTo>
                  <a:lnTo>
                    <a:pt x="0" y="97777"/>
                  </a:lnTo>
                  <a:lnTo>
                    <a:pt x="102336" y="202730"/>
                  </a:lnTo>
                  <a:lnTo>
                    <a:pt x="129247" y="177736"/>
                  </a:lnTo>
                  <a:lnTo>
                    <a:pt x="289153" y="26238"/>
                  </a:lnTo>
                  <a:close/>
                </a:path>
                <a:path w="1863725" h="222885">
                  <a:moveTo>
                    <a:pt x="1863445" y="46050"/>
                  </a:moveTo>
                  <a:lnTo>
                    <a:pt x="1838096" y="19812"/>
                  </a:lnTo>
                  <a:lnTo>
                    <a:pt x="1677873" y="171005"/>
                  </a:lnTo>
                  <a:lnTo>
                    <a:pt x="1600885" y="92278"/>
                  </a:lnTo>
                  <a:lnTo>
                    <a:pt x="1574292" y="117589"/>
                  </a:lnTo>
                  <a:lnTo>
                    <a:pt x="1676628" y="222542"/>
                  </a:lnTo>
                  <a:lnTo>
                    <a:pt x="1703539" y="197548"/>
                  </a:lnTo>
                  <a:lnTo>
                    <a:pt x="1863445" y="46050"/>
                  </a:lnTo>
                  <a:close/>
                </a:path>
              </a:pathLst>
            </a:custGeom>
            <a:solidFill>
              <a:srgbClr val="33CC33"/>
            </a:solidFill>
          </p:spPr>
          <p:txBody>
            <a:bodyPr wrap="square" lIns="0" tIns="0" rIns="0" bIns="0" rtlCol="0"/>
            <a:lstStyle/>
            <a:p>
              <a:endParaRPr/>
            </a:p>
          </p:txBody>
        </p:sp>
        <p:sp>
          <p:nvSpPr>
            <p:cNvPr id="159" name="object 38">
              <a:extLst>
                <a:ext uri="{FF2B5EF4-FFF2-40B4-BE49-F238E27FC236}">
                  <a16:creationId xmlns:a16="http://schemas.microsoft.com/office/drawing/2014/main" id="{F938119E-FBB1-4C45-A106-603830A8C6EF}"/>
                </a:ext>
              </a:extLst>
            </p:cNvPr>
            <p:cNvSpPr/>
            <p:nvPr/>
          </p:nvSpPr>
          <p:spPr>
            <a:xfrm>
              <a:off x="4940807" y="2298191"/>
              <a:ext cx="214884" cy="216408"/>
            </a:xfrm>
            <a:prstGeom prst="rect">
              <a:avLst/>
            </a:prstGeom>
            <a:blipFill>
              <a:blip r:embed="rId7" cstate="print"/>
              <a:stretch>
                <a:fillRect/>
              </a:stretch>
            </a:blipFill>
          </p:spPr>
          <p:txBody>
            <a:bodyPr wrap="square" lIns="0" tIns="0" rIns="0" bIns="0" rtlCol="0"/>
            <a:lstStyle/>
            <a:p>
              <a:endParaRPr/>
            </a:p>
          </p:txBody>
        </p:sp>
        <p:sp>
          <p:nvSpPr>
            <p:cNvPr id="160" name="object 39">
              <a:extLst>
                <a:ext uri="{FF2B5EF4-FFF2-40B4-BE49-F238E27FC236}">
                  <a16:creationId xmlns:a16="http://schemas.microsoft.com/office/drawing/2014/main" id="{E025F066-4DF0-4C62-88D6-80191569875B}"/>
                </a:ext>
              </a:extLst>
            </p:cNvPr>
            <p:cNvSpPr/>
            <p:nvPr/>
          </p:nvSpPr>
          <p:spPr>
            <a:xfrm>
              <a:off x="6412991" y="2286000"/>
              <a:ext cx="216408" cy="216408"/>
            </a:xfrm>
            <a:prstGeom prst="rect">
              <a:avLst/>
            </a:prstGeom>
            <a:blipFill>
              <a:blip r:embed="rId7" cstate="print"/>
              <a:stretch>
                <a:fillRect/>
              </a:stretch>
            </a:blipFill>
          </p:spPr>
          <p:txBody>
            <a:bodyPr wrap="square" lIns="0" tIns="0" rIns="0" bIns="0" rtlCol="0"/>
            <a:lstStyle/>
            <a:p>
              <a:endParaRPr/>
            </a:p>
          </p:txBody>
        </p:sp>
        <p:sp>
          <p:nvSpPr>
            <p:cNvPr id="161" name="object 40">
              <a:extLst>
                <a:ext uri="{FF2B5EF4-FFF2-40B4-BE49-F238E27FC236}">
                  <a16:creationId xmlns:a16="http://schemas.microsoft.com/office/drawing/2014/main" id="{A10553FC-3EF7-4138-A861-F9885760B5AE}"/>
                </a:ext>
              </a:extLst>
            </p:cNvPr>
            <p:cNvSpPr/>
            <p:nvPr/>
          </p:nvSpPr>
          <p:spPr>
            <a:xfrm>
              <a:off x="3555491" y="4724400"/>
              <a:ext cx="216408" cy="216407"/>
            </a:xfrm>
            <a:prstGeom prst="rect">
              <a:avLst/>
            </a:prstGeom>
            <a:blipFill>
              <a:blip r:embed="rId7" cstate="print"/>
              <a:stretch>
                <a:fillRect/>
              </a:stretch>
            </a:blipFill>
          </p:spPr>
          <p:txBody>
            <a:bodyPr wrap="square" lIns="0" tIns="0" rIns="0" bIns="0" rtlCol="0"/>
            <a:lstStyle/>
            <a:p>
              <a:endParaRPr/>
            </a:p>
          </p:txBody>
        </p:sp>
        <p:sp>
          <p:nvSpPr>
            <p:cNvPr id="162" name="object 41">
              <a:extLst>
                <a:ext uri="{FF2B5EF4-FFF2-40B4-BE49-F238E27FC236}">
                  <a16:creationId xmlns:a16="http://schemas.microsoft.com/office/drawing/2014/main" id="{94DC538E-C86C-4F30-B818-3B525A2EE5A3}"/>
                </a:ext>
              </a:extLst>
            </p:cNvPr>
            <p:cNvSpPr/>
            <p:nvPr/>
          </p:nvSpPr>
          <p:spPr>
            <a:xfrm>
              <a:off x="2886075" y="3159633"/>
              <a:ext cx="4114800" cy="0"/>
            </a:xfrm>
            <a:custGeom>
              <a:avLst/>
              <a:gdLst/>
              <a:ahLst/>
              <a:cxnLst/>
              <a:rect l="l" t="t" r="r" b="b"/>
              <a:pathLst>
                <a:path w="4114800">
                  <a:moveTo>
                    <a:pt x="0" y="0"/>
                  </a:moveTo>
                  <a:lnTo>
                    <a:pt x="4114800" y="0"/>
                  </a:lnTo>
                </a:path>
              </a:pathLst>
            </a:custGeom>
            <a:ln w="9525">
              <a:solidFill>
                <a:schemeClr val="tx1"/>
              </a:solidFill>
              <a:prstDash val="sysDot"/>
            </a:ln>
          </p:spPr>
          <p:txBody>
            <a:bodyPr wrap="square" lIns="0" tIns="0" rIns="0" bIns="0" rtlCol="0"/>
            <a:lstStyle/>
            <a:p>
              <a:endParaRPr/>
            </a:p>
          </p:txBody>
        </p:sp>
      </p:grpSp>
      <p:sp>
        <p:nvSpPr>
          <p:cNvPr id="163" name="object 43">
            <a:extLst>
              <a:ext uri="{FF2B5EF4-FFF2-40B4-BE49-F238E27FC236}">
                <a16:creationId xmlns:a16="http://schemas.microsoft.com/office/drawing/2014/main" id="{1B68335E-A9D3-4672-8674-E9B0848CC4A9}"/>
              </a:ext>
            </a:extLst>
          </p:cNvPr>
          <p:cNvSpPr txBox="1"/>
          <p:nvPr/>
        </p:nvSpPr>
        <p:spPr>
          <a:xfrm>
            <a:off x="6684898" y="2550490"/>
            <a:ext cx="245745" cy="258404"/>
          </a:xfrm>
          <a:prstGeom prst="rect">
            <a:avLst/>
          </a:prstGeom>
        </p:spPr>
        <p:txBody>
          <a:bodyPr vert="horz" wrap="square" lIns="0" tIns="12065" rIns="0" bIns="0" rtlCol="0">
            <a:spAutoFit/>
          </a:bodyPr>
          <a:lstStyle/>
          <a:p>
            <a:pPr marL="38100">
              <a:lnSpc>
                <a:spcPct val="100000"/>
              </a:lnSpc>
              <a:spcBef>
                <a:spcPts val="95"/>
              </a:spcBef>
            </a:pPr>
            <a:r>
              <a:rPr sz="2400" baseline="-17361" dirty="0">
                <a:cs typeface="Carlito"/>
              </a:rPr>
              <a:t>*</a:t>
            </a:r>
            <a:r>
              <a:rPr sz="1050" dirty="0">
                <a:cs typeface="Carlito"/>
              </a:rPr>
              <a:t>2</a:t>
            </a:r>
            <a:endParaRPr sz="1050">
              <a:cs typeface="Carlito"/>
            </a:endParaRPr>
          </a:p>
        </p:txBody>
      </p:sp>
      <p:sp>
        <p:nvSpPr>
          <p:cNvPr id="164" name="object 44">
            <a:extLst>
              <a:ext uri="{FF2B5EF4-FFF2-40B4-BE49-F238E27FC236}">
                <a16:creationId xmlns:a16="http://schemas.microsoft.com/office/drawing/2014/main" id="{3830F309-CCCC-4DC0-B84E-6444B5574B88}"/>
              </a:ext>
            </a:extLst>
          </p:cNvPr>
          <p:cNvSpPr txBox="1"/>
          <p:nvPr/>
        </p:nvSpPr>
        <p:spPr>
          <a:xfrm>
            <a:off x="3339719" y="2654122"/>
            <a:ext cx="822325" cy="258404"/>
          </a:xfrm>
          <a:prstGeom prst="rect">
            <a:avLst/>
          </a:prstGeom>
        </p:spPr>
        <p:txBody>
          <a:bodyPr vert="horz" wrap="square" lIns="0" tIns="12065" rIns="0" bIns="0" rtlCol="0">
            <a:spAutoFit/>
          </a:bodyPr>
          <a:lstStyle/>
          <a:p>
            <a:pPr marL="38100">
              <a:lnSpc>
                <a:spcPct val="100000"/>
              </a:lnSpc>
              <a:spcBef>
                <a:spcPts val="95"/>
              </a:spcBef>
            </a:pPr>
            <a:r>
              <a:rPr sz="1200" spc="-5" dirty="0">
                <a:cs typeface="Carlito"/>
              </a:rPr>
              <a:t>Opcional</a:t>
            </a:r>
            <a:r>
              <a:rPr sz="1200" spc="-95" dirty="0">
                <a:cs typeface="Carlito"/>
              </a:rPr>
              <a:t> </a:t>
            </a:r>
            <a:r>
              <a:rPr sz="2400" baseline="12152" dirty="0">
                <a:cs typeface="Carlito"/>
              </a:rPr>
              <a:t>*</a:t>
            </a:r>
            <a:r>
              <a:rPr sz="1575" baseline="42328" dirty="0">
                <a:cs typeface="Carlito"/>
              </a:rPr>
              <a:t>1</a:t>
            </a:r>
            <a:endParaRPr sz="1575" baseline="42328">
              <a:cs typeface="Carlito"/>
            </a:endParaRPr>
          </a:p>
        </p:txBody>
      </p:sp>
      <p:sp>
        <p:nvSpPr>
          <p:cNvPr id="165" name="object 42">
            <a:extLst>
              <a:ext uri="{FF2B5EF4-FFF2-40B4-BE49-F238E27FC236}">
                <a16:creationId xmlns:a16="http://schemas.microsoft.com/office/drawing/2014/main" id="{4AEB2A84-714A-4A47-9E03-1C4B6946BF14}"/>
              </a:ext>
            </a:extLst>
          </p:cNvPr>
          <p:cNvSpPr txBox="1"/>
          <p:nvPr/>
        </p:nvSpPr>
        <p:spPr>
          <a:xfrm>
            <a:off x="1929638" y="6490817"/>
            <a:ext cx="7404862" cy="361315"/>
          </a:xfrm>
          <a:prstGeom prst="rect">
            <a:avLst/>
          </a:prstGeom>
        </p:spPr>
        <p:txBody>
          <a:bodyPr vert="horz" wrap="square" lIns="0" tIns="12700" rIns="0" bIns="0" rtlCol="0">
            <a:spAutoFit/>
          </a:bodyPr>
          <a:lstStyle/>
          <a:p>
            <a:pPr marL="38100">
              <a:lnSpc>
                <a:spcPct val="100000"/>
              </a:lnSpc>
              <a:spcBef>
                <a:spcPts val="100"/>
              </a:spcBef>
            </a:pPr>
            <a:r>
              <a:rPr sz="1100" spc="5" dirty="0">
                <a:cs typeface="Carlito"/>
              </a:rPr>
              <a:t>*</a:t>
            </a:r>
            <a:r>
              <a:rPr sz="1050" spc="7" baseline="27777" dirty="0">
                <a:cs typeface="Carlito"/>
              </a:rPr>
              <a:t>1 </a:t>
            </a:r>
            <a:r>
              <a:rPr sz="1100" spc="-5" dirty="0">
                <a:cs typeface="Carlito"/>
              </a:rPr>
              <a:t>Contratación </a:t>
            </a:r>
            <a:r>
              <a:rPr sz="1100" dirty="0">
                <a:cs typeface="Carlito"/>
              </a:rPr>
              <a:t>recomendada para reclamación </a:t>
            </a:r>
            <a:r>
              <a:rPr sz="1100" spc="-5" dirty="0">
                <a:cs typeface="Carlito"/>
              </a:rPr>
              <a:t>de </a:t>
            </a:r>
            <a:r>
              <a:rPr sz="1100" dirty="0">
                <a:cs typeface="Carlito"/>
              </a:rPr>
              <a:t>daños a</a:t>
            </a:r>
            <a:r>
              <a:rPr sz="1100" spc="-70" dirty="0">
                <a:cs typeface="Carlito"/>
              </a:rPr>
              <a:t> </a:t>
            </a:r>
            <a:r>
              <a:rPr sz="1100" dirty="0">
                <a:cs typeface="Carlito"/>
              </a:rPr>
              <a:t>terceros</a:t>
            </a:r>
          </a:p>
          <a:p>
            <a:pPr marL="38100">
              <a:lnSpc>
                <a:spcPct val="100000"/>
              </a:lnSpc>
            </a:pPr>
            <a:r>
              <a:rPr sz="1100" spc="5" dirty="0">
                <a:cs typeface="Carlito"/>
              </a:rPr>
              <a:t>*</a:t>
            </a:r>
            <a:r>
              <a:rPr sz="1050" spc="7" baseline="27777" dirty="0">
                <a:cs typeface="Carlito"/>
              </a:rPr>
              <a:t>2</a:t>
            </a:r>
            <a:r>
              <a:rPr sz="1050" spc="150" baseline="27777" dirty="0">
                <a:cs typeface="Carlito"/>
              </a:rPr>
              <a:t> </a:t>
            </a:r>
            <a:r>
              <a:rPr sz="1100" spc="-10" dirty="0">
                <a:cs typeface="Arial"/>
              </a:rPr>
              <a:t>“Ampliado”</a:t>
            </a:r>
            <a:r>
              <a:rPr sz="1100" spc="-95" dirty="0">
                <a:cs typeface="Arial"/>
              </a:rPr>
              <a:t> </a:t>
            </a:r>
            <a:r>
              <a:rPr sz="1100" spc="-55" dirty="0">
                <a:cs typeface="Arial"/>
              </a:rPr>
              <a:t>y</a:t>
            </a:r>
            <a:r>
              <a:rPr sz="1100" spc="-45" dirty="0">
                <a:cs typeface="Arial"/>
              </a:rPr>
              <a:t> </a:t>
            </a:r>
            <a:r>
              <a:rPr sz="1100" spc="-15" dirty="0">
                <a:cs typeface="Arial"/>
              </a:rPr>
              <a:t>“Premium”</a:t>
            </a:r>
            <a:r>
              <a:rPr sz="1100" spc="-95" dirty="0">
                <a:cs typeface="Arial"/>
              </a:rPr>
              <a:t> </a:t>
            </a:r>
            <a:r>
              <a:rPr sz="1100" spc="-35" dirty="0">
                <a:cs typeface="Arial"/>
              </a:rPr>
              <a:t>no</a:t>
            </a:r>
            <a:r>
              <a:rPr sz="1100" spc="-55" dirty="0">
                <a:cs typeface="Arial"/>
              </a:rPr>
              <a:t> </a:t>
            </a:r>
            <a:r>
              <a:rPr sz="1100" spc="-40" dirty="0">
                <a:cs typeface="Arial"/>
              </a:rPr>
              <a:t>cuentan</a:t>
            </a:r>
            <a:r>
              <a:rPr sz="1100" spc="-80" dirty="0">
                <a:cs typeface="Arial"/>
              </a:rPr>
              <a:t> </a:t>
            </a:r>
            <a:r>
              <a:rPr sz="1100" spc="-50" dirty="0">
                <a:cs typeface="Arial"/>
              </a:rPr>
              <a:t>expresamente</a:t>
            </a:r>
            <a:r>
              <a:rPr sz="1100" spc="-85" dirty="0">
                <a:cs typeface="Arial"/>
              </a:rPr>
              <a:t> </a:t>
            </a:r>
            <a:r>
              <a:rPr sz="1100" spc="-50" dirty="0">
                <a:cs typeface="Arial"/>
              </a:rPr>
              <a:t>con</a:t>
            </a:r>
            <a:r>
              <a:rPr sz="1100" spc="-70" dirty="0">
                <a:cs typeface="Arial"/>
              </a:rPr>
              <a:t> “PT</a:t>
            </a:r>
            <a:r>
              <a:rPr sz="1100" spc="-75" dirty="0">
                <a:cs typeface="Arial"/>
              </a:rPr>
              <a:t> </a:t>
            </a:r>
            <a:r>
              <a:rPr sz="1100" spc="-35" dirty="0">
                <a:cs typeface="Arial"/>
              </a:rPr>
              <a:t>Vivienda”,</a:t>
            </a:r>
            <a:r>
              <a:rPr sz="1100" spc="-65" dirty="0">
                <a:cs typeface="Arial"/>
              </a:rPr>
              <a:t> </a:t>
            </a:r>
            <a:r>
              <a:rPr sz="1100" dirty="0">
                <a:cs typeface="Carlito"/>
              </a:rPr>
              <a:t>pero </a:t>
            </a:r>
            <a:r>
              <a:rPr sz="1100" spc="-5" dirty="0">
                <a:cs typeface="Carlito"/>
              </a:rPr>
              <a:t>sí </a:t>
            </a:r>
            <a:r>
              <a:rPr sz="1100" dirty="0">
                <a:cs typeface="Carlito"/>
              </a:rPr>
              <a:t>con</a:t>
            </a:r>
            <a:r>
              <a:rPr sz="1100" spc="-20" dirty="0">
                <a:cs typeface="Carlito"/>
              </a:rPr>
              <a:t> </a:t>
            </a:r>
            <a:r>
              <a:rPr sz="1100" spc="-5" dirty="0">
                <a:cs typeface="Carlito"/>
              </a:rPr>
              <a:t>una</a:t>
            </a:r>
            <a:r>
              <a:rPr sz="1100" spc="10" dirty="0">
                <a:cs typeface="Carlito"/>
              </a:rPr>
              <a:t> </a:t>
            </a:r>
            <a:r>
              <a:rPr sz="1100" dirty="0">
                <a:cs typeface="Carlito"/>
              </a:rPr>
              <a:t>versión</a:t>
            </a:r>
            <a:r>
              <a:rPr sz="1100" spc="-35" dirty="0">
                <a:cs typeface="Carlito"/>
              </a:rPr>
              <a:t> </a:t>
            </a:r>
            <a:r>
              <a:rPr sz="1100" dirty="0">
                <a:cs typeface="Carlito"/>
              </a:rPr>
              <a:t>más</a:t>
            </a:r>
            <a:r>
              <a:rPr sz="1100" spc="-20" dirty="0">
                <a:cs typeface="Carlito"/>
              </a:rPr>
              <a:t> </a:t>
            </a:r>
            <a:r>
              <a:rPr sz="1100" dirty="0">
                <a:cs typeface="Carlito"/>
              </a:rPr>
              <a:t>avanzada</a:t>
            </a:r>
            <a:r>
              <a:rPr sz="1100" spc="5" dirty="0">
                <a:cs typeface="Carlito"/>
              </a:rPr>
              <a:t> </a:t>
            </a:r>
            <a:r>
              <a:rPr sz="1100" spc="-90" dirty="0">
                <a:cs typeface="Arial"/>
              </a:rPr>
              <a:t>“PJ</a:t>
            </a:r>
            <a:r>
              <a:rPr sz="1100" spc="-70" dirty="0">
                <a:cs typeface="Arial"/>
              </a:rPr>
              <a:t> </a:t>
            </a:r>
            <a:r>
              <a:rPr sz="1100" spc="-15" dirty="0">
                <a:cs typeface="Arial"/>
              </a:rPr>
              <a:t>Integral”</a:t>
            </a:r>
            <a:endParaRPr sz="1100" dirty="0">
              <a:cs typeface="Arial"/>
            </a:endParaRPr>
          </a:p>
        </p:txBody>
      </p:sp>
      <p:pic>
        <p:nvPicPr>
          <p:cNvPr id="28" name="Picture 6" descr="Resultado de imagen de ir a inicio">
            <a:hlinkClick r:id="rId8" action="ppaction://hlinksldjump"/>
            <a:extLst>
              <a:ext uri="{FF2B5EF4-FFF2-40B4-BE49-F238E27FC236}">
                <a16:creationId xmlns:a16="http://schemas.microsoft.com/office/drawing/2014/main" id="{E54BFB8B-E9FA-4BB6-B6E5-FB33AC0E78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4E97FD38-EE00-4AF0-8898-CE6ED6C27E70}"/>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9955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6730061"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MODELO VENTA EN TIENDAS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2"/>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3"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8000F3BF-766C-4E11-97C3-CF5CADD01FEC}"/>
              </a:ext>
            </a:extLst>
          </p:cNvPr>
          <p:cNvSpPr txBox="1"/>
          <p:nvPr/>
        </p:nvSpPr>
        <p:spPr>
          <a:xfrm>
            <a:off x="513898" y="1118091"/>
            <a:ext cx="9034836" cy="2031325"/>
          </a:xfrm>
          <a:prstGeom prst="rect">
            <a:avLst/>
          </a:prstGeom>
          <a:noFill/>
        </p:spPr>
        <p:txBody>
          <a:bodyPr wrap="square" rtlCol="0">
            <a:spAutoFit/>
          </a:bodyPr>
          <a:lstStyle/>
          <a:p>
            <a:r>
              <a:rPr lang="es-ES" dirty="0"/>
              <a:t>Recuerda que en el portal gestor puedes hacer las siguientes gestiones:</a:t>
            </a:r>
          </a:p>
          <a:p>
            <a:pPr marL="285750" indent="-285750">
              <a:buFontTx/>
              <a:buChar char="-"/>
            </a:pPr>
            <a:r>
              <a:rPr lang="es-ES" dirty="0"/>
              <a:t>Presupuesto</a:t>
            </a:r>
          </a:p>
          <a:p>
            <a:pPr marL="285750" indent="-285750">
              <a:buFontTx/>
              <a:buChar char="-"/>
            </a:pPr>
            <a:r>
              <a:rPr lang="es-ES" dirty="0"/>
              <a:t>Tramitación y firma (previo presupuesto). Consulta en la siguiente diapositiva la operativa de firma. Recuerda registrar la actividad en SIAC con los NS correspondientes</a:t>
            </a:r>
          </a:p>
          <a:p>
            <a:pPr marL="285750" indent="-285750">
              <a:buFontTx/>
              <a:buChar char="-"/>
            </a:pPr>
            <a:endParaRPr lang="es-ES" dirty="0"/>
          </a:p>
          <a:p>
            <a:r>
              <a:rPr lang="es-ES" dirty="0"/>
              <a:t>Consulta el manual específico de la herramienta para conocer como se gestiona.</a:t>
            </a:r>
          </a:p>
          <a:p>
            <a:pPr marL="285750" indent="-285750">
              <a:buFontTx/>
              <a:buChar char="-"/>
            </a:pPr>
            <a:endParaRPr lang="es-ES" dirty="0"/>
          </a:p>
        </p:txBody>
      </p:sp>
      <p:sp>
        <p:nvSpPr>
          <p:cNvPr id="11" name="Rectángulo 10">
            <a:extLst>
              <a:ext uri="{FF2B5EF4-FFF2-40B4-BE49-F238E27FC236}">
                <a16:creationId xmlns:a16="http://schemas.microsoft.com/office/drawing/2014/main" id="{33D4F99D-59B3-4495-B11F-9DA30B4BABF7}"/>
              </a:ext>
            </a:extLst>
          </p:cNvPr>
          <p:cNvSpPr/>
          <p:nvPr/>
        </p:nvSpPr>
        <p:spPr>
          <a:xfrm>
            <a:off x="150890" y="3365602"/>
            <a:ext cx="11608569" cy="3108543"/>
          </a:xfrm>
          <a:prstGeom prst="rect">
            <a:avLst/>
          </a:prstGeom>
          <a:ln w="12700">
            <a:solidFill>
              <a:schemeClr val="accent1"/>
            </a:solidFill>
          </a:ln>
        </p:spPr>
        <p:txBody>
          <a:bodyPr wrap="square">
            <a:spAutoFit/>
          </a:bodyPr>
          <a:lstStyle/>
          <a:p>
            <a:pPr algn="ctr"/>
            <a:r>
              <a:rPr lang="es-ES" sz="2800" b="1" u="sng" dirty="0"/>
              <a:t>La firma se gestiona de la siguiente manera</a:t>
            </a:r>
            <a:endParaRPr lang="es-ES" sz="1400" dirty="0"/>
          </a:p>
          <a:p>
            <a:pPr algn="just"/>
            <a:endParaRPr lang="es-ES" sz="1400" b="1" dirty="0">
              <a:latin typeface="Calibri" panose="020F0502020204030204" pitchFamily="34" charset="0"/>
              <a:ea typeface="Calibri" panose="020F0502020204030204" pitchFamily="34" charset="0"/>
            </a:endParaRPr>
          </a:p>
          <a:p>
            <a:pPr algn="just"/>
            <a:r>
              <a:rPr lang="es-ES" sz="1400" b="1" dirty="0">
                <a:latin typeface="Calibri" panose="020F0502020204030204" pitchFamily="34" charset="0"/>
                <a:ea typeface="Calibri" panose="020F0502020204030204" pitchFamily="34" charset="0"/>
              </a:rPr>
              <a:t>Tras la contratación del seguro de hogar, el tomador recibirá un correo electrónico de bienvenida en el email facilitado. En este correo se le informa que para validar la contratación ha de responder al mismo de forma afirmativa.</a:t>
            </a:r>
          </a:p>
          <a:p>
            <a:pPr algn="just"/>
            <a:endParaRPr lang="es-ES" sz="1400" b="1" dirty="0">
              <a:latin typeface="Calibri" panose="020F0502020204030204" pitchFamily="34" charset="0"/>
              <a:ea typeface="Calibri" panose="020F0502020204030204" pitchFamily="34" charset="0"/>
            </a:endParaRPr>
          </a:p>
          <a:p>
            <a:pPr algn="just"/>
            <a:r>
              <a:rPr lang="es-ES" sz="1400" b="1" dirty="0">
                <a:latin typeface="Calibri" panose="020F0502020204030204" pitchFamily="34" charset="0"/>
                <a:ea typeface="Calibri" panose="020F0502020204030204" pitchFamily="34" charset="0"/>
              </a:rPr>
              <a:t>Antes de que el tomador salga de la tienda</a:t>
            </a:r>
            <a:r>
              <a:rPr lang="es-ES" sz="1400" dirty="0">
                <a:latin typeface="Calibri" panose="020F0502020204030204" pitchFamily="34" charset="0"/>
                <a:ea typeface="Calibri" panose="020F0502020204030204" pitchFamily="34" charset="0"/>
              </a:rPr>
              <a:t>, el comercial le solicitará que revise su correo y responda afirmativamente al mismo,  </a:t>
            </a:r>
            <a:r>
              <a:rPr lang="es-ES" sz="1400" dirty="0">
                <a:latin typeface="Calibri" panose="020F0502020204030204" pitchFamily="34" charset="0"/>
                <a:ea typeface="Times New Roman" panose="02020603050405020304" pitchFamily="18" charset="0"/>
              </a:rPr>
              <a:t>ya que si no hay respuesta en el plazo de 15 días a contar desde su envío se anulará la póliza</a:t>
            </a:r>
            <a:endParaRPr lang="es-ES" sz="1400" dirty="0">
              <a:latin typeface="Calibri" panose="020F0502020204030204" pitchFamily="34" charset="0"/>
              <a:ea typeface="Calibri" panose="020F0502020204030204" pitchFamily="34" charset="0"/>
            </a:endParaRPr>
          </a:p>
          <a:p>
            <a:pPr algn="just"/>
            <a:endParaRPr lang="es-ES" sz="1400" dirty="0">
              <a:latin typeface="Calibri" panose="020F0502020204030204" pitchFamily="34" charset="0"/>
              <a:ea typeface="Calibri" panose="020F0502020204030204" pitchFamily="34" charset="0"/>
            </a:endParaRPr>
          </a:p>
          <a:p>
            <a:pPr algn="just"/>
            <a:r>
              <a:rPr lang="es-ES" sz="1400" dirty="0">
                <a:latin typeface="Calibri" panose="020F0502020204030204" pitchFamily="34" charset="0"/>
                <a:ea typeface="Calibri" panose="020F0502020204030204" pitchFamily="34" charset="0"/>
              </a:rPr>
              <a:t>Para mas información sobre como vincular la respuesta afirmativa consulta los documentos siguientes en Portal Gestor:</a:t>
            </a:r>
          </a:p>
          <a:p>
            <a:pPr algn="just"/>
            <a:endParaRPr lang="es-ES" sz="1400" dirty="0">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s-ES" sz="1400" dirty="0" err="1">
                <a:latin typeface="Calibri" panose="020F0502020204030204" pitchFamily="34" charset="0"/>
                <a:ea typeface="Calibri" panose="020F0502020204030204" pitchFamily="34" charset="0"/>
              </a:rPr>
              <a:t>TIENDAS_Venta</a:t>
            </a:r>
            <a:r>
              <a:rPr lang="es-ES" sz="1400" dirty="0">
                <a:latin typeface="Calibri" panose="020F0502020204030204" pitchFamily="34" charset="0"/>
                <a:ea typeface="Calibri" panose="020F0502020204030204" pitchFamily="34" charset="0"/>
              </a:rPr>
              <a:t> tiendas Movistar Seguros</a:t>
            </a:r>
          </a:p>
          <a:p>
            <a:pPr marL="285750" indent="-285750" algn="just">
              <a:buFont typeface="Arial" panose="020B0604020202020204" pitchFamily="34" charset="0"/>
              <a:buChar char="•"/>
            </a:pPr>
            <a:r>
              <a:rPr lang="es-ES" sz="1400" dirty="0" err="1">
                <a:latin typeface="Calibri" panose="020F0502020204030204" pitchFamily="34" charset="0"/>
                <a:ea typeface="Calibri" panose="020F0502020204030204" pitchFamily="34" charset="0"/>
              </a:rPr>
              <a:t>TIENDAS_Gestión</a:t>
            </a:r>
            <a:r>
              <a:rPr lang="es-ES" sz="1400" dirty="0">
                <a:latin typeface="Calibri" panose="020F0502020204030204" pitchFamily="34" charset="0"/>
                <a:ea typeface="Calibri" panose="020F0502020204030204" pitchFamily="34" charset="0"/>
              </a:rPr>
              <a:t> CRM </a:t>
            </a:r>
            <a:r>
              <a:rPr lang="es-ES" sz="1400" dirty="0" err="1">
                <a:latin typeface="Calibri" panose="020F0502020204030204" pitchFamily="34" charset="0"/>
                <a:ea typeface="Calibri" panose="020F0502020204030204" pitchFamily="34" charset="0"/>
              </a:rPr>
              <a:t>Validacion</a:t>
            </a:r>
            <a:r>
              <a:rPr lang="es-ES" sz="1400" dirty="0">
                <a:latin typeface="Calibri" panose="020F0502020204030204" pitchFamily="34" charset="0"/>
                <a:ea typeface="Calibri" panose="020F0502020204030204" pitchFamily="34" charset="0"/>
              </a:rPr>
              <a:t> </a:t>
            </a:r>
            <a:r>
              <a:rPr lang="es-ES" sz="1400" dirty="0" err="1">
                <a:latin typeface="Calibri" panose="020F0502020204030204" pitchFamily="34" charset="0"/>
                <a:ea typeface="Calibri" panose="020F0502020204030204" pitchFamily="34" charset="0"/>
              </a:rPr>
              <a:t>Contratacion</a:t>
            </a:r>
            <a:r>
              <a:rPr lang="es-ES" sz="1400" dirty="0">
                <a:latin typeface="Calibri" panose="020F0502020204030204" pitchFamily="34" charset="0"/>
                <a:ea typeface="Calibri" panose="020F0502020204030204" pitchFamily="34" charset="0"/>
              </a:rPr>
              <a:t> en tiendas</a:t>
            </a:r>
          </a:p>
          <a:p>
            <a:pPr algn="just"/>
            <a:endParaRPr lang="es-E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729631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6730061"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MODELO VENTA EN TIENDAS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2"/>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3"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01CE51E1-4ED9-4CAF-B58E-60E616281554}"/>
              </a:ext>
            </a:extLst>
          </p:cNvPr>
          <p:cNvSpPr txBox="1"/>
          <p:nvPr/>
        </p:nvSpPr>
        <p:spPr>
          <a:xfrm>
            <a:off x="136407" y="995791"/>
            <a:ext cx="10283808" cy="369332"/>
          </a:xfrm>
          <a:prstGeom prst="rect">
            <a:avLst/>
          </a:prstGeom>
          <a:noFill/>
        </p:spPr>
        <p:txBody>
          <a:bodyPr wrap="square" rtlCol="0">
            <a:spAutoFit/>
          </a:bodyPr>
          <a:lstStyle/>
          <a:p>
            <a:r>
              <a:rPr lang="es-ES" dirty="0"/>
              <a:t>Para aquellas ventas que gestiones, recuerda registrar en SIAC estas actividades en la pantalla de</a:t>
            </a:r>
          </a:p>
        </p:txBody>
      </p:sp>
      <p:sp>
        <p:nvSpPr>
          <p:cNvPr id="5" name="Rectángulo 4">
            <a:extLst>
              <a:ext uri="{FF2B5EF4-FFF2-40B4-BE49-F238E27FC236}">
                <a16:creationId xmlns:a16="http://schemas.microsoft.com/office/drawing/2014/main" id="{C4567DF8-DC8D-4768-B451-78C0994CEF72}"/>
              </a:ext>
            </a:extLst>
          </p:cNvPr>
          <p:cNvSpPr/>
          <p:nvPr/>
        </p:nvSpPr>
        <p:spPr>
          <a:xfrm>
            <a:off x="258775" y="1873885"/>
            <a:ext cx="3743600" cy="4493538"/>
          </a:xfrm>
          <a:prstGeom prst="rect">
            <a:avLst/>
          </a:prstGeom>
        </p:spPr>
        <p:txBody>
          <a:bodyPr wrap="square">
            <a:spAutoFit/>
          </a:bodyPr>
          <a:lstStyle/>
          <a:p>
            <a:r>
              <a:rPr lang="es-ES" sz="1600" b="1" u="sng" dirty="0">
                <a:solidFill>
                  <a:srgbClr val="1F3864"/>
                </a:solidFill>
                <a:latin typeface="Calibri" panose="020F0502020204030204" pitchFamily="34" charset="0"/>
                <a:ea typeface="Calibri" panose="020F0502020204030204" pitchFamily="34" charset="0"/>
              </a:rPr>
              <a:t>Telefónica Seguros y Santalucia:  </a:t>
            </a:r>
            <a:r>
              <a:rPr lang="es-ES" sz="1400" dirty="0">
                <a:latin typeface="Segoe UI" panose="020B0502040204020203" pitchFamily="34" charset="0"/>
                <a:ea typeface="Calibri" panose="020F0502020204030204" pitchFamily="34" charset="0"/>
              </a:rPr>
              <a:t>Básico Plus / Ampliado / Premium son los que comercializa Telefónica Seguros y Santalucia</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 ST-Básico Plus</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ST- Ampliado</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ST- Premium</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 </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 </a:t>
            </a:r>
            <a:endParaRPr lang="es-ES" sz="1600" dirty="0">
              <a:latin typeface="Calibri" panose="020F0502020204030204" pitchFamily="34" charset="0"/>
              <a:ea typeface="Calibri" panose="020F0502020204030204" pitchFamily="34" charset="0"/>
            </a:endParaRPr>
          </a:p>
          <a:p>
            <a:r>
              <a:rPr lang="es-ES" sz="1600" b="1" u="sng" dirty="0">
                <a:solidFill>
                  <a:srgbClr val="1F3864"/>
                </a:solidFill>
                <a:latin typeface="Calibri" panose="020F0502020204030204" pitchFamily="34" charset="0"/>
                <a:ea typeface="Calibri" panose="020F0502020204030204" pitchFamily="34" charset="0"/>
              </a:rPr>
              <a:t>Telefónica Seguros :  </a:t>
            </a:r>
            <a:r>
              <a:rPr lang="es-ES" sz="1400" dirty="0">
                <a:latin typeface="Segoe UI" panose="020B0502040204020203" pitchFamily="34" charset="0"/>
                <a:ea typeface="Calibri" panose="020F0502020204030204" pitchFamily="34" charset="0"/>
              </a:rPr>
              <a:t>Esencial / Más / Seguridad / Más Seguridad / Cobertura Total   son los que comercializa Telefónica Seguros </a:t>
            </a:r>
          </a:p>
          <a:p>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TS-Esencial </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TS-Más</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TS-Seguridad</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TS-Más Seguridad</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TS-Cobertura Total</a:t>
            </a:r>
            <a:endParaRPr lang="es-ES" sz="1600" dirty="0">
              <a:latin typeface="Calibri" panose="020F0502020204030204" pitchFamily="34" charset="0"/>
              <a:ea typeface="Calibri" panose="020F0502020204030204" pitchFamily="34" charset="0"/>
            </a:endParaRPr>
          </a:p>
          <a:p>
            <a:r>
              <a:rPr lang="es-ES" sz="1400" dirty="0">
                <a:latin typeface="Segoe UI" panose="020B0502040204020203" pitchFamily="34" charset="0"/>
                <a:ea typeface="Calibri" panose="020F0502020204030204" pitchFamily="34" charset="0"/>
              </a:rPr>
              <a:t> </a:t>
            </a:r>
            <a:endParaRPr lang="es-ES" sz="1600" dirty="0">
              <a:latin typeface="Calibri" panose="020F0502020204030204" pitchFamily="34" charset="0"/>
              <a:ea typeface="Calibri" panose="020F0502020204030204" pitchFamily="34" charset="0"/>
            </a:endParaRPr>
          </a:p>
          <a:p>
            <a:endParaRPr lang="es-ES" sz="1400" dirty="0"/>
          </a:p>
        </p:txBody>
      </p:sp>
      <p:pic>
        <p:nvPicPr>
          <p:cNvPr id="7" name="Imagen 6">
            <a:extLst>
              <a:ext uri="{FF2B5EF4-FFF2-40B4-BE49-F238E27FC236}">
                <a16:creationId xmlns:a16="http://schemas.microsoft.com/office/drawing/2014/main" id="{E2AB18DF-4F0F-4E8C-975C-DB30470A0898}"/>
              </a:ext>
            </a:extLst>
          </p:cNvPr>
          <p:cNvPicPr>
            <a:picLocks noChangeAspect="1"/>
          </p:cNvPicPr>
          <p:nvPr/>
        </p:nvPicPr>
        <p:blipFill>
          <a:blip r:embed="rId5"/>
          <a:stretch>
            <a:fillRect/>
          </a:stretch>
        </p:blipFill>
        <p:spPr>
          <a:xfrm>
            <a:off x="3892104" y="1873885"/>
            <a:ext cx="8248496" cy="4337638"/>
          </a:xfrm>
          <a:prstGeom prst="rect">
            <a:avLst/>
          </a:prstGeom>
        </p:spPr>
      </p:pic>
    </p:spTree>
    <p:extLst>
      <p:ext uri="{BB962C8B-B14F-4D97-AF65-F5344CB8AC3E}">
        <p14:creationId xmlns:p14="http://schemas.microsoft.com/office/powerpoint/2010/main" val="2136634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DF3ACFFA-9FBC-4E6D-BC06-B5620098ADD1}"/>
              </a:ext>
            </a:extLst>
          </p:cNvPr>
          <p:cNvPicPr>
            <a:picLocks noChangeAspect="1"/>
          </p:cNvPicPr>
          <p:nvPr/>
        </p:nvPicPr>
        <p:blipFill>
          <a:blip r:embed="rId2"/>
          <a:stretch>
            <a:fillRect/>
          </a:stretch>
        </p:blipFill>
        <p:spPr>
          <a:xfrm>
            <a:off x="657896" y="1528260"/>
            <a:ext cx="8628979" cy="3506732"/>
          </a:xfrm>
          <a:prstGeom prst="rect">
            <a:avLst/>
          </a:prstGeom>
        </p:spPr>
      </p:pic>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6730061"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MODELO VENTA EN TIENDAS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3"/>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4"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5B04E8F8-5A29-4E7F-9B13-CE4BFA5D7C02}"/>
              </a:ext>
            </a:extLst>
          </p:cNvPr>
          <p:cNvSpPr>
            <a:spLocks noChangeArrowheads="1"/>
          </p:cNvSpPr>
          <p:nvPr/>
        </p:nvSpPr>
        <p:spPr bwMode="auto">
          <a:xfrm>
            <a:off x="136407" y="844127"/>
            <a:ext cx="116052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Podrás gestionar las señalizaciones de tus compañeros no certificados de otras tiendas a través del gestor de señalizaciones de SIAC con la tienda y campaña que te informe tu supervisor.</a:t>
            </a: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1D8956F6-2ECD-4F91-BD80-335D64349E93}"/>
              </a:ext>
            </a:extLst>
          </p:cNvPr>
          <p:cNvSpPr>
            <a:spLocks noChangeArrowheads="1"/>
          </p:cNvSpPr>
          <p:nvPr/>
        </p:nvSpPr>
        <p:spPr bwMode="auto">
          <a:xfrm>
            <a:off x="136407" y="5182051"/>
            <a:ext cx="11605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Podrás gestionar las señalizaciones de tus compañeros no certificados de tu tienda a través del seguimiento de ofertas buscando las de Seguro Hogar. </a:t>
            </a:r>
            <a:endParaRPr kumimoji="0" lang="es-ES" altLang="es-ES" sz="1400" b="0" i="0" u="none" strike="noStrike" cap="none" normalizeH="0" baseline="0" dirty="0">
              <a:ln>
                <a:noFill/>
              </a:ln>
              <a:solidFill>
                <a:schemeClr val="tx1"/>
              </a:solidFill>
              <a:effectLst/>
              <a:latin typeface="Arial" panose="020B0604020202020204" pitchFamily="34" charset="0"/>
            </a:endParaRPr>
          </a:p>
        </p:txBody>
      </p:sp>
      <p:pic>
        <p:nvPicPr>
          <p:cNvPr id="9" name="Imagen 8">
            <a:extLst>
              <a:ext uri="{FF2B5EF4-FFF2-40B4-BE49-F238E27FC236}">
                <a16:creationId xmlns:a16="http://schemas.microsoft.com/office/drawing/2014/main" id="{ED37DB9C-7CC0-47F6-8932-77F1509C800D}"/>
              </a:ext>
            </a:extLst>
          </p:cNvPr>
          <p:cNvPicPr>
            <a:picLocks noChangeAspect="1"/>
          </p:cNvPicPr>
          <p:nvPr/>
        </p:nvPicPr>
        <p:blipFill>
          <a:blip r:embed="rId6"/>
          <a:stretch>
            <a:fillRect/>
          </a:stretch>
        </p:blipFill>
        <p:spPr>
          <a:xfrm>
            <a:off x="1790482" y="5583109"/>
            <a:ext cx="4520376" cy="1106480"/>
          </a:xfrm>
          <a:prstGeom prst="rect">
            <a:avLst/>
          </a:prstGeom>
        </p:spPr>
      </p:pic>
    </p:spTree>
    <p:extLst>
      <p:ext uri="{BB962C8B-B14F-4D97-AF65-F5344CB8AC3E}">
        <p14:creationId xmlns:p14="http://schemas.microsoft.com/office/powerpoint/2010/main" val="4028675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6730061"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MODELO ATENCIÓN EN TIENDAS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2"/>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3"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Rectángulo 51">
            <a:extLst>
              <a:ext uri="{FF2B5EF4-FFF2-40B4-BE49-F238E27FC236}">
                <a16:creationId xmlns:a16="http://schemas.microsoft.com/office/drawing/2014/main" id="{5E4B5C2E-9000-4BAA-B412-E386E3138EB4}"/>
              </a:ext>
            </a:extLst>
          </p:cNvPr>
          <p:cNvSpPr/>
          <p:nvPr/>
        </p:nvSpPr>
        <p:spPr>
          <a:xfrm>
            <a:off x="688319" y="2598003"/>
            <a:ext cx="1569991" cy="830997"/>
          </a:xfrm>
          <a:prstGeom prst="rect">
            <a:avLst/>
          </a:prstGeom>
        </p:spPr>
        <p:txBody>
          <a:bodyPr wrap="square">
            <a:spAutoFit/>
          </a:bodyPr>
          <a:lstStyle/>
          <a:p>
            <a:r>
              <a:rPr lang="es-ES" sz="1600" b="1" dirty="0"/>
              <a:t>Comercial certificado y no certificado</a:t>
            </a:r>
          </a:p>
        </p:txBody>
      </p:sp>
      <p:sp>
        <p:nvSpPr>
          <p:cNvPr id="39" name="Rectángulo: esquinas redondeadas 38">
            <a:extLst>
              <a:ext uri="{FF2B5EF4-FFF2-40B4-BE49-F238E27FC236}">
                <a16:creationId xmlns:a16="http://schemas.microsoft.com/office/drawing/2014/main" id="{40737602-FAD6-4BFC-A905-E9EC7BB620F5}"/>
              </a:ext>
            </a:extLst>
          </p:cNvPr>
          <p:cNvSpPr/>
          <p:nvPr/>
        </p:nvSpPr>
        <p:spPr>
          <a:xfrm>
            <a:off x="2343293" y="2626588"/>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Identificación de cliente</a:t>
            </a:r>
          </a:p>
        </p:txBody>
      </p:sp>
      <p:sp>
        <p:nvSpPr>
          <p:cNvPr id="41" name="Rectángulo: esquinas redondeadas 40">
            <a:extLst>
              <a:ext uri="{FF2B5EF4-FFF2-40B4-BE49-F238E27FC236}">
                <a16:creationId xmlns:a16="http://schemas.microsoft.com/office/drawing/2014/main" id="{621419F5-8930-491C-AB2B-6789EE49C00B}"/>
              </a:ext>
            </a:extLst>
          </p:cNvPr>
          <p:cNvSpPr/>
          <p:nvPr/>
        </p:nvSpPr>
        <p:spPr>
          <a:xfrm>
            <a:off x="3952207" y="2626588"/>
            <a:ext cx="1157065"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Motivo de atención</a:t>
            </a:r>
          </a:p>
        </p:txBody>
      </p:sp>
      <p:cxnSp>
        <p:nvCxnSpPr>
          <p:cNvPr id="42" name="Conector recto de flecha 41">
            <a:extLst>
              <a:ext uri="{FF2B5EF4-FFF2-40B4-BE49-F238E27FC236}">
                <a16:creationId xmlns:a16="http://schemas.microsoft.com/office/drawing/2014/main" id="{569538E7-60A2-4F25-A07A-789ED0A317C9}"/>
              </a:ext>
            </a:extLst>
          </p:cNvPr>
          <p:cNvCxnSpPr>
            <a:cxnSpLocks/>
            <a:stCxn id="39" idx="3"/>
            <a:endCxn id="41" idx="1"/>
          </p:cNvCxnSpPr>
          <p:nvPr/>
        </p:nvCxnSpPr>
        <p:spPr>
          <a:xfrm>
            <a:off x="3734472" y="3013501"/>
            <a:ext cx="217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68F1998C-97D2-4F40-A86A-7FEB81E4376D}"/>
              </a:ext>
            </a:extLst>
          </p:cNvPr>
          <p:cNvSpPr/>
          <p:nvPr/>
        </p:nvSpPr>
        <p:spPr>
          <a:xfrm>
            <a:off x="5343386" y="2633791"/>
            <a:ext cx="283886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Derivar a </a:t>
            </a:r>
            <a:r>
              <a:rPr lang="es-ES" sz="1400" b="1" dirty="0" err="1">
                <a:solidFill>
                  <a:schemeClr val="tx1"/>
                </a:solidFill>
              </a:rPr>
              <a:t>Call</a:t>
            </a:r>
            <a:r>
              <a:rPr lang="es-ES" sz="1400" b="1" dirty="0">
                <a:solidFill>
                  <a:schemeClr val="tx1"/>
                </a:solidFill>
              </a:rPr>
              <a:t> Center especializado 900 22 22 66</a:t>
            </a:r>
          </a:p>
        </p:txBody>
      </p:sp>
      <p:cxnSp>
        <p:nvCxnSpPr>
          <p:cNvPr id="45" name="Conector recto de flecha 44">
            <a:extLst>
              <a:ext uri="{FF2B5EF4-FFF2-40B4-BE49-F238E27FC236}">
                <a16:creationId xmlns:a16="http://schemas.microsoft.com/office/drawing/2014/main" id="{FB88942E-8211-447B-8043-6F7FE653F82F}"/>
              </a:ext>
            </a:extLst>
          </p:cNvPr>
          <p:cNvCxnSpPr>
            <a:cxnSpLocks/>
            <a:stCxn id="41" idx="3"/>
            <a:endCxn id="44" idx="1"/>
          </p:cNvCxnSpPr>
          <p:nvPr/>
        </p:nvCxnSpPr>
        <p:spPr>
          <a:xfrm>
            <a:off x="5109272" y="3013501"/>
            <a:ext cx="234114" cy="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08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id="{92FAC812-1630-425A-8225-3F49B5A39508}"/>
              </a:ext>
            </a:extLst>
          </p:cNvPr>
          <p:cNvSpPr/>
          <p:nvPr/>
        </p:nvSpPr>
        <p:spPr>
          <a:xfrm>
            <a:off x="3639493" y="31629"/>
            <a:ext cx="7070758" cy="41861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FICHA PRODUCTO SEGURO DE HOGAR - DESCRIPCION</a:t>
            </a:r>
          </a:p>
        </p:txBody>
      </p:sp>
      <p:sp>
        <p:nvSpPr>
          <p:cNvPr id="24" name="Rectángulo: esquinas redondeadas 23">
            <a:extLst>
              <a:ext uri="{FF2B5EF4-FFF2-40B4-BE49-F238E27FC236}">
                <a16:creationId xmlns:a16="http://schemas.microsoft.com/office/drawing/2014/main" id="{7115695B-786F-470D-A103-1AAADBEC52F8}"/>
              </a:ext>
            </a:extLst>
          </p:cNvPr>
          <p:cNvSpPr/>
          <p:nvPr/>
        </p:nvSpPr>
        <p:spPr>
          <a:xfrm>
            <a:off x="1292541" y="504226"/>
            <a:ext cx="10731274" cy="8357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3" indent="-171450">
              <a:buFont typeface="Arial" panose="020B0604020202020204" pitchFamily="34" charset="0"/>
              <a:buChar char="•"/>
            </a:pPr>
            <a:r>
              <a:rPr lang="es-ES" sz="1000" dirty="0">
                <a:solidFill>
                  <a:prstClr val="black"/>
                </a:solidFill>
              </a:rPr>
              <a:t>Estado: (en comercialización, cerrado con planta, cerrado sin planta)</a:t>
            </a:r>
          </a:p>
          <a:p>
            <a:pPr marL="171450" lvl="3" indent="-171450">
              <a:buFont typeface="Arial" panose="020B0604020202020204" pitchFamily="34" charset="0"/>
              <a:buChar char="•"/>
            </a:pPr>
            <a:r>
              <a:rPr lang="es-ES" sz="1000" dirty="0">
                <a:solidFill>
                  <a:prstClr val="black"/>
                </a:solidFill>
              </a:rPr>
              <a:t>Lanzamiento:   23/11/2021</a:t>
            </a:r>
          </a:p>
          <a:p>
            <a:pPr marL="171450" lvl="3" indent="-171450">
              <a:buFont typeface="Arial" panose="020B0604020202020204" pitchFamily="34" charset="0"/>
              <a:buChar char="•"/>
            </a:pPr>
            <a:r>
              <a:rPr lang="es-ES" sz="1000" dirty="0">
                <a:solidFill>
                  <a:prstClr val="black"/>
                </a:solidFill>
              </a:rPr>
              <a:t>Cierre comercial:   </a:t>
            </a:r>
            <a:r>
              <a:rPr lang="es-ES" sz="1000" dirty="0" err="1">
                <a:solidFill>
                  <a:prstClr val="black"/>
                </a:solidFill>
              </a:rPr>
              <a:t>dd</a:t>
            </a:r>
            <a:r>
              <a:rPr lang="es-ES" sz="1000" dirty="0">
                <a:solidFill>
                  <a:prstClr val="black"/>
                </a:solidFill>
              </a:rPr>
              <a:t>/mm/</a:t>
            </a:r>
            <a:r>
              <a:rPr lang="es-ES" sz="1000" dirty="0" err="1">
                <a:solidFill>
                  <a:prstClr val="black"/>
                </a:solidFill>
              </a:rPr>
              <a:t>aaaa</a:t>
            </a:r>
            <a:r>
              <a:rPr lang="es-ES" sz="1000" dirty="0">
                <a:solidFill>
                  <a:prstClr val="black"/>
                </a:solidFill>
              </a:rPr>
              <a:t>		</a:t>
            </a:r>
          </a:p>
          <a:p>
            <a:pPr marL="171450" lvl="3" indent="-171450">
              <a:buFont typeface="Arial" panose="020B0604020202020204" pitchFamily="34" charset="0"/>
              <a:buChar char="•"/>
            </a:pPr>
            <a:r>
              <a:rPr lang="es-ES" sz="1000" dirty="0">
                <a:solidFill>
                  <a:prstClr val="black"/>
                </a:solidFill>
              </a:rPr>
              <a:t>Cierre servicio para clientes en planta:   </a:t>
            </a:r>
            <a:r>
              <a:rPr lang="es-ES" sz="1000" dirty="0" err="1">
                <a:solidFill>
                  <a:prstClr val="black"/>
                </a:solidFill>
              </a:rPr>
              <a:t>dd</a:t>
            </a:r>
            <a:r>
              <a:rPr lang="es-ES" sz="1000" dirty="0">
                <a:solidFill>
                  <a:prstClr val="black"/>
                </a:solidFill>
              </a:rPr>
              <a:t>/mm/</a:t>
            </a:r>
            <a:r>
              <a:rPr lang="es-ES" sz="1000" dirty="0" err="1">
                <a:solidFill>
                  <a:prstClr val="black"/>
                </a:solidFill>
              </a:rPr>
              <a:t>aaaa</a:t>
            </a:r>
            <a:endParaRPr lang="es-ES" sz="1000" dirty="0">
              <a:solidFill>
                <a:prstClr val="black"/>
              </a:solidFill>
            </a:endParaRPr>
          </a:p>
        </p:txBody>
      </p:sp>
      <p:sp>
        <p:nvSpPr>
          <p:cNvPr id="25" name="Rectángulo: esquinas redondeadas 24">
            <a:extLst>
              <a:ext uri="{FF2B5EF4-FFF2-40B4-BE49-F238E27FC236}">
                <a16:creationId xmlns:a16="http://schemas.microsoft.com/office/drawing/2014/main" id="{26888A4F-5794-4649-8D75-43E73508C016}"/>
              </a:ext>
            </a:extLst>
          </p:cNvPr>
          <p:cNvSpPr/>
          <p:nvPr/>
        </p:nvSpPr>
        <p:spPr>
          <a:xfrm>
            <a:off x="105859" y="507117"/>
            <a:ext cx="1186681" cy="8328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Estado comercial del servicio</a:t>
            </a:r>
          </a:p>
        </p:txBody>
      </p:sp>
      <p:sp>
        <p:nvSpPr>
          <p:cNvPr id="26" name="Rectángulo: esquinas redondeadas 25">
            <a:extLst>
              <a:ext uri="{FF2B5EF4-FFF2-40B4-BE49-F238E27FC236}">
                <a16:creationId xmlns:a16="http://schemas.microsoft.com/office/drawing/2014/main" id="{E583B284-7018-4329-897F-9694CB930EEF}"/>
              </a:ext>
            </a:extLst>
          </p:cNvPr>
          <p:cNvSpPr/>
          <p:nvPr/>
        </p:nvSpPr>
        <p:spPr>
          <a:xfrm>
            <a:off x="1292541" y="1507651"/>
            <a:ext cx="10731274" cy="243060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3" indent="-171450">
              <a:buFont typeface="Arial" panose="020B0604020202020204" pitchFamily="34" charset="0"/>
              <a:buChar char="•"/>
            </a:pPr>
            <a:r>
              <a:rPr lang="es-ES" sz="1200" dirty="0">
                <a:solidFill>
                  <a:prstClr val="black"/>
                </a:solidFill>
              </a:rPr>
              <a:t>Movistar protege tu casa con su nuevo Seguro de Hogar, una amplia gama de coberturas y productos, para que estés tranquilo ante imprevistos.</a:t>
            </a:r>
          </a:p>
          <a:p>
            <a:pPr marL="171450" lvl="3" indent="-171450">
              <a:buFont typeface="Arial" panose="020B0604020202020204" pitchFamily="34" charset="0"/>
              <a:buChar char="•"/>
            </a:pPr>
            <a:r>
              <a:rPr lang="es-ES" sz="1200" b="1" dirty="0">
                <a:solidFill>
                  <a:prstClr val="black"/>
                </a:solidFill>
              </a:rPr>
              <a:t>¿Qué es un seguro de hogar? </a:t>
            </a:r>
            <a:r>
              <a:rPr lang="es-ES" sz="1200" dirty="0">
                <a:solidFill>
                  <a:prstClr val="black"/>
                </a:solidFill>
              </a:rPr>
              <a:t>? Es un contrato que tiene como finalidad la protección económica de una vivienda y/o contenido de la misma frente a los riesgos que puedan acaecer.. Además incluyen otras coberturas relacionadas con quienes habitan la vivienda (personas y animales, cuando están dentro o fuera del hogar, robo, hurto, asistencia de cerrajeros, electricistas o fontaneros, etc.). La póliza es de </a:t>
            </a:r>
            <a:r>
              <a:rPr lang="es-ES" sz="1200" b="1" dirty="0">
                <a:solidFill>
                  <a:prstClr val="black"/>
                </a:solidFill>
              </a:rPr>
              <a:t>duración anual</a:t>
            </a:r>
            <a:r>
              <a:rPr lang="es-ES" sz="1200" dirty="0">
                <a:solidFill>
                  <a:prstClr val="black"/>
                </a:solidFill>
              </a:rPr>
              <a:t>, y mediante el pago de una prima o importe, en caso de producirse un hecho cubierto por las coberturas contratadas, la compañía aseguradora esta obligada a indemnizar o subsanar al asegurado (tomador o quien firma el seguro) el daño producido según las coberturas contratadas.</a:t>
            </a:r>
          </a:p>
          <a:p>
            <a:pPr marL="0" lvl="3"/>
            <a:endParaRPr lang="es-ES" sz="1200" dirty="0">
              <a:solidFill>
                <a:prstClr val="black"/>
              </a:solidFill>
            </a:endParaRPr>
          </a:p>
          <a:p>
            <a:pPr marL="171450" lvl="3" indent="-171450">
              <a:buFont typeface="Arial" panose="020B0604020202020204" pitchFamily="34" charset="0"/>
              <a:buChar char="•"/>
            </a:pPr>
            <a:r>
              <a:rPr lang="es-ES" sz="1200" dirty="0">
                <a:solidFill>
                  <a:prstClr val="black"/>
                </a:solidFill>
              </a:rPr>
              <a:t>Se puede contratar online (accesible desde movistar.es/</a:t>
            </a:r>
            <a:r>
              <a:rPr lang="es-ES" sz="1200" dirty="0" err="1">
                <a:solidFill>
                  <a:prstClr val="black"/>
                </a:solidFill>
              </a:rPr>
              <a:t>segurodehogar</a:t>
            </a:r>
            <a:r>
              <a:rPr lang="es-ES" sz="1200" dirty="0">
                <a:solidFill>
                  <a:prstClr val="black"/>
                </a:solidFill>
              </a:rPr>
              <a:t>),  a través de un Call Center especializado en seguro de hogar (900 22 22 66) , así como en Tiendas Movistar que dispongan de un puesto especialista.. </a:t>
            </a:r>
          </a:p>
          <a:p>
            <a:pPr marL="0" lvl="3"/>
            <a:endParaRPr lang="es-ES" sz="1200" dirty="0">
              <a:solidFill>
                <a:prstClr val="black"/>
              </a:solidFill>
            </a:endParaRPr>
          </a:p>
          <a:p>
            <a:pPr marL="171450" lvl="3" indent="-171450">
              <a:buFont typeface="Arial" panose="020B0604020202020204" pitchFamily="34" charset="0"/>
              <a:buChar char="•"/>
            </a:pPr>
            <a:r>
              <a:rPr lang="es-ES" sz="1200" dirty="0">
                <a:solidFill>
                  <a:prstClr val="black"/>
                </a:solidFill>
              </a:rPr>
              <a:t>Movistar Seguros cuenta con partners aseguradores para dar las coberturas en todo el territorio, existiendo una distribución de ventas activas del Seguro de Hogar en territorio nacional.</a:t>
            </a:r>
          </a:p>
        </p:txBody>
      </p:sp>
      <p:sp>
        <p:nvSpPr>
          <p:cNvPr id="27" name="Rectángulo: esquinas redondeadas 26">
            <a:extLst>
              <a:ext uri="{FF2B5EF4-FFF2-40B4-BE49-F238E27FC236}">
                <a16:creationId xmlns:a16="http://schemas.microsoft.com/office/drawing/2014/main" id="{3FE80F0C-9146-4023-A0BB-4E95A4D24090}"/>
              </a:ext>
            </a:extLst>
          </p:cNvPr>
          <p:cNvSpPr/>
          <p:nvPr/>
        </p:nvSpPr>
        <p:spPr>
          <a:xfrm>
            <a:off x="105859" y="1510541"/>
            <a:ext cx="1186681" cy="242771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¿Qué es?</a:t>
            </a:r>
          </a:p>
        </p:txBody>
      </p:sp>
      <p:sp>
        <p:nvSpPr>
          <p:cNvPr id="28" name="Rectángulo: esquinas redondeadas 27">
            <a:extLst>
              <a:ext uri="{FF2B5EF4-FFF2-40B4-BE49-F238E27FC236}">
                <a16:creationId xmlns:a16="http://schemas.microsoft.com/office/drawing/2014/main" id="{E84BB9FA-22DF-495C-B56E-F41B5AF8627C}"/>
              </a:ext>
            </a:extLst>
          </p:cNvPr>
          <p:cNvSpPr/>
          <p:nvPr/>
        </p:nvSpPr>
        <p:spPr>
          <a:xfrm>
            <a:off x="1298571" y="4105954"/>
            <a:ext cx="6325101" cy="136233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r>
              <a:rPr lang="es-ES" sz="1200" dirty="0">
                <a:solidFill>
                  <a:prstClr val="black"/>
                </a:solidFill>
              </a:rPr>
              <a:t> </a:t>
            </a:r>
          </a:p>
          <a:p>
            <a:pPr marL="171450" lvl="3" indent="-171450">
              <a:buFont typeface="Arial" panose="020B0604020202020204" pitchFamily="34" charset="0"/>
              <a:buChar char="•"/>
            </a:pPr>
            <a:r>
              <a:rPr lang="es-ES" sz="1200" dirty="0">
                <a:solidFill>
                  <a:prstClr val="black"/>
                </a:solidFill>
              </a:rPr>
              <a:t>Clientes y no clientes Movistar, pero no habrá constancia en parque de Movistar.</a:t>
            </a:r>
          </a:p>
          <a:p>
            <a:pPr marL="171450" lvl="3" indent="-171450">
              <a:buFont typeface="Arial" panose="020B0604020202020204" pitchFamily="34" charset="0"/>
              <a:buChar char="•"/>
            </a:pPr>
            <a:r>
              <a:rPr lang="es-ES" sz="1200" dirty="0">
                <a:solidFill>
                  <a:prstClr val="black"/>
                </a:solidFill>
              </a:rPr>
              <a:t>Personas físicas con NIF/NIE (vivienda habitual, secundaria y/o destinada a alquiler)</a:t>
            </a:r>
          </a:p>
          <a:p>
            <a:pPr marL="171450" lvl="3" indent="-171450">
              <a:buFont typeface="Arial" panose="020B0604020202020204" pitchFamily="34" charset="0"/>
              <a:buChar char="•"/>
            </a:pPr>
            <a:r>
              <a:rPr lang="es-ES" sz="1200" dirty="0">
                <a:solidFill>
                  <a:prstClr val="black"/>
                </a:solidFill>
              </a:rPr>
              <a:t>IMPORTANTE: No se permite la contratación con pasaporte</a:t>
            </a:r>
            <a:endParaRPr lang="es-ES" sz="1200" dirty="0">
              <a:solidFill>
                <a:schemeClr val="tx1"/>
              </a:solidFill>
            </a:endParaRPr>
          </a:p>
          <a:p>
            <a:pPr marL="171450" lvl="3" indent="-171450">
              <a:buFont typeface="Arial" panose="020B0604020202020204" pitchFamily="34" charset="0"/>
              <a:buChar char="•"/>
            </a:pPr>
            <a:r>
              <a:rPr lang="es-ES" sz="1200" dirty="0">
                <a:solidFill>
                  <a:prstClr val="black"/>
                </a:solidFill>
              </a:rPr>
              <a:t>Personas jurídicas (vivienda habitual, secundaria y/o destinada a alquiler)</a:t>
            </a:r>
          </a:p>
          <a:p>
            <a:pPr marL="171450" lvl="3" indent="-171450">
              <a:buFont typeface="Arial" panose="020B0604020202020204" pitchFamily="34" charset="0"/>
              <a:buChar char="•"/>
            </a:pPr>
            <a:r>
              <a:rPr lang="es-ES" sz="1200" dirty="0">
                <a:solidFill>
                  <a:prstClr val="black"/>
                </a:solidFill>
              </a:rPr>
              <a:t>El tomador del seguro ha de ser mayor de edad</a:t>
            </a:r>
          </a:p>
        </p:txBody>
      </p:sp>
      <p:sp>
        <p:nvSpPr>
          <p:cNvPr id="29" name="Rectángulo: esquinas redondeadas 28">
            <a:extLst>
              <a:ext uri="{FF2B5EF4-FFF2-40B4-BE49-F238E27FC236}">
                <a16:creationId xmlns:a16="http://schemas.microsoft.com/office/drawing/2014/main" id="{F6A4B5C5-E98D-44E3-9C50-A82CFE4E6250}"/>
              </a:ext>
            </a:extLst>
          </p:cNvPr>
          <p:cNvSpPr/>
          <p:nvPr/>
        </p:nvSpPr>
        <p:spPr>
          <a:xfrm>
            <a:off x="105858" y="4105955"/>
            <a:ext cx="1186681" cy="136233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¿A quién va dirigido?</a:t>
            </a:r>
          </a:p>
        </p:txBody>
      </p:sp>
      <p:sp>
        <p:nvSpPr>
          <p:cNvPr id="30" name="Rectángulo: esquinas redondeadas 29">
            <a:extLst>
              <a:ext uri="{FF2B5EF4-FFF2-40B4-BE49-F238E27FC236}">
                <a16:creationId xmlns:a16="http://schemas.microsoft.com/office/drawing/2014/main" id="{997136D1-3D1E-4E35-830F-697198D82B0C}"/>
              </a:ext>
            </a:extLst>
          </p:cNvPr>
          <p:cNvSpPr/>
          <p:nvPr/>
        </p:nvSpPr>
        <p:spPr>
          <a:xfrm>
            <a:off x="1263045" y="5711294"/>
            <a:ext cx="6360627" cy="10448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3" indent="-171450">
              <a:buFont typeface="Arial" panose="020B0604020202020204" pitchFamily="34" charset="0"/>
              <a:buChar char="•"/>
            </a:pPr>
            <a:r>
              <a:rPr lang="es-ES" sz="1200">
                <a:solidFill>
                  <a:prstClr val="black"/>
                </a:solidFill>
              </a:rPr>
              <a:t>Tiendas 	 </a:t>
            </a:r>
          </a:p>
          <a:p>
            <a:pPr marL="171450" lvl="3" indent="-171450">
              <a:buFont typeface="Arial" panose="020B0604020202020204" pitchFamily="34" charset="0"/>
              <a:buChar char="•"/>
            </a:pPr>
            <a:r>
              <a:rPr lang="es-ES" sz="1200">
                <a:solidFill>
                  <a:prstClr val="black"/>
                </a:solidFill>
              </a:rPr>
              <a:t>Canal Telefónico (Call Center específico -900 22 22 66)</a:t>
            </a:r>
          </a:p>
          <a:p>
            <a:pPr marL="171450" lvl="3" indent="-171450">
              <a:buFont typeface="Arial" panose="020B0604020202020204" pitchFamily="34" charset="0"/>
              <a:buChar char="•"/>
            </a:pPr>
            <a:r>
              <a:rPr lang="es-ES" sz="1200">
                <a:solidFill>
                  <a:prstClr val="black"/>
                </a:solidFill>
              </a:rPr>
              <a:t>Canal Online (movistar.es/</a:t>
            </a:r>
            <a:r>
              <a:rPr lang="es-ES" sz="1200" err="1">
                <a:solidFill>
                  <a:prstClr val="black"/>
                </a:solidFill>
              </a:rPr>
              <a:t>segurodehogar</a:t>
            </a:r>
            <a:r>
              <a:rPr lang="es-ES" sz="1200">
                <a:solidFill>
                  <a:prstClr val="black"/>
                </a:solidFill>
              </a:rPr>
              <a:t>)</a:t>
            </a:r>
          </a:p>
          <a:p>
            <a:pPr marL="0" lvl="3"/>
            <a:endParaRPr lang="es-ES" sz="1200">
              <a:solidFill>
                <a:prstClr val="black"/>
              </a:solidFill>
            </a:endParaRPr>
          </a:p>
        </p:txBody>
      </p:sp>
      <p:sp>
        <p:nvSpPr>
          <p:cNvPr id="31" name="Rectángulo: esquinas redondeadas 30">
            <a:extLst>
              <a:ext uri="{FF2B5EF4-FFF2-40B4-BE49-F238E27FC236}">
                <a16:creationId xmlns:a16="http://schemas.microsoft.com/office/drawing/2014/main" id="{831FF17E-3CF0-4980-BDE8-77975D0B53DE}"/>
              </a:ext>
            </a:extLst>
          </p:cNvPr>
          <p:cNvSpPr/>
          <p:nvPr/>
        </p:nvSpPr>
        <p:spPr>
          <a:xfrm>
            <a:off x="60500" y="5711294"/>
            <a:ext cx="1186681" cy="104483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300" b="1">
                <a:solidFill>
                  <a:schemeClr val="tx1"/>
                </a:solidFill>
              </a:rPr>
              <a:t>Canales de Venta  y Contratación</a:t>
            </a:r>
          </a:p>
        </p:txBody>
      </p:sp>
      <p:pic>
        <p:nvPicPr>
          <p:cNvPr id="13" name="Imagen 12">
            <a:extLst>
              <a:ext uri="{FF2B5EF4-FFF2-40B4-BE49-F238E27FC236}">
                <a16:creationId xmlns:a16="http://schemas.microsoft.com/office/drawing/2014/main" id="{B4B6D2AE-9ADC-4BE4-853E-1DEBE4AD8069}"/>
              </a:ext>
            </a:extLst>
          </p:cNvPr>
          <p:cNvPicPr>
            <a:picLocks noChangeAspect="1"/>
          </p:cNvPicPr>
          <p:nvPr/>
        </p:nvPicPr>
        <p:blipFill>
          <a:blip r:embed="rId2"/>
          <a:stretch>
            <a:fillRect/>
          </a:stretch>
        </p:blipFill>
        <p:spPr>
          <a:xfrm>
            <a:off x="136407" y="0"/>
            <a:ext cx="1054469" cy="382357"/>
          </a:xfrm>
          <a:prstGeom prst="rect">
            <a:avLst/>
          </a:prstGeom>
        </p:spPr>
      </p:pic>
      <p:pic>
        <p:nvPicPr>
          <p:cNvPr id="14" name="Picture 6" descr="Resultado de imagen de ir a inicio">
            <a:hlinkClick r:id="rId3" action="ppaction://hlinksldjump"/>
            <a:extLst>
              <a:ext uri="{FF2B5EF4-FFF2-40B4-BE49-F238E27FC236}">
                <a16:creationId xmlns:a16="http://schemas.microsoft.com/office/drawing/2014/main" id="{9B0F458A-3388-4C59-AD6A-1D8810334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044909FA-3E34-4A19-989F-62A84F2C3804}"/>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ángulo: esquinas redondeadas 16">
            <a:extLst>
              <a:ext uri="{FF2B5EF4-FFF2-40B4-BE49-F238E27FC236}">
                <a16:creationId xmlns:a16="http://schemas.microsoft.com/office/drawing/2014/main" id="{BA2D999F-0C3F-4CC4-B235-61F4A6EAB8EA}"/>
              </a:ext>
            </a:extLst>
          </p:cNvPr>
          <p:cNvSpPr/>
          <p:nvPr/>
        </p:nvSpPr>
        <p:spPr>
          <a:xfrm>
            <a:off x="7716022" y="4105954"/>
            <a:ext cx="4230489" cy="26415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algn="ctr"/>
            <a:r>
              <a:rPr lang="es-ES" sz="1600" b="1" dirty="0">
                <a:solidFill>
                  <a:prstClr val="black"/>
                </a:solidFill>
              </a:rPr>
              <a:t>IMPORTANTE</a:t>
            </a:r>
          </a:p>
          <a:p>
            <a:pPr marL="0" lvl="3" algn="ctr"/>
            <a:r>
              <a:rPr lang="es-ES" sz="1600" dirty="0">
                <a:solidFill>
                  <a:prstClr val="black"/>
                </a:solidFill>
              </a:rPr>
              <a:t>POR FAVOR, INDICA AL CLIENTE QUE LA PÓLIZA DEBE SER CONTRATADA CON UN DECALAJE DE 16 DÍAS PARA RESPETAR SU OPCIÓN A DESISTIR EN LOS 15 DÍAS LEGALMENTE ESTABLECIDOS. ( Esta operativa cambiará en cuanto la Firma Digital este disponible)</a:t>
            </a:r>
          </a:p>
          <a:p>
            <a:pPr marL="0" lvl="3" algn="ctr"/>
            <a:r>
              <a:rPr lang="es-ES" sz="1200" dirty="0">
                <a:solidFill>
                  <a:prstClr val="black"/>
                </a:solidFill>
              </a:rPr>
              <a:t> </a:t>
            </a:r>
          </a:p>
        </p:txBody>
      </p:sp>
    </p:spTree>
    <p:extLst>
      <p:ext uri="{BB962C8B-B14F-4D97-AF65-F5344CB8AC3E}">
        <p14:creationId xmlns:p14="http://schemas.microsoft.com/office/powerpoint/2010/main" val="4225444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C1DCD270-40B0-4218-AD85-2FE5B1113609}"/>
              </a:ext>
            </a:extLst>
          </p:cNvPr>
          <p:cNvCxnSpPr>
            <a:cxnSpLocks/>
          </p:cNvCxnSpPr>
          <p:nvPr/>
        </p:nvCxnSpPr>
        <p:spPr>
          <a:xfrm>
            <a:off x="4415712" y="1321814"/>
            <a:ext cx="0" cy="5536186"/>
          </a:xfrm>
          <a:prstGeom prst="line">
            <a:avLst/>
          </a:prstGeom>
        </p:spPr>
        <p:style>
          <a:lnRef idx="1">
            <a:schemeClr val="dk1"/>
          </a:lnRef>
          <a:fillRef idx="0">
            <a:schemeClr val="dk1"/>
          </a:fillRef>
          <a:effectRef idx="0">
            <a:schemeClr val="dk1"/>
          </a:effectRef>
          <a:fontRef idx="minor">
            <a:schemeClr val="tx1"/>
          </a:fontRef>
        </p:style>
      </p:cxnSp>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7744326"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TIENDAS – ¿QUÉ GESTIONAMOS?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2"/>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3"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1802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ángulo: esquinas redondeadas 16">
            <a:extLst>
              <a:ext uri="{FF2B5EF4-FFF2-40B4-BE49-F238E27FC236}">
                <a16:creationId xmlns:a16="http://schemas.microsoft.com/office/drawing/2014/main" id="{9E67EFED-F7EB-4476-B8BA-5C4CA92F1DC3}"/>
              </a:ext>
            </a:extLst>
          </p:cNvPr>
          <p:cNvSpPr/>
          <p:nvPr/>
        </p:nvSpPr>
        <p:spPr>
          <a:xfrm>
            <a:off x="4554276" y="1364493"/>
            <a:ext cx="3999257" cy="69693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2000" b="1" dirty="0">
                <a:solidFill>
                  <a:schemeClr val="tx1"/>
                </a:solidFill>
                <a:latin typeface="Calibri" panose="020F0502020204030204" pitchFamily="34" charset="0"/>
                <a:cs typeface="Times New Roman" panose="02020603050405020304" pitchFamily="18" charset="0"/>
              </a:rPr>
              <a:t>No podemos gestionar </a:t>
            </a:r>
          </a:p>
          <a:p>
            <a:pPr algn="ctr">
              <a:spcAft>
                <a:spcPts val="800"/>
              </a:spcAft>
            </a:pPr>
            <a:r>
              <a:rPr lang="es-ES" sz="1400" b="1" dirty="0">
                <a:solidFill>
                  <a:schemeClr val="tx1"/>
                </a:solidFill>
                <a:latin typeface="Calibri" panose="020F0502020204030204" pitchFamily="34" charset="0"/>
                <a:cs typeface="Times New Roman" panose="02020603050405020304" pitchFamily="18" charset="0"/>
              </a:rPr>
              <a:t>Remitir al cliente al 900 22 22 66</a:t>
            </a:r>
          </a:p>
        </p:txBody>
      </p:sp>
      <p:sp>
        <p:nvSpPr>
          <p:cNvPr id="25" name="Rectángulo: esquinas redondeadas 24">
            <a:extLst>
              <a:ext uri="{FF2B5EF4-FFF2-40B4-BE49-F238E27FC236}">
                <a16:creationId xmlns:a16="http://schemas.microsoft.com/office/drawing/2014/main" id="{1DC6087C-48D3-4C84-A6E9-86D55BBC2313}"/>
              </a:ext>
            </a:extLst>
          </p:cNvPr>
          <p:cNvSpPr/>
          <p:nvPr/>
        </p:nvSpPr>
        <p:spPr>
          <a:xfrm>
            <a:off x="756178" y="900679"/>
            <a:ext cx="2622137" cy="450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 Información /Contratación </a:t>
            </a:r>
          </a:p>
        </p:txBody>
      </p:sp>
      <p:sp>
        <p:nvSpPr>
          <p:cNvPr id="26" name="Rectángulo: esquinas redondeadas 25">
            <a:extLst>
              <a:ext uri="{FF2B5EF4-FFF2-40B4-BE49-F238E27FC236}">
                <a16:creationId xmlns:a16="http://schemas.microsoft.com/office/drawing/2014/main" id="{976ED3F2-750B-45D4-8A6C-3FC8D778EAFA}"/>
              </a:ext>
            </a:extLst>
          </p:cNvPr>
          <p:cNvSpPr/>
          <p:nvPr/>
        </p:nvSpPr>
        <p:spPr>
          <a:xfrm>
            <a:off x="6400278" y="791038"/>
            <a:ext cx="2933019" cy="45094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Postventas</a:t>
            </a:r>
          </a:p>
        </p:txBody>
      </p:sp>
      <p:sp>
        <p:nvSpPr>
          <p:cNvPr id="27" name="Rectángulo: esquinas redondeadas 26">
            <a:extLst>
              <a:ext uri="{FF2B5EF4-FFF2-40B4-BE49-F238E27FC236}">
                <a16:creationId xmlns:a16="http://schemas.microsoft.com/office/drawing/2014/main" id="{FED55F0E-8DC7-4E1D-8BEF-8C25A515A8F8}"/>
              </a:ext>
            </a:extLst>
          </p:cNvPr>
          <p:cNvSpPr/>
          <p:nvPr/>
        </p:nvSpPr>
        <p:spPr>
          <a:xfrm>
            <a:off x="248519" y="2917956"/>
            <a:ext cx="3860252" cy="4509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Información Modalidades Seguro de Hogar </a:t>
            </a:r>
          </a:p>
        </p:txBody>
      </p:sp>
      <p:sp>
        <p:nvSpPr>
          <p:cNvPr id="28" name="Rectángulo: esquinas redondeadas 27">
            <a:extLst>
              <a:ext uri="{FF2B5EF4-FFF2-40B4-BE49-F238E27FC236}">
                <a16:creationId xmlns:a16="http://schemas.microsoft.com/office/drawing/2014/main" id="{7196FB4D-5BBA-4E37-B1F1-096C9AE071D1}"/>
              </a:ext>
            </a:extLst>
          </p:cNvPr>
          <p:cNvSpPr/>
          <p:nvPr/>
        </p:nvSpPr>
        <p:spPr>
          <a:xfrm>
            <a:off x="220488" y="4018900"/>
            <a:ext cx="3889643" cy="38877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Elaboración presupuesto  y envío por email</a:t>
            </a:r>
          </a:p>
        </p:txBody>
      </p:sp>
      <p:sp>
        <p:nvSpPr>
          <p:cNvPr id="29" name="Rectángulo: esquinas redondeadas 28">
            <a:extLst>
              <a:ext uri="{FF2B5EF4-FFF2-40B4-BE49-F238E27FC236}">
                <a16:creationId xmlns:a16="http://schemas.microsoft.com/office/drawing/2014/main" id="{570DE4DF-B68B-42B1-AF2E-A1A3A5468FCC}"/>
              </a:ext>
            </a:extLst>
          </p:cNvPr>
          <p:cNvSpPr/>
          <p:nvPr/>
        </p:nvSpPr>
        <p:spPr>
          <a:xfrm>
            <a:off x="228024" y="3425832"/>
            <a:ext cx="3860252" cy="53679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Contratación Seguro de Hogar y envío póliza por email</a:t>
            </a:r>
          </a:p>
        </p:txBody>
      </p:sp>
      <p:sp>
        <p:nvSpPr>
          <p:cNvPr id="30" name="Rectángulo: esquinas redondeadas 29">
            <a:extLst>
              <a:ext uri="{FF2B5EF4-FFF2-40B4-BE49-F238E27FC236}">
                <a16:creationId xmlns:a16="http://schemas.microsoft.com/office/drawing/2014/main" id="{DE51CBA0-CA99-44CB-B4FF-7B865C857914}"/>
              </a:ext>
            </a:extLst>
          </p:cNvPr>
          <p:cNvSpPr/>
          <p:nvPr/>
        </p:nvSpPr>
        <p:spPr>
          <a:xfrm>
            <a:off x="220487" y="4519217"/>
            <a:ext cx="3905317" cy="88441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Dudas proceso contratación  y coberturas: te_entrenamiento_tecnicasventa@telefonica.com</a:t>
            </a:r>
          </a:p>
        </p:txBody>
      </p:sp>
      <p:sp>
        <p:nvSpPr>
          <p:cNvPr id="31" name="Rectángulo: esquinas redondeadas 30">
            <a:extLst>
              <a:ext uri="{FF2B5EF4-FFF2-40B4-BE49-F238E27FC236}">
                <a16:creationId xmlns:a16="http://schemas.microsoft.com/office/drawing/2014/main" id="{0E10B546-764E-4B74-A64B-A6E5A9A4DAC4}"/>
              </a:ext>
            </a:extLst>
          </p:cNvPr>
          <p:cNvSpPr/>
          <p:nvPr/>
        </p:nvSpPr>
        <p:spPr>
          <a:xfrm>
            <a:off x="4788182" y="2141306"/>
            <a:ext cx="1797664" cy="77382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 sz="1400" dirty="0">
                <a:solidFill>
                  <a:schemeClr val="tx1"/>
                </a:solidFill>
                <a:latin typeface="Calibri" panose="020F0502020204030204" pitchFamily="34" charset="0"/>
                <a:ea typeface="Calibri" panose="020F0502020204030204" pitchFamily="34" charset="0"/>
                <a:cs typeface="Arial" panose="020B0604020202020204" pitchFamily="34" charset="0"/>
              </a:rPr>
              <a:t>Contratación Suplementos (opciones alza)</a:t>
            </a:r>
          </a:p>
        </p:txBody>
      </p:sp>
      <p:sp>
        <p:nvSpPr>
          <p:cNvPr id="32" name="Rectángulo: esquinas redondeadas 31">
            <a:extLst>
              <a:ext uri="{FF2B5EF4-FFF2-40B4-BE49-F238E27FC236}">
                <a16:creationId xmlns:a16="http://schemas.microsoft.com/office/drawing/2014/main" id="{DF35B764-2AF1-4B92-9E04-FBAE1C7ABBDA}"/>
              </a:ext>
            </a:extLst>
          </p:cNvPr>
          <p:cNvSpPr/>
          <p:nvPr/>
        </p:nvSpPr>
        <p:spPr>
          <a:xfrm>
            <a:off x="6764178" y="2991695"/>
            <a:ext cx="1797664" cy="77382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 sz="1400" dirty="0">
                <a:solidFill>
                  <a:schemeClr val="tx1"/>
                </a:solidFill>
                <a:latin typeface="Calibri" panose="020F0502020204030204" pitchFamily="34" charset="0"/>
                <a:ea typeface="Calibri" panose="020F0502020204030204" pitchFamily="34" charset="0"/>
                <a:cs typeface="Arial" panose="020B0604020202020204" pitchFamily="34" charset="0"/>
              </a:rPr>
              <a:t>Cesión derechos por vivienda hipotecada</a:t>
            </a:r>
          </a:p>
        </p:txBody>
      </p:sp>
      <p:sp>
        <p:nvSpPr>
          <p:cNvPr id="34" name="Rectángulo: esquinas redondeadas 33">
            <a:extLst>
              <a:ext uri="{FF2B5EF4-FFF2-40B4-BE49-F238E27FC236}">
                <a16:creationId xmlns:a16="http://schemas.microsoft.com/office/drawing/2014/main" id="{86AE53A8-F7F2-4FDB-8C12-392B9FC38542}"/>
              </a:ext>
            </a:extLst>
          </p:cNvPr>
          <p:cNvSpPr/>
          <p:nvPr/>
        </p:nvSpPr>
        <p:spPr>
          <a:xfrm>
            <a:off x="4788182" y="2995007"/>
            <a:ext cx="1797664" cy="77382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Aft>
                <a:spcPts val="0"/>
              </a:spcAft>
            </a:pPr>
            <a:r>
              <a:rPr lang="es-ES" sz="1400" dirty="0">
                <a:solidFill>
                  <a:schemeClr val="tx1"/>
                </a:solidFill>
                <a:latin typeface="Calibri" panose="020F0502020204030204" pitchFamily="34" charset="0"/>
                <a:ea typeface="Calibri" panose="020F0502020204030204" pitchFamily="34" charset="0"/>
                <a:cs typeface="Arial" panose="020B0604020202020204" pitchFamily="34" charset="0"/>
              </a:rPr>
              <a:t>Cambio coberturas o modalidad seguro </a:t>
            </a:r>
          </a:p>
        </p:txBody>
      </p:sp>
      <p:sp>
        <p:nvSpPr>
          <p:cNvPr id="35" name="Rectángulo: esquinas redondeadas 34">
            <a:extLst>
              <a:ext uri="{FF2B5EF4-FFF2-40B4-BE49-F238E27FC236}">
                <a16:creationId xmlns:a16="http://schemas.microsoft.com/office/drawing/2014/main" id="{0F15F671-B363-466B-A415-BDF01C4585B7}"/>
              </a:ext>
            </a:extLst>
          </p:cNvPr>
          <p:cNvSpPr/>
          <p:nvPr/>
        </p:nvSpPr>
        <p:spPr>
          <a:xfrm>
            <a:off x="4750075" y="6189491"/>
            <a:ext cx="6883907" cy="60373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En esa web el cliente puede modificar él mismo: </a:t>
            </a:r>
            <a:r>
              <a:rPr lang="es-ES" sz="1400" b="1" dirty="0">
                <a:solidFill>
                  <a:schemeClr val="tx1"/>
                </a:solidFill>
                <a:latin typeface="Calibri" panose="020F0502020204030204" pitchFamily="34" charset="0"/>
                <a:cs typeface="Times New Roman" panose="02020603050405020304" pitchFamily="18" charset="0"/>
              </a:rPr>
              <a:t>cuenta bancaria  </a:t>
            </a:r>
            <a:r>
              <a:rPr lang="es-ES" sz="1400" dirty="0">
                <a:solidFill>
                  <a:schemeClr val="tx1"/>
                </a:solidFill>
                <a:latin typeface="Calibri" panose="020F0502020204030204" pitchFamily="34" charset="0"/>
                <a:cs typeface="Times New Roman" panose="02020603050405020304" pitchFamily="18" charset="0"/>
              </a:rPr>
              <a:t>y </a:t>
            </a:r>
            <a:r>
              <a:rPr lang="es-ES" sz="1400" b="1" dirty="0">
                <a:solidFill>
                  <a:schemeClr val="tx1"/>
                </a:solidFill>
                <a:latin typeface="Calibri" panose="020F0502020204030204" pitchFamily="34" charset="0"/>
                <a:cs typeface="Times New Roman" panose="02020603050405020304" pitchFamily="18" charset="0"/>
              </a:rPr>
              <a:t>dirección de correspondencia</a:t>
            </a:r>
          </a:p>
        </p:txBody>
      </p:sp>
      <p:sp>
        <p:nvSpPr>
          <p:cNvPr id="36" name="Rectángulo: esquinas redondeadas 35">
            <a:extLst>
              <a:ext uri="{FF2B5EF4-FFF2-40B4-BE49-F238E27FC236}">
                <a16:creationId xmlns:a16="http://schemas.microsoft.com/office/drawing/2014/main" id="{AE73093A-BBF2-4951-ABB7-4D47761137D3}"/>
              </a:ext>
            </a:extLst>
          </p:cNvPr>
          <p:cNvSpPr/>
          <p:nvPr/>
        </p:nvSpPr>
        <p:spPr>
          <a:xfrm>
            <a:off x="8791805" y="2187002"/>
            <a:ext cx="3046119" cy="42638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Reclamaciones oficiales</a:t>
            </a:r>
          </a:p>
        </p:txBody>
      </p:sp>
      <p:sp>
        <p:nvSpPr>
          <p:cNvPr id="40" name="Rectángulo: esquinas redondeadas 39">
            <a:extLst>
              <a:ext uri="{FF2B5EF4-FFF2-40B4-BE49-F238E27FC236}">
                <a16:creationId xmlns:a16="http://schemas.microsoft.com/office/drawing/2014/main" id="{407BAC3B-06E8-4508-B525-28A6A9B8AD8D}"/>
              </a:ext>
            </a:extLst>
          </p:cNvPr>
          <p:cNvSpPr/>
          <p:nvPr/>
        </p:nvSpPr>
        <p:spPr>
          <a:xfrm>
            <a:off x="6693322" y="2179004"/>
            <a:ext cx="1860212" cy="62544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Quejas y reclamaciones</a:t>
            </a:r>
          </a:p>
        </p:txBody>
      </p:sp>
      <p:sp>
        <p:nvSpPr>
          <p:cNvPr id="41" name="Rectángulo: esquinas redondeadas 40">
            <a:hlinkClick r:id="rId5" action="ppaction://hlinksldjump"/>
            <a:extLst>
              <a:ext uri="{FF2B5EF4-FFF2-40B4-BE49-F238E27FC236}">
                <a16:creationId xmlns:a16="http://schemas.microsoft.com/office/drawing/2014/main" id="{8646E6B4-F18F-497B-9227-31603B5BB3A6}"/>
              </a:ext>
            </a:extLst>
          </p:cNvPr>
          <p:cNvSpPr/>
          <p:nvPr/>
        </p:nvSpPr>
        <p:spPr>
          <a:xfrm>
            <a:off x="8836842" y="3283658"/>
            <a:ext cx="3008618" cy="395553"/>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Gestión de protección de datos</a:t>
            </a:r>
          </a:p>
        </p:txBody>
      </p:sp>
      <p:sp>
        <p:nvSpPr>
          <p:cNvPr id="42" name="Rectángulo: esquinas redondeadas 41">
            <a:hlinkClick r:id="rId6" action="ppaction://hlinksldjump"/>
            <a:extLst>
              <a:ext uri="{FF2B5EF4-FFF2-40B4-BE49-F238E27FC236}">
                <a16:creationId xmlns:a16="http://schemas.microsoft.com/office/drawing/2014/main" id="{CFBD3CAA-707A-460C-82AE-D0EE430CE172}"/>
              </a:ext>
            </a:extLst>
          </p:cNvPr>
          <p:cNvSpPr/>
          <p:nvPr/>
        </p:nvSpPr>
        <p:spPr>
          <a:xfrm>
            <a:off x="8791806" y="2735905"/>
            <a:ext cx="3046118" cy="380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Dudas proceso de facturación</a:t>
            </a:r>
          </a:p>
        </p:txBody>
      </p:sp>
      <p:sp>
        <p:nvSpPr>
          <p:cNvPr id="63" name="Rectángulo: esquinas redondeadas 62">
            <a:extLst>
              <a:ext uri="{FF2B5EF4-FFF2-40B4-BE49-F238E27FC236}">
                <a16:creationId xmlns:a16="http://schemas.microsoft.com/office/drawing/2014/main" id="{D7BFCA2D-A1E1-43D3-9316-2CF3447770A4}"/>
              </a:ext>
            </a:extLst>
          </p:cNvPr>
          <p:cNvSpPr/>
          <p:nvPr/>
        </p:nvSpPr>
        <p:spPr>
          <a:xfrm>
            <a:off x="6854233" y="4493954"/>
            <a:ext cx="1797664" cy="6039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Otras Bajas: no se puede gestionar</a:t>
            </a:r>
            <a:endParaRPr lang="es-E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9" name="Rectángulo: esquinas redondeadas 58">
            <a:extLst>
              <a:ext uri="{FF2B5EF4-FFF2-40B4-BE49-F238E27FC236}">
                <a16:creationId xmlns:a16="http://schemas.microsoft.com/office/drawing/2014/main" id="{6818701F-2EB7-4E64-8BB6-DBFB077CE578}"/>
              </a:ext>
            </a:extLst>
          </p:cNvPr>
          <p:cNvSpPr/>
          <p:nvPr/>
        </p:nvSpPr>
        <p:spPr>
          <a:xfrm>
            <a:off x="4923602" y="4494783"/>
            <a:ext cx="1797664" cy="56705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Bajas: sólo por desistimiento</a:t>
            </a:r>
            <a:endParaRPr lang="es-ES" sz="1400" b="1" dirty="0">
              <a:solidFill>
                <a:schemeClr val="tx1"/>
              </a:solidFill>
              <a:latin typeface="Calibri" panose="020F0502020204030204" pitchFamily="34" charset="0"/>
              <a:cs typeface="Times New Roman" panose="02020603050405020304" pitchFamily="18" charset="0"/>
            </a:endParaRPr>
          </a:p>
        </p:txBody>
      </p:sp>
      <p:sp>
        <p:nvSpPr>
          <p:cNvPr id="56" name="Rectángulo: esquinas redondeadas 55">
            <a:extLst>
              <a:ext uri="{FF2B5EF4-FFF2-40B4-BE49-F238E27FC236}">
                <a16:creationId xmlns:a16="http://schemas.microsoft.com/office/drawing/2014/main" id="{674B9FA9-1742-4FF2-A2C8-0B188D1EA71F}"/>
              </a:ext>
            </a:extLst>
          </p:cNvPr>
          <p:cNvSpPr/>
          <p:nvPr/>
        </p:nvSpPr>
        <p:spPr>
          <a:xfrm>
            <a:off x="4750075" y="5582121"/>
            <a:ext cx="6883904" cy="5157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Área cliente:  </a:t>
            </a:r>
            <a:r>
              <a:rPr lang="es-ES" sz="1400" dirty="0">
                <a:solidFill>
                  <a:schemeClr val="tx1"/>
                </a:solidFill>
                <a:hlinkClick r:id="rId7"/>
              </a:rPr>
              <a:t>https://</a:t>
            </a:r>
            <a:r>
              <a:rPr lang="fr-FR" sz="1400" dirty="0">
                <a:solidFill>
                  <a:schemeClr val="tx1"/>
                </a:solidFill>
                <a:hlinkClick r:id="rId7"/>
              </a:rPr>
              <a:t>www.telefonicaseguros.es/area-cliente/</a:t>
            </a:r>
            <a:endParaRPr lang="fr-FR" sz="1400" dirty="0">
              <a:solidFill>
                <a:schemeClr val="tx1"/>
              </a:solidFill>
            </a:endParaRPr>
          </a:p>
          <a:p>
            <a:pPr algn="ctr"/>
            <a:r>
              <a:rPr lang="fr-FR" sz="1400" dirty="0">
                <a:solidFill>
                  <a:schemeClr val="tx1"/>
                </a:solidFill>
              </a:rPr>
              <a:t>En Portal </a:t>
            </a:r>
            <a:r>
              <a:rPr lang="fr-FR" sz="1400" dirty="0" err="1">
                <a:solidFill>
                  <a:schemeClr val="tx1"/>
                </a:solidFill>
              </a:rPr>
              <a:t>Gestor</a:t>
            </a:r>
            <a:r>
              <a:rPr lang="fr-FR" sz="1400" dirty="0">
                <a:solidFill>
                  <a:schemeClr val="tx1"/>
                </a:solidFill>
              </a:rPr>
              <a:t> « </a:t>
            </a:r>
            <a:r>
              <a:rPr lang="fr-FR" sz="1400" i="1" dirty="0">
                <a:solidFill>
                  <a:schemeClr val="tx1"/>
                </a:solidFill>
              </a:rPr>
              <a:t>ver </a:t>
            </a:r>
            <a:r>
              <a:rPr lang="fr-FR" sz="1400" i="1" dirty="0" err="1">
                <a:solidFill>
                  <a:schemeClr val="tx1"/>
                </a:solidFill>
              </a:rPr>
              <a:t>documentación</a:t>
            </a:r>
            <a:r>
              <a:rPr lang="fr-FR" sz="1400" i="1" dirty="0">
                <a:solidFill>
                  <a:schemeClr val="tx1"/>
                </a:solidFill>
              </a:rPr>
              <a:t> </a:t>
            </a:r>
            <a:r>
              <a:rPr lang="fr-FR" sz="1400" i="1" dirty="0" err="1">
                <a:solidFill>
                  <a:schemeClr val="tx1"/>
                </a:solidFill>
              </a:rPr>
              <a:t>hogar</a:t>
            </a:r>
            <a:r>
              <a:rPr lang="fr-FR" sz="1400" i="1" dirty="0">
                <a:solidFill>
                  <a:schemeClr val="tx1"/>
                </a:solidFill>
              </a:rPr>
              <a:t> » </a:t>
            </a:r>
            <a:r>
              <a:rPr lang="fr-FR" sz="1400" dirty="0">
                <a:solidFill>
                  <a:schemeClr val="tx1"/>
                </a:solidFill>
              </a:rPr>
              <a:t> Manual Area cliente </a:t>
            </a:r>
            <a:endParaRPr lang="es-ES" sz="1400" dirty="0">
              <a:solidFill>
                <a:schemeClr val="tx1"/>
              </a:solidFill>
            </a:endParaRPr>
          </a:p>
        </p:txBody>
      </p:sp>
      <p:sp>
        <p:nvSpPr>
          <p:cNvPr id="2" name="CuadroTexto 1">
            <a:extLst>
              <a:ext uri="{FF2B5EF4-FFF2-40B4-BE49-F238E27FC236}">
                <a16:creationId xmlns:a16="http://schemas.microsoft.com/office/drawing/2014/main" id="{8DEA9170-27F8-4B76-9756-B6128FE0FCF2}"/>
              </a:ext>
            </a:extLst>
          </p:cNvPr>
          <p:cNvSpPr txBox="1"/>
          <p:nvPr/>
        </p:nvSpPr>
        <p:spPr>
          <a:xfrm>
            <a:off x="5129397" y="4080344"/>
            <a:ext cx="3226527" cy="369332"/>
          </a:xfrm>
          <a:prstGeom prst="rect">
            <a:avLst/>
          </a:prstGeom>
          <a:noFill/>
        </p:spPr>
        <p:txBody>
          <a:bodyPr wrap="square" rtlCol="0">
            <a:spAutoFit/>
          </a:bodyPr>
          <a:lstStyle/>
          <a:p>
            <a:r>
              <a:rPr lang="es-ES" b="1" dirty="0"/>
              <a:t>Pólizas TSeguros con Santalucia</a:t>
            </a:r>
          </a:p>
        </p:txBody>
      </p:sp>
      <p:sp>
        <p:nvSpPr>
          <p:cNvPr id="9" name="Rectángulo: esquinas redondeadas 8">
            <a:extLst>
              <a:ext uri="{FF2B5EF4-FFF2-40B4-BE49-F238E27FC236}">
                <a16:creationId xmlns:a16="http://schemas.microsoft.com/office/drawing/2014/main" id="{DF806D7E-20E5-41FF-8479-632B3F07C96D}"/>
              </a:ext>
            </a:extLst>
          </p:cNvPr>
          <p:cNvSpPr/>
          <p:nvPr/>
        </p:nvSpPr>
        <p:spPr>
          <a:xfrm>
            <a:off x="4750075" y="4080344"/>
            <a:ext cx="4084478" cy="118868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Rectángulo: esquinas redondeadas 60">
            <a:extLst>
              <a:ext uri="{FF2B5EF4-FFF2-40B4-BE49-F238E27FC236}">
                <a16:creationId xmlns:a16="http://schemas.microsoft.com/office/drawing/2014/main" id="{8B06E881-787B-4183-AFB0-E993358949AF}"/>
              </a:ext>
            </a:extLst>
          </p:cNvPr>
          <p:cNvSpPr/>
          <p:nvPr/>
        </p:nvSpPr>
        <p:spPr>
          <a:xfrm>
            <a:off x="9338513" y="4492439"/>
            <a:ext cx="1797664" cy="56705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1400" dirty="0">
                <a:solidFill>
                  <a:schemeClr val="tx1"/>
                </a:solidFill>
                <a:latin typeface="Calibri" panose="020F0502020204030204" pitchFamily="34" charset="0"/>
                <a:cs typeface="Times New Roman" panose="02020603050405020304" pitchFamily="18" charset="0"/>
              </a:rPr>
              <a:t>Todas las Bajas</a:t>
            </a:r>
            <a:endParaRPr lang="es-ES" sz="1400" b="1" dirty="0">
              <a:solidFill>
                <a:schemeClr val="tx1"/>
              </a:solidFill>
              <a:latin typeface="Calibri" panose="020F0502020204030204" pitchFamily="34" charset="0"/>
              <a:cs typeface="Times New Roman" panose="02020603050405020304" pitchFamily="18" charset="0"/>
            </a:endParaRPr>
          </a:p>
        </p:txBody>
      </p:sp>
      <p:sp>
        <p:nvSpPr>
          <p:cNvPr id="66" name="CuadroTexto 65">
            <a:extLst>
              <a:ext uri="{FF2B5EF4-FFF2-40B4-BE49-F238E27FC236}">
                <a16:creationId xmlns:a16="http://schemas.microsoft.com/office/drawing/2014/main" id="{0422FDE0-6294-405B-B420-08FBFDEFDBB3}"/>
              </a:ext>
            </a:extLst>
          </p:cNvPr>
          <p:cNvSpPr txBox="1"/>
          <p:nvPr/>
        </p:nvSpPr>
        <p:spPr>
          <a:xfrm>
            <a:off x="9333297" y="4078000"/>
            <a:ext cx="2095040" cy="369332"/>
          </a:xfrm>
          <a:prstGeom prst="rect">
            <a:avLst/>
          </a:prstGeom>
          <a:noFill/>
        </p:spPr>
        <p:txBody>
          <a:bodyPr wrap="square" rtlCol="0">
            <a:spAutoFit/>
          </a:bodyPr>
          <a:lstStyle/>
          <a:p>
            <a:r>
              <a:rPr lang="es-ES" b="1" dirty="0"/>
              <a:t>Pólizas TSeguros</a:t>
            </a:r>
          </a:p>
        </p:txBody>
      </p:sp>
      <p:sp>
        <p:nvSpPr>
          <p:cNvPr id="68" name="Rectángulo: esquinas redondeadas 67">
            <a:extLst>
              <a:ext uri="{FF2B5EF4-FFF2-40B4-BE49-F238E27FC236}">
                <a16:creationId xmlns:a16="http://schemas.microsoft.com/office/drawing/2014/main" id="{7BFCC2D3-989B-41ED-8F17-F7506CB449DB}"/>
              </a:ext>
            </a:extLst>
          </p:cNvPr>
          <p:cNvSpPr/>
          <p:nvPr/>
        </p:nvSpPr>
        <p:spPr>
          <a:xfrm>
            <a:off x="9207190" y="4078000"/>
            <a:ext cx="2125413" cy="118868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3" name="Conector recto 12">
            <a:extLst>
              <a:ext uri="{FF2B5EF4-FFF2-40B4-BE49-F238E27FC236}">
                <a16:creationId xmlns:a16="http://schemas.microsoft.com/office/drawing/2014/main" id="{6A7E4ADE-0295-4D94-BD2D-B7842080EDBA}"/>
              </a:ext>
            </a:extLst>
          </p:cNvPr>
          <p:cNvCxnSpPr>
            <a:cxnSpLocks/>
          </p:cNvCxnSpPr>
          <p:nvPr/>
        </p:nvCxnSpPr>
        <p:spPr>
          <a:xfrm>
            <a:off x="4415712" y="5413305"/>
            <a:ext cx="7776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ángulo: esquinas redondeadas 32">
            <a:extLst>
              <a:ext uri="{FF2B5EF4-FFF2-40B4-BE49-F238E27FC236}">
                <a16:creationId xmlns:a16="http://schemas.microsoft.com/office/drawing/2014/main" id="{21DD38E1-CFEF-43A8-B82E-C61EB8501F82}"/>
              </a:ext>
            </a:extLst>
          </p:cNvPr>
          <p:cNvSpPr/>
          <p:nvPr/>
        </p:nvSpPr>
        <p:spPr>
          <a:xfrm>
            <a:off x="8706168" y="1343445"/>
            <a:ext cx="3131755" cy="69693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2000" b="1" dirty="0">
                <a:solidFill>
                  <a:schemeClr val="tx1"/>
                </a:solidFill>
                <a:latin typeface="Calibri" panose="020F0502020204030204" pitchFamily="34" charset="0"/>
                <a:cs typeface="Times New Roman" panose="02020603050405020304" pitchFamily="18" charset="0"/>
              </a:rPr>
              <a:t>Si podemos gestionar</a:t>
            </a:r>
          </a:p>
        </p:txBody>
      </p:sp>
      <p:sp>
        <p:nvSpPr>
          <p:cNvPr id="37" name="Rectángulo: esquinas redondeadas 36">
            <a:extLst>
              <a:ext uri="{FF2B5EF4-FFF2-40B4-BE49-F238E27FC236}">
                <a16:creationId xmlns:a16="http://schemas.microsoft.com/office/drawing/2014/main" id="{E8247BD9-331D-4B9B-8E7C-9F2E11A03490}"/>
              </a:ext>
            </a:extLst>
          </p:cNvPr>
          <p:cNvSpPr/>
          <p:nvPr/>
        </p:nvSpPr>
        <p:spPr>
          <a:xfrm>
            <a:off x="604581" y="1607963"/>
            <a:ext cx="2961508" cy="69693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800"/>
              </a:spcAft>
            </a:pPr>
            <a:r>
              <a:rPr lang="es-ES" sz="2000" b="1" dirty="0">
                <a:solidFill>
                  <a:schemeClr val="tx1"/>
                </a:solidFill>
                <a:latin typeface="Calibri" panose="020F0502020204030204" pitchFamily="34" charset="0"/>
                <a:cs typeface="Times New Roman" panose="02020603050405020304" pitchFamily="18" charset="0"/>
              </a:rPr>
              <a:t>Si podemos gestionar</a:t>
            </a:r>
          </a:p>
        </p:txBody>
      </p:sp>
    </p:spTree>
    <p:extLst>
      <p:ext uri="{BB962C8B-B14F-4D97-AF65-F5344CB8AC3E}">
        <p14:creationId xmlns:p14="http://schemas.microsoft.com/office/powerpoint/2010/main" val="736982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D0786EE-58DC-49B6-BDA1-DA98D2EA436E}"/>
              </a:ext>
            </a:extLst>
          </p:cNvPr>
          <p:cNvSpPr>
            <a:spLocks noGrp="1"/>
          </p:cNvSpPr>
          <p:nvPr>
            <p:ph type="sldNum" sz="quarter" idx="12"/>
          </p:nvPr>
        </p:nvSpPr>
        <p:spPr/>
        <p:txBody>
          <a:bodyPr/>
          <a:lstStyle/>
          <a:p>
            <a:fld id="{C403DBF3-ACBC-42EB-B890-648F70A723C9}" type="slidenum">
              <a:rPr lang="es-ES" smtClean="0"/>
              <a:t>41</a:t>
            </a:fld>
            <a:endParaRPr lang="es-ES"/>
          </a:p>
        </p:txBody>
      </p:sp>
      <p:sp>
        <p:nvSpPr>
          <p:cNvPr id="4" name="Rectángulo: esquinas redondeadas 3">
            <a:extLst>
              <a:ext uri="{FF2B5EF4-FFF2-40B4-BE49-F238E27FC236}">
                <a16:creationId xmlns:a16="http://schemas.microsoft.com/office/drawing/2014/main" id="{5578EF0F-FD0B-4BD6-88B0-20EE6A135587}"/>
              </a:ext>
            </a:extLst>
          </p:cNvPr>
          <p:cNvSpPr/>
          <p:nvPr/>
        </p:nvSpPr>
        <p:spPr>
          <a:xfrm>
            <a:off x="1892174" y="162539"/>
            <a:ext cx="8618899"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r>
              <a:rPr lang="es-ES" sz="2000" b="1" dirty="0">
                <a:solidFill>
                  <a:schemeClr val="bg1"/>
                </a:solidFill>
              </a:rPr>
              <a:t>TIENDAS– GESTION DERECHOS PROTECCIÓN DE DATOS</a:t>
            </a:r>
          </a:p>
        </p:txBody>
      </p:sp>
      <p:pic>
        <p:nvPicPr>
          <p:cNvPr id="6" name="Imagen 5">
            <a:extLst>
              <a:ext uri="{FF2B5EF4-FFF2-40B4-BE49-F238E27FC236}">
                <a16:creationId xmlns:a16="http://schemas.microsoft.com/office/drawing/2014/main" id="{E50E2C6D-1B39-4135-9CB0-C3729F4D9EDB}"/>
              </a:ext>
            </a:extLst>
          </p:cNvPr>
          <p:cNvPicPr>
            <a:picLocks noChangeAspect="1"/>
          </p:cNvPicPr>
          <p:nvPr/>
        </p:nvPicPr>
        <p:blipFill>
          <a:blip r:embed="rId3"/>
          <a:stretch>
            <a:fillRect/>
          </a:stretch>
        </p:blipFill>
        <p:spPr>
          <a:xfrm>
            <a:off x="136407" y="18106"/>
            <a:ext cx="1054469" cy="382357"/>
          </a:xfrm>
          <a:prstGeom prst="rect">
            <a:avLst/>
          </a:prstGeom>
        </p:spPr>
      </p:pic>
      <p:sp>
        <p:nvSpPr>
          <p:cNvPr id="11" name="Rectángulo: esquinas redondeadas 10">
            <a:extLst>
              <a:ext uri="{FF2B5EF4-FFF2-40B4-BE49-F238E27FC236}">
                <a16:creationId xmlns:a16="http://schemas.microsoft.com/office/drawing/2014/main" id="{DFBB158E-4883-4903-ADC1-47DBAA92F1F9}"/>
              </a:ext>
            </a:extLst>
          </p:cNvPr>
          <p:cNvSpPr/>
          <p:nvPr/>
        </p:nvSpPr>
        <p:spPr>
          <a:xfrm>
            <a:off x="177124" y="696633"/>
            <a:ext cx="11591168" cy="60248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spcBef>
                <a:spcPts val="1200"/>
              </a:spcBef>
              <a:spcAft>
                <a:spcPts val="0"/>
              </a:spcAft>
            </a:pPr>
            <a:r>
              <a:rPr lang="es-ES" sz="1150" dirty="0">
                <a:solidFill>
                  <a:schemeClr val="tx1"/>
                </a:solidFill>
                <a:latin typeface="Calibri" panose="020F0502020204030204" pitchFamily="34" charset="0"/>
                <a:ea typeface="Times New Roman" panose="02020603050405020304" pitchFamily="18" charset="0"/>
                <a:cs typeface="Calibri" panose="020F0502020204030204" pitchFamily="34" charset="0"/>
              </a:rPr>
              <a:t>En materia de protección de datos, la normativa vigente reconoce a los interesados una serie de </a:t>
            </a:r>
            <a:r>
              <a:rPr lang="es-ES" sz="115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derechos (acceso, rectificación, cancelación…) </a:t>
            </a:r>
            <a:r>
              <a:rPr lang="es-ES" sz="1150" dirty="0">
                <a:solidFill>
                  <a:schemeClr val="tx1"/>
                </a:solidFill>
                <a:latin typeface="Calibri" panose="020F0502020204030204" pitchFamily="34" charset="0"/>
                <a:ea typeface="Times New Roman" panose="02020603050405020304" pitchFamily="18" charset="0"/>
                <a:cs typeface="Calibri" panose="020F0502020204030204" pitchFamily="34" charset="0"/>
              </a:rPr>
              <a:t>con el objetivo de dotarles de mayor transparencia y control sobre sus datos personales y la utilización que de ellos se haga. Tales derechos pueden ejercerse respecto de cualquier tratamiento de datos personales, automatizado o no automatizado. </a:t>
            </a:r>
            <a:endPar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15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s-ES" sz="1150" b="1" dirty="0">
                <a:solidFill>
                  <a:schemeClr val="tx1"/>
                </a:solidFill>
                <a:latin typeface="Calibri" panose="020F0502020204030204" pitchFamily="34" charset="0"/>
                <a:ea typeface="Calibri" panose="020F0502020204030204" pitchFamily="34" charset="0"/>
                <a:cs typeface="Calibri" panose="020F0502020204030204" pitchFamily="34" charset="0"/>
              </a:rPr>
              <a:t>Para el ejercicio de estos derechos</a:t>
            </a:r>
            <a:r>
              <a:rPr lang="es-ES" sz="1150" dirty="0">
                <a:solidFill>
                  <a:schemeClr val="tx1"/>
                </a:solidFill>
                <a:latin typeface="Calibri" panose="020F0502020204030204" pitchFamily="34" charset="0"/>
                <a:ea typeface="Calibri" panose="020F0502020204030204" pitchFamily="34" charset="0"/>
                <a:cs typeface="Calibri" panose="020F0502020204030204" pitchFamily="34" charset="0"/>
              </a:rPr>
              <a:t>, el cliente deberá enviar su solicitud al correo electrónico que se incluye en el condicionado del producto Seguro de Hogar Serán válidas, así mismo, cualquier petición recibida por cualquier otro canal de comunicación habitual en la interacción con los clientes, como correo ordinario.</a:t>
            </a:r>
            <a:endPar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spcBef>
                <a:spcPts val="600"/>
              </a:spcBef>
              <a:spcAft>
                <a:spcPts val="600"/>
              </a:spcAft>
              <a:buFont typeface="Arial" panose="020B0604020202020204" pitchFamily="34" charset="0"/>
              <a:buChar char="•"/>
            </a:pPr>
            <a:r>
              <a:rPr lang="es-ES_tradnl" sz="1150" b="1" dirty="0">
                <a:solidFill>
                  <a:schemeClr val="tx1"/>
                </a:solidFill>
                <a:latin typeface="Calibri" panose="020F0502020204030204" pitchFamily="34" charset="0"/>
                <a:ea typeface="Calibri" panose="020F0502020204030204" pitchFamily="34" charset="0"/>
                <a:cs typeface="Calibri" panose="020F0502020204030204" pitchFamily="34" charset="0"/>
              </a:rPr>
              <a:t>Datos necesarios</a:t>
            </a:r>
            <a:r>
              <a:rPr lang="es-ES_tradnl" sz="1150" dirty="0">
                <a:solidFill>
                  <a:schemeClr val="tx1"/>
                </a:solidFill>
                <a:latin typeface="Calibri" panose="020F0502020204030204" pitchFamily="34" charset="0"/>
                <a:ea typeface="Calibri" panose="020F0502020204030204" pitchFamily="34" charset="0"/>
                <a:cs typeface="Calibri" panose="020F0502020204030204" pitchFamily="34" charset="0"/>
              </a:rPr>
              <a:t>: Se atenderá la solicitud del interesado siempre y cuando sea éste quien lo solicite, o bien, su representante legal o voluntario. </a:t>
            </a:r>
            <a:r>
              <a:rPr lang="es-ES" sz="1150" dirty="0">
                <a:solidFill>
                  <a:schemeClr val="tx1"/>
                </a:solidFill>
                <a:latin typeface="Calibri" panose="020F0502020204030204" pitchFamily="34" charset="0"/>
                <a:ea typeface="Calibri" panose="020F0502020204030204" pitchFamily="34" charset="0"/>
                <a:cs typeface="Calibri" panose="020F0502020204030204" pitchFamily="34" charset="0"/>
              </a:rPr>
              <a:t>Por ello, debe verificarse la identidad del interesado o la condición de representante del interesado y su identidad:</a:t>
            </a:r>
            <a:endPar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Courier New" panose="02070309020205020404" pitchFamily="49" charset="0"/>
              <a:buChar char="o"/>
            </a:pPr>
            <a:r>
              <a:rPr lang="es-ES_tradnl" sz="1150" dirty="0">
                <a:solidFill>
                  <a:schemeClr val="tx1"/>
                </a:solidFill>
                <a:latin typeface="Calibri" panose="020F0502020204030204" pitchFamily="34" charset="0"/>
                <a:cs typeface="Calibri" panose="020F0502020204030204" pitchFamily="34" charset="0"/>
              </a:rPr>
              <a:t>Datos del interesado: Nombre y apellidos.</a:t>
            </a:r>
            <a:endParaRPr lang="es-ES" sz="1150" dirty="0">
              <a:solidFill>
                <a:schemeClr val="tx1"/>
              </a:solidFill>
            </a:endParaRPr>
          </a:p>
          <a:p>
            <a:pPr marL="800100" lvl="1" indent="-342900" algn="just">
              <a:lnSpc>
                <a:spcPct val="150000"/>
              </a:lnSpc>
              <a:buFont typeface="Courier New" panose="02070309020205020404" pitchFamily="49" charset="0"/>
              <a:buChar char="o"/>
            </a:pPr>
            <a:r>
              <a:rPr lang="es-ES_tradnl" sz="1150" dirty="0">
                <a:solidFill>
                  <a:schemeClr val="tx1"/>
                </a:solidFill>
                <a:latin typeface="Calibri" panose="020F0502020204030204" pitchFamily="34" charset="0"/>
                <a:cs typeface="Calibri" panose="020F0502020204030204" pitchFamily="34" charset="0"/>
              </a:rPr>
              <a:t>Documento de identificación aportado.</a:t>
            </a:r>
            <a:endParaRPr lang="es-ES" sz="1150" dirty="0">
              <a:solidFill>
                <a:schemeClr val="tx1"/>
              </a:solidFill>
            </a:endParaRPr>
          </a:p>
          <a:p>
            <a:pPr marL="800100" lvl="1" indent="-342900" algn="just">
              <a:lnSpc>
                <a:spcPct val="150000"/>
              </a:lnSpc>
              <a:buFont typeface="Courier New" panose="02070309020205020404" pitchFamily="49" charset="0"/>
              <a:buChar char="o"/>
            </a:pPr>
            <a:r>
              <a:rPr lang="es-ES_tradnl" sz="1150" dirty="0">
                <a:solidFill>
                  <a:schemeClr val="tx1"/>
                </a:solidFill>
                <a:latin typeface="Calibri" panose="020F0502020204030204" pitchFamily="34" charset="0"/>
                <a:cs typeface="Calibri" panose="020F0502020204030204" pitchFamily="34" charset="0"/>
              </a:rPr>
              <a:t>Derecho que ejercita el interesado.</a:t>
            </a:r>
            <a:endParaRPr lang="es-ES" sz="1150" dirty="0">
              <a:solidFill>
                <a:schemeClr val="tx1"/>
              </a:solidFill>
            </a:endParaRPr>
          </a:p>
          <a:p>
            <a:pPr marL="180340">
              <a:lnSpc>
                <a:spcPct val="150000"/>
              </a:lnSpc>
              <a:spcBef>
                <a:spcPts val="1200"/>
              </a:spcBef>
              <a:spcAft>
                <a:spcPts val="0"/>
              </a:spcAft>
            </a:pPr>
            <a:r>
              <a:rPr lang="es-ES" sz="1150" dirty="0">
                <a:solidFill>
                  <a:schemeClr val="tx1"/>
                </a:solidFill>
                <a:latin typeface="Calibri" panose="020F0502020204030204" pitchFamily="34" charset="0"/>
                <a:ea typeface="Times New Roman" panose="02020603050405020304" pitchFamily="18" charset="0"/>
                <a:cs typeface="Calibri" panose="020F0502020204030204" pitchFamily="34" charset="0"/>
              </a:rPr>
              <a:t>En el caso en el que el interesado ejerza su derecho a través de un representante legal o voluntario se deberá verificar la acreditación de la representación. </a:t>
            </a:r>
            <a:endPar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lgn="just">
              <a:lnSpc>
                <a:spcPct val="150000"/>
              </a:lnSpc>
              <a:spcBef>
                <a:spcPts val="600"/>
              </a:spcBef>
              <a:spcAft>
                <a:spcPts val="600"/>
              </a:spcAft>
              <a:buFont typeface="Arial" panose="020B0604020202020204" pitchFamily="34" charset="0"/>
              <a:buChar char="•"/>
            </a:pPr>
            <a:r>
              <a:rPr lang="es-ES" sz="11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Importante</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 antes de facilitar al cliente el </a:t>
            </a:r>
            <a:r>
              <a:rPr lang="es-ES" sz="11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correo electrónico al que tiene que enviar la solicitud</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 hay que </a:t>
            </a:r>
            <a:r>
              <a:rPr lang="es-ES" sz="11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verificar con qué aseguradora tiene contratado el Seguro de Hogar</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342900" lvl="0" indent="-171450" algn="just">
              <a:spcBef>
                <a:spcPts val="600"/>
              </a:spcBef>
              <a:spcAft>
                <a:spcPts val="600"/>
              </a:spcAft>
              <a:buFont typeface="Courier New" panose="02070309020205020404" pitchFamily="49" charset="0"/>
              <a:buChar char="o"/>
            </a:pP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Para clientes con Seguro de Hogar contratado con Telefónica Seguros-Santalucía el correo electrónico es </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4"/>
              </a:rPr>
              <a:t>arcolopd@santalucia.es</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 . </a:t>
            </a:r>
          </a:p>
          <a:p>
            <a:pPr marL="342900" lvl="0" indent="-171450" algn="just">
              <a:spcBef>
                <a:spcPts val="600"/>
              </a:spcBef>
              <a:spcAft>
                <a:spcPts val="600"/>
              </a:spcAft>
              <a:buFont typeface="Courier New" panose="02070309020205020404" pitchFamily="49" charset="0"/>
              <a:buChar char="o"/>
            </a:pP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Para clientes con Seguro de Hogar contratado únicamente con Telefónica Seguros el correo electrónico es  </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hlinkClick r:id="rId5"/>
              </a:rPr>
              <a:t>privacidad.telefonicaseguros@telefonica.com</a:t>
            </a:r>
            <a:r>
              <a:rPr lang="es-ES" sz="115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352425" lvl="0" indent="-171450" algn="just">
              <a:spcBef>
                <a:spcPts val="600"/>
              </a:spcBef>
              <a:spcAft>
                <a:spcPts val="600"/>
              </a:spcAft>
              <a:buFont typeface="Courier New" panose="02070309020205020404" pitchFamily="49" charset="0"/>
              <a:buChar char="o"/>
              <a:tabLst>
                <a:tab pos="452438" algn="l"/>
              </a:tabLst>
            </a:pPr>
            <a:r>
              <a:rPr lang="es-ES" sz="1150" dirty="0">
                <a:solidFill>
                  <a:schemeClr val="tx1"/>
                </a:solidFill>
                <a:latin typeface="Calibri" panose="020F0502020204030204" pitchFamily="34" charset="0"/>
                <a:cs typeface="Times New Roman" panose="02020603050405020304" pitchFamily="18" charset="0"/>
              </a:rPr>
              <a:t>En el caso de que un cliente solicite información en el Call Center de Movistar Seguros se le facilitará la dirección el correo electrónico donde debe enviar su solicitud según el seguro de hogar contratado. </a:t>
            </a:r>
          </a:p>
          <a:p>
            <a:pPr marL="171450" lvl="0" algn="just">
              <a:spcBef>
                <a:spcPts val="600"/>
              </a:spcBef>
              <a:spcAft>
                <a:spcPts val="600"/>
              </a:spcAft>
              <a:tabLst>
                <a:tab pos="176213" algn="l"/>
              </a:tabLst>
            </a:pPr>
            <a:r>
              <a:rPr lang="es-ES" sz="115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Nota</a:t>
            </a:r>
            <a:r>
              <a:rPr lang="es-ES" sz="1150" dirty="0">
                <a:solidFill>
                  <a:prstClr val="black"/>
                </a:solidFill>
                <a:latin typeface="Calibri" panose="020F0502020204030204" pitchFamily="34" charset="0"/>
                <a:ea typeface="Calibri" panose="020F0502020204030204" pitchFamily="34" charset="0"/>
                <a:cs typeface="Times New Roman" panose="02020603050405020304" pitchFamily="18" charset="0"/>
              </a:rPr>
              <a:t>: si el cliente manifiesta que quiere enviar la solicitud a Telefónica Seguros, facilitar el correo </a:t>
            </a:r>
            <a:r>
              <a:rPr lang="es-ES" sz="1150" dirty="0">
                <a:solidFill>
                  <a:prstClr val="black"/>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privacidad.telefonicaseguros@telefonica.com</a:t>
            </a:r>
            <a:r>
              <a:rPr lang="es-ES" sz="115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s-ES" sz="115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Botón de acción: ir hacia atrás o anterior 9">
            <a:hlinkClick r:id="" action="ppaction://hlinkshowjump?jump=previousslide" highlightClick="1"/>
            <a:extLst>
              <a:ext uri="{FF2B5EF4-FFF2-40B4-BE49-F238E27FC236}">
                <a16:creationId xmlns:a16="http://schemas.microsoft.com/office/drawing/2014/main" id="{33E509E9-E7E2-40AF-AF3E-883650016851}"/>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12" name="Botón de acción: ir hacia delante o siguiente 11">
            <a:hlinkClick r:id="" action="ppaction://hlinkshowjump?jump=nextslide" highlightClick="1"/>
            <a:extLst>
              <a:ext uri="{FF2B5EF4-FFF2-40B4-BE49-F238E27FC236}">
                <a16:creationId xmlns:a16="http://schemas.microsoft.com/office/drawing/2014/main" id="{A542739C-26B9-4780-849D-6266392A21ED}"/>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pic>
        <p:nvPicPr>
          <p:cNvPr id="14" name="Picture 6" descr="Resultado de imagen de ir a inicio">
            <a:hlinkClick r:id="rId6" action="ppaction://hlinksldjump"/>
            <a:extLst>
              <a:ext uri="{FF2B5EF4-FFF2-40B4-BE49-F238E27FC236}">
                <a16:creationId xmlns:a16="http://schemas.microsoft.com/office/drawing/2014/main" id="{E0279749-C159-4FE0-B905-F68832FBE0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D29ABB31-CE0E-4372-BC36-C40D1EA5285B}"/>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6491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022C56E5-B6D8-44DA-A645-A5D0F88DC93B}"/>
              </a:ext>
            </a:extLst>
          </p:cNvPr>
          <p:cNvSpPr/>
          <p:nvPr/>
        </p:nvSpPr>
        <p:spPr>
          <a:xfrm>
            <a:off x="2032279" y="151281"/>
            <a:ext cx="6730061"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FACTURACION Y PAGOS</a:t>
            </a:r>
          </a:p>
        </p:txBody>
      </p:sp>
      <p:pic>
        <p:nvPicPr>
          <p:cNvPr id="8" name="Imagen 7">
            <a:extLst>
              <a:ext uri="{FF2B5EF4-FFF2-40B4-BE49-F238E27FC236}">
                <a16:creationId xmlns:a16="http://schemas.microsoft.com/office/drawing/2014/main" id="{D1E3928D-09B3-453D-9270-24E66EF82EFB}"/>
              </a:ext>
            </a:extLst>
          </p:cNvPr>
          <p:cNvPicPr>
            <a:picLocks noChangeAspect="1"/>
          </p:cNvPicPr>
          <p:nvPr/>
        </p:nvPicPr>
        <p:blipFill>
          <a:blip r:embed="rId2"/>
          <a:stretch>
            <a:fillRect/>
          </a:stretch>
        </p:blipFill>
        <p:spPr>
          <a:xfrm>
            <a:off x="136407" y="18106"/>
            <a:ext cx="1054469" cy="382357"/>
          </a:xfrm>
          <a:prstGeom prst="rect">
            <a:avLst/>
          </a:prstGeom>
        </p:spPr>
      </p:pic>
      <p:sp>
        <p:nvSpPr>
          <p:cNvPr id="9" name="Rectángulo: esquinas redondeadas 8">
            <a:extLst>
              <a:ext uri="{FF2B5EF4-FFF2-40B4-BE49-F238E27FC236}">
                <a16:creationId xmlns:a16="http://schemas.microsoft.com/office/drawing/2014/main" id="{69AD81F9-F21F-4087-A11C-DC33DEFE1083}"/>
              </a:ext>
            </a:extLst>
          </p:cNvPr>
          <p:cNvSpPr/>
          <p:nvPr/>
        </p:nvSpPr>
        <p:spPr>
          <a:xfrm>
            <a:off x="177613" y="879197"/>
            <a:ext cx="11509562" cy="57130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lvl="0" indent="-342900">
              <a:lnSpc>
                <a:spcPct val="107000"/>
              </a:lnSpc>
              <a:spcBef>
                <a:spcPts val="285"/>
              </a:spcBef>
              <a:buFont typeface="Symbol" panose="05050102010706020507" pitchFamily="18" charset="2"/>
              <a:buChar char=""/>
            </a:pP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El seguro siempre se contrata por un </a:t>
            </a:r>
            <a:r>
              <a:rPr lang="es-ES" sz="1200" b="1" dirty="0">
                <a:solidFill>
                  <a:schemeClr val="tx1"/>
                </a:solidFill>
                <a:latin typeface="Calibri" panose="020F0502020204030204" pitchFamily="34" charset="0"/>
                <a:ea typeface="Calibri" panose="020F0502020204030204" pitchFamily="34" charset="0"/>
                <a:cs typeface="Calibri" panose="020F0502020204030204" pitchFamily="34" charset="0"/>
              </a:rPr>
              <a:t>periodo anual</a:t>
            </a: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 nunca por periodos inferiores al año.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285"/>
              </a:spcBef>
              <a:buFont typeface="Symbol" panose="05050102010706020507" pitchFamily="18" charset="2"/>
              <a:buChar char=""/>
            </a:pP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El seguro </a:t>
            </a:r>
            <a:r>
              <a:rPr lang="es-E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se renueva automáticamente</a:t>
            </a: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 al llegar a su vencimiento.</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285"/>
              </a:spcBef>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285"/>
              </a:spcBef>
              <a:buFont typeface="Symbol" panose="05050102010706020507" pitchFamily="18" charset="2"/>
              <a:buChar char=""/>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El pago del seguro puede ser anual, trimestral o semestral. </a:t>
            </a:r>
            <a:r>
              <a:rPr lang="es-ES" sz="1200" b="1" dirty="0">
                <a:solidFill>
                  <a:schemeClr val="tx1"/>
                </a:solidFill>
                <a:latin typeface="Calibri" panose="020F0502020204030204" pitchFamily="34" charset="0"/>
                <a:ea typeface="Calibri" panose="020F0502020204030204" pitchFamily="34" charset="0"/>
                <a:cs typeface="Arial" panose="020B0604020202020204" pitchFamily="34" charset="0"/>
              </a:rPr>
              <a:t>El cobro lo realiza y gestiona la aseguradora </a:t>
            </a: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según sus procedimientos, no existiendo reflejo ni en la factura ni en los sistemas de Movistar.</a:t>
            </a:r>
          </a:p>
          <a:p>
            <a:pPr marL="800100" lvl="1" indent="-342900">
              <a:lnSpc>
                <a:spcPct val="107000"/>
              </a:lnSpc>
              <a:spcBef>
                <a:spcPts val="285"/>
              </a:spcBef>
              <a:buFont typeface="Courier New" panose="02070309020205020404" pitchFamily="49" charset="0"/>
              <a:buChar char="o"/>
            </a:pPr>
            <a:r>
              <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Modalidades Telefónica Seguros con Santalucía: Al tomador se le carga en el banco el día de entrada en vigor del seguro de hogar.</a:t>
            </a:r>
          </a:p>
          <a:p>
            <a:pPr marL="800100" lvl="1" indent="-342900">
              <a:lnSpc>
                <a:spcPct val="107000"/>
              </a:lnSpc>
              <a:spcBef>
                <a:spcPts val="285"/>
              </a:spcBef>
              <a:buFont typeface="Courier New" panose="02070309020205020404" pitchFamily="49" charset="0"/>
              <a:buChar char="o"/>
            </a:pPr>
            <a:r>
              <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rPr>
              <a:t>Modalidades Telefónica Seguros: El recibo se envía al cobro el día de entrada en vigor, pero al tomador se le carga al día siguiente o a los dos día</a:t>
            </a:r>
            <a:endParaRPr lang="es-ES" sz="12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285"/>
              </a:spcBef>
              <a:buFont typeface="Symbol" panose="05050102010706020507" pitchFamily="18" charset="2"/>
              <a:buChar char=""/>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Pagar el importe de la póliza de forma semestral o trimestral lleva implícitos una serie de gastos bancarios que hacen que el importe total a pagar aumente:</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Bef>
                <a:spcPts val="285"/>
              </a:spcBef>
            </a:pP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285"/>
              </a:spcBef>
              <a:buFont typeface="Courier New" panose="02070309020205020404" pitchFamily="49" charset="0"/>
              <a:buChar char="o"/>
            </a:pP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Lo que se incorpora en el primer recibo es el coste del impuesto del Consorcio</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Bef>
                <a:spcPts val="285"/>
              </a:spcBef>
              <a:buFont typeface="Courier New" panose="02070309020205020404" pitchFamily="49" charset="0"/>
              <a:buChar char="o"/>
            </a:pPr>
            <a:r>
              <a:rPr lang="es-ES" sz="1200" dirty="0">
                <a:solidFill>
                  <a:schemeClr val="tx1"/>
                </a:solidFill>
                <a:latin typeface="Calibri" panose="020F0502020204030204" pitchFamily="34" charset="0"/>
                <a:cs typeface="Calibri" panose="020F0502020204030204" pitchFamily="34" charset="0"/>
              </a:rPr>
              <a:t>Intereses: </a:t>
            </a:r>
          </a:p>
          <a:p>
            <a:pPr marL="1200150" lvl="2" indent="-285750">
              <a:lnSpc>
                <a:spcPct val="107000"/>
              </a:lnSpc>
              <a:spcBef>
                <a:spcPts val="285"/>
              </a:spcBef>
              <a:buFont typeface="Wingdings" panose="05000000000000000000" pitchFamily="2" charset="2"/>
              <a:buChar char=""/>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En modalidades de</a:t>
            </a:r>
            <a:r>
              <a:rPr lang="es-ES" sz="1200" b="1" dirty="0">
                <a:solidFill>
                  <a:schemeClr val="tx1"/>
                </a:solidFill>
                <a:latin typeface="Calibri" panose="020F0502020204030204" pitchFamily="34" charset="0"/>
                <a:ea typeface="Calibri" panose="020F0502020204030204" pitchFamily="34" charset="0"/>
                <a:cs typeface="Arial" panose="020B0604020202020204" pitchFamily="34" charset="0"/>
              </a:rPr>
              <a:t> Telefónica Seguros y Santalucía</a:t>
            </a: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 estos gastos adicionales se cobran en el primer recibo a emitir (+2% pago trimestral, +1,5% pago semestral).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Bef>
                <a:spcPts val="285"/>
              </a:spcBef>
              <a:spcAft>
                <a:spcPts val="800"/>
              </a:spcAft>
              <a:buFont typeface="Wingdings" panose="05000000000000000000" pitchFamily="2" charset="2"/>
              <a:buChar char=""/>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En modalidades  de </a:t>
            </a:r>
            <a:r>
              <a:rPr lang="es-ES" sz="1200" b="1" dirty="0">
                <a:solidFill>
                  <a:schemeClr val="tx1"/>
                </a:solidFill>
                <a:latin typeface="Calibri" panose="020F0502020204030204" pitchFamily="34" charset="0"/>
                <a:ea typeface="Calibri" panose="020F0502020204030204" pitchFamily="34" charset="0"/>
                <a:cs typeface="Arial" panose="020B0604020202020204" pitchFamily="34" charset="0"/>
              </a:rPr>
              <a:t>Telefónica Seguros</a:t>
            </a: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 el coste adicional por fraccionamiento se reparte entre cada una de las fracciones de pago del seguro.</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171450" lvl="0" indent="-171450">
              <a:buFont typeface="Arial" panose="020B0604020202020204" pitchFamily="34" charset="0"/>
              <a:buChar char="•"/>
            </a:pPr>
            <a:endParaRPr lang="es-ES" sz="1200" dirty="0">
              <a:solidFill>
                <a:prstClr val="black"/>
              </a:solidFill>
            </a:endParaRPr>
          </a:p>
          <a:p>
            <a:pPr marL="171450" lvl="0" indent="-171450">
              <a:buFont typeface="Arial" panose="020B0604020202020204" pitchFamily="34" charset="0"/>
              <a:buChar char="•"/>
            </a:pPr>
            <a:r>
              <a:rPr lang="es-ES" sz="1200" dirty="0">
                <a:solidFill>
                  <a:prstClr val="black"/>
                </a:solidFill>
              </a:rPr>
              <a:t>Las partes pueden oponerse a la prórroga del contrato mediante una notificación escrita a la otra parte, efectuada con un plazo de, al menos, </a:t>
            </a:r>
            <a:r>
              <a:rPr lang="es-ES" sz="1200" b="1" dirty="0">
                <a:solidFill>
                  <a:prstClr val="black"/>
                </a:solidFill>
              </a:rPr>
              <a:t>un</a:t>
            </a:r>
            <a:r>
              <a:rPr lang="es-ES" sz="1200" dirty="0">
                <a:solidFill>
                  <a:prstClr val="black"/>
                </a:solidFill>
              </a:rPr>
              <a:t> </a:t>
            </a:r>
            <a:r>
              <a:rPr lang="es-ES" sz="1200" b="1" dirty="0">
                <a:solidFill>
                  <a:prstClr val="black"/>
                </a:solidFill>
              </a:rPr>
              <a:t>mes de anticipación </a:t>
            </a:r>
            <a:r>
              <a:rPr lang="es-ES" sz="1200" dirty="0">
                <a:solidFill>
                  <a:prstClr val="black"/>
                </a:solidFill>
              </a:rPr>
              <a:t>a la finalización del período del seguro en curso cuando quien se oponga sea el Tomador del seguro, y de dos meses cuando sean las aseguradoras.</a:t>
            </a:r>
          </a:p>
          <a:p>
            <a:pPr lvl="0"/>
            <a:endParaRPr lang="es-ES" sz="1200" b="1" dirty="0">
              <a:solidFill>
                <a:prstClr val="black"/>
              </a:solidFill>
            </a:endParaRPr>
          </a:p>
          <a:p>
            <a:pPr marL="180975" lvl="1" indent="-180975">
              <a:buFont typeface="Arial" panose="020B0604020202020204" pitchFamily="34" charset="0"/>
              <a:buChar char="•"/>
            </a:pPr>
            <a:r>
              <a:rPr lang="es-ES" sz="1200" b="1" dirty="0">
                <a:solidFill>
                  <a:prstClr val="black"/>
                </a:solidFill>
              </a:rPr>
              <a:t>Desistimiento</a:t>
            </a:r>
            <a:r>
              <a:rPr lang="es-ES" sz="1200" dirty="0">
                <a:solidFill>
                  <a:prstClr val="black"/>
                </a:solidFill>
              </a:rPr>
              <a:t>: En contrataciones a distancia el tomador del seguro podrá </a:t>
            </a:r>
            <a:r>
              <a:rPr lang="es-ES" sz="1200" b="1" dirty="0">
                <a:solidFill>
                  <a:prstClr val="black"/>
                </a:solidFill>
              </a:rPr>
              <a:t>anular el contrato </a:t>
            </a:r>
            <a:r>
              <a:rPr lang="es-ES" sz="1200" dirty="0">
                <a:solidFill>
                  <a:prstClr val="black"/>
                </a:solidFill>
              </a:rPr>
              <a:t>por desistimiento en un plazo de </a:t>
            </a:r>
            <a:r>
              <a:rPr lang="es-ES" sz="1200" b="1" dirty="0">
                <a:solidFill>
                  <a:prstClr val="black"/>
                </a:solidFill>
              </a:rPr>
              <a:t>14 días naturales </a:t>
            </a:r>
            <a:r>
              <a:rPr lang="es-ES" sz="1200" dirty="0">
                <a:solidFill>
                  <a:prstClr val="black"/>
                </a:solidFill>
              </a:rPr>
              <a:t>a contar desde el día de su contratación, siempre que hubiera recibido la información previa a la contratación y las condiciones contractuales. Si no, el plazo mencionado se iniciará desde el día de la recepción de dicha información. </a:t>
            </a:r>
          </a:p>
          <a:p>
            <a:pPr lvl="0"/>
            <a:endParaRPr lang="es-ES" sz="1200" dirty="0">
              <a:solidFill>
                <a:prstClr val="black"/>
              </a:solidFill>
            </a:endParaRPr>
          </a:p>
          <a:p>
            <a:pPr marL="180975" lvl="1"/>
            <a:r>
              <a:rPr lang="es-ES" sz="1200" dirty="0">
                <a:solidFill>
                  <a:prstClr val="black"/>
                </a:solidFill>
              </a:rPr>
              <a:t>El tomador que ejerza el derecho de desistimiento solamente estará obligado a pagar la prima correspondiente hasta el momento del desistimiento. Así, se reembolsará al tomador la parte de prima no consumida. El ejercicio del derecho de desistimiento por el cliente está condicionado a que no haya declarado ningún siniestro y éste se haya aceptado o esté pendiente de resolución.</a:t>
            </a:r>
          </a:p>
          <a:p>
            <a:pPr marL="180975" lvl="1"/>
            <a:endParaRPr lang="es-ES" sz="1200" dirty="0">
              <a:solidFill>
                <a:prstClr val="black"/>
              </a:solidFill>
            </a:endParaRPr>
          </a:p>
          <a:p>
            <a:pPr lvl="0">
              <a:spcAft>
                <a:spcPts val="800"/>
              </a:spcAft>
            </a:pPr>
            <a:r>
              <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6" descr="Resultado de imagen de ir a inicio">
            <a:hlinkClick r:id="rId3" action="ppaction://hlinksldjump"/>
            <a:extLst>
              <a:ext uri="{FF2B5EF4-FFF2-40B4-BE49-F238E27FC236}">
                <a16:creationId xmlns:a16="http://schemas.microsoft.com/office/drawing/2014/main" id="{96122205-F23D-49B4-A63E-A1C480D82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E58DFCC8-7C2C-4FC6-9DE5-7C49608A074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045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022C56E5-B6D8-44DA-A645-A5D0F88DC93B}"/>
              </a:ext>
            </a:extLst>
          </p:cNvPr>
          <p:cNvSpPr/>
          <p:nvPr/>
        </p:nvSpPr>
        <p:spPr>
          <a:xfrm>
            <a:off x="2060854" y="162539"/>
            <a:ext cx="6730061"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CLIENTE – QUÉ MATERIAL RECIBE / DISPONE</a:t>
            </a:r>
          </a:p>
        </p:txBody>
      </p:sp>
      <p:pic>
        <p:nvPicPr>
          <p:cNvPr id="8" name="Imagen 7">
            <a:extLst>
              <a:ext uri="{FF2B5EF4-FFF2-40B4-BE49-F238E27FC236}">
                <a16:creationId xmlns:a16="http://schemas.microsoft.com/office/drawing/2014/main" id="{DF4E6C8B-54E2-4BC4-89D2-C97BBD35BF30}"/>
              </a:ext>
            </a:extLst>
          </p:cNvPr>
          <p:cNvPicPr>
            <a:picLocks noChangeAspect="1"/>
          </p:cNvPicPr>
          <p:nvPr/>
        </p:nvPicPr>
        <p:blipFill>
          <a:blip r:embed="rId2"/>
          <a:stretch>
            <a:fillRect/>
          </a:stretch>
        </p:blipFill>
        <p:spPr>
          <a:xfrm>
            <a:off x="136407" y="18106"/>
            <a:ext cx="1054469" cy="382357"/>
          </a:xfrm>
          <a:prstGeom prst="rect">
            <a:avLst/>
          </a:prstGeom>
        </p:spPr>
      </p:pic>
      <p:sp>
        <p:nvSpPr>
          <p:cNvPr id="9" name="Rectángulo: esquinas redondeadas 8">
            <a:extLst>
              <a:ext uri="{FF2B5EF4-FFF2-40B4-BE49-F238E27FC236}">
                <a16:creationId xmlns:a16="http://schemas.microsoft.com/office/drawing/2014/main" id="{1833880F-AC88-4CF1-8795-E1AFBFD64527}"/>
              </a:ext>
            </a:extLst>
          </p:cNvPr>
          <p:cNvSpPr/>
          <p:nvPr/>
        </p:nvSpPr>
        <p:spPr>
          <a:xfrm>
            <a:off x="311491" y="689038"/>
            <a:ext cx="11502070" cy="5986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200" dirty="0">
                <a:solidFill>
                  <a:schemeClr val="tx1"/>
                </a:solidFill>
                <a:latin typeface="Calibri" panose="020F0502020204030204" pitchFamily="34" charset="0"/>
                <a:ea typeface="Calibri" panose="020F0502020204030204" pitchFamily="34" charset="0"/>
                <a:cs typeface="Calibri" panose="020F0502020204030204" pitchFamily="34" charset="0"/>
              </a:rPr>
              <a:t>Información a disposición/recibe el cliente es:</a:t>
            </a:r>
            <a:r>
              <a:rPr lang="es-ES" sz="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050" b="1" dirty="0">
                <a:solidFill>
                  <a:schemeClr val="tx1"/>
                </a:solidFill>
                <a:latin typeface="Calibri" panose="020F0502020204030204" pitchFamily="34" charset="0"/>
                <a:cs typeface="Times New Roman" panose="02020603050405020304" pitchFamily="18" charset="0"/>
              </a:rPr>
              <a:t>A.- Documentación precontractual:  información a disposición de cualquier persona en unas </a:t>
            </a:r>
            <a:r>
              <a:rPr lang="es-ES" sz="1050" b="1" dirty="0" err="1">
                <a:solidFill>
                  <a:schemeClr val="tx1"/>
                </a:solidFill>
                <a:latin typeface="Calibri" panose="020F0502020204030204" pitchFamily="34" charset="0"/>
                <a:cs typeface="Times New Roman" panose="02020603050405020304" pitchFamily="18" charset="0"/>
              </a:rPr>
              <a:t>url</a:t>
            </a:r>
            <a:r>
              <a:rPr lang="es-ES" sz="1050" b="1" dirty="0">
                <a:solidFill>
                  <a:schemeClr val="tx1"/>
                </a:solidFill>
                <a:latin typeface="Calibri" panose="020F0502020204030204" pitchFamily="34" charset="0"/>
                <a:cs typeface="Times New Roman" panose="02020603050405020304" pitchFamily="18" charset="0"/>
              </a:rPr>
              <a:t> públicas</a:t>
            </a:r>
          </a:p>
          <a:p>
            <a:pPr marL="342900" lvl="0" indent="-342900">
              <a:lnSpc>
                <a:spcPct val="107000"/>
              </a:lnSpc>
              <a:spcAft>
                <a:spcPts val="800"/>
              </a:spcAft>
              <a:buFont typeface="Symbol" panose="05050102010706020507" pitchFamily="18" charset="2"/>
              <a:buChar char=""/>
            </a:pPr>
            <a:r>
              <a:rPr lang="es-ES" sz="1100" u="sng"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Documento de Información sobre el producto de seguro (IPID): </a:t>
            </a:r>
            <a:r>
              <a:rPr lang="es-E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Este documento incluye una breve descripción del seguro. La información precontractual y contractual completa relativa a este producto se encuentra disponible en otros documentos tales como la nota informativa facilitada antes de la contratación o en las condiciones generales, particulares y, en su caso, en las especiales, facilitadas en el momento de la contratación.</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100" u="sng" dirty="0">
                <a:solidFill>
                  <a:schemeClr val="tx1"/>
                </a:solidFill>
                <a:latin typeface="Calibri" panose="020F0502020204030204" pitchFamily="34" charset="0"/>
                <a:cs typeface="Times New Roman" panose="02020603050405020304" pitchFamily="18" charset="0"/>
              </a:rPr>
              <a:t>Nota Informativa de Producto</a:t>
            </a:r>
            <a:r>
              <a:rPr lang="es-ES" sz="11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s-ES" sz="105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Información de finalidad comercial, así como las condiciones en las que se formalice el contrato y la ejecución de las prestaciones se proporcionan en lengua española.</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100" u="sng" dirty="0">
                <a:solidFill>
                  <a:schemeClr val="tx1"/>
                </a:solidFill>
                <a:latin typeface="Calibri" panose="020F0502020204030204" pitchFamily="34" charset="0"/>
                <a:cs typeface="Times New Roman" panose="02020603050405020304" pitchFamily="18" charset="0"/>
              </a:rPr>
              <a:t>Nota del Mediador</a:t>
            </a:r>
            <a:r>
              <a:rPr lang="es-ES" sz="11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En este documento se identifican las que además de ofrecer servicios de otra índole, se dedican a la actividad de mediación o distribución de seguros privados. En nuestro caso son Telefónica Móviles España, S.A.U. y Telefónica de España, S.A.U. como agencias de seguros exclusivas de la entidad aseguradora Telefónica Seguros Sucursal en España.</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100" u="sng" dirty="0">
                <a:solidFill>
                  <a:schemeClr val="tx1"/>
                </a:solidFill>
                <a:latin typeface="Calibri" panose="020F0502020204030204" pitchFamily="34" charset="0"/>
                <a:cs typeface="Times New Roman" panose="02020603050405020304" pitchFamily="18" charset="0"/>
              </a:rPr>
              <a:t>Política de Transparencia del Mediado</a:t>
            </a:r>
            <a:r>
              <a:rPr lang="es-ES" sz="1100" b="1"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r</a:t>
            </a:r>
            <a:r>
              <a:rPr lang="es-ES" sz="11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En este documento se recoge la Política de transparencia en la actividad de mediación de seguros para la oferta o comparación de productos a través de sitios web u otras técnicas de comunicación a distancia.</a:t>
            </a:r>
          </a:p>
          <a:p>
            <a:pPr>
              <a:lnSpc>
                <a:spcPct val="107000"/>
              </a:lnSpc>
              <a:spcAft>
                <a:spcPts val="800"/>
              </a:spcAft>
            </a:pPr>
            <a:r>
              <a:rPr lang="es-ES" sz="1100" b="1" dirty="0">
                <a:solidFill>
                  <a:srgbClr val="FF0000"/>
                </a:solidFill>
                <a:latin typeface="Calibri" panose="020F0502020204030204" pitchFamily="34" charset="0"/>
                <a:ea typeface="Calibri" panose="020F0502020204030204" pitchFamily="34" charset="0"/>
                <a:cs typeface="Calibri" panose="020F0502020204030204" pitchFamily="34" charset="0"/>
              </a:rPr>
              <a:t>Importante</a:t>
            </a:r>
            <a:r>
              <a:rPr lang="es-ES" sz="1100" dirty="0">
                <a:solidFill>
                  <a:schemeClr val="tx1"/>
                </a:solidFill>
                <a:latin typeface="Calibri" panose="020F0502020204030204" pitchFamily="34" charset="0"/>
                <a:ea typeface="Calibri" panose="020F0502020204030204" pitchFamily="34" charset="0"/>
                <a:cs typeface="Calibri" panose="020F0502020204030204" pitchFamily="34" charset="0"/>
              </a:rPr>
              <a:t>:  Durante el proceso de contratación obligatoriamente se ha de informar al cliente donde tiene disponible toda la información precontractual. </a:t>
            </a:r>
            <a:r>
              <a:rPr lang="es-ES" sz="1100" b="1" dirty="0">
                <a:solidFill>
                  <a:schemeClr val="tx1"/>
                </a:solidFill>
                <a:latin typeface="Calibri" panose="020F0502020204030204" pitchFamily="34" charset="0"/>
                <a:ea typeface="Calibri" panose="020F0502020204030204" pitchFamily="34" charset="0"/>
                <a:cs typeface="Calibri" panose="020F0502020204030204" pitchFamily="34" charset="0"/>
              </a:rPr>
              <a:t>Asegúrate</a:t>
            </a:r>
            <a:r>
              <a:rPr lang="es-ES" sz="1100" dirty="0">
                <a:solidFill>
                  <a:schemeClr val="tx1"/>
                </a:solidFill>
                <a:latin typeface="Calibri" panose="020F0502020204030204" pitchFamily="34" charset="0"/>
                <a:ea typeface="Calibri" panose="020F0502020204030204" pitchFamily="34" charset="0"/>
                <a:cs typeface="Calibri" panose="020F0502020204030204" pitchFamily="34" charset="0"/>
              </a:rPr>
              <a:t> con qué aseguradora se va a contratar el seguro de hogar antes de informar de la </a:t>
            </a:r>
            <a:r>
              <a:rPr lang="es-ES" sz="1100" dirty="0" err="1">
                <a:solidFill>
                  <a:schemeClr val="tx1"/>
                </a:solidFill>
                <a:latin typeface="Calibri" panose="020F0502020204030204" pitchFamily="34" charset="0"/>
                <a:ea typeface="Calibri" panose="020F0502020204030204" pitchFamily="34" charset="0"/>
                <a:cs typeface="Calibri" panose="020F0502020204030204" pitchFamily="34" charset="0"/>
              </a:rPr>
              <a:t>url</a:t>
            </a:r>
            <a:r>
              <a:rPr lang="es-ES" sz="1100" dirty="0">
                <a:solidFill>
                  <a:schemeClr val="tx1"/>
                </a:solidFill>
                <a:latin typeface="Calibri" panose="020F0502020204030204" pitchFamily="34" charset="0"/>
                <a:ea typeface="Calibri" panose="020F0502020204030204" pitchFamily="34" charset="0"/>
                <a:cs typeface="Calibri" panose="020F0502020204030204" pitchFamily="34" charset="0"/>
              </a:rPr>
              <a:t> correspondiente, son muy parecidas (ver operativa a tener en cuenta según Aseguradora)</a:t>
            </a:r>
            <a:endParaRPr lang="es-E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050" b="1" dirty="0">
                <a:solidFill>
                  <a:schemeClr val="tx1"/>
                </a:solidFill>
                <a:latin typeface="Calibri" panose="020F0502020204030204" pitchFamily="34" charset="0"/>
                <a:cs typeface="Times New Roman" panose="02020603050405020304" pitchFamily="18" charset="0"/>
              </a:rPr>
              <a:t> B.- Documentación contractual: información que recibe el cliente</a:t>
            </a:r>
          </a:p>
          <a:p>
            <a:pPr marL="342900" lvl="0" indent="-342900">
              <a:lnSpc>
                <a:spcPct val="107000"/>
              </a:lnSpc>
              <a:spcAft>
                <a:spcPts val="800"/>
              </a:spcAft>
              <a:buFont typeface="Symbol" panose="05050102010706020507" pitchFamily="18" charset="2"/>
              <a:buChar char=""/>
              <a:defRPr/>
            </a:pPr>
            <a:r>
              <a:rPr lang="es-ES" sz="1100" u="sng" dirty="0" err="1">
                <a:solidFill>
                  <a:prstClr val="black"/>
                </a:solidFill>
                <a:latin typeface="Calibri" panose="020F0502020204030204" pitchFamily="34" charset="0"/>
                <a:cs typeface="Times New Roman" panose="02020603050405020304" pitchFamily="18" charset="0"/>
              </a:rPr>
              <a:t>Wellcome</a:t>
            </a:r>
            <a:r>
              <a:rPr lang="es-ES" sz="1100" u="sng" dirty="0">
                <a:solidFill>
                  <a:prstClr val="black"/>
                </a:solidFill>
                <a:latin typeface="Calibri" panose="020F0502020204030204" pitchFamily="34" charset="0"/>
                <a:cs typeface="Times New Roman" panose="02020603050405020304" pitchFamily="18" charset="0"/>
              </a:rPr>
              <a:t> pack</a:t>
            </a:r>
            <a:r>
              <a:rPr lang="es-ES" sz="1100" dirty="0">
                <a:solidFill>
                  <a:prstClr val="black"/>
                </a:solidFill>
                <a:latin typeface="Calibri" panose="020F0502020204030204" pitchFamily="34" charset="0"/>
                <a:cs typeface="Times New Roman" panose="02020603050405020304" pitchFamily="18" charset="0"/>
              </a:rPr>
              <a:t>: en el que se incluye el IPID, las condiciones particulares y generales de seguro de hogar contratado y una guía rápida (información del producto). Envío al correo electrónico del cliente</a:t>
            </a:r>
          </a:p>
          <a:p>
            <a:pPr marL="342900" lvl="0" indent="-342900">
              <a:lnSpc>
                <a:spcPct val="107000"/>
              </a:lnSpc>
              <a:spcAft>
                <a:spcPts val="800"/>
              </a:spcAft>
              <a:buFont typeface="Symbol" panose="05050102010706020507" pitchFamily="18" charset="2"/>
              <a:buChar char=""/>
            </a:pP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05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ES" sz="1100" b="1" i="1" dirty="0">
                <a:solidFill>
                  <a:schemeClr val="tx1"/>
                </a:solidFill>
                <a:latin typeface="Calibri" panose="020F0502020204030204" pitchFamily="34" charset="0"/>
                <a:ea typeface="Calibri" panose="020F0502020204030204" pitchFamily="34" charset="0"/>
                <a:cs typeface="Times New Roman" panose="02020603050405020304" pitchFamily="18" charset="0"/>
              </a:rPr>
              <a:t>C.- Presupuesto: </a:t>
            </a:r>
            <a:r>
              <a:rPr lang="es-ES" sz="1100" dirty="0">
                <a:solidFill>
                  <a:schemeClr val="tx1"/>
                </a:solidFill>
                <a:latin typeface="Calibri" panose="020F0502020204030204" pitchFamily="34" charset="0"/>
                <a:ea typeface="Calibri" panose="020F0502020204030204" pitchFamily="34" charset="0"/>
                <a:cs typeface="Times New Roman" panose="02020603050405020304" pitchFamily="18" charset="0"/>
              </a:rPr>
              <a:t> No tiene valor contractual y tiene una validez de 30 días desde la fecha emisión. </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9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r>
              <a:rPr lang="es-E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6" descr="Resultado de imagen de ir a inicio">
            <a:hlinkClick r:id="rId3" action="ppaction://hlinksldjump"/>
            <a:extLst>
              <a:ext uri="{FF2B5EF4-FFF2-40B4-BE49-F238E27FC236}">
                <a16:creationId xmlns:a16="http://schemas.microsoft.com/office/drawing/2014/main" id="{472CA3DF-3E37-4528-A738-0A4096A22C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AF3555DB-762E-4A36-B8DB-82F7A2A6FEA7}"/>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2250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D0786EE-58DC-49B6-BDA1-DA98D2EA436E}"/>
              </a:ext>
            </a:extLst>
          </p:cNvPr>
          <p:cNvSpPr>
            <a:spLocks noGrp="1"/>
          </p:cNvSpPr>
          <p:nvPr>
            <p:ph type="sldNum" sz="quarter" idx="12"/>
          </p:nvPr>
        </p:nvSpPr>
        <p:spPr/>
        <p:txBody>
          <a:bodyPr/>
          <a:lstStyle/>
          <a:p>
            <a:fld id="{C403DBF3-ACBC-42EB-B890-648F70A723C9}" type="slidenum">
              <a:rPr lang="es-ES" smtClean="0"/>
              <a:t>44</a:t>
            </a:fld>
            <a:endParaRPr lang="es-ES"/>
          </a:p>
        </p:txBody>
      </p:sp>
      <p:sp>
        <p:nvSpPr>
          <p:cNvPr id="4" name="Rectángulo: esquinas redondeadas 3">
            <a:extLst>
              <a:ext uri="{FF2B5EF4-FFF2-40B4-BE49-F238E27FC236}">
                <a16:creationId xmlns:a16="http://schemas.microsoft.com/office/drawing/2014/main" id="{5578EF0F-FD0B-4BD6-88B0-20EE6A135587}"/>
              </a:ext>
            </a:extLst>
          </p:cNvPr>
          <p:cNvSpPr/>
          <p:nvPr/>
        </p:nvSpPr>
        <p:spPr>
          <a:xfrm>
            <a:off x="2060854" y="162539"/>
            <a:ext cx="6730061"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PREGUNTAS GENERALES (</a:t>
            </a:r>
            <a:r>
              <a:rPr lang="es-ES" sz="2000" b="1" err="1">
                <a:solidFill>
                  <a:schemeClr val="bg1"/>
                </a:solidFill>
              </a:rPr>
              <a:t>FAQ’s</a:t>
            </a:r>
            <a:r>
              <a:rPr lang="es-ES" sz="2000" b="1">
                <a:solidFill>
                  <a:schemeClr val="bg1"/>
                </a:solidFill>
              </a:rPr>
              <a:t>)</a:t>
            </a:r>
          </a:p>
        </p:txBody>
      </p:sp>
      <p:pic>
        <p:nvPicPr>
          <p:cNvPr id="6" name="Imagen 5">
            <a:extLst>
              <a:ext uri="{FF2B5EF4-FFF2-40B4-BE49-F238E27FC236}">
                <a16:creationId xmlns:a16="http://schemas.microsoft.com/office/drawing/2014/main" id="{E50E2C6D-1B39-4135-9CB0-C3729F4D9EDB}"/>
              </a:ext>
            </a:extLst>
          </p:cNvPr>
          <p:cNvPicPr>
            <a:picLocks noChangeAspect="1"/>
          </p:cNvPicPr>
          <p:nvPr/>
        </p:nvPicPr>
        <p:blipFill>
          <a:blip r:embed="rId2"/>
          <a:stretch>
            <a:fillRect/>
          </a:stretch>
        </p:blipFill>
        <p:spPr>
          <a:xfrm>
            <a:off x="136407" y="18106"/>
            <a:ext cx="1054469" cy="382357"/>
          </a:xfrm>
          <a:prstGeom prst="rect">
            <a:avLst/>
          </a:prstGeom>
        </p:spPr>
      </p:pic>
      <p:sp>
        <p:nvSpPr>
          <p:cNvPr id="11" name="Rectángulo: esquinas redondeadas 10">
            <a:extLst>
              <a:ext uri="{FF2B5EF4-FFF2-40B4-BE49-F238E27FC236}">
                <a16:creationId xmlns:a16="http://schemas.microsoft.com/office/drawing/2014/main" id="{DFBB158E-4883-4903-ADC1-47DBAA92F1F9}"/>
              </a:ext>
            </a:extLst>
          </p:cNvPr>
          <p:cNvSpPr/>
          <p:nvPr/>
        </p:nvSpPr>
        <p:spPr>
          <a:xfrm>
            <a:off x="177613" y="879197"/>
            <a:ext cx="11509562" cy="571308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lvl="1" indent="-285750">
              <a:lnSpc>
                <a:spcPct val="107000"/>
              </a:lnSpc>
              <a:spcBef>
                <a:spcPts val="200"/>
              </a:spcBef>
              <a:spcAft>
                <a:spcPts val="800"/>
              </a:spcAft>
              <a:buSzPts val="1200"/>
              <a:buFont typeface="Arial" panose="020B0604020202020204" pitchFamily="34" charset="0"/>
              <a:buChar char="•"/>
            </a:pPr>
            <a:r>
              <a:rPr lang="es-ES" sz="1600" b="1" dirty="0">
                <a:solidFill>
                  <a:srgbClr val="0086C3"/>
                </a:solidFill>
                <a:latin typeface="Calibri" panose="020F0502020204030204" pitchFamily="34" charset="0"/>
                <a:cs typeface="Arial" panose="020B0604020202020204" pitchFamily="34" charset="0"/>
              </a:rPr>
              <a:t>Diferente aseguradora en dos viviendas de un mismo propietario. Puedo tener la misma aseguradora?</a:t>
            </a:r>
          </a:p>
          <a:p>
            <a:pPr>
              <a:lnSpc>
                <a:spcPct val="107000"/>
              </a:lnSpc>
              <a:spcAft>
                <a:spcPts val="800"/>
              </a:spcAft>
            </a:pP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Si, pero solo es posible si el cliente lo solicita expresamente y  la contratación del seguro se realiza a través de Call Center o en una Tienda Movistar. Si ya las tiene contratadas, hasta la renovación de las mismas no podrá realizarse el cambio y siempre a petición del cliente.</a:t>
            </a:r>
            <a:endPar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lvl="1" indent="-285750">
              <a:lnSpc>
                <a:spcPct val="107000"/>
              </a:lnSpc>
              <a:spcBef>
                <a:spcPts val="200"/>
              </a:spcBef>
              <a:spcAft>
                <a:spcPts val="800"/>
              </a:spcAft>
              <a:buSzPts val="1200"/>
              <a:buFont typeface="Arial" panose="020B0604020202020204" pitchFamily="34" charset="0"/>
              <a:buChar char="•"/>
            </a:pPr>
            <a:r>
              <a:rPr lang="es-ES" sz="1600" b="1" dirty="0">
                <a:solidFill>
                  <a:srgbClr val="0086C3"/>
                </a:solidFill>
                <a:latin typeface="Calibri" panose="020F0502020204030204" pitchFamily="34" charset="0"/>
                <a:cs typeface="Arial" panose="020B0604020202020204" pitchFamily="34" charset="0"/>
              </a:rPr>
              <a:t>Tengo un seguro de hogar contratado con otra aseguradora, puedo contratar el seguro de hogar Movistar?</a:t>
            </a:r>
          </a:p>
          <a:p>
            <a:pPr>
              <a:lnSpc>
                <a:spcPct val="107000"/>
              </a:lnSpc>
              <a:spcAft>
                <a:spcPts val="800"/>
              </a:spcAft>
            </a:pP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Por supuesto, siempre puedes contratar el Seguro de Hogar de Movistar Seguros indicando como fecha de inicio la del fin de su seguro actual, y recuerda que, para evitar que pagues dos seguros, debes de </a:t>
            </a:r>
            <a:r>
              <a:rPr lang="es-ES" sz="1400" b="1" dirty="0">
                <a:solidFill>
                  <a:schemeClr val="tx1"/>
                </a:solidFill>
                <a:latin typeface="Calibri" panose="020F0502020204030204" pitchFamily="34" charset="0"/>
                <a:ea typeface="Calibri" panose="020F0502020204030204" pitchFamily="34" charset="0"/>
                <a:cs typeface="Calibri" panose="020F0502020204030204" pitchFamily="34" charset="0"/>
              </a:rPr>
              <a:t>comunicar la baja a tu aseguradora actual</a:t>
            </a: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 La legislación vigente indica que dicha comunicación sea, al menos, </a:t>
            </a:r>
            <a:r>
              <a:rPr lang="es-ES" sz="1400" b="1" dirty="0">
                <a:solidFill>
                  <a:schemeClr val="tx1"/>
                </a:solidFill>
                <a:latin typeface="Calibri" panose="020F0502020204030204" pitchFamily="34" charset="0"/>
                <a:ea typeface="Calibri" panose="020F0502020204030204" pitchFamily="34" charset="0"/>
                <a:cs typeface="Calibri" panose="020F0502020204030204" pitchFamily="34" charset="0"/>
              </a:rPr>
              <a:t>con un mes de antelación al vencimiento del seguro</a:t>
            </a: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Cada aseguradora establece sus propios medios para proceder a la cancelación de la renovación (por  escrito, teléfono, … ). Te recomendamos que revises tu póliza, así como la página web de la aseguradora para más información. </a:t>
            </a:r>
          </a:p>
          <a:p>
            <a:pPr marL="285750" lvl="1" indent="-285750">
              <a:lnSpc>
                <a:spcPct val="107000"/>
              </a:lnSpc>
              <a:spcBef>
                <a:spcPts val="200"/>
              </a:spcBef>
              <a:spcAft>
                <a:spcPts val="800"/>
              </a:spcAft>
              <a:buSzPts val="1200"/>
              <a:buFont typeface="Arial" panose="020B0604020202020204" pitchFamily="34" charset="0"/>
              <a:buChar char="•"/>
            </a:pPr>
            <a:r>
              <a:rPr lang="es-ES" sz="1600" b="1" dirty="0">
                <a:solidFill>
                  <a:srgbClr val="0086C3"/>
                </a:solidFill>
                <a:latin typeface="Calibri" panose="020F0502020204030204" pitchFamily="34" charset="0"/>
                <a:cs typeface="Arial" panose="020B0604020202020204" pitchFamily="34" charset="0"/>
              </a:rPr>
              <a:t>Baja anticipada del seguro</a:t>
            </a:r>
          </a:p>
          <a:p>
            <a:pPr>
              <a:lnSpc>
                <a:spcPct val="107000"/>
              </a:lnSpc>
              <a:spcAft>
                <a:spcPts val="0"/>
              </a:spcAft>
            </a:pPr>
            <a:r>
              <a:rPr lang="es-ES" sz="1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Si un cliente solicita la baja anticipada del seguro (no desistimiento) porque se cambia de domicilio, porque vende la casa,… cómo hay que proceder:</a:t>
            </a:r>
            <a:endPar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s-ES" sz="1400" dirty="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s-ES" sz="1400" b="1" dirty="0">
                <a:solidFill>
                  <a:srgbClr val="FF0000"/>
                </a:solidFill>
                <a:latin typeface="Calibri" panose="020F0502020204030204" pitchFamily="34" charset="0"/>
                <a:cs typeface="Times New Roman" panose="02020603050405020304" pitchFamily="18" charset="0"/>
              </a:rPr>
              <a:t>Indicar al cliente que debe enviar un correo electrónico a </a:t>
            </a:r>
            <a:r>
              <a:rPr lang="es-ES" sz="1400" u="sng" dirty="0">
                <a:solidFill>
                  <a:srgbClr val="0086C3"/>
                </a:solidFill>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segurohogar@movistar.es </a:t>
            </a:r>
            <a:r>
              <a:rPr lang="es-ES" sz="1400" b="1" dirty="0">
                <a:solidFill>
                  <a:srgbClr val="FF0000"/>
                </a:solidFill>
                <a:latin typeface="Calibri" panose="020F0502020204030204" pitchFamily="34" charset="0"/>
                <a:cs typeface="Times New Roman" panose="02020603050405020304" pitchFamily="18" charset="0"/>
              </a:rPr>
              <a:t>con toda la información posible para su análisis y resolución.</a:t>
            </a:r>
            <a:endParaRPr lang="es-ES" sz="1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s-ES" sz="1400" b="1" dirty="0">
              <a:solidFill>
                <a:srgbClr val="0086C3"/>
              </a:solidFill>
              <a:latin typeface="Calibri" panose="020F0502020204030204" pitchFamily="34" charset="0"/>
              <a:ea typeface="Times New Roman" panose="02020603050405020304" pitchFamily="18" charset="0"/>
              <a:cs typeface="Times New Roman" panose="02020603050405020304" pitchFamily="18" charset="0"/>
            </a:endParaRPr>
          </a:p>
          <a:p>
            <a:pPr marL="285750" lvl="1" indent="-285750">
              <a:lnSpc>
                <a:spcPct val="107000"/>
              </a:lnSpc>
              <a:spcBef>
                <a:spcPts val="200"/>
              </a:spcBef>
              <a:spcAft>
                <a:spcPts val="800"/>
              </a:spcAft>
              <a:buSzPts val="1200"/>
              <a:buFont typeface="Arial" panose="020B0604020202020204" pitchFamily="34" charset="0"/>
              <a:buChar char="•"/>
            </a:pPr>
            <a:r>
              <a:rPr lang="es-ES" sz="1600" b="1" dirty="0">
                <a:solidFill>
                  <a:srgbClr val="0086C3"/>
                </a:solidFill>
                <a:latin typeface="Calibri" panose="020F0502020204030204" pitchFamily="34" charset="0"/>
                <a:cs typeface="Arial" panose="020B0604020202020204" pitchFamily="34" charset="0"/>
              </a:rPr>
              <a:t>¿Correspondencia a otro domicilio?   </a:t>
            </a:r>
          </a:p>
          <a:p>
            <a:pPr>
              <a:lnSpc>
                <a:spcPct val="107000"/>
              </a:lnSpc>
              <a:spcAft>
                <a:spcPts val="800"/>
              </a:spcAft>
            </a:pPr>
            <a:r>
              <a:rPr lang="es-ES" sz="1400" dirty="0">
                <a:solidFill>
                  <a:schemeClr val="tx1"/>
                </a:solidFill>
                <a:latin typeface="Calibri" panose="020F0502020204030204" pitchFamily="34" charset="0"/>
                <a:ea typeface="Calibri" panose="020F0502020204030204" pitchFamily="34" charset="0"/>
                <a:cs typeface="Calibri" panose="020F0502020204030204" pitchFamily="34" charset="0"/>
              </a:rPr>
              <a:t>La póliza se envía por email y tiene información en el área cliente. Para comunicaciones por correo postal que desde Movistar Seguros realice al tomador del seguro se utiliza la dirección de la vivienda asegurada, salvo que el cliente facilite otra </a:t>
            </a:r>
            <a:r>
              <a:rPr lang="es-ES" sz="14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8" name="Picture 6" descr="Resultado de imagen de ir a inicio">
            <a:hlinkClick r:id="rId4" action="ppaction://hlinksldjump"/>
            <a:extLst>
              <a:ext uri="{FF2B5EF4-FFF2-40B4-BE49-F238E27FC236}">
                <a16:creationId xmlns:a16="http://schemas.microsoft.com/office/drawing/2014/main" id="{556087C9-D7D3-4299-8A1F-2A23F57920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5BE2586A-97CA-40C4-AE70-AAAB88F02D9A}"/>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2634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3D0786EE-58DC-49B6-BDA1-DA98D2EA436E}"/>
              </a:ext>
            </a:extLst>
          </p:cNvPr>
          <p:cNvSpPr>
            <a:spLocks noGrp="1"/>
          </p:cNvSpPr>
          <p:nvPr>
            <p:ph type="sldNum" sz="quarter" idx="12"/>
          </p:nvPr>
        </p:nvSpPr>
        <p:spPr/>
        <p:txBody>
          <a:bodyPr/>
          <a:lstStyle/>
          <a:p>
            <a:fld id="{C403DBF3-ACBC-42EB-B890-648F70A723C9}" type="slidenum">
              <a:rPr lang="es-ES" smtClean="0"/>
              <a:t>45</a:t>
            </a:fld>
            <a:endParaRPr lang="es-ES"/>
          </a:p>
        </p:txBody>
      </p:sp>
      <p:sp>
        <p:nvSpPr>
          <p:cNvPr id="4" name="Rectángulo: esquinas redondeadas 3">
            <a:extLst>
              <a:ext uri="{FF2B5EF4-FFF2-40B4-BE49-F238E27FC236}">
                <a16:creationId xmlns:a16="http://schemas.microsoft.com/office/drawing/2014/main" id="{5578EF0F-FD0B-4BD6-88B0-20EE6A135587}"/>
              </a:ext>
            </a:extLst>
          </p:cNvPr>
          <p:cNvSpPr/>
          <p:nvPr/>
        </p:nvSpPr>
        <p:spPr>
          <a:xfrm>
            <a:off x="2060854" y="162539"/>
            <a:ext cx="6730061"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dirty="0">
                <a:solidFill>
                  <a:schemeClr val="bg1"/>
                </a:solidFill>
              </a:rPr>
              <a:t>AREA CLIENTE disponible desde el 22 de abril 2022</a:t>
            </a:r>
          </a:p>
        </p:txBody>
      </p:sp>
      <p:pic>
        <p:nvPicPr>
          <p:cNvPr id="6" name="Imagen 5">
            <a:extLst>
              <a:ext uri="{FF2B5EF4-FFF2-40B4-BE49-F238E27FC236}">
                <a16:creationId xmlns:a16="http://schemas.microsoft.com/office/drawing/2014/main" id="{E50E2C6D-1B39-4135-9CB0-C3729F4D9EDB}"/>
              </a:ext>
            </a:extLst>
          </p:cNvPr>
          <p:cNvPicPr>
            <a:picLocks noChangeAspect="1"/>
          </p:cNvPicPr>
          <p:nvPr/>
        </p:nvPicPr>
        <p:blipFill>
          <a:blip r:embed="rId2"/>
          <a:stretch>
            <a:fillRect/>
          </a:stretch>
        </p:blipFill>
        <p:spPr>
          <a:xfrm>
            <a:off x="136407" y="18106"/>
            <a:ext cx="1054469" cy="382357"/>
          </a:xfrm>
          <a:prstGeom prst="rect">
            <a:avLst/>
          </a:prstGeom>
        </p:spPr>
      </p:pic>
      <p:pic>
        <p:nvPicPr>
          <p:cNvPr id="8" name="Picture 6" descr="Resultado de imagen de ir a inicio">
            <a:hlinkClick r:id="rId3" action="ppaction://hlinksldjump"/>
            <a:extLst>
              <a:ext uri="{FF2B5EF4-FFF2-40B4-BE49-F238E27FC236}">
                <a16:creationId xmlns:a16="http://schemas.microsoft.com/office/drawing/2014/main" id="{815F2A78-D720-461A-97C1-2213E9B2A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esquinas redondeadas 8">
            <a:extLst>
              <a:ext uri="{FF2B5EF4-FFF2-40B4-BE49-F238E27FC236}">
                <a16:creationId xmlns:a16="http://schemas.microsoft.com/office/drawing/2014/main" id="{4D0851EA-1DF5-44F8-8829-CA1D726AA747}"/>
              </a:ext>
            </a:extLst>
          </p:cNvPr>
          <p:cNvSpPr/>
          <p:nvPr/>
        </p:nvSpPr>
        <p:spPr>
          <a:xfrm>
            <a:off x="177613" y="879197"/>
            <a:ext cx="11509562" cy="254980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1400" b="1" dirty="0">
                <a:solidFill>
                  <a:schemeClr val="tx1"/>
                </a:solidFill>
              </a:rPr>
              <a:t>Área cliente accesible directamente desde la </a:t>
            </a:r>
            <a:r>
              <a:rPr lang="es-ES" sz="1400" b="1" dirty="0" err="1">
                <a:solidFill>
                  <a:schemeClr val="tx1"/>
                </a:solidFill>
              </a:rPr>
              <a:t>url</a:t>
            </a:r>
            <a:r>
              <a:rPr lang="es-ES" sz="1400" b="1" dirty="0">
                <a:solidFill>
                  <a:schemeClr val="tx1"/>
                </a:solidFill>
              </a:rPr>
              <a:t> siguiente:  </a:t>
            </a:r>
            <a:r>
              <a:rPr lang="es-ES" sz="1400" dirty="0">
                <a:solidFill>
                  <a:schemeClr val="tx1"/>
                </a:solidFill>
                <a:hlinkClick r:id="rId5"/>
              </a:rPr>
              <a:t>https://</a:t>
            </a:r>
            <a:r>
              <a:rPr lang="fr-FR" sz="1400" dirty="0">
                <a:solidFill>
                  <a:schemeClr val="tx1"/>
                </a:solidFill>
                <a:hlinkClick r:id="rId5"/>
              </a:rPr>
              <a:t>www.telefonicaseguros.es/area-cliente/</a:t>
            </a:r>
            <a:endParaRPr lang="fr-FR" sz="1400" dirty="0">
              <a:solidFill>
                <a:schemeClr val="tx1"/>
              </a:solidFill>
            </a:endParaRPr>
          </a:p>
          <a:p>
            <a:pPr algn="ctr"/>
            <a:r>
              <a:rPr lang="fr-FR" sz="1400" dirty="0">
                <a:solidFill>
                  <a:schemeClr val="tx1"/>
                </a:solidFill>
              </a:rPr>
              <a:t>En Portal </a:t>
            </a:r>
            <a:r>
              <a:rPr lang="fr-FR" sz="1400" dirty="0" err="1">
                <a:solidFill>
                  <a:schemeClr val="tx1"/>
                </a:solidFill>
              </a:rPr>
              <a:t>Gestor</a:t>
            </a:r>
            <a:r>
              <a:rPr lang="fr-FR" sz="1400" dirty="0">
                <a:solidFill>
                  <a:schemeClr val="tx1"/>
                </a:solidFill>
              </a:rPr>
              <a:t> en « </a:t>
            </a:r>
            <a:r>
              <a:rPr lang="fr-FR" sz="1400" i="1" dirty="0">
                <a:solidFill>
                  <a:schemeClr val="tx1"/>
                </a:solidFill>
              </a:rPr>
              <a:t>ver </a:t>
            </a:r>
            <a:r>
              <a:rPr lang="fr-FR" sz="1400" i="1" dirty="0" err="1">
                <a:solidFill>
                  <a:schemeClr val="tx1"/>
                </a:solidFill>
              </a:rPr>
              <a:t>documentación</a:t>
            </a:r>
            <a:r>
              <a:rPr lang="fr-FR" sz="1400" i="1" dirty="0">
                <a:solidFill>
                  <a:schemeClr val="tx1"/>
                </a:solidFill>
              </a:rPr>
              <a:t> </a:t>
            </a:r>
            <a:r>
              <a:rPr lang="fr-FR" sz="1400" i="1" dirty="0" err="1">
                <a:solidFill>
                  <a:schemeClr val="tx1"/>
                </a:solidFill>
              </a:rPr>
              <a:t>hogar</a:t>
            </a:r>
            <a:r>
              <a:rPr lang="fr-FR" sz="1400" i="1" dirty="0">
                <a:solidFill>
                  <a:schemeClr val="tx1"/>
                </a:solidFill>
              </a:rPr>
              <a:t> »  se </a:t>
            </a:r>
            <a:r>
              <a:rPr lang="fr-FR" sz="1400" i="1" dirty="0" err="1">
                <a:solidFill>
                  <a:schemeClr val="tx1"/>
                </a:solidFill>
              </a:rPr>
              <a:t>puede</a:t>
            </a:r>
            <a:r>
              <a:rPr lang="fr-FR" sz="1400" i="1" dirty="0">
                <a:solidFill>
                  <a:schemeClr val="tx1"/>
                </a:solidFill>
              </a:rPr>
              <a:t> </a:t>
            </a:r>
            <a:r>
              <a:rPr lang="fr-FR" sz="1400" i="1" dirty="0" err="1">
                <a:solidFill>
                  <a:schemeClr val="tx1"/>
                </a:solidFill>
              </a:rPr>
              <a:t>consultar</a:t>
            </a:r>
            <a:r>
              <a:rPr lang="fr-FR" sz="1400" i="1" dirty="0">
                <a:solidFill>
                  <a:schemeClr val="tx1"/>
                </a:solidFill>
              </a:rPr>
              <a:t> en el</a:t>
            </a:r>
            <a:r>
              <a:rPr lang="fr-FR" sz="1400" dirty="0">
                <a:solidFill>
                  <a:schemeClr val="tx1"/>
                </a:solidFill>
              </a:rPr>
              <a:t> Manual Area cliente </a:t>
            </a:r>
            <a:endParaRPr lang="es-ES" sz="1400" dirty="0">
              <a:solidFill>
                <a:schemeClr val="tx1"/>
              </a:solidFill>
            </a:endParaRPr>
          </a:p>
          <a:p>
            <a:pPr marL="0" lvl="1">
              <a:lnSpc>
                <a:spcPct val="107000"/>
              </a:lnSpc>
              <a:spcBef>
                <a:spcPts val="200"/>
              </a:spcBef>
              <a:spcAft>
                <a:spcPts val="800"/>
              </a:spcAft>
              <a:buSzPts val="1200"/>
            </a:pPr>
            <a:endParaRPr lang="es-ES" sz="1400" dirty="0">
              <a:solidFill>
                <a:schemeClr val="tx1"/>
              </a:solidFill>
              <a:latin typeface="Calibri" panose="020F0502020204030204" pitchFamily="34" charset="0"/>
              <a:cs typeface="Times New Roman" panose="02020603050405020304" pitchFamily="18" charset="0"/>
            </a:endParaRPr>
          </a:p>
          <a:p>
            <a:pPr marL="285750" lvl="1" indent="-285750">
              <a:lnSpc>
                <a:spcPct val="107000"/>
              </a:lnSpc>
              <a:spcBef>
                <a:spcPts val="200"/>
              </a:spcBef>
              <a:spcAft>
                <a:spcPts val="800"/>
              </a:spcAft>
              <a:buSzPts val="1200"/>
              <a:buFont typeface="Arial" panose="020B0604020202020204" pitchFamily="34" charset="0"/>
              <a:buChar char="•"/>
            </a:pPr>
            <a:r>
              <a:rPr lang="es-ES" sz="1400" dirty="0">
                <a:solidFill>
                  <a:schemeClr val="tx1"/>
                </a:solidFill>
                <a:latin typeface="Calibri" panose="020F0502020204030204" pitchFamily="34" charset="0"/>
                <a:cs typeface="Times New Roman" panose="02020603050405020304" pitchFamily="18" charset="0"/>
              </a:rPr>
              <a:t>En esa web el cliente puede modificar él mismo: </a:t>
            </a:r>
            <a:r>
              <a:rPr lang="es-ES" sz="1400" b="1" dirty="0">
                <a:solidFill>
                  <a:schemeClr val="tx1"/>
                </a:solidFill>
                <a:latin typeface="Calibri" panose="020F0502020204030204" pitchFamily="34" charset="0"/>
                <a:cs typeface="Times New Roman" panose="02020603050405020304" pitchFamily="18" charset="0"/>
              </a:rPr>
              <a:t>cuenta bancaria  </a:t>
            </a:r>
            <a:r>
              <a:rPr lang="es-ES" sz="1400" dirty="0">
                <a:solidFill>
                  <a:schemeClr val="tx1"/>
                </a:solidFill>
                <a:latin typeface="Calibri" panose="020F0502020204030204" pitchFamily="34" charset="0"/>
                <a:cs typeface="Times New Roman" panose="02020603050405020304" pitchFamily="18" charset="0"/>
              </a:rPr>
              <a:t>y </a:t>
            </a:r>
            <a:r>
              <a:rPr lang="es-ES" sz="1400" b="1" dirty="0">
                <a:solidFill>
                  <a:schemeClr val="tx1"/>
                </a:solidFill>
                <a:latin typeface="Calibri" panose="020F0502020204030204" pitchFamily="34" charset="0"/>
                <a:cs typeface="Times New Roman" panose="02020603050405020304" pitchFamily="18" charset="0"/>
              </a:rPr>
              <a:t>dirección de correspondencia.</a:t>
            </a:r>
          </a:p>
          <a:p>
            <a:pPr marL="285750" lvl="1" indent="-285750">
              <a:lnSpc>
                <a:spcPct val="107000"/>
              </a:lnSpc>
              <a:spcBef>
                <a:spcPts val="200"/>
              </a:spcBef>
              <a:spcAft>
                <a:spcPts val="800"/>
              </a:spcAft>
              <a:buSzPts val="1200"/>
              <a:buFont typeface="Arial" panose="020B0604020202020204" pitchFamily="34" charset="0"/>
              <a:buChar char="•"/>
            </a:pPr>
            <a:r>
              <a:rPr lang="es-ES" sz="1400" dirty="0">
                <a:solidFill>
                  <a:schemeClr val="tx1"/>
                </a:solidFill>
                <a:latin typeface="Calibri" panose="020F0502020204030204" pitchFamily="34" charset="0"/>
                <a:cs typeface="Times New Roman" panose="02020603050405020304" pitchFamily="18" charset="0"/>
              </a:rPr>
              <a:t>El cliente ve información relativa a los seguros que tiene contratados con Telefónica Seguros, es decir sus pólizas (posibilidad de descargarlas).</a:t>
            </a:r>
          </a:p>
          <a:p>
            <a:pPr marL="285750" lvl="1" indent="-285750">
              <a:lnSpc>
                <a:spcPct val="107000"/>
              </a:lnSpc>
              <a:spcBef>
                <a:spcPts val="200"/>
              </a:spcBef>
              <a:spcAft>
                <a:spcPts val="800"/>
              </a:spcAft>
              <a:buSzPts val="1200"/>
              <a:buFont typeface="Arial" panose="020B0604020202020204" pitchFamily="34" charset="0"/>
              <a:buChar char="•"/>
            </a:pPr>
            <a:r>
              <a:rPr lang="es-ES" sz="1400" dirty="0">
                <a:solidFill>
                  <a:schemeClr val="tx1"/>
                </a:solidFill>
                <a:latin typeface="Calibri" panose="020F0502020204030204" pitchFamily="34" charset="0"/>
                <a:cs typeface="Times New Roman" panose="02020603050405020304" pitchFamily="18" charset="0"/>
              </a:rPr>
              <a:t>Link para contratar una nueva póliza que reenvía a la ficha de producto de la web de movistar.es</a:t>
            </a:r>
          </a:p>
          <a:p>
            <a:pPr marL="285750" lvl="1" indent="-285750">
              <a:lnSpc>
                <a:spcPct val="107000"/>
              </a:lnSpc>
              <a:spcBef>
                <a:spcPts val="200"/>
              </a:spcBef>
              <a:spcAft>
                <a:spcPts val="800"/>
              </a:spcAft>
              <a:buSzPts val="1200"/>
              <a:buFont typeface="Arial" panose="020B0604020202020204" pitchFamily="34" charset="0"/>
              <a:buChar char="•"/>
            </a:pPr>
            <a:r>
              <a:rPr lang="es-ES" sz="1400" dirty="0">
                <a:solidFill>
                  <a:schemeClr val="tx1"/>
                </a:solidFill>
                <a:latin typeface="Calibri" panose="020F0502020204030204" pitchFamily="34" charset="0"/>
                <a:cs typeface="Times New Roman" panose="02020603050405020304" pitchFamily="18" charset="0"/>
              </a:rPr>
              <a:t>En el email de bienvenida que se le enviará al contratar el Seguro de Hogar recibirá la información necesaria para el acceso a este área cliente. </a:t>
            </a:r>
          </a:p>
          <a:p>
            <a:pPr marL="0" lvl="1">
              <a:lnSpc>
                <a:spcPct val="107000"/>
              </a:lnSpc>
              <a:spcBef>
                <a:spcPts val="200"/>
              </a:spcBef>
              <a:spcAft>
                <a:spcPts val="800"/>
              </a:spcAft>
              <a:buSzPts val="1200"/>
            </a:pPr>
            <a:endPar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lvl="1">
              <a:lnSpc>
                <a:spcPct val="107000"/>
              </a:lnSpc>
              <a:spcBef>
                <a:spcPts val="200"/>
              </a:spcBef>
              <a:spcAft>
                <a:spcPts val="800"/>
              </a:spcAft>
              <a:buSzPts val="1200"/>
            </a:pPr>
            <a:endParaRPr lang="es-E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lvl="1" indent="-285750">
              <a:lnSpc>
                <a:spcPct val="107000"/>
              </a:lnSpc>
              <a:spcBef>
                <a:spcPts val="200"/>
              </a:spcBef>
              <a:spcAft>
                <a:spcPts val="800"/>
              </a:spcAft>
              <a:buSzPts val="1200"/>
              <a:buFont typeface="Arial" panose="020B0604020202020204" pitchFamily="34" charset="0"/>
              <a:buChar char="•"/>
            </a:pPr>
            <a:endParaRPr lang="es-E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ángulo 9">
            <a:extLst>
              <a:ext uri="{FF2B5EF4-FFF2-40B4-BE49-F238E27FC236}">
                <a16:creationId xmlns:a16="http://schemas.microsoft.com/office/drawing/2014/main" id="{95DFC82C-CEB3-4F26-ABD7-8272B5214A98}"/>
              </a:ext>
            </a:extLst>
          </p:cNvPr>
          <p:cNvSpPr/>
          <p:nvPr/>
        </p:nvSpPr>
        <p:spPr>
          <a:xfrm>
            <a:off x="136407" y="285499"/>
            <a:ext cx="121802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6221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4087FD2-AC14-4FE9-B44C-A12D0E9BE95E}"/>
              </a:ext>
            </a:extLst>
          </p:cNvPr>
          <p:cNvSpPr>
            <a:spLocks noGrp="1"/>
          </p:cNvSpPr>
          <p:nvPr>
            <p:ph type="sldNum" sz="quarter" idx="12"/>
          </p:nvPr>
        </p:nvSpPr>
        <p:spPr/>
        <p:txBody>
          <a:bodyPr/>
          <a:lstStyle/>
          <a:p>
            <a:fld id="{C403DBF3-ACBC-42EB-B890-648F70A723C9}" type="slidenum">
              <a:rPr lang="es-ES" smtClean="0"/>
              <a:t>46</a:t>
            </a:fld>
            <a:endParaRPr lang="es-ES"/>
          </a:p>
        </p:txBody>
      </p:sp>
      <p:sp>
        <p:nvSpPr>
          <p:cNvPr id="4" name="Rectángulo: esquinas redondeadas 3">
            <a:extLst>
              <a:ext uri="{FF2B5EF4-FFF2-40B4-BE49-F238E27FC236}">
                <a16:creationId xmlns:a16="http://schemas.microsoft.com/office/drawing/2014/main" id="{39ABA707-34D1-4AD3-BA93-563EBE2118B7}"/>
              </a:ext>
            </a:extLst>
          </p:cNvPr>
          <p:cNvSpPr/>
          <p:nvPr/>
        </p:nvSpPr>
        <p:spPr>
          <a:xfrm>
            <a:off x="2060854" y="162539"/>
            <a:ext cx="8226146"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Flujo de escalado de incidencias para el Call Center seguro de hogar</a:t>
            </a:r>
          </a:p>
        </p:txBody>
      </p:sp>
      <p:pic>
        <p:nvPicPr>
          <p:cNvPr id="6" name="Imagen 5">
            <a:extLst>
              <a:ext uri="{FF2B5EF4-FFF2-40B4-BE49-F238E27FC236}">
                <a16:creationId xmlns:a16="http://schemas.microsoft.com/office/drawing/2014/main" id="{2BCF1FB9-3D65-4ECC-9384-068A0691D22F}"/>
              </a:ext>
            </a:extLst>
          </p:cNvPr>
          <p:cNvPicPr>
            <a:picLocks noChangeAspect="1"/>
          </p:cNvPicPr>
          <p:nvPr/>
        </p:nvPicPr>
        <p:blipFill>
          <a:blip r:embed="rId2"/>
          <a:stretch>
            <a:fillRect/>
          </a:stretch>
        </p:blipFill>
        <p:spPr>
          <a:xfrm>
            <a:off x="136407" y="18106"/>
            <a:ext cx="1054469" cy="382357"/>
          </a:xfrm>
          <a:prstGeom prst="rect">
            <a:avLst/>
          </a:prstGeom>
        </p:spPr>
      </p:pic>
      <p:sp>
        <p:nvSpPr>
          <p:cNvPr id="7" name="Rectángulo: esquinas redondeadas 6">
            <a:extLst>
              <a:ext uri="{FF2B5EF4-FFF2-40B4-BE49-F238E27FC236}">
                <a16:creationId xmlns:a16="http://schemas.microsoft.com/office/drawing/2014/main" id="{E433FDCC-1226-4A46-A59E-B974814D82C7}"/>
              </a:ext>
            </a:extLst>
          </p:cNvPr>
          <p:cNvSpPr/>
          <p:nvPr/>
        </p:nvSpPr>
        <p:spPr>
          <a:xfrm>
            <a:off x="177613" y="879197"/>
            <a:ext cx="4565837" cy="56980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Seguro Hogar. Escalado de incidencias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Flujo de notificación y resolución de incidencias. Se detecta una incidencia en los servicios de Canal Cliente:</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Cliente legado (se consulta CTC por NIF/NIE/Pasaporte o línea): Se abre un ITSM (ruta del ITSM en diapositiva siguiente).</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ES" sz="12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8" name="Imagen 7">
            <a:extLst>
              <a:ext uri="{FF2B5EF4-FFF2-40B4-BE49-F238E27FC236}">
                <a16:creationId xmlns:a16="http://schemas.microsoft.com/office/drawing/2014/main" id="{920D3794-38DE-4ACD-AE98-BB5C4E67B0C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743450" y="879197"/>
            <a:ext cx="3323431" cy="2465887"/>
          </a:xfrm>
          <a:prstGeom prst="rect">
            <a:avLst/>
          </a:prstGeom>
        </p:spPr>
      </p:pic>
      <p:pic>
        <p:nvPicPr>
          <p:cNvPr id="9" name="Imagen 8">
            <a:extLst>
              <a:ext uri="{FF2B5EF4-FFF2-40B4-BE49-F238E27FC236}">
                <a16:creationId xmlns:a16="http://schemas.microsoft.com/office/drawing/2014/main" id="{2D4F10EA-2FA8-44B0-B4F3-C5EB5ECA2D1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240554" y="767627"/>
            <a:ext cx="3773833" cy="2661373"/>
          </a:xfrm>
          <a:prstGeom prst="rect">
            <a:avLst/>
          </a:prstGeom>
        </p:spPr>
      </p:pic>
      <p:pic>
        <p:nvPicPr>
          <p:cNvPr id="10" name="Imagen 9">
            <a:extLst>
              <a:ext uri="{FF2B5EF4-FFF2-40B4-BE49-F238E27FC236}">
                <a16:creationId xmlns:a16="http://schemas.microsoft.com/office/drawing/2014/main" id="{0B54E1D0-45A4-4CDE-8BEB-5547398E68E6}"/>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305424" y="3895754"/>
            <a:ext cx="5227537" cy="2661373"/>
          </a:xfrm>
          <a:prstGeom prst="rect">
            <a:avLst/>
          </a:prstGeom>
        </p:spPr>
      </p:pic>
      <p:pic>
        <p:nvPicPr>
          <p:cNvPr id="11" name="Picture 6" descr="Resultado de imagen de ir a inicio">
            <a:hlinkClick r:id="rId6" action="ppaction://hlinksldjump"/>
            <a:extLst>
              <a:ext uri="{FF2B5EF4-FFF2-40B4-BE49-F238E27FC236}">
                <a16:creationId xmlns:a16="http://schemas.microsoft.com/office/drawing/2014/main" id="{562E2F20-8524-46FD-855E-149FA5E0F1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1">
            <a:extLst>
              <a:ext uri="{FF2B5EF4-FFF2-40B4-BE49-F238E27FC236}">
                <a16:creationId xmlns:a16="http://schemas.microsoft.com/office/drawing/2014/main" id="{AF300893-A479-4DA0-8196-8D81810225D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2461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39ABA707-34D1-4AD3-BA93-563EBE2118B7}"/>
              </a:ext>
            </a:extLst>
          </p:cNvPr>
          <p:cNvSpPr/>
          <p:nvPr/>
        </p:nvSpPr>
        <p:spPr>
          <a:xfrm>
            <a:off x="2060854" y="162539"/>
            <a:ext cx="8226146"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INCIDENCIAS PORTAL GESTOR</a:t>
            </a:r>
          </a:p>
        </p:txBody>
      </p:sp>
      <p:pic>
        <p:nvPicPr>
          <p:cNvPr id="6" name="Imagen 5">
            <a:extLst>
              <a:ext uri="{FF2B5EF4-FFF2-40B4-BE49-F238E27FC236}">
                <a16:creationId xmlns:a16="http://schemas.microsoft.com/office/drawing/2014/main" id="{2BCF1FB9-3D65-4ECC-9384-068A0691D22F}"/>
              </a:ext>
            </a:extLst>
          </p:cNvPr>
          <p:cNvPicPr>
            <a:picLocks noChangeAspect="1"/>
          </p:cNvPicPr>
          <p:nvPr/>
        </p:nvPicPr>
        <p:blipFill>
          <a:blip r:embed="rId2"/>
          <a:stretch>
            <a:fillRect/>
          </a:stretch>
        </p:blipFill>
        <p:spPr>
          <a:xfrm>
            <a:off x="136407" y="18106"/>
            <a:ext cx="1054469" cy="382357"/>
          </a:xfrm>
          <a:prstGeom prst="rect">
            <a:avLst/>
          </a:prstGeom>
        </p:spPr>
      </p:pic>
      <p:pic>
        <p:nvPicPr>
          <p:cNvPr id="8" name="Picture 6" descr="Resultado de imagen de ir a inicio">
            <a:hlinkClick r:id="rId3" action="ppaction://hlinksldjump"/>
            <a:extLst>
              <a:ext uri="{FF2B5EF4-FFF2-40B4-BE49-F238E27FC236}">
                <a16:creationId xmlns:a16="http://schemas.microsoft.com/office/drawing/2014/main" id="{C50987A2-321B-4AC3-927E-708D6A8A6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78939425-CBEE-458E-9D3D-B612213B5C81}"/>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esquinas redondeadas 8">
            <a:extLst>
              <a:ext uri="{FF2B5EF4-FFF2-40B4-BE49-F238E27FC236}">
                <a16:creationId xmlns:a16="http://schemas.microsoft.com/office/drawing/2014/main" id="{4E96C0E2-5D80-4EF5-8C62-BCE521D9BB01}"/>
              </a:ext>
            </a:extLst>
          </p:cNvPr>
          <p:cNvSpPr/>
          <p:nvPr/>
        </p:nvSpPr>
        <p:spPr>
          <a:xfrm>
            <a:off x="282544" y="1058002"/>
            <a:ext cx="4169535" cy="13543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Seguro Hogar. Escalado de incidencias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dirty="0">
                <a:solidFill>
                  <a:schemeClr val="tx1"/>
                </a:solidFill>
                <a:latin typeface="Calibri" panose="020F0502020204030204" pitchFamily="34" charset="0"/>
                <a:ea typeface="Calibri" panose="020F0502020204030204" pitchFamily="34" charset="0"/>
                <a:cs typeface="Arial" panose="020B0604020202020204" pitchFamily="34" charset="0"/>
              </a:rPr>
              <a:t>Flujo de notificación y resolución de incidencias en portal gestor : se abre un ITSM (ruta del ITSM en captura en esta imagen ).</a:t>
            </a:r>
            <a:endParaRPr lang="es-E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s-ES" sz="1200"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10" name="Picture 2">
            <a:extLst>
              <a:ext uri="{FF2B5EF4-FFF2-40B4-BE49-F238E27FC236}">
                <a16:creationId xmlns:a16="http://schemas.microsoft.com/office/drawing/2014/main" id="{CD223C90-3915-48C2-AD59-85D112435FE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099" t="1980" r="24631" b="2227"/>
          <a:stretch/>
        </p:blipFill>
        <p:spPr bwMode="auto">
          <a:xfrm>
            <a:off x="5036696" y="879197"/>
            <a:ext cx="6250898" cy="550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2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D65D3C32-4559-4B78-9C73-05208D67C33A}"/>
              </a:ext>
            </a:extLst>
          </p:cNvPr>
          <p:cNvSpPr/>
          <p:nvPr/>
        </p:nvSpPr>
        <p:spPr>
          <a:xfrm>
            <a:off x="2060854" y="33437"/>
            <a:ext cx="6730061" cy="4934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tIns="75600" bIns="0" rtlCol="0" anchor="t" anchorCtr="0"/>
          <a:lstStyle/>
          <a:p>
            <a:pPr algn="ctr"/>
            <a:r>
              <a:rPr lang="es-ES" sz="2000" b="1" dirty="0">
                <a:solidFill>
                  <a:schemeClr val="bg1"/>
                </a:solidFill>
              </a:rPr>
              <a:t>MODELO VENTA EN TIENDAS</a:t>
            </a:r>
          </a:p>
        </p:txBody>
      </p:sp>
      <p:pic>
        <p:nvPicPr>
          <p:cNvPr id="6" name="Imagen 5">
            <a:extLst>
              <a:ext uri="{FF2B5EF4-FFF2-40B4-BE49-F238E27FC236}">
                <a16:creationId xmlns:a16="http://schemas.microsoft.com/office/drawing/2014/main" id="{B18A5FDB-590C-459C-89EE-DB2FB394432B}"/>
              </a:ext>
            </a:extLst>
          </p:cNvPr>
          <p:cNvPicPr>
            <a:picLocks noChangeAspect="1"/>
          </p:cNvPicPr>
          <p:nvPr/>
        </p:nvPicPr>
        <p:blipFill>
          <a:blip r:embed="rId2"/>
          <a:stretch>
            <a:fillRect/>
          </a:stretch>
        </p:blipFill>
        <p:spPr>
          <a:xfrm>
            <a:off x="136407" y="18106"/>
            <a:ext cx="1054469" cy="382357"/>
          </a:xfrm>
          <a:prstGeom prst="rect">
            <a:avLst/>
          </a:prstGeom>
        </p:spPr>
      </p:pic>
      <p:sp>
        <p:nvSpPr>
          <p:cNvPr id="10" name="Botón de acción: ir hacia delante o siguiente 9">
            <a:hlinkClick r:id="" action="ppaction://hlinkshowjump?jump=nextslide" highlightClick="1"/>
            <a:extLst>
              <a:ext uri="{FF2B5EF4-FFF2-40B4-BE49-F238E27FC236}">
                <a16:creationId xmlns:a16="http://schemas.microsoft.com/office/drawing/2014/main" id="{5381A082-DEC2-4BE8-BABF-B39EBDF84C3C}"/>
              </a:ext>
            </a:extLst>
          </p:cNvPr>
          <p:cNvSpPr/>
          <p:nvPr/>
        </p:nvSpPr>
        <p:spPr>
          <a:xfrm>
            <a:off x="11741679" y="6574985"/>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 name="Picture 6" descr="Resultado de imagen de ir a inicio">
            <a:hlinkClick r:id="rId3" action="ppaction://hlinksldjump"/>
            <a:extLst>
              <a:ext uri="{FF2B5EF4-FFF2-40B4-BE49-F238E27FC236}">
                <a16:creationId xmlns:a16="http://schemas.microsoft.com/office/drawing/2014/main" id="{1C8A4D98-E690-42EE-BC29-B23A1FBA3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4">
            <a:extLst>
              <a:ext uri="{FF2B5EF4-FFF2-40B4-BE49-F238E27FC236}">
                <a16:creationId xmlns:a16="http://schemas.microsoft.com/office/drawing/2014/main" id="{20D40C0A-E1DB-4A9F-B78C-974EC6B60B8D}"/>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ángulo: esquinas redondeadas 19">
            <a:extLst>
              <a:ext uri="{FF2B5EF4-FFF2-40B4-BE49-F238E27FC236}">
                <a16:creationId xmlns:a16="http://schemas.microsoft.com/office/drawing/2014/main" id="{85845AFA-ACD2-4D1D-B112-A91487A8A1C6}"/>
              </a:ext>
            </a:extLst>
          </p:cNvPr>
          <p:cNvSpPr/>
          <p:nvPr/>
        </p:nvSpPr>
        <p:spPr>
          <a:xfrm>
            <a:off x="2060854" y="3213154"/>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Identificación de cliente</a:t>
            </a:r>
          </a:p>
        </p:txBody>
      </p:sp>
      <p:sp>
        <p:nvSpPr>
          <p:cNvPr id="25" name="Rectángulo: esquinas redondeadas 24">
            <a:extLst>
              <a:ext uri="{FF2B5EF4-FFF2-40B4-BE49-F238E27FC236}">
                <a16:creationId xmlns:a16="http://schemas.microsoft.com/office/drawing/2014/main" id="{5B26EC6C-BBA8-42EA-927A-44FF24744896}"/>
              </a:ext>
            </a:extLst>
          </p:cNvPr>
          <p:cNvSpPr/>
          <p:nvPr/>
        </p:nvSpPr>
        <p:spPr>
          <a:xfrm>
            <a:off x="3654778" y="3213154"/>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Sondeo y ofrecimiento</a:t>
            </a:r>
          </a:p>
        </p:txBody>
      </p:sp>
      <p:sp>
        <p:nvSpPr>
          <p:cNvPr id="26" name="Rectángulo: esquinas redondeadas 25">
            <a:extLst>
              <a:ext uri="{FF2B5EF4-FFF2-40B4-BE49-F238E27FC236}">
                <a16:creationId xmlns:a16="http://schemas.microsoft.com/office/drawing/2014/main" id="{CADBA8AE-C45A-4031-9A58-8835E041E00F}"/>
              </a:ext>
            </a:extLst>
          </p:cNvPr>
          <p:cNvSpPr/>
          <p:nvPr/>
        </p:nvSpPr>
        <p:spPr>
          <a:xfrm>
            <a:off x="5983966" y="4701767"/>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err="1">
                <a:solidFill>
                  <a:schemeClr val="tx1"/>
                </a:solidFill>
              </a:rPr>
              <a:t>Confy</a:t>
            </a:r>
            <a:endParaRPr lang="es-ES" sz="1400" b="1" dirty="0">
              <a:solidFill>
                <a:schemeClr val="tx1"/>
              </a:solidFill>
            </a:endParaRPr>
          </a:p>
        </p:txBody>
      </p:sp>
      <p:sp>
        <p:nvSpPr>
          <p:cNvPr id="27" name="Rectángulo: esquinas redondeadas 26">
            <a:extLst>
              <a:ext uri="{FF2B5EF4-FFF2-40B4-BE49-F238E27FC236}">
                <a16:creationId xmlns:a16="http://schemas.microsoft.com/office/drawing/2014/main" id="{91F408D8-AF00-453F-B7E9-973E697A297D}"/>
              </a:ext>
            </a:extLst>
          </p:cNvPr>
          <p:cNvSpPr/>
          <p:nvPr/>
        </p:nvSpPr>
        <p:spPr>
          <a:xfrm>
            <a:off x="7146045" y="3213154"/>
            <a:ext cx="2156045"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Tramitación y firma desde Portal Gestor</a:t>
            </a:r>
          </a:p>
        </p:txBody>
      </p:sp>
      <p:sp>
        <p:nvSpPr>
          <p:cNvPr id="2" name="Rectángulo 1">
            <a:extLst>
              <a:ext uri="{FF2B5EF4-FFF2-40B4-BE49-F238E27FC236}">
                <a16:creationId xmlns:a16="http://schemas.microsoft.com/office/drawing/2014/main" id="{1FE53377-6F0C-419F-A412-C5997CDD46D6}"/>
              </a:ext>
            </a:extLst>
          </p:cNvPr>
          <p:cNvSpPr/>
          <p:nvPr/>
        </p:nvSpPr>
        <p:spPr>
          <a:xfrm>
            <a:off x="4592788" y="4537549"/>
            <a:ext cx="1252639" cy="584775"/>
          </a:xfrm>
          <a:prstGeom prst="rect">
            <a:avLst/>
          </a:prstGeom>
        </p:spPr>
        <p:txBody>
          <a:bodyPr wrap="square">
            <a:spAutoFit/>
          </a:bodyPr>
          <a:lstStyle/>
          <a:p>
            <a:r>
              <a:rPr lang="es-ES" sz="1600" dirty="0"/>
              <a:t>El cliente se lo piensa</a:t>
            </a:r>
          </a:p>
        </p:txBody>
      </p:sp>
      <p:sp>
        <p:nvSpPr>
          <p:cNvPr id="28" name="Rectángulo 27">
            <a:extLst>
              <a:ext uri="{FF2B5EF4-FFF2-40B4-BE49-F238E27FC236}">
                <a16:creationId xmlns:a16="http://schemas.microsoft.com/office/drawing/2014/main" id="{45D40DE0-E0A6-4C06-AEA3-1CE409C18CBC}"/>
              </a:ext>
            </a:extLst>
          </p:cNvPr>
          <p:cNvSpPr/>
          <p:nvPr/>
        </p:nvSpPr>
        <p:spPr>
          <a:xfrm>
            <a:off x="5406091" y="2991381"/>
            <a:ext cx="1609677" cy="584775"/>
          </a:xfrm>
          <a:prstGeom prst="rect">
            <a:avLst/>
          </a:prstGeom>
        </p:spPr>
        <p:txBody>
          <a:bodyPr wrap="square">
            <a:spAutoFit/>
          </a:bodyPr>
          <a:lstStyle/>
          <a:p>
            <a:r>
              <a:rPr lang="es-ES" sz="1600" dirty="0"/>
              <a:t>El cliente quiere el producto</a:t>
            </a:r>
          </a:p>
        </p:txBody>
      </p:sp>
      <p:sp>
        <p:nvSpPr>
          <p:cNvPr id="30" name="Rectángulo: esquinas redondeadas 29">
            <a:extLst>
              <a:ext uri="{FF2B5EF4-FFF2-40B4-BE49-F238E27FC236}">
                <a16:creationId xmlns:a16="http://schemas.microsoft.com/office/drawing/2014/main" id="{D332269E-6133-4211-A519-2C483A7D53C4}"/>
              </a:ext>
            </a:extLst>
          </p:cNvPr>
          <p:cNvSpPr/>
          <p:nvPr/>
        </p:nvSpPr>
        <p:spPr>
          <a:xfrm>
            <a:off x="9764265" y="3207481"/>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Registro de actividad en SIAC</a:t>
            </a:r>
          </a:p>
        </p:txBody>
      </p:sp>
      <p:sp>
        <p:nvSpPr>
          <p:cNvPr id="31" name="Rectángulo 30">
            <a:extLst>
              <a:ext uri="{FF2B5EF4-FFF2-40B4-BE49-F238E27FC236}">
                <a16:creationId xmlns:a16="http://schemas.microsoft.com/office/drawing/2014/main" id="{9CFE1E58-0CFA-49E0-B732-72C6E1BE8611}"/>
              </a:ext>
            </a:extLst>
          </p:cNvPr>
          <p:cNvSpPr/>
          <p:nvPr/>
        </p:nvSpPr>
        <p:spPr>
          <a:xfrm>
            <a:off x="7476882" y="4947116"/>
            <a:ext cx="338554" cy="338554"/>
          </a:xfrm>
          <a:prstGeom prst="rect">
            <a:avLst/>
          </a:prstGeom>
        </p:spPr>
        <p:txBody>
          <a:bodyPr wrap="none">
            <a:spAutoFit/>
          </a:bodyPr>
          <a:lstStyle/>
          <a:p>
            <a:r>
              <a:rPr lang="es-ES" sz="1600" dirty="0"/>
              <a:t>…</a:t>
            </a:r>
          </a:p>
        </p:txBody>
      </p:sp>
      <p:sp>
        <p:nvSpPr>
          <p:cNvPr id="32" name="Rectángulo: esquinas redondeadas 31">
            <a:extLst>
              <a:ext uri="{FF2B5EF4-FFF2-40B4-BE49-F238E27FC236}">
                <a16:creationId xmlns:a16="http://schemas.microsoft.com/office/drawing/2014/main" id="{7FAF7F7D-6239-4D12-A182-3908FF8A4717}"/>
              </a:ext>
            </a:extLst>
          </p:cNvPr>
          <p:cNvSpPr/>
          <p:nvPr/>
        </p:nvSpPr>
        <p:spPr>
          <a:xfrm>
            <a:off x="7956412" y="4693543"/>
            <a:ext cx="1669005"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Llamada al cliente preguntando por su interés</a:t>
            </a:r>
          </a:p>
        </p:txBody>
      </p:sp>
      <p:cxnSp>
        <p:nvCxnSpPr>
          <p:cNvPr id="5" name="Conector: angular 4">
            <a:extLst>
              <a:ext uri="{FF2B5EF4-FFF2-40B4-BE49-F238E27FC236}">
                <a16:creationId xmlns:a16="http://schemas.microsoft.com/office/drawing/2014/main" id="{E9572E96-8518-46B6-A8F1-2ADD19244D13}"/>
              </a:ext>
            </a:extLst>
          </p:cNvPr>
          <p:cNvCxnSpPr>
            <a:cxnSpLocks/>
            <a:stCxn id="32" idx="3"/>
            <a:endCxn id="27" idx="2"/>
          </p:cNvCxnSpPr>
          <p:nvPr/>
        </p:nvCxnSpPr>
        <p:spPr>
          <a:xfrm flipH="1" flipV="1">
            <a:off x="8224068" y="3986979"/>
            <a:ext cx="1401349" cy="1093477"/>
          </a:xfrm>
          <a:prstGeom prst="bentConnector4">
            <a:avLst>
              <a:gd name="adj1" fmla="val -16313"/>
              <a:gd name="adj2" fmla="val 6769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ángulo: esquinas redondeadas 32">
            <a:extLst>
              <a:ext uri="{FF2B5EF4-FFF2-40B4-BE49-F238E27FC236}">
                <a16:creationId xmlns:a16="http://schemas.microsoft.com/office/drawing/2014/main" id="{B3A44564-94C5-4B98-95B6-22EC44B18DE1}"/>
              </a:ext>
            </a:extLst>
          </p:cNvPr>
          <p:cNvSpPr/>
          <p:nvPr/>
        </p:nvSpPr>
        <p:spPr>
          <a:xfrm>
            <a:off x="5552122" y="1864847"/>
            <a:ext cx="1391179" cy="7738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Señalización</a:t>
            </a:r>
          </a:p>
        </p:txBody>
      </p:sp>
      <p:sp>
        <p:nvSpPr>
          <p:cNvPr id="19" name="Rectángulo 18">
            <a:extLst>
              <a:ext uri="{FF2B5EF4-FFF2-40B4-BE49-F238E27FC236}">
                <a16:creationId xmlns:a16="http://schemas.microsoft.com/office/drawing/2014/main" id="{21E64AC2-C6D3-4B84-9495-43037271DD3E}"/>
              </a:ext>
            </a:extLst>
          </p:cNvPr>
          <p:cNvSpPr/>
          <p:nvPr/>
        </p:nvSpPr>
        <p:spPr>
          <a:xfrm>
            <a:off x="363435" y="3065918"/>
            <a:ext cx="1544996" cy="1200329"/>
          </a:xfrm>
          <a:prstGeom prst="rect">
            <a:avLst/>
          </a:prstGeom>
        </p:spPr>
        <p:txBody>
          <a:bodyPr wrap="square">
            <a:spAutoFit/>
          </a:bodyPr>
          <a:lstStyle/>
          <a:p>
            <a:pPr algn="just"/>
            <a:r>
              <a:rPr lang="es-ES" b="1" dirty="0"/>
              <a:t>Venta presencial comercial certificado</a:t>
            </a:r>
          </a:p>
        </p:txBody>
      </p:sp>
      <p:sp>
        <p:nvSpPr>
          <p:cNvPr id="21" name="Rectángulo: esquinas redondeadas 20">
            <a:extLst>
              <a:ext uri="{FF2B5EF4-FFF2-40B4-BE49-F238E27FC236}">
                <a16:creationId xmlns:a16="http://schemas.microsoft.com/office/drawing/2014/main" id="{82AC9D28-3F88-44E2-ADE3-BF9D080F31AE}"/>
              </a:ext>
            </a:extLst>
          </p:cNvPr>
          <p:cNvSpPr/>
          <p:nvPr/>
        </p:nvSpPr>
        <p:spPr>
          <a:xfrm>
            <a:off x="2339896" y="1864847"/>
            <a:ext cx="1391179" cy="7738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Identificación de cliente</a:t>
            </a:r>
          </a:p>
        </p:txBody>
      </p:sp>
      <p:sp>
        <p:nvSpPr>
          <p:cNvPr id="22" name="Rectángulo: esquinas redondeadas 21">
            <a:extLst>
              <a:ext uri="{FF2B5EF4-FFF2-40B4-BE49-F238E27FC236}">
                <a16:creationId xmlns:a16="http://schemas.microsoft.com/office/drawing/2014/main" id="{D7251E2F-52F6-4DB4-9C98-A2FBEEE8B986}"/>
              </a:ext>
            </a:extLst>
          </p:cNvPr>
          <p:cNvSpPr/>
          <p:nvPr/>
        </p:nvSpPr>
        <p:spPr>
          <a:xfrm>
            <a:off x="3933820" y="1864847"/>
            <a:ext cx="1391179" cy="77382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Sondeo y ofrecimiento</a:t>
            </a:r>
          </a:p>
        </p:txBody>
      </p:sp>
      <p:cxnSp>
        <p:nvCxnSpPr>
          <p:cNvPr id="34" name="Conector: angular 33">
            <a:extLst>
              <a:ext uri="{FF2B5EF4-FFF2-40B4-BE49-F238E27FC236}">
                <a16:creationId xmlns:a16="http://schemas.microsoft.com/office/drawing/2014/main" id="{B8F26EC3-BE34-42A3-A127-E5E43DE071EC}"/>
              </a:ext>
            </a:extLst>
          </p:cNvPr>
          <p:cNvCxnSpPr>
            <a:cxnSpLocks/>
            <a:stCxn id="25" idx="2"/>
            <a:endCxn id="26" idx="1"/>
          </p:cNvCxnSpPr>
          <p:nvPr/>
        </p:nvCxnSpPr>
        <p:spPr>
          <a:xfrm rot="16200000" flipH="1">
            <a:off x="4616317" y="3721030"/>
            <a:ext cx="1101701" cy="16335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C5F7C3E-653E-4FF0-B990-3B2113048862}"/>
              </a:ext>
            </a:extLst>
          </p:cNvPr>
          <p:cNvCxnSpPr>
            <a:cxnSpLocks/>
            <a:stCxn id="25" idx="3"/>
            <a:endCxn id="27" idx="1"/>
          </p:cNvCxnSpPr>
          <p:nvPr/>
        </p:nvCxnSpPr>
        <p:spPr>
          <a:xfrm>
            <a:off x="5045957" y="3600067"/>
            <a:ext cx="2100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ángulo: esquinas redondeadas 34">
            <a:extLst>
              <a:ext uri="{FF2B5EF4-FFF2-40B4-BE49-F238E27FC236}">
                <a16:creationId xmlns:a16="http://schemas.microsoft.com/office/drawing/2014/main" id="{D23B75C5-60BB-445B-A0B5-6765D3F6E0A1}"/>
              </a:ext>
            </a:extLst>
          </p:cNvPr>
          <p:cNvSpPr/>
          <p:nvPr/>
        </p:nvSpPr>
        <p:spPr>
          <a:xfrm>
            <a:off x="7146045" y="1864848"/>
            <a:ext cx="1391179" cy="7738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Gestión de las señalizaciones</a:t>
            </a:r>
          </a:p>
        </p:txBody>
      </p:sp>
      <p:cxnSp>
        <p:nvCxnSpPr>
          <p:cNvPr id="36" name="Conector recto de flecha 35">
            <a:extLst>
              <a:ext uri="{FF2B5EF4-FFF2-40B4-BE49-F238E27FC236}">
                <a16:creationId xmlns:a16="http://schemas.microsoft.com/office/drawing/2014/main" id="{983C1522-625C-470C-91D8-6BD9B4F5CCF3}"/>
              </a:ext>
            </a:extLst>
          </p:cNvPr>
          <p:cNvCxnSpPr>
            <a:cxnSpLocks/>
            <a:stCxn id="20" idx="3"/>
            <a:endCxn id="25" idx="1"/>
          </p:cNvCxnSpPr>
          <p:nvPr/>
        </p:nvCxnSpPr>
        <p:spPr>
          <a:xfrm>
            <a:off x="3452033" y="3600067"/>
            <a:ext cx="202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0F4860BF-A6DE-4998-A6C5-4B33D14225B8}"/>
              </a:ext>
            </a:extLst>
          </p:cNvPr>
          <p:cNvCxnSpPr>
            <a:cxnSpLocks/>
            <a:stCxn id="27" idx="3"/>
            <a:endCxn id="30" idx="1"/>
          </p:cNvCxnSpPr>
          <p:nvPr/>
        </p:nvCxnSpPr>
        <p:spPr>
          <a:xfrm flipV="1">
            <a:off x="9302090" y="3594394"/>
            <a:ext cx="462175" cy="5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2F0B92EE-3C0F-40CB-94AD-E44A92E79794}"/>
              </a:ext>
            </a:extLst>
          </p:cNvPr>
          <p:cNvCxnSpPr>
            <a:cxnSpLocks/>
            <a:stCxn id="21" idx="3"/>
            <a:endCxn id="22" idx="1"/>
          </p:cNvCxnSpPr>
          <p:nvPr/>
        </p:nvCxnSpPr>
        <p:spPr>
          <a:xfrm>
            <a:off x="3731075" y="2251760"/>
            <a:ext cx="202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de flecha 42">
            <a:extLst>
              <a:ext uri="{FF2B5EF4-FFF2-40B4-BE49-F238E27FC236}">
                <a16:creationId xmlns:a16="http://schemas.microsoft.com/office/drawing/2014/main" id="{D1C8ADE6-AD4E-4BAF-B898-C51B5B78FA93}"/>
              </a:ext>
            </a:extLst>
          </p:cNvPr>
          <p:cNvCxnSpPr>
            <a:cxnSpLocks/>
            <a:stCxn id="22" idx="3"/>
            <a:endCxn id="33" idx="1"/>
          </p:cNvCxnSpPr>
          <p:nvPr/>
        </p:nvCxnSpPr>
        <p:spPr>
          <a:xfrm>
            <a:off x="5324999" y="2251760"/>
            <a:ext cx="227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23782D9A-B2CF-46AA-99B6-64265BEE079F}"/>
              </a:ext>
            </a:extLst>
          </p:cNvPr>
          <p:cNvCxnSpPr>
            <a:cxnSpLocks/>
            <a:stCxn id="33" idx="3"/>
            <a:endCxn id="35" idx="1"/>
          </p:cNvCxnSpPr>
          <p:nvPr/>
        </p:nvCxnSpPr>
        <p:spPr>
          <a:xfrm>
            <a:off x="6943301" y="2251760"/>
            <a:ext cx="20274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B809B1E3-6FA6-4D31-A043-604529A5571B}"/>
              </a:ext>
            </a:extLst>
          </p:cNvPr>
          <p:cNvCxnSpPr>
            <a:cxnSpLocks/>
            <a:stCxn id="35" idx="3"/>
            <a:endCxn id="27" idx="0"/>
          </p:cNvCxnSpPr>
          <p:nvPr/>
        </p:nvCxnSpPr>
        <p:spPr>
          <a:xfrm flipH="1">
            <a:off x="8224068" y="2251761"/>
            <a:ext cx="313156" cy="961393"/>
          </a:xfrm>
          <a:prstGeom prst="bentConnector4">
            <a:avLst>
              <a:gd name="adj1" fmla="val -72999"/>
              <a:gd name="adj2" fmla="val 7012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5E4B5C2E-9000-4BAA-B412-E386E3138EB4}"/>
              </a:ext>
            </a:extLst>
          </p:cNvPr>
          <p:cNvSpPr/>
          <p:nvPr/>
        </p:nvSpPr>
        <p:spPr>
          <a:xfrm>
            <a:off x="350937" y="1959371"/>
            <a:ext cx="1569991" cy="584775"/>
          </a:xfrm>
          <a:prstGeom prst="rect">
            <a:avLst/>
          </a:prstGeom>
        </p:spPr>
        <p:txBody>
          <a:bodyPr wrap="square">
            <a:spAutoFit/>
          </a:bodyPr>
          <a:lstStyle/>
          <a:p>
            <a:r>
              <a:rPr lang="es-ES" sz="1600" dirty="0"/>
              <a:t>Comercial no certificado</a:t>
            </a:r>
          </a:p>
        </p:txBody>
      </p:sp>
    </p:spTree>
    <p:extLst>
      <p:ext uri="{BB962C8B-B14F-4D97-AF65-F5344CB8AC3E}">
        <p14:creationId xmlns:p14="http://schemas.microsoft.com/office/powerpoint/2010/main" val="154544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Botón de acción: ir a inicio 60">
            <a:hlinkClick r:id="" action="ppaction://hlinkshowjump?jump=firstslide" highlightClick="1"/>
            <a:extLst>
              <a:ext uri="{FF2B5EF4-FFF2-40B4-BE49-F238E27FC236}">
                <a16:creationId xmlns:a16="http://schemas.microsoft.com/office/drawing/2014/main" id="{4C36E999-B52A-4EF0-8D12-C4D66E46295E}"/>
              </a:ext>
            </a:extLst>
          </p:cNvPr>
          <p:cNvSpPr/>
          <p:nvPr/>
        </p:nvSpPr>
        <p:spPr>
          <a:xfrm>
            <a:off x="10499990" y="3065953"/>
            <a:ext cx="299431" cy="313550"/>
          </a:xfrm>
          <a:prstGeom prst="actionButtonHom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Rectángulo: esquinas redondeadas 61">
            <a:extLst>
              <a:ext uri="{FF2B5EF4-FFF2-40B4-BE49-F238E27FC236}">
                <a16:creationId xmlns:a16="http://schemas.microsoft.com/office/drawing/2014/main" id="{022C56E5-B6D8-44DA-A645-A5D0F88DC93B}"/>
              </a:ext>
            </a:extLst>
          </p:cNvPr>
          <p:cNvSpPr/>
          <p:nvPr/>
        </p:nvSpPr>
        <p:spPr>
          <a:xfrm>
            <a:off x="2060854" y="76814"/>
            <a:ext cx="8658728"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dirty="0">
                <a:solidFill>
                  <a:schemeClr val="bg1"/>
                </a:solidFill>
              </a:rPr>
              <a:t>OPERATIVA ATENCION TIENDAS- Protocolo IDENTIFICACION visita cliente</a:t>
            </a:r>
          </a:p>
        </p:txBody>
      </p:sp>
      <p:sp>
        <p:nvSpPr>
          <p:cNvPr id="9" name="Rectángulo: esquinas redondeadas 8">
            <a:extLst>
              <a:ext uri="{FF2B5EF4-FFF2-40B4-BE49-F238E27FC236}">
                <a16:creationId xmlns:a16="http://schemas.microsoft.com/office/drawing/2014/main" id="{BD9F0BFE-5D11-453A-B9E7-ECC552D7E8BC}"/>
              </a:ext>
            </a:extLst>
          </p:cNvPr>
          <p:cNvSpPr/>
          <p:nvPr/>
        </p:nvSpPr>
        <p:spPr>
          <a:xfrm>
            <a:off x="150294" y="614041"/>
            <a:ext cx="11904681" cy="7444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s-ES" sz="1400" dirty="0">
                <a:solidFill>
                  <a:schemeClr val="tx1"/>
                </a:solidFill>
              </a:rPr>
              <a:t>Si la persona que acude a la tienda, indica </a:t>
            </a:r>
            <a:r>
              <a:rPr lang="es-ES" sz="1400" b="1" dirty="0">
                <a:solidFill>
                  <a:schemeClr val="tx1"/>
                </a:solidFill>
              </a:rPr>
              <a:t>tener contratado un Seguro de Hogar contratado o dice tener un presupuesto</a:t>
            </a:r>
            <a:r>
              <a:rPr lang="es-ES" sz="1400" dirty="0">
                <a:solidFill>
                  <a:srgbClr val="FF0000"/>
                </a:solidFill>
              </a:rPr>
              <a:t>, </a:t>
            </a:r>
            <a:r>
              <a:rPr lang="es-ES" sz="1400" dirty="0">
                <a:solidFill>
                  <a:schemeClr val="tx1"/>
                </a:solidFill>
              </a:rPr>
              <a:t>antes de proceder a realizar ninguna operación se establecen una </a:t>
            </a:r>
            <a:r>
              <a:rPr lang="es-ES" sz="1400" b="1" dirty="0">
                <a:solidFill>
                  <a:schemeClr val="tx1"/>
                </a:solidFill>
              </a:rPr>
              <a:t>serie de criterios para garantizar la correcta identificación, </a:t>
            </a:r>
            <a:r>
              <a:rPr lang="es-ES" sz="1400" dirty="0">
                <a:solidFill>
                  <a:schemeClr val="tx1"/>
                </a:solidFill>
                <a:latin typeface="Calibri" panose="020F0502020204030204" pitchFamily="34" charset="0"/>
                <a:ea typeface="Calibri" panose="020F0502020204030204" pitchFamily="34" charset="0"/>
                <a:cs typeface="Arial" panose="020B0604020202020204" pitchFamily="34" charset="0"/>
              </a:rPr>
              <a:t>, solicítale el </a:t>
            </a:r>
            <a:r>
              <a:rPr lang="es-ES" sz="1400" b="1" dirty="0">
                <a:solidFill>
                  <a:schemeClr val="tx1"/>
                </a:solidFill>
                <a:latin typeface="Calibri" panose="020F0502020204030204" pitchFamily="34" charset="0"/>
                <a:ea typeface="Calibri" panose="020F0502020204030204" pitchFamily="34" charset="0"/>
                <a:cs typeface="Arial" panose="020B0604020202020204" pitchFamily="34" charset="0"/>
              </a:rPr>
              <a:t>número identificación fiscal, dirección vivienda asegurada y nombre del tomador</a:t>
            </a:r>
            <a:r>
              <a:rPr lang="es-ES" sz="1400" dirty="0">
                <a:solidFill>
                  <a:schemeClr val="tx1"/>
                </a:solidFill>
              </a:rPr>
              <a:t>. Una vez identificado…</a:t>
            </a:r>
          </a:p>
          <a:p>
            <a:endParaRPr lang="es-ES" sz="2000" b="1" dirty="0">
              <a:solidFill>
                <a:schemeClr val="tx1"/>
              </a:solidFill>
            </a:endParaRPr>
          </a:p>
        </p:txBody>
      </p:sp>
      <p:sp>
        <p:nvSpPr>
          <p:cNvPr id="10" name="Rectángulo: esquinas redondeadas 9">
            <a:extLst>
              <a:ext uri="{FF2B5EF4-FFF2-40B4-BE49-F238E27FC236}">
                <a16:creationId xmlns:a16="http://schemas.microsoft.com/office/drawing/2014/main" id="{E5ED350F-39D4-4818-BCEC-43D447E53D54}"/>
              </a:ext>
            </a:extLst>
          </p:cNvPr>
          <p:cNvSpPr/>
          <p:nvPr/>
        </p:nvSpPr>
        <p:spPr>
          <a:xfrm>
            <a:off x="3039096" y="2848266"/>
            <a:ext cx="8403966" cy="11614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100" dirty="0">
                <a:solidFill>
                  <a:schemeClr val="tx1"/>
                </a:solidFill>
                <a:latin typeface="Calibri" panose="020F0502020204030204" pitchFamily="34" charset="0"/>
                <a:ea typeface="Calibri" panose="020F0502020204030204" pitchFamily="34" charset="0"/>
                <a:cs typeface="Arial" panose="020B0604020202020204" pitchFamily="34" charset="0"/>
              </a:rPr>
              <a:t>Verifica que efectivamente tiene contratado el seguro</a:t>
            </a:r>
            <a:r>
              <a:rPr lang="es-ES" sz="1100" b="1" dirty="0">
                <a:solidFill>
                  <a:schemeClr val="tx1"/>
                </a:solidFill>
                <a:latin typeface="Calibri" panose="020F0502020204030204" pitchFamily="34" charset="0"/>
                <a:ea typeface="Calibri" panose="020F0502020204030204" pitchFamily="34" charset="0"/>
                <a:cs typeface="Arial" panose="020B0604020202020204" pitchFamily="34" charset="0"/>
              </a:rPr>
              <a:t>. En caso de que efectivamente tenga un seguro contratado y quiera realizar una posventa / información adicional derívale al 900222266.</a:t>
            </a:r>
          </a:p>
          <a:p>
            <a:pPr>
              <a:lnSpc>
                <a:spcPct val="107000"/>
              </a:lnSpc>
              <a:spcAft>
                <a:spcPts val="800"/>
              </a:spcAft>
            </a:pPr>
            <a:r>
              <a:rPr lang="es-ES" sz="1100" b="1" dirty="0">
                <a:solidFill>
                  <a:schemeClr val="tx1"/>
                </a:solidFill>
                <a:latin typeface="Calibri" panose="020F0502020204030204" pitchFamily="34" charset="0"/>
                <a:ea typeface="Calibri" panose="020F0502020204030204" pitchFamily="34" charset="0"/>
                <a:cs typeface="Arial" panose="020B0604020202020204" pitchFamily="34" charset="0"/>
              </a:rPr>
              <a:t>Si el cliente tiene un presupuesto, recupera esa información, pregúntale que desea y procede según las indicaciones del cliente.</a:t>
            </a:r>
            <a:endParaRPr lang="es-E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ángulo: esquinas redondeadas 10">
            <a:extLst>
              <a:ext uri="{FF2B5EF4-FFF2-40B4-BE49-F238E27FC236}">
                <a16:creationId xmlns:a16="http://schemas.microsoft.com/office/drawing/2014/main" id="{69D4BA7F-D499-466C-B10B-D4B2B2299B8C}"/>
              </a:ext>
            </a:extLst>
          </p:cNvPr>
          <p:cNvSpPr/>
          <p:nvPr/>
        </p:nvSpPr>
        <p:spPr>
          <a:xfrm>
            <a:off x="1633066" y="4174878"/>
            <a:ext cx="1392762" cy="120909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El cliente quiere contratar un nuevo seguro</a:t>
            </a:r>
          </a:p>
        </p:txBody>
      </p:sp>
      <p:sp>
        <p:nvSpPr>
          <p:cNvPr id="12" name="Rectángulo: esquinas redondeadas 11">
            <a:extLst>
              <a:ext uri="{FF2B5EF4-FFF2-40B4-BE49-F238E27FC236}">
                <a16:creationId xmlns:a16="http://schemas.microsoft.com/office/drawing/2014/main" id="{B8AE00DE-EF83-4ED8-914E-A204C97928B8}"/>
              </a:ext>
            </a:extLst>
          </p:cNvPr>
          <p:cNvSpPr/>
          <p:nvPr/>
        </p:nvSpPr>
        <p:spPr>
          <a:xfrm>
            <a:off x="3025827" y="4174877"/>
            <a:ext cx="8403965" cy="11808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050" dirty="0">
                <a:solidFill>
                  <a:schemeClr val="tx1"/>
                </a:solidFill>
                <a:latin typeface="Calibri" panose="020F0502020204030204" pitchFamily="34" charset="0"/>
                <a:ea typeface="Calibri" panose="020F0502020204030204" pitchFamily="34" charset="0"/>
                <a:cs typeface="Arial" panose="020B0604020202020204" pitchFamily="34" charset="0"/>
              </a:rPr>
              <a:t>Verifica que el cliente va a ser el titular/tomador del seguro, si no fuera así debe acudir el tomador.</a:t>
            </a:r>
          </a:p>
          <a:p>
            <a:pPr>
              <a:lnSpc>
                <a:spcPct val="107000"/>
              </a:lnSpc>
              <a:spcAft>
                <a:spcPts val="800"/>
              </a:spcAft>
            </a:pPr>
            <a:r>
              <a:rPr lang="es-ES" sz="1050" dirty="0">
                <a:solidFill>
                  <a:schemeClr val="tx1"/>
                </a:solidFill>
                <a:latin typeface="Calibri" panose="020F0502020204030204" pitchFamily="34" charset="0"/>
                <a:ea typeface="Calibri" panose="020F0502020204030204" pitchFamily="34" charset="0"/>
                <a:cs typeface="Arial" panose="020B0604020202020204" pitchFamily="34" charset="0"/>
              </a:rPr>
              <a:t>Durante el proceso de contratación/presupuestado el portal gestor solicitará de ciertos datos que debes pedir al cliente.</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ángulo: esquinas redondeadas 12">
            <a:extLst>
              <a:ext uri="{FF2B5EF4-FFF2-40B4-BE49-F238E27FC236}">
                <a16:creationId xmlns:a16="http://schemas.microsoft.com/office/drawing/2014/main" id="{C6A5234E-2DC9-47A7-B737-1BE0E127B91C}"/>
              </a:ext>
            </a:extLst>
          </p:cNvPr>
          <p:cNvSpPr/>
          <p:nvPr/>
        </p:nvSpPr>
        <p:spPr>
          <a:xfrm>
            <a:off x="1619793" y="5492660"/>
            <a:ext cx="1389685" cy="124514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El cliente quiere contratar un seguro a partir de un presupuesto</a:t>
            </a:r>
          </a:p>
        </p:txBody>
      </p:sp>
      <p:sp>
        <p:nvSpPr>
          <p:cNvPr id="14" name="Rectángulo: esquinas redondeadas 13">
            <a:extLst>
              <a:ext uri="{FF2B5EF4-FFF2-40B4-BE49-F238E27FC236}">
                <a16:creationId xmlns:a16="http://schemas.microsoft.com/office/drawing/2014/main" id="{E8A8A508-EC0A-4E89-894B-A6AB9FAC85B9}"/>
              </a:ext>
            </a:extLst>
          </p:cNvPr>
          <p:cNvSpPr/>
          <p:nvPr/>
        </p:nvSpPr>
        <p:spPr>
          <a:xfrm>
            <a:off x="3012556" y="5528706"/>
            <a:ext cx="8430506" cy="12175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050" dirty="0">
                <a:solidFill>
                  <a:schemeClr val="tx1"/>
                </a:solidFill>
                <a:latin typeface="Calibri" panose="020F0502020204030204" pitchFamily="34" charset="0"/>
                <a:ea typeface="Calibri" panose="020F0502020204030204" pitchFamily="34" charset="0"/>
                <a:cs typeface="Arial" panose="020B0604020202020204" pitchFamily="34" charset="0"/>
              </a:rPr>
              <a:t>Si la persona que llama no tiene un seguro de hogar contratado pero dice tener un presupuesto, para localizarlo deberá indicar algunos de los parámetros de búsqueda establecidos en el Portal Gestor, como: Número de presupuesto, Fecha creación presupuesto desde, Ramo, numero identifican fiscal…</a:t>
            </a:r>
          </a:p>
          <a:p>
            <a:pPr>
              <a:lnSpc>
                <a:spcPct val="107000"/>
              </a:lnSpc>
              <a:spcAft>
                <a:spcPts val="800"/>
              </a:spcAft>
            </a:pPr>
            <a:r>
              <a:rPr lang="es-ES" sz="1050" dirty="0">
                <a:solidFill>
                  <a:schemeClr val="tx1"/>
                </a:solidFill>
                <a:latin typeface="Calibri" panose="020F0502020204030204" pitchFamily="34" charset="0"/>
                <a:ea typeface="Calibri" panose="020F0502020204030204" pitchFamily="34" charset="0"/>
                <a:cs typeface="Arial" panose="020B0604020202020204" pitchFamily="34" charset="0"/>
              </a:rPr>
              <a:t>Y una vez localizado el presupuesto, preguntarle que desea y procede con la tramitación .</a:t>
            </a:r>
          </a:p>
        </p:txBody>
      </p:sp>
      <p:sp>
        <p:nvSpPr>
          <p:cNvPr id="8" name="Rectángulo: esquinas redondeadas 7">
            <a:extLst>
              <a:ext uri="{FF2B5EF4-FFF2-40B4-BE49-F238E27FC236}">
                <a16:creationId xmlns:a16="http://schemas.microsoft.com/office/drawing/2014/main" id="{E1305415-081B-4892-B309-2B540220D2F0}"/>
              </a:ext>
            </a:extLst>
          </p:cNvPr>
          <p:cNvSpPr/>
          <p:nvPr/>
        </p:nvSpPr>
        <p:spPr>
          <a:xfrm>
            <a:off x="1619794" y="2821050"/>
            <a:ext cx="1392762" cy="120909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El cliente quiere una posventa sobre su seguro</a:t>
            </a:r>
          </a:p>
        </p:txBody>
      </p:sp>
      <p:pic>
        <p:nvPicPr>
          <p:cNvPr id="16" name="Imagen 15">
            <a:extLst>
              <a:ext uri="{FF2B5EF4-FFF2-40B4-BE49-F238E27FC236}">
                <a16:creationId xmlns:a16="http://schemas.microsoft.com/office/drawing/2014/main" id="{CC9DFF99-B1F5-4B06-8B26-E6E1B7EC885A}"/>
              </a:ext>
            </a:extLst>
          </p:cNvPr>
          <p:cNvPicPr>
            <a:picLocks noChangeAspect="1"/>
          </p:cNvPicPr>
          <p:nvPr/>
        </p:nvPicPr>
        <p:blipFill>
          <a:blip r:embed="rId2"/>
          <a:stretch>
            <a:fillRect/>
          </a:stretch>
        </p:blipFill>
        <p:spPr>
          <a:xfrm>
            <a:off x="136407" y="18106"/>
            <a:ext cx="1054469" cy="382357"/>
          </a:xfrm>
          <a:prstGeom prst="rect">
            <a:avLst/>
          </a:prstGeom>
        </p:spPr>
      </p:pic>
      <p:pic>
        <p:nvPicPr>
          <p:cNvPr id="18" name="Picture 6" descr="Resultado de imagen de ir a inicio">
            <a:hlinkClick r:id="rId3" action="ppaction://hlinksldjump"/>
            <a:extLst>
              <a:ext uri="{FF2B5EF4-FFF2-40B4-BE49-F238E27FC236}">
                <a16:creationId xmlns:a16="http://schemas.microsoft.com/office/drawing/2014/main" id="{1F36B1B1-28D4-4CEE-9839-012C0191D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02A956E7-6056-43A3-88FA-9EEB437552A3}"/>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Botón de acción: ir a inicio 21">
            <a:hlinkClick r:id="" action="ppaction://hlinkshowjump?jump=firstslide" highlightClick="1"/>
            <a:extLst>
              <a:ext uri="{FF2B5EF4-FFF2-40B4-BE49-F238E27FC236}">
                <a16:creationId xmlns:a16="http://schemas.microsoft.com/office/drawing/2014/main" id="{4FC9F902-E492-4421-92FE-8B1AFD55EAC9}"/>
              </a:ext>
            </a:extLst>
          </p:cNvPr>
          <p:cNvSpPr/>
          <p:nvPr/>
        </p:nvSpPr>
        <p:spPr>
          <a:xfrm>
            <a:off x="10499991" y="1732537"/>
            <a:ext cx="226218" cy="313550"/>
          </a:xfrm>
          <a:prstGeom prst="actionButtonHom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esquinas redondeadas 22">
            <a:extLst>
              <a:ext uri="{FF2B5EF4-FFF2-40B4-BE49-F238E27FC236}">
                <a16:creationId xmlns:a16="http://schemas.microsoft.com/office/drawing/2014/main" id="{EDAED327-D964-4A2C-97D2-9FC7A78A4317}"/>
              </a:ext>
            </a:extLst>
          </p:cNvPr>
          <p:cNvSpPr/>
          <p:nvPr/>
        </p:nvSpPr>
        <p:spPr>
          <a:xfrm>
            <a:off x="3039096" y="1527152"/>
            <a:ext cx="8403967" cy="11614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07000"/>
              </a:lnSpc>
              <a:spcAft>
                <a:spcPts val="800"/>
              </a:spcAft>
            </a:pPr>
            <a:r>
              <a:rPr lang="es-ES" sz="1100" b="1" dirty="0">
                <a:solidFill>
                  <a:schemeClr val="tx1"/>
                </a:solidFill>
                <a:latin typeface="Calibri" panose="020F0502020204030204" pitchFamily="34" charset="0"/>
                <a:ea typeface="Calibri" panose="020F0502020204030204" pitchFamily="34" charset="0"/>
                <a:cs typeface="Arial" panose="020B0604020202020204" pitchFamily="34" charset="0"/>
              </a:rPr>
              <a:t>En caso de que efectivamente tenga un seguro contratado y quiera realizar una posventa / información adicional derívale al 900222266.</a:t>
            </a:r>
          </a:p>
          <a:p>
            <a:pPr>
              <a:lnSpc>
                <a:spcPct val="107000"/>
              </a:lnSpc>
              <a:spcAft>
                <a:spcPts val="800"/>
              </a:spcAft>
            </a:pPr>
            <a:endParaRPr lang="es-ES" sz="11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ángulo: esquinas redondeadas 23">
            <a:extLst>
              <a:ext uri="{FF2B5EF4-FFF2-40B4-BE49-F238E27FC236}">
                <a16:creationId xmlns:a16="http://schemas.microsoft.com/office/drawing/2014/main" id="{02B2500B-1F16-4352-9A35-5EE78ABC5E75}"/>
              </a:ext>
            </a:extLst>
          </p:cNvPr>
          <p:cNvSpPr/>
          <p:nvPr/>
        </p:nvSpPr>
        <p:spPr>
          <a:xfrm>
            <a:off x="1619794" y="1485245"/>
            <a:ext cx="1389685" cy="120909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El cliente quiere cualquier gestión sobre su seguro</a:t>
            </a:r>
          </a:p>
        </p:txBody>
      </p:sp>
      <p:sp>
        <p:nvSpPr>
          <p:cNvPr id="25" name="Rectángulo: esquinas redondeadas 24">
            <a:extLst>
              <a:ext uri="{FF2B5EF4-FFF2-40B4-BE49-F238E27FC236}">
                <a16:creationId xmlns:a16="http://schemas.microsoft.com/office/drawing/2014/main" id="{24F99C47-F199-44BC-8B83-ADAC7FBAA8A5}"/>
              </a:ext>
            </a:extLst>
          </p:cNvPr>
          <p:cNvSpPr/>
          <p:nvPr/>
        </p:nvSpPr>
        <p:spPr>
          <a:xfrm>
            <a:off x="197582" y="2821050"/>
            <a:ext cx="1269002" cy="391675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Es el titular de la póliza</a:t>
            </a:r>
          </a:p>
        </p:txBody>
      </p:sp>
      <p:sp>
        <p:nvSpPr>
          <p:cNvPr id="26" name="Rectángulo: esquinas redondeadas 25">
            <a:extLst>
              <a:ext uri="{FF2B5EF4-FFF2-40B4-BE49-F238E27FC236}">
                <a16:creationId xmlns:a16="http://schemas.microsoft.com/office/drawing/2014/main" id="{80B04DCF-DD3C-4736-9D23-701314EBDC39}"/>
              </a:ext>
            </a:extLst>
          </p:cNvPr>
          <p:cNvSpPr/>
          <p:nvPr/>
        </p:nvSpPr>
        <p:spPr>
          <a:xfrm>
            <a:off x="197582" y="1517673"/>
            <a:ext cx="1269002" cy="120909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No es el titular de la póliza</a:t>
            </a:r>
          </a:p>
        </p:txBody>
      </p:sp>
    </p:spTree>
    <p:extLst>
      <p:ext uri="{BB962C8B-B14F-4D97-AF65-F5344CB8AC3E}">
        <p14:creationId xmlns:p14="http://schemas.microsoft.com/office/powerpoint/2010/main" val="354802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ángulo: esquinas redondeadas 61">
            <a:extLst>
              <a:ext uri="{FF2B5EF4-FFF2-40B4-BE49-F238E27FC236}">
                <a16:creationId xmlns:a16="http://schemas.microsoft.com/office/drawing/2014/main" id="{022C56E5-B6D8-44DA-A645-A5D0F88DC93B}"/>
              </a:ext>
            </a:extLst>
          </p:cNvPr>
          <p:cNvSpPr/>
          <p:nvPr/>
        </p:nvSpPr>
        <p:spPr>
          <a:xfrm>
            <a:off x="2060854" y="162539"/>
            <a:ext cx="6730061" cy="4983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bIns="0" rtlCol="0" anchor="t" anchorCtr="0"/>
          <a:lstStyle/>
          <a:p>
            <a:pPr algn="ctr"/>
            <a:r>
              <a:rPr lang="es-ES" sz="2000" b="1">
                <a:solidFill>
                  <a:schemeClr val="bg1"/>
                </a:solidFill>
              </a:rPr>
              <a:t>SONDEO INICIAL</a:t>
            </a:r>
          </a:p>
        </p:txBody>
      </p:sp>
      <p:pic>
        <p:nvPicPr>
          <p:cNvPr id="8" name="Imagen 7">
            <a:extLst>
              <a:ext uri="{FF2B5EF4-FFF2-40B4-BE49-F238E27FC236}">
                <a16:creationId xmlns:a16="http://schemas.microsoft.com/office/drawing/2014/main" id="{DF4E6C8B-54E2-4BC4-89D2-C97BBD35BF30}"/>
              </a:ext>
            </a:extLst>
          </p:cNvPr>
          <p:cNvPicPr>
            <a:picLocks noChangeAspect="1"/>
          </p:cNvPicPr>
          <p:nvPr/>
        </p:nvPicPr>
        <p:blipFill>
          <a:blip r:embed="rId2"/>
          <a:stretch>
            <a:fillRect/>
          </a:stretch>
        </p:blipFill>
        <p:spPr>
          <a:xfrm>
            <a:off x="136407" y="18106"/>
            <a:ext cx="1054469" cy="382357"/>
          </a:xfrm>
          <a:prstGeom prst="rect">
            <a:avLst/>
          </a:prstGeom>
        </p:spPr>
      </p:pic>
      <p:sp>
        <p:nvSpPr>
          <p:cNvPr id="9" name="Rectángulo: esquinas redondeadas 8">
            <a:extLst>
              <a:ext uri="{FF2B5EF4-FFF2-40B4-BE49-F238E27FC236}">
                <a16:creationId xmlns:a16="http://schemas.microsoft.com/office/drawing/2014/main" id="{063DE924-24A3-4295-9746-29E64B272E4B}"/>
              </a:ext>
            </a:extLst>
          </p:cNvPr>
          <p:cNvSpPr/>
          <p:nvPr/>
        </p:nvSpPr>
        <p:spPr>
          <a:xfrm>
            <a:off x="128644" y="704325"/>
            <a:ext cx="11806181" cy="545431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lnSpc>
                <a:spcPct val="107000"/>
              </a:lnSpc>
              <a:spcAft>
                <a:spcPts val="800"/>
              </a:spcAft>
            </a:pPr>
            <a:r>
              <a:rPr lang="es-ES" sz="1200" dirty="0">
                <a:solidFill>
                  <a:prstClr val="black"/>
                </a:solidFill>
                <a:latin typeface="Calibri" panose="020F0502020204030204" pitchFamily="34" charset="0"/>
                <a:ea typeface="Calibri" panose="020F0502020204030204" pitchFamily="34" charset="0"/>
                <a:cs typeface="Arial" panose="020B0604020202020204" pitchFamily="34" charset="0"/>
              </a:rPr>
              <a:t>Si el cliente quiere información/contratar un seguro de hogar movistar antes de comenzar con la recogida información sobre la vivienda a asegurar, estate </a:t>
            </a:r>
            <a:r>
              <a:rPr lang="es-ES" sz="1200" b="1" dirty="0">
                <a:solidFill>
                  <a:prstClr val="black"/>
                </a:solidFill>
                <a:latin typeface="Calibri" panose="020F0502020204030204" pitchFamily="34" charset="0"/>
                <a:ea typeface="Calibri" panose="020F0502020204030204" pitchFamily="34" charset="0"/>
                <a:cs typeface="Arial" panose="020B0604020202020204" pitchFamily="34" charset="0"/>
              </a:rPr>
              <a:t>atento a las señales</a:t>
            </a:r>
            <a:r>
              <a:rPr lang="es-ES" sz="1200" dirty="0">
                <a:solidFill>
                  <a:prstClr val="black"/>
                </a:solidFill>
                <a:latin typeface="Calibri" panose="020F0502020204030204" pitchFamily="34" charset="0"/>
                <a:ea typeface="Calibri" panose="020F0502020204030204" pitchFamily="34" charset="0"/>
                <a:cs typeface="Arial" panose="020B0604020202020204" pitchFamily="34" charset="0"/>
              </a:rPr>
              <a:t> que puedas observar del cliente desde el inicio de la conversación (edad aparente, sexo, tono de voz, características de la vivienda (metros cuadrados, contenido, continente, uso,…..), provincia donde está ubicada la vivienda, si tiene o no otro seguro de hogar, si ha tenido algún problema con el seguro de hogar que tiene, etc. que te ayudarán en la argumentación, así como en el tipo de póliza y coberturas a ofrecerle, para ello  realiza el siguiente </a:t>
            </a:r>
            <a:r>
              <a:rPr lang="es-ES" sz="1200" b="1" i="1" u="sng" dirty="0">
                <a:solidFill>
                  <a:prstClr val="black"/>
                </a:solidFill>
                <a:latin typeface="Calibri" panose="020F0502020204030204" pitchFamily="34" charset="0"/>
                <a:ea typeface="Calibri" panose="020F0502020204030204" pitchFamily="34" charset="0"/>
                <a:cs typeface="Arial" panose="020B0604020202020204" pitchFamily="34" charset="0"/>
              </a:rPr>
              <a:t>Sondeo</a:t>
            </a:r>
            <a:r>
              <a:rPr lang="es-ES" sz="1200" dirty="0">
                <a:solidFill>
                  <a:prstClr val="black"/>
                </a:solidFill>
                <a:latin typeface="Calibri" panose="020F0502020204030204" pitchFamily="34" charset="0"/>
                <a:ea typeface="Calibri" panose="020F0502020204030204" pitchFamily="34" charset="0"/>
                <a:cs typeface="Arial" panose="020B0604020202020204" pitchFamily="34" charset="0"/>
              </a:rPr>
              <a:t>.</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1200" b="1" dirty="0">
                <a:solidFill>
                  <a:srgbClr val="0086C3"/>
                </a:solidFill>
                <a:latin typeface="Calibri" panose="020F0502020204030204" pitchFamily="34" charset="0"/>
                <a:ea typeface="Times New Roman" panose="02020603050405020304" pitchFamily="18" charset="0"/>
                <a:cs typeface="Calibri" panose="020F0502020204030204" pitchFamily="34" charset="0"/>
              </a:rPr>
              <a:t>Sondea ubicación vivienda a asegurar</a:t>
            </a:r>
          </a:p>
          <a:p>
            <a:pPr lvl="0">
              <a:lnSpc>
                <a:spcPct val="107000"/>
              </a:lnSpc>
              <a:spcAft>
                <a:spcPts val="800"/>
              </a:spcAft>
            </a:pP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Pregunta al cliente por la provincia donde está la vivienda a asegurar: [Nombre cliente] ¿Me puedes decir en qué provincia está la vivienda sobre la que quieres información?</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1200" b="1" dirty="0">
                <a:solidFill>
                  <a:srgbClr val="0086C3"/>
                </a:solidFill>
                <a:latin typeface="Calibri" panose="020F0502020204030204" pitchFamily="34" charset="0"/>
                <a:ea typeface="Times New Roman" panose="02020603050405020304" pitchFamily="18" charset="0"/>
                <a:cs typeface="Calibri" panose="020F0502020204030204" pitchFamily="34" charset="0"/>
              </a:rPr>
              <a:t>Sondea si tiene otro seguro de hogar y vencimiento</a:t>
            </a:r>
          </a:p>
          <a:p>
            <a:pPr lvl="0">
              <a:lnSpc>
                <a:spcPct val="107000"/>
              </a:lnSpc>
              <a:spcAft>
                <a:spcPts val="800"/>
              </a:spcAft>
            </a:pP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[Nombre cliente], me imagino que ya tienes algún seguro de hogar contratado, ¿verdad?</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200" b="1" dirty="0">
                <a:solidFill>
                  <a:prstClr val="black"/>
                </a:solidFill>
                <a:latin typeface="Calibri" panose="020F0502020204030204" pitchFamily="34" charset="0"/>
                <a:ea typeface="Calibri" panose="020F0502020204030204" pitchFamily="34" charset="0"/>
                <a:cs typeface="Calibri" panose="020F0502020204030204" pitchFamily="34" charset="0"/>
              </a:rPr>
              <a:t>SI</a:t>
            </a: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 Y, ¿qué seguro tienes ahora mismo contratado?, ¿Y con qué compañía lo tiene?, ¿cuándo te vence?</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449580" lvl="0">
              <a:lnSpc>
                <a:spcPct val="107000"/>
              </a:lnSpc>
              <a:spcAft>
                <a:spcPts val="800"/>
              </a:spcAft>
            </a:pPr>
            <a:r>
              <a:rPr lang="es-ES" sz="1200" b="1" dirty="0">
                <a:solidFill>
                  <a:prstClr val="black"/>
                </a:solidFill>
                <a:latin typeface="Calibri" panose="020F0502020204030204" pitchFamily="34" charset="0"/>
                <a:ea typeface="Calibri" panose="020F0502020204030204" pitchFamily="34" charset="0"/>
                <a:cs typeface="Arial" panose="020B0604020202020204" pitchFamily="34" charset="0"/>
              </a:rPr>
              <a:t>Importante</a:t>
            </a:r>
            <a:r>
              <a:rPr lang="es-ES" sz="1200" dirty="0">
                <a:solidFill>
                  <a:prstClr val="black"/>
                </a:solidFill>
                <a:latin typeface="Calibri" panose="020F0502020204030204" pitchFamily="34" charset="0"/>
                <a:ea typeface="Calibri" panose="020F0502020204030204" pitchFamily="34" charset="0"/>
                <a:cs typeface="Arial" panose="020B0604020202020204" pitchFamily="34" charset="0"/>
              </a:rPr>
              <a:t>: Hay que tener en cuenta que según la fecha de vencimiento de su actual seguro no siempre podrá contratar el seguro, pero si le podemos hacer un presupuesto.</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s-ES" sz="1200" b="1" dirty="0">
                <a:solidFill>
                  <a:prstClr val="black"/>
                </a:solidFill>
                <a:latin typeface="Calibri" panose="020F0502020204030204" pitchFamily="34" charset="0"/>
                <a:ea typeface="Calibri" panose="020F0502020204030204" pitchFamily="34" charset="0"/>
                <a:cs typeface="Calibri" panose="020F0502020204030204" pitchFamily="34" charset="0"/>
              </a:rPr>
              <a:t>NO</a:t>
            </a: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 Entonces es la oportunidad perfecta para empezar a disfrutar de un buen seguro y estar cubierto ante cualquier imprevisto.</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1200" b="1" dirty="0">
                <a:solidFill>
                  <a:srgbClr val="0086C3"/>
                </a:solidFill>
                <a:latin typeface="Calibri" panose="020F0502020204030204" pitchFamily="34" charset="0"/>
                <a:ea typeface="Times New Roman" panose="02020603050405020304" pitchFamily="18" charset="0"/>
                <a:cs typeface="Calibri" panose="020F0502020204030204" pitchFamily="34" charset="0"/>
              </a:rPr>
              <a:t>Sondea Situación Personal</a:t>
            </a:r>
          </a:p>
          <a:p>
            <a:pPr lvl="0">
              <a:lnSpc>
                <a:spcPct val="107000"/>
              </a:lnSpc>
              <a:spcAft>
                <a:spcPts val="800"/>
              </a:spcAft>
            </a:pP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[Nombre cliente], me puedes decir si en la vivienda viven más personas, tienes hijos, …</a:t>
            </a: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s-ES" sz="1200" b="1" u="sng" dirty="0">
                <a:solidFill>
                  <a:prstClr val="black"/>
                </a:solidFill>
                <a:latin typeface="Calibri" panose="020F0502020204030204" pitchFamily="34" charset="0"/>
                <a:ea typeface="Calibri" panose="020F0502020204030204" pitchFamily="34" charset="0"/>
                <a:cs typeface="Times New Roman" panose="02020603050405020304" pitchFamily="18" charset="0"/>
              </a:rPr>
              <a:t>Importante</a:t>
            </a:r>
            <a:r>
              <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a:p>
            <a:pPr marL="171450" lvl="0" indent="-171450">
              <a:lnSpc>
                <a:spcPct val="107000"/>
              </a:lnSpc>
              <a:spcAft>
                <a:spcPts val="800"/>
              </a:spcAft>
              <a:buFont typeface="Arial" panose="020B0604020202020204" pitchFamily="34" charset="0"/>
              <a:buChar char="•"/>
            </a:pP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Si el cliente no responde al sondeo/presenta objeciones: explícale por qué razón estamos recabando esta información. Apóyate en el apartado de </a:t>
            </a: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hlinkClick r:id="rId3" action="ppaction://hlinksldjump"/>
              </a:rPr>
              <a:t>objeciones</a:t>
            </a:r>
            <a:r>
              <a:rPr lang="es-ES" sz="1200" dirty="0">
                <a:solidFill>
                  <a:prstClr val="black"/>
                </a:solidFill>
                <a:latin typeface="Calibri" panose="020F0502020204030204" pitchFamily="34" charset="0"/>
                <a:ea typeface="Calibri" panose="020F0502020204030204" pitchFamily="34" charset="0"/>
                <a:cs typeface="Calibri" panose="020F0502020204030204" pitchFamily="34" charset="0"/>
              </a:rPr>
              <a:t> para desvanecer su preocupación</a:t>
            </a:r>
          </a:p>
          <a:p>
            <a:pPr marL="171450" lvl="0" indent="-171450">
              <a:lnSpc>
                <a:spcPct val="107000"/>
              </a:lnSpc>
              <a:spcAft>
                <a:spcPts val="800"/>
              </a:spcAft>
              <a:buFont typeface="Arial" panose="020B0604020202020204" pitchFamily="34" charset="0"/>
              <a:buChar char="•"/>
            </a:pPr>
            <a:r>
              <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Evita preguntas que lleven al cliente a dudar si el seguro le interesa o no, como, por ejemplo: ¿Qué te parece?, ¿Estás interesado?, Suena bien ¿verdad?, etc.</a:t>
            </a:r>
          </a:p>
          <a:p>
            <a:pPr marL="171450" lvl="0" indent="-171450">
              <a:lnSpc>
                <a:spcPct val="107000"/>
              </a:lnSpc>
              <a:spcAft>
                <a:spcPts val="800"/>
              </a:spcAft>
              <a:buFont typeface="Arial" panose="020B0604020202020204" pitchFamily="34" charset="0"/>
              <a:buChar char="•"/>
            </a:pPr>
            <a:endPar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r>
              <a:rPr lang="es-ES" sz="1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s-ES" sz="10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10" name="Grupo 9">
            <a:extLst>
              <a:ext uri="{FF2B5EF4-FFF2-40B4-BE49-F238E27FC236}">
                <a16:creationId xmlns:a16="http://schemas.microsoft.com/office/drawing/2014/main" id="{F0D54746-1CA8-4C11-BA2D-A683E2D4686A}"/>
              </a:ext>
            </a:extLst>
          </p:cNvPr>
          <p:cNvGrpSpPr/>
          <p:nvPr/>
        </p:nvGrpSpPr>
        <p:grpSpPr>
          <a:xfrm>
            <a:off x="136407" y="6341496"/>
            <a:ext cx="3707593" cy="495342"/>
            <a:chOff x="136407" y="6312921"/>
            <a:chExt cx="3707593" cy="495342"/>
          </a:xfrm>
          <a:solidFill>
            <a:schemeClr val="accent1">
              <a:lumMod val="60000"/>
              <a:lumOff val="40000"/>
            </a:schemeClr>
          </a:solidFill>
        </p:grpSpPr>
        <p:sp>
          <p:nvSpPr>
            <p:cNvPr id="11" name="Rectángulo: esquinas redondeadas 10">
              <a:extLst>
                <a:ext uri="{FF2B5EF4-FFF2-40B4-BE49-F238E27FC236}">
                  <a16:creationId xmlns:a16="http://schemas.microsoft.com/office/drawing/2014/main" id="{E2E19727-A8D7-49FE-B4E2-0D2690ABD77B}"/>
                </a:ext>
              </a:extLst>
            </p:cNvPr>
            <p:cNvSpPr/>
            <p:nvPr/>
          </p:nvSpPr>
          <p:spPr>
            <a:xfrm>
              <a:off x="136407" y="6312921"/>
              <a:ext cx="3707593"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Objeciones </a:t>
              </a:r>
            </a:p>
            <a:p>
              <a:pPr lvl="0"/>
              <a:r>
                <a:rPr lang="es-ES" sz="1000" b="1">
                  <a:solidFill>
                    <a:prstClr val="black"/>
                  </a:solidFill>
                </a:rPr>
                <a:t>Modalidades</a:t>
              </a:r>
            </a:p>
          </p:txBody>
        </p:sp>
        <p:pic>
          <p:nvPicPr>
            <p:cNvPr id="12" name="0 Imagen">
              <a:hlinkClick r:id="rId4" action="ppaction://hlinksldjump"/>
              <a:extLst>
                <a:ext uri="{FF2B5EF4-FFF2-40B4-BE49-F238E27FC236}">
                  <a16:creationId xmlns:a16="http://schemas.microsoft.com/office/drawing/2014/main" id="{D7F3302C-CE78-4E03-B31D-F39DFE6FAAF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969594" y="6420717"/>
              <a:ext cx="827873" cy="252328"/>
            </a:xfrm>
            <a:prstGeom prst="rect">
              <a:avLst/>
            </a:prstGeom>
            <a:grpFill/>
          </p:spPr>
        </p:pic>
      </p:grpSp>
      <p:sp>
        <p:nvSpPr>
          <p:cNvPr id="15" name="Rectángulo: esquinas redondeadas 14">
            <a:extLst>
              <a:ext uri="{FF2B5EF4-FFF2-40B4-BE49-F238E27FC236}">
                <a16:creationId xmlns:a16="http://schemas.microsoft.com/office/drawing/2014/main" id="{674BC80C-0738-44D0-A7A8-29A8F4B1D15D}"/>
              </a:ext>
            </a:extLst>
          </p:cNvPr>
          <p:cNvSpPr/>
          <p:nvPr/>
        </p:nvSpPr>
        <p:spPr>
          <a:xfrm>
            <a:off x="8655113" y="6308263"/>
            <a:ext cx="3299306"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Objeciones </a:t>
            </a:r>
          </a:p>
          <a:p>
            <a:pPr lvl="0"/>
            <a:r>
              <a:rPr lang="es-ES" sz="1000" b="1">
                <a:solidFill>
                  <a:prstClr val="black"/>
                </a:solidFill>
              </a:rPr>
              <a:t>Modalidades</a:t>
            </a:r>
          </a:p>
        </p:txBody>
      </p:sp>
      <p:pic>
        <p:nvPicPr>
          <p:cNvPr id="19" name="Imagen 18" descr="Imagen que contiene Texto&#10;&#10;Descripción generada automáticamente">
            <a:extLst>
              <a:ext uri="{FF2B5EF4-FFF2-40B4-BE49-F238E27FC236}">
                <a16:creationId xmlns:a16="http://schemas.microsoft.com/office/drawing/2014/main" id="{14C08576-3B3C-4418-A67B-29F2F08E23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9415" y="6399273"/>
            <a:ext cx="1093646" cy="352365"/>
          </a:xfrm>
          <a:prstGeom prst="rect">
            <a:avLst/>
          </a:prstGeom>
          <a:solidFill>
            <a:schemeClr val="bg1"/>
          </a:solidFill>
        </p:spPr>
      </p:pic>
      <p:pic>
        <p:nvPicPr>
          <p:cNvPr id="20" name="Imagen 19" descr="Imagen que contiene Texto&#10;&#10;Descripción generada automáticamente">
            <a:hlinkClick r:id="rId7" action="ppaction://hlinksldjump"/>
            <a:extLst>
              <a:ext uri="{FF2B5EF4-FFF2-40B4-BE49-F238E27FC236}">
                <a16:creationId xmlns:a16="http://schemas.microsoft.com/office/drawing/2014/main" id="{41BCF24F-410C-45BA-86A7-C6D12F60D3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2585" y="6370697"/>
            <a:ext cx="1093646" cy="352365"/>
          </a:xfrm>
          <a:prstGeom prst="rect">
            <a:avLst/>
          </a:prstGeom>
          <a:solidFill>
            <a:schemeClr val="bg1"/>
          </a:solidFill>
        </p:spPr>
      </p:pic>
      <p:pic>
        <p:nvPicPr>
          <p:cNvPr id="13" name="Picture 6" descr="Resultado de imagen de ir a inicio">
            <a:hlinkClick r:id="rId8" action="ppaction://hlinksldjump"/>
            <a:extLst>
              <a:ext uri="{FF2B5EF4-FFF2-40B4-BE49-F238E27FC236}">
                <a16:creationId xmlns:a16="http://schemas.microsoft.com/office/drawing/2014/main" id="{0AF82368-2A0E-42E3-8F7F-11DAEF63CD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6C38EFDF-C062-4087-9297-AF63AEEDFF9E}"/>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7441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ángulo: esquinas redondeadas 60">
            <a:extLst>
              <a:ext uri="{FF2B5EF4-FFF2-40B4-BE49-F238E27FC236}">
                <a16:creationId xmlns:a16="http://schemas.microsoft.com/office/drawing/2014/main" id="{789C67DD-B8E8-46B4-B3B2-AE0D0D844290}"/>
              </a:ext>
            </a:extLst>
          </p:cNvPr>
          <p:cNvSpPr/>
          <p:nvPr/>
        </p:nvSpPr>
        <p:spPr>
          <a:xfrm>
            <a:off x="350154" y="3016750"/>
            <a:ext cx="11478469" cy="37523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s-ES" sz="1000" b="1" i="1" dirty="0">
              <a:solidFill>
                <a:schemeClr val="tx1"/>
              </a:solidFill>
            </a:endParaRPr>
          </a:p>
        </p:txBody>
      </p:sp>
      <p:sp>
        <p:nvSpPr>
          <p:cNvPr id="2" name="Rectángulo: esquinas redondeadas 1">
            <a:extLst>
              <a:ext uri="{FF2B5EF4-FFF2-40B4-BE49-F238E27FC236}">
                <a16:creationId xmlns:a16="http://schemas.microsoft.com/office/drawing/2014/main" id="{507D4629-C362-41A3-A8DD-B59D10B0AE5E}"/>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ARGUMENTARIO GENERAL: El seguro de hogar se puede definir en tres palabras: PREVISION – TRANQUILIDAD – SEGURIDAD</a:t>
            </a:r>
          </a:p>
        </p:txBody>
      </p:sp>
      <p:pic>
        <p:nvPicPr>
          <p:cNvPr id="23" name="Imagen 22">
            <a:extLst>
              <a:ext uri="{FF2B5EF4-FFF2-40B4-BE49-F238E27FC236}">
                <a16:creationId xmlns:a16="http://schemas.microsoft.com/office/drawing/2014/main" id="{DEADEA21-5B1B-4930-904C-D1B6619167BD}"/>
              </a:ext>
            </a:extLst>
          </p:cNvPr>
          <p:cNvPicPr>
            <a:picLocks noChangeAspect="1"/>
          </p:cNvPicPr>
          <p:nvPr/>
        </p:nvPicPr>
        <p:blipFill>
          <a:blip r:embed="rId2"/>
          <a:stretch>
            <a:fillRect/>
          </a:stretch>
        </p:blipFill>
        <p:spPr>
          <a:xfrm>
            <a:off x="136407" y="18106"/>
            <a:ext cx="1054469" cy="382357"/>
          </a:xfrm>
          <a:prstGeom prst="rect">
            <a:avLst/>
          </a:prstGeom>
        </p:spPr>
      </p:pic>
      <p:pic>
        <p:nvPicPr>
          <p:cNvPr id="26" name="Picture 6" descr="Resultado de imagen de ir a inicio">
            <a:hlinkClick r:id="rId3" action="ppaction://hlinksldjump"/>
            <a:extLst>
              <a:ext uri="{FF2B5EF4-FFF2-40B4-BE49-F238E27FC236}">
                <a16:creationId xmlns:a16="http://schemas.microsoft.com/office/drawing/2014/main" id="{35A5B62C-7214-404F-9994-C4F8CC7E0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29" name="Rectángulo: esquinas redondeadas 28">
            <a:extLst>
              <a:ext uri="{FF2B5EF4-FFF2-40B4-BE49-F238E27FC236}">
                <a16:creationId xmlns:a16="http://schemas.microsoft.com/office/drawing/2014/main" id="{040BAC9B-1E98-4637-9B64-3E11827877F8}"/>
              </a:ext>
            </a:extLst>
          </p:cNvPr>
          <p:cNvSpPr/>
          <p:nvPr/>
        </p:nvSpPr>
        <p:spPr>
          <a:xfrm>
            <a:off x="310327" y="729426"/>
            <a:ext cx="11644092" cy="22450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s-ES" sz="1000" b="1" i="1" dirty="0">
              <a:solidFill>
                <a:schemeClr val="tx1"/>
              </a:solidFill>
            </a:endParaRPr>
          </a:p>
        </p:txBody>
      </p:sp>
      <p:grpSp>
        <p:nvGrpSpPr>
          <p:cNvPr id="31" name="object 13">
            <a:extLst>
              <a:ext uri="{FF2B5EF4-FFF2-40B4-BE49-F238E27FC236}">
                <a16:creationId xmlns:a16="http://schemas.microsoft.com/office/drawing/2014/main" id="{388261C6-2363-4C72-AC59-17387902901F}"/>
              </a:ext>
            </a:extLst>
          </p:cNvPr>
          <p:cNvGrpSpPr/>
          <p:nvPr/>
        </p:nvGrpSpPr>
        <p:grpSpPr>
          <a:xfrm>
            <a:off x="513587" y="1173098"/>
            <a:ext cx="9171812" cy="1532002"/>
            <a:chOff x="513587" y="1754123"/>
            <a:chExt cx="9171812" cy="1532002"/>
          </a:xfrm>
        </p:grpSpPr>
        <p:sp>
          <p:nvSpPr>
            <p:cNvPr id="32" name="object 14">
              <a:extLst>
                <a:ext uri="{FF2B5EF4-FFF2-40B4-BE49-F238E27FC236}">
                  <a16:creationId xmlns:a16="http://schemas.microsoft.com/office/drawing/2014/main" id="{85E30893-2FB5-46F5-A3E2-A2B74467DEDA}"/>
                </a:ext>
              </a:extLst>
            </p:cNvPr>
            <p:cNvSpPr/>
            <p:nvPr/>
          </p:nvSpPr>
          <p:spPr>
            <a:xfrm>
              <a:off x="4916423" y="1754123"/>
              <a:ext cx="2585085" cy="1532002"/>
            </a:xfrm>
            <a:custGeom>
              <a:avLst/>
              <a:gdLst/>
              <a:ahLst/>
              <a:cxnLst/>
              <a:rect l="l" t="t" r="r" b="b"/>
              <a:pathLst>
                <a:path w="2585084" h="1635760">
                  <a:moveTo>
                    <a:pt x="2245232" y="0"/>
                  </a:moveTo>
                  <a:lnTo>
                    <a:pt x="0" y="0"/>
                  </a:lnTo>
                  <a:lnTo>
                    <a:pt x="339471" y="817626"/>
                  </a:lnTo>
                  <a:lnTo>
                    <a:pt x="0" y="1635252"/>
                  </a:lnTo>
                  <a:lnTo>
                    <a:pt x="2245232" y="1635252"/>
                  </a:lnTo>
                  <a:lnTo>
                    <a:pt x="2584704" y="817626"/>
                  </a:lnTo>
                  <a:lnTo>
                    <a:pt x="2245232" y="0"/>
                  </a:lnTo>
                  <a:close/>
                </a:path>
              </a:pathLst>
            </a:custGeom>
            <a:solidFill>
              <a:srgbClr val="FFBD94"/>
            </a:solidFill>
          </p:spPr>
          <p:txBody>
            <a:bodyPr wrap="square" lIns="0" tIns="0" rIns="0" bIns="0" rtlCol="0"/>
            <a:lstStyle/>
            <a:p>
              <a:endParaRPr/>
            </a:p>
          </p:txBody>
        </p:sp>
        <p:sp>
          <p:nvSpPr>
            <p:cNvPr id="34" name="object 15">
              <a:extLst>
                <a:ext uri="{FF2B5EF4-FFF2-40B4-BE49-F238E27FC236}">
                  <a16:creationId xmlns:a16="http://schemas.microsoft.com/office/drawing/2014/main" id="{7C9BE36D-248E-45A7-8564-B0275528799B}"/>
                </a:ext>
              </a:extLst>
            </p:cNvPr>
            <p:cNvSpPr/>
            <p:nvPr/>
          </p:nvSpPr>
          <p:spPr>
            <a:xfrm>
              <a:off x="7164322" y="1754123"/>
              <a:ext cx="2521077" cy="1532002"/>
            </a:xfrm>
            <a:custGeom>
              <a:avLst/>
              <a:gdLst/>
              <a:ahLst/>
              <a:cxnLst/>
              <a:rect l="l" t="t" r="r" b="b"/>
              <a:pathLst>
                <a:path w="2420620" h="1637029">
                  <a:moveTo>
                    <a:pt x="2080386" y="0"/>
                  </a:moveTo>
                  <a:lnTo>
                    <a:pt x="0" y="0"/>
                  </a:lnTo>
                  <a:lnTo>
                    <a:pt x="339725" y="818388"/>
                  </a:lnTo>
                  <a:lnTo>
                    <a:pt x="0" y="1636776"/>
                  </a:lnTo>
                  <a:lnTo>
                    <a:pt x="2080386" y="1636776"/>
                  </a:lnTo>
                  <a:lnTo>
                    <a:pt x="2420111" y="818388"/>
                  </a:lnTo>
                  <a:lnTo>
                    <a:pt x="2080386" y="0"/>
                  </a:lnTo>
                  <a:close/>
                </a:path>
              </a:pathLst>
            </a:custGeom>
            <a:solidFill>
              <a:srgbClr val="FDECBD"/>
            </a:solidFill>
          </p:spPr>
          <p:txBody>
            <a:bodyPr wrap="square" lIns="0" tIns="0" rIns="0" bIns="0" rtlCol="0"/>
            <a:lstStyle/>
            <a:p>
              <a:endParaRPr/>
            </a:p>
          </p:txBody>
        </p:sp>
        <p:sp>
          <p:nvSpPr>
            <p:cNvPr id="35" name="object 16">
              <a:extLst>
                <a:ext uri="{FF2B5EF4-FFF2-40B4-BE49-F238E27FC236}">
                  <a16:creationId xmlns:a16="http://schemas.microsoft.com/office/drawing/2014/main" id="{46DE6CB8-A666-49A9-BEC7-C0EDE5AC9A8D}"/>
                </a:ext>
              </a:extLst>
            </p:cNvPr>
            <p:cNvSpPr/>
            <p:nvPr/>
          </p:nvSpPr>
          <p:spPr>
            <a:xfrm>
              <a:off x="2732531" y="1766315"/>
              <a:ext cx="2527300" cy="1519810"/>
            </a:xfrm>
            <a:custGeom>
              <a:avLst/>
              <a:gdLst/>
              <a:ahLst/>
              <a:cxnLst/>
              <a:rect l="l" t="t" r="r" b="b"/>
              <a:pathLst>
                <a:path w="2527300" h="1635760">
                  <a:moveTo>
                    <a:pt x="2187321" y="0"/>
                  </a:moveTo>
                  <a:lnTo>
                    <a:pt x="0" y="0"/>
                  </a:lnTo>
                  <a:lnTo>
                    <a:pt x="339470" y="817626"/>
                  </a:lnTo>
                  <a:lnTo>
                    <a:pt x="0" y="1635252"/>
                  </a:lnTo>
                  <a:lnTo>
                    <a:pt x="2187321" y="1635252"/>
                  </a:lnTo>
                  <a:lnTo>
                    <a:pt x="2526792" y="817626"/>
                  </a:lnTo>
                  <a:lnTo>
                    <a:pt x="2187321" y="0"/>
                  </a:lnTo>
                  <a:close/>
                </a:path>
              </a:pathLst>
            </a:custGeom>
            <a:solidFill>
              <a:srgbClr val="EDCCD4"/>
            </a:solidFill>
          </p:spPr>
          <p:txBody>
            <a:bodyPr wrap="square" lIns="0" tIns="0" rIns="0" bIns="0" rtlCol="0"/>
            <a:lstStyle/>
            <a:p>
              <a:endParaRPr/>
            </a:p>
          </p:txBody>
        </p:sp>
        <p:sp>
          <p:nvSpPr>
            <p:cNvPr id="36" name="object 17">
              <a:extLst>
                <a:ext uri="{FF2B5EF4-FFF2-40B4-BE49-F238E27FC236}">
                  <a16:creationId xmlns:a16="http://schemas.microsoft.com/office/drawing/2014/main" id="{29F3A1DA-B4E5-4C50-BD9E-68D9C6963ADE}"/>
                </a:ext>
              </a:extLst>
            </p:cNvPr>
            <p:cNvSpPr/>
            <p:nvPr/>
          </p:nvSpPr>
          <p:spPr>
            <a:xfrm>
              <a:off x="513587" y="1766315"/>
              <a:ext cx="2583180" cy="1519810"/>
            </a:xfrm>
            <a:custGeom>
              <a:avLst/>
              <a:gdLst/>
              <a:ahLst/>
              <a:cxnLst/>
              <a:rect l="l" t="t" r="r" b="b"/>
              <a:pathLst>
                <a:path w="2583180" h="1635760">
                  <a:moveTo>
                    <a:pt x="2221738" y="0"/>
                  </a:moveTo>
                  <a:lnTo>
                    <a:pt x="0" y="0"/>
                  </a:lnTo>
                  <a:lnTo>
                    <a:pt x="0" y="1635252"/>
                  </a:lnTo>
                  <a:lnTo>
                    <a:pt x="2221738" y="1635252"/>
                  </a:lnTo>
                  <a:lnTo>
                    <a:pt x="2583180" y="817626"/>
                  </a:lnTo>
                  <a:lnTo>
                    <a:pt x="2221738" y="0"/>
                  </a:lnTo>
                  <a:close/>
                </a:path>
              </a:pathLst>
            </a:custGeom>
            <a:solidFill>
              <a:srgbClr val="95DCF9"/>
            </a:solidFill>
          </p:spPr>
          <p:txBody>
            <a:bodyPr wrap="square" lIns="0" tIns="0" rIns="0" bIns="0" rtlCol="0"/>
            <a:lstStyle/>
            <a:p>
              <a:endParaRPr/>
            </a:p>
          </p:txBody>
        </p:sp>
      </p:grpSp>
      <p:sp>
        <p:nvSpPr>
          <p:cNvPr id="37" name="object 18">
            <a:extLst>
              <a:ext uri="{FF2B5EF4-FFF2-40B4-BE49-F238E27FC236}">
                <a16:creationId xmlns:a16="http://schemas.microsoft.com/office/drawing/2014/main" id="{4D891B6C-759A-44F2-A134-10A6F22DB889}"/>
              </a:ext>
            </a:extLst>
          </p:cNvPr>
          <p:cNvSpPr txBox="1"/>
          <p:nvPr/>
        </p:nvSpPr>
        <p:spPr>
          <a:xfrm>
            <a:off x="989880" y="1251895"/>
            <a:ext cx="1742651" cy="936795"/>
          </a:xfrm>
          <a:prstGeom prst="rect">
            <a:avLst/>
          </a:prstGeom>
        </p:spPr>
        <p:txBody>
          <a:bodyPr vert="horz" wrap="square" lIns="0" tIns="13335" rIns="0" bIns="0" rtlCol="0">
            <a:spAutoFit/>
          </a:bodyPr>
          <a:lstStyle/>
          <a:p>
            <a:pPr marL="12700" marR="5080">
              <a:lnSpc>
                <a:spcPct val="100000"/>
              </a:lnSpc>
              <a:spcBef>
                <a:spcPts val="105"/>
              </a:spcBef>
            </a:pPr>
            <a:r>
              <a:rPr sz="1200" b="1" spc="10" dirty="0">
                <a:solidFill>
                  <a:srgbClr val="585858"/>
                </a:solidFill>
                <a:cs typeface="Trebuchet MS"/>
              </a:rPr>
              <a:t>Una </a:t>
            </a:r>
            <a:r>
              <a:rPr sz="1200" b="1" spc="-25" dirty="0">
                <a:solidFill>
                  <a:srgbClr val="585858"/>
                </a:solidFill>
                <a:cs typeface="Trebuchet MS"/>
              </a:rPr>
              <a:t>vivienda </a:t>
            </a:r>
            <a:r>
              <a:rPr sz="1200" spc="25" dirty="0">
                <a:solidFill>
                  <a:srgbClr val="585858"/>
                </a:solidFill>
                <a:cs typeface="Trebuchet MS"/>
              </a:rPr>
              <a:t>asegurada  </a:t>
            </a:r>
            <a:r>
              <a:rPr sz="1200" spc="-10" dirty="0">
                <a:solidFill>
                  <a:srgbClr val="585858"/>
                </a:solidFill>
                <a:cs typeface="Trebuchet MS"/>
              </a:rPr>
              <a:t>media</a:t>
            </a:r>
            <a:r>
              <a:rPr sz="1200" spc="-125" dirty="0">
                <a:solidFill>
                  <a:srgbClr val="585858"/>
                </a:solidFill>
                <a:cs typeface="Trebuchet MS"/>
              </a:rPr>
              <a:t> </a:t>
            </a:r>
            <a:r>
              <a:rPr sz="1200" spc="-15" dirty="0">
                <a:solidFill>
                  <a:srgbClr val="585858"/>
                </a:solidFill>
                <a:cs typeface="Trebuchet MS"/>
              </a:rPr>
              <a:t>en</a:t>
            </a:r>
            <a:r>
              <a:rPr sz="1200" spc="-130" dirty="0">
                <a:solidFill>
                  <a:srgbClr val="585858"/>
                </a:solidFill>
                <a:cs typeface="Trebuchet MS"/>
              </a:rPr>
              <a:t> </a:t>
            </a:r>
            <a:r>
              <a:rPr sz="1200" spc="30" dirty="0">
                <a:solidFill>
                  <a:srgbClr val="585858"/>
                </a:solidFill>
                <a:cs typeface="Trebuchet MS"/>
              </a:rPr>
              <a:t>España</a:t>
            </a:r>
            <a:r>
              <a:rPr sz="1200" spc="-135" dirty="0">
                <a:solidFill>
                  <a:srgbClr val="585858"/>
                </a:solidFill>
                <a:cs typeface="Trebuchet MS"/>
              </a:rPr>
              <a:t> </a:t>
            </a:r>
            <a:r>
              <a:rPr sz="1200" spc="-35" dirty="0">
                <a:solidFill>
                  <a:srgbClr val="585858"/>
                </a:solidFill>
                <a:cs typeface="Trebuchet MS"/>
              </a:rPr>
              <a:t>sufre</a:t>
            </a:r>
            <a:r>
              <a:rPr sz="1200" spc="-135" dirty="0">
                <a:solidFill>
                  <a:srgbClr val="585858"/>
                </a:solidFill>
                <a:cs typeface="Trebuchet MS"/>
              </a:rPr>
              <a:t> </a:t>
            </a:r>
            <a:r>
              <a:rPr sz="1200" spc="-5" dirty="0">
                <a:solidFill>
                  <a:srgbClr val="585858"/>
                </a:solidFill>
                <a:cs typeface="Trebuchet MS"/>
              </a:rPr>
              <a:t>un  </a:t>
            </a:r>
            <a:r>
              <a:rPr sz="1200" b="1" spc="-45" dirty="0">
                <a:solidFill>
                  <a:srgbClr val="585858"/>
                </a:solidFill>
                <a:cs typeface="Trebuchet MS"/>
              </a:rPr>
              <a:t>siniestro</a:t>
            </a:r>
            <a:r>
              <a:rPr sz="1200" b="1" spc="-140" dirty="0">
                <a:solidFill>
                  <a:srgbClr val="585858"/>
                </a:solidFill>
                <a:cs typeface="Trebuchet MS"/>
              </a:rPr>
              <a:t> </a:t>
            </a:r>
            <a:r>
              <a:rPr sz="1200" b="1" spc="10" dirty="0">
                <a:solidFill>
                  <a:srgbClr val="585858"/>
                </a:solidFill>
                <a:cs typeface="Trebuchet MS"/>
              </a:rPr>
              <a:t>cada</a:t>
            </a:r>
            <a:r>
              <a:rPr sz="1200" b="1" spc="-125" dirty="0">
                <a:solidFill>
                  <a:srgbClr val="585858"/>
                </a:solidFill>
                <a:cs typeface="Trebuchet MS"/>
              </a:rPr>
              <a:t> </a:t>
            </a:r>
            <a:r>
              <a:rPr sz="1200" b="1" spc="-10" dirty="0">
                <a:solidFill>
                  <a:srgbClr val="585858"/>
                </a:solidFill>
                <a:cs typeface="Trebuchet MS"/>
              </a:rPr>
              <a:t>dos</a:t>
            </a:r>
            <a:r>
              <a:rPr sz="1200" b="1" spc="-130" dirty="0">
                <a:solidFill>
                  <a:srgbClr val="585858"/>
                </a:solidFill>
                <a:cs typeface="Trebuchet MS"/>
              </a:rPr>
              <a:t> </a:t>
            </a:r>
            <a:r>
              <a:rPr sz="1200" b="1" dirty="0">
                <a:solidFill>
                  <a:srgbClr val="585858"/>
                </a:solidFill>
                <a:cs typeface="Trebuchet MS"/>
              </a:rPr>
              <a:t>años</a:t>
            </a:r>
            <a:r>
              <a:rPr sz="1200" b="1" spc="-135" dirty="0">
                <a:solidFill>
                  <a:srgbClr val="585858"/>
                </a:solidFill>
                <a:cs typeface="Trebuchet MS"/>
              </a:rPr>
              <a:t> </a:t>
            </a:r>
            <a:r>
              <a:rPr sz="1200" b="1" spc="-15" dirty="0">
                <a:solidFill>
                  <a:srgbClr val="585858"/>
                </a:solidFill>
                <a:cs typeface="Trebuchet MS"/>
              </a:rPr>
              <a:t>y  </a:t>
            </a:r>
            <a:r>
              <a:rPr sz="1200" b="1" spc="-50" dirty="0">
                <a:solidFill>
                  <a:srgbClr val="585858"/>
                </a:solidFill>
                <a:cs typeface="Trebuchet MS"/>
              </a:rPr>
              <a:t>nueve </a:t>
            </a:r>
            <a:r>
              <a:rPr sz="1200" b="1" spc="-70" dirty="0">
                <a:solidFill>
                  <a:srgbClr val="585858"/>
                </a:solidFill>
                <a:cs typeface="Trebuchet MS"/>
              </a:rPr>
              <a:t>meses</a:t>
            </a:r>
            <a:r>
              <a:rPr sz="1200" spc="-70" dirty="0">
                <a:solidFill>
                  <a:srgbClr val="585858"/>
                </a:solidFill>
                <a:cs typeface="Trebuchet MS"/>
              </a:rPr>
              <a:t>,  </a:t>
            </a:r>
            <a:r>
              <a:rPr sz="1200" spc="-20" dirty="0">
                <a:solidFill>
                  <a:srgbClr val="585858"/>
                </a:solidFill>
                <a:cs typeface="Trebuchet MS"/>
              </a:rPr>
              <a:t>aproximadamente.</a:t>
            </a:r>
            <a:endParaRPr sz="1200" dirty="0">
              <a:cs typeface="Trebuchet MS"/>
            </a:endParaRPr>
          </a:p>
        </p:txBody>
      </p:sp>
      <p:sp>
        <p:nvSpPr>
          <p:cNvPr id="38" name="object 19">
            <a:extLst>
              <a:ext uri="{FF2B5EF4-FFF2-40B4-BE49-F238E27FC236}">
                <a16:creationId xmlns:a16="http://schemas.microsoft.com/office/drawing/2014/main" id="{1D257DF5-EFF2-465B-BF5F-8FB2AF74790B}"/>
              </a:ext>
            </a:extLst>
          </p:cNvPr>
          <p:cNvSpPr txBox="1"/>
          <p:nvPr/>
        </p:nvSpPr>
        <p:spPr>
          <a:xfrm>
            <a:off x="5774686" y="1288554"/>
            <a:ext cx="1399162" cy="752129"/>
          </a:xfrm>
          <a:prstGeom prst="rect">
            <a:avLst/>
          </a:prstGeom>
        </p:spPr>
        <p:txBody>
          <a:bodyPr vert="horz" wrap="square" lIns="0" tIns="13335" rIns="0" bIns="0" rtlCol="0">
            <a:spAutoFit/>
          </a:bodyPr>
          <a:lstStyle/>
          <a:p>
            <a:pPr marL="12700" marR="5080">
              <a:lnSpc>
                <a:spcPct val="100000"/>
              </a:lnSpc>
              <a:spcBef>
                <a:spcPts val="105"/>
              </a:spcBef>
            </a:pPr>
            <a:r>
              <a:rPr sz="1200" spc="30" dirty="0">
                <a:solidFill>
                  <a:srgbClr val="585858"/>
                </a:solidFill>
                <a:cs typeface="Trebuchet MS"/>
              </a:rPr>
              <a:t>De </a:t>
            </a:r>
            <a:r>
              <a:rPr sz="1200" spc="-45" dirty="0">
                <a:solidFill>
                  <a:srgbClr val="585858"/>
                </a:solidFill>
                <a:cs typeface="Trebuchet MS"/>
              </a:rPr>
              <a:t>media, </a:t>
            </a:r>
            <a:r>
              <a:rPr sz="1200" b="1" spc="10" dirty="0">
                <a:solidFill>
                  <a:srgbClr val="585858"/>
                </a:solidFill>
                <a:cs typeface="Trebuchet MS"/>
              </a:rPr>
              <a:t>cada </a:t>
            </a:r>
            <a:r>
              <a:rPr sz="1200" b="1" spc="-70" dirty="0">
                <a:solidFill>
                  <a:srgbClr val="585858"/>
                </a:solidFill>
                <a:cs typeface="Trebuchet MS"/>
              </a:rPr>
              <a:t>5  </a:t>
            </a:r>
            <a:r>
              <a:rPr sz="1200" b="1" spc="-10" dirty="0">
                <a:solidFill>
                  <a:srgbClr val="585858"/>
                </a:solidFill>
                <a:cs typeface="Trebuchet MS"/>
              </a:rPr>
              <a:t>segundos</a:t>
            </a:r>
            <a:r>
              <a:rPr sz="1200" b="1" spc="-140" dirty="0">
                <a:solidFill>
                  <a:srgbClr val="585858"/>
                </a:solidFill>
                <a:cs typeface="Trebuchet MS"/>
              </a:rPr>
              <a:t> </a:t>
            </a:r>
            <a:r>
              <a:rPr sz="1200" spc="-15" dirty="0">
                <a:solidFill>
                  <a:srgbClr val="585858"/>
                </a:solidFill>
                <a:cs typeface="Trebuchet MS"/>
              </a:rPr>
              <a:t>se</a:t>
            </a:r>
            <a:r>
              <a:rPr sz="1200" spc="-145" dirty="0">
                <a:solidFill>
                  <a:srgbClr val="585858"/>
                </a:solidFill>
                <a:cs typeface="Trebuchet MS"/>
              </a:rPr>
              <a:t> </a:t>
            </a:r>
            <a:r>
              <a:rPr sz="1200" spc="-15" dirty="0">
                <a:solidFill>
                  <a:srgbClr val="585858"/>
                </a:solidFill>
                <a:cs typeface="Trebuchet MS"/>
              </a:rPr>
              <a:t>produce</a:t>
            </a:r>
            <a:r>
              <a:rPr sz="1200" spc="-120" dirty="0">
                <a:solidFill>
                  <a:srgbClr val="585858"/>
                </a:solidFill>
                <a:cs typeface="Trebuchet MS"/>
              </a:rPr>
              <a:t> </a:t>
            </a:r>
            <a:r>
              <a:rPr sz="1200" spc="-5" dirty="0">
                <a:solidFill>
                  <a:srgbClr val="585858"/>
                </a:solidFill>
                <a:cs typeface="Trebuchet MS"/>
              </a:rPr>
              <a:t>un  </a:t>
            </a:r>
            <a:r>
              <a:rPr sz="1200" spc="-20" dirty="0">
                <a:solidFill>
                  <a:srgbClr val="585858"/>
                </a:solidFill>
                <a:cs typeface="Trebuchet MS"/>
              </a:rPr>
              <a:t>percance</a:t>
            </a:r>
            <a:r>
              <a:rPr sz="1200" spc="-120" dirty="0">
                <a:solidFill>
                  <a:srgbClr val="585858"/>
                </a:solidFill>
                <a:cs typeface="Trebuchet MS"/>
              </a:rPr>
              <a:t> </a:t>
            </a:r>
            <a:r>
              <a:rPr sz="1200" spc="-15" dirty="0">
                <a:solidFill>
                  <a:srgbClr val="585858"/>
                </a:solidFill>
                <a:cs typeface="Trebuchet MS"/>
              </a:rPr>
              <a:t>en</a:t>
            </a:r>
            <a:r>
              <a:rPr sz="1200" spc="-125" dirty="0">
                <a:solidFill>
                  <a:srgbClr val="585858"/>
                </a:solidFill>
                <a:cs typeface="Trebuchet MS"/>
              </a:rPr>
              <a:t> </a:t>
            </a:r>
            <a:r>
              <a:rPr sz="1200" spc="-5" dirty="0">
                <a:solidFill>
                  <a:srgbClr val="585858"/>
                </a:solidFill>
                <a:cs typeface="Trebuchet MS"/>
              </a:rPr>
              <a:t>un</a:t>
            </a:r>
            <a:r>
              <a:rPr sz="1200" spc="-135" dirty="0">
                <a:solidFill>
                  <a:srgbClr val="585858"/>
                </a:solidFill>
                <a:cs typeface="Trebuchet MS"/>
              </a:rPr>
              <a:t> </a:t>
            </a:r>
            <a:r>
              <a:rPr sz="1200" spc="-15" dirty="0">
                <a:solidFill>
                  <a:srgbClr val="585858"/>
                </a:solidFill>
                <a:cs typeface="Trebuchet MS"/>
              </a:rPr>
              <a:t>hogar.</a:t>
            </a:r>
            <a:endParaRPr sz="1200" dirty="0">
              <a:cs typeface="Trebuchet MS"/>
            </a:endParaRPr>
          </a:p>
        </p:txBody>
      </p:sp>
      <p:sp>
        <p:nvSpPr>
          <p:cNvPr id="39" name="object 22">
            <a:extLst>
              <a:ext uri="{FF2B5EF4-FFF2-40B4-BE49-F238E27FC236}">
                <a16:creationId xmlns:a16="http://schemas.microsoft.com/office/drawing/2014/main" id="{4208DDFD-777F-4CBE-A63B-DCE0C112ED5A}"/>
              </a:ext>
            </a:extLst>
          </p:cNvPr>
          <p:cNvSpPr/>
          <p:nvPr/>
        </p:nvSpPr>
        <p:spPr>
          <a:xfrm>
            <a:off x="5260122" y="1237319"/>
            <a:ext cx="432000" cy="396000"/>
          </a:xfrm>
          <a:prstGeom prst="rect">
            <a:avLst/>
          </a:prstGeom>
          <a:blipFill>
            <a:blip r:embed="rId5" cstate="print"/>
            <a:stretch>
              <a:fillRect/>
            </a:stretch>
          </a:blipFill>
        </p:spPr>
        <p:txBody>
          <a:bodyPr wrap="square" lIns="0" tIns="0" rIns="0" bIns="0" rtlCol="0"/>
          <a:lstStyle/>
          <a:p>
            <a:endParaRPr sz="1200"/>
          </a:p>
        </p:txBody>
      </p:sp>
      <p:sp>
        <p:nvSpPr>
          <p:cNvPr id="40" name="object 23">
            <a:extLst>
              <a:ext uri="{FF2B5EF4-FFF2-40B4-BE49-F238E27FC236}">
                <a16:creationId xmlns:a16="http://schemas.microsoft.com/office/drawing/2014/main" id="{2BD87689-4186-4B2A-8E12-79703940FF07}"/>
              </a:ext>
            </a:extLst>
          </p:cNvPr>
          <p:cNvSpPr txBox="1"/>
          <p:nvPr/>
        </p:nvSpPr>
        <p:spPr>
          <a:xfrm>
            <a:off x="7923158" y="1217878"/>
            <a:ext cx="1377452" cy="1487222"/>
          </a:xfrm>
          <a:prstGeom prst="rect">
            <a:avLst/>
          </a:prstGeom>
        </p:spPr>
        <p:txBody>
          <a:bodyPr vert="horz" wrap="square" lIns="0" tIns="12700" rIns="0" bIns="0" rtlCol="0">
            <a:spAutoFit/>
          </a:bodyPr>
          <a:lstStyle/>
          <a:p>
            <a:pPr marL="12700" marR="5080">
              <a:lnSpc>
                <a:spcPct val="100000"/>
              </a:lnSpc>
              <a:spcBef>
                <a:spcPts val="100"/>
              </a:spcBef>
            </a:pPr>
            <a:r>
              <a:rPr sz="1200" spc="10" dirty="0">
                <a:solidFill>
                  <a:srgbClr val="585858"/>
                </a:solidFill>
                <a:cs typeface="Trebuchet MS"/>
              </a:rPr>
              <a:t>La </a:t>
            </a:r>
            <a:r>
              <a:rPr sz="1200" spc="-20" dirty="0">
                <a:solidFill>
                  <a:srgbClr val="585858"/>
                </a:solidFill>
                <a:cs typeface="Trebuchet MS"/>
              </a:rPr>
              <a:t>principal </a:t>
            </a:r>
            <a:r>
              <a:rPr sz="1200" spc="10" dirty="0">
                <a:solidFill>
                  <a:srgbClr val="585858"/>
                </a:solidFill>
                <a:cs typeface="Trebuchet MS"/>
              </a:rPr>
              <a:t>causa </a:t>
            </a:r>
            <a:r>
              <a:rPr sz="1200" spc="-5" dirty="0">
                <a:solidFill>
                  <a:srgbClr val="585858"/>
                </a:solidFill>
                <a:cs typeface="Trebuchet MS"/>
              </a:rPr>
              <a:t>de  </a:t>
            </a:r>
            <a:r>
              <a:rPr sz="1200" spc="-20" dirty="0">
                <a:solidFill>
                  <a:srgbClr val="585858"/>
                </a:solidFill>
                <a:cs typeface="Trebuchet MS"/>
              </a:rPr>
              <a:t>percance </a:t>
            </a:r>
            <a:r>
              <a:rPr sz="1200" spc="-15" dirty="0">
                <a:solidFill>
                  <a:srgbClr val="585858"/>
                </a:solidFill>
                <a:cs typeface="Trebuchet MS"/>
              </a:rPr>
              <a:t>en </a:t>
            </a:r>
            <a:r>
              <a:rPr sz="1200" spc="20" dirty="0">
                <a:solidFill>
                  <a:srgbClr val="585858"/>
                </a:solidFill>
                <a:cs typeface="Trebuchet MS"/>
              </a:rPr>
              <a:t>hogar  </a:t>
            </a:r>
            <a:r>
              <a:rPr sz="1200" spc="15" dirty="0">
                <a:solidFill>
                  <a:srgbClr val="585858"/>
                </a:solidFill>
                <a:cs typeface="Trebuchet MS"/>
              </a:rPr>
              <a:t>asegurado</a:t>
            </a:r>
            <a:r>
              <a:rPr sz="1200" spc="-150" dirty="0">
                <a:solidFill>
                  <a:srgbClr val="585858"/>
                </a:solidFill>
                <a:cs typeface="Trebuchet MS"/>
              </a:rPr>
              <a:t> </a:t>
            </a:r>
            <a:r>
              <a:rPr sz="1200" spc="-20" dirty="0">
                <a:solidFill>
                  <a:srgbClr val="585858"/>
                </a:solidFill>
                <a:cs typeface="Trebuchet MS"/>
              </a:rPr>
              <a:t>es</a:t>
            </a:r>
            <a:r>
              <a:rPr sz="1200" spc="-110" dirty="0">
                <a:solidFill>
                  <a:srgbClr val="585858"/>
                </a:solidFill>
                <a:cs typeface="Trebuchet MS"/>
              </a:rPr>
              <a:t> </a:t>
            </a:r>
            <a:r>
              <a:rPr sz="1200" spc="-40" dirty="0">
                <a:solidFill>
                  <a:srgbClr val="585858"/>
                </a:solidFill>
                <a:cs typeface="Trebuchet MS"/>
              </a:rPr>
              <a:t>el</a:t>
            </a:r>
            <a:r>
              <a:rPr sz="1200" spc="-100" dirty="0">
                <a:solidFill>
                  <a:srgbClr val="585858"/>
                </a:solidFill>
                <a:cs typeface="Trebuchet MS"/>
              </a:rPr>
              <a:t> </a:t>
            </a:r>
            <a:r>
              <a:rPr sz="1200" b="1" dirty="0">
                <a:solidFill>
                  <a:srgbClr val="585858"/>
                </a:solidFill>
                <a:cs typeface="Trebuchet MS"/>
              </a:rPr>
              <a:t>daño</a:t>
            </a:r>
            <a:r>
              <a:rPr sz="1200" b="1" spc="-95" dirty="0">
                <a:solidFill>
                  <a:srgbClr val="585858"/>
                </a:solidFill>
                <a:cs typeface="Trebuchet MS"/>
              </a:rPr>
              <a:t> </a:t>
            </a:r>
            <a:r>
              <a:rPr sz="1200" b="1" spc="-30" dirty="0">
                <a:solidFill>
                  <a:srgbClr val="585858"/>
                </a:solidFill>
                <a:cs typeface="Trebuchet MS"/>
              </a:rPr>
              <a:t>por  </a:t>
            </a:r>
            <a:r>
              <a:rPr sz="1200" b="1" spc="-10" dirty="0">
                <a:solidFill>
                  <a:srgbClr val="585858"/>
                </a:solidFill>
                <a:cs typeface="Trebuchet MS"/>
              </a:rPr>
              <a:t>agua</a:t>
            </a:r>
            <a:r>
              <a:rPr sz="1200" spc="-10" dirty="0">
                <a:solidFill>
                  <a:srgbClr val="585858"/>
                </a:solidFill>
                <a:cs typeface="Trebuchet MS"/>
              </a:rPr>
              <a:t>:</a:t>
            </a:r>
            <a:r>
              <a:rPr sz="1200" spc="-100" dirty="0">
                <a:solidFill>
                  <a:srgbClr val="585858"/>
                </a:solidFill>
                <a:cs typeface="Trebuchet MS"/>
              </a:rPr>
              <a:t> </a:t>
            </a:r>
            <a:r>
              <a:rPr sz="1200" spc="15" dirty="0">
                <a:solidFill>
                  <a:srgbClr val="585858"/>
                </a:solidFill>
                <a:cs typeface="Trebuchet MS"/>
              </a:rPr>
              <a:t>más</a:t>
            </a:r>
            <a:r>
              <a:rPr sz="1200" spc="-125" dirty="0">
                <a:solidFill>
                  <a:srgbClr val="585858"/>
                </a:solidFill>
                <a:cs typeface="Trebuchet MS"/>
              </a:rPr>
              <a:t> </a:t>
            </a:r>
            <a:r>
              <a:rPr sz="1200" spc="-5" dirty="0">
                <a:solidFill>
                  <a:srgbClr val="585858"/>
                </a:solidFill>
                <a:cs typeface="Trebuchet MS"/>
              </a:rPr>
              <a:t>de</a:t>
            </a:r>
            <a:r>
              <a:rPr sz="1200" spc="-125" dirty="0">
                <a:solidFill>
                  <a:srgbClr val="585858"/>
                </a:solidFill>
                <a:cs typeface="Trebuchet MS"/>
              </a:rPr>
              <a:t> </a:t>
            </a:r>
            <a:r>
              <a:rPr sz="1200" spc="-55" dirty="0">
                <a:solidFill>
                  <a:srgbClr val="585858"/>
                </a:solidFill>
                <a:cs typeface="Trebuchet MS"/>
              </a:rPr>
              <a:t>2,5</a:t>
            </a:r>
            <a:r>
              <a:rPr sz="1200" spc="-125" dirty="0">
                <a:solidFill>
                  <a:srgbClr val="585858"/>
                </a:solidFill>
                <a:cs typeface="Trebuchet MS"/>
              </a:rPr>
              <a:t> </a:t>
            </a:r>
            <a:r>
              <a:rPr sz="1200" spc="-25" dirty="0">
                <a:solidFill>
                  <a:srgbClr val="585858"/>
                </a:solidFill>
                <a:cs typeface="Trebuchet MS"/>
              </a:rPr>
              <a:t>millones  </a:t>
            </a:r>
            <a:r>
              <a:rPr sz="1200" spc="-5" dirty="0">
                <a:solidFill>
                  <a:srgbClr val="585858"/>
                </a:solidFill>
                <a:cs typeface="Trebuchet MS"/>
              </a:rPr>
              <a:t>de</a:t>
            </a:r>
            <a:r>
              <a:rPr sz="1200" spc="-125" dirty="0">
                <a:solidFill>
                  <a:srgbClr val="585858"/>
                </a:solidFill>
                <a:cs typeface="Trebuchet MS"/>
              </a:rPr>
              <a:t> </a:t>
            </a:r>
            <a:r>
              <a:rPr sz="1200" spc="-20" dirty="0">
                <a:solidFill>
                  <a:srgbClr val="585858"/>
                </a:solidFill>
                <a:cs typeface="Trebuchet MS"/>
              </a:rPr>
              <a:t>percances</a:t>
            </a:r>
            <a:r>
              <a:rPr sz="1200" spc="-114" dirty="0">
                <a:solidFill>
                  <a:srgbClr val="585858"/>
                </a:solidFill>
                <a:cs typeface="Trebuchet MS"/>
              </a:rPr>
              <a:t> </a:t>
            </a:r>
            <a:r>
              <a:rPr sz="1200" spc="-5" dirty="0">
                <a:solidFill>
                  <a:srgbClr val="585858"/>
                </a:solidFill>
                <a:cs typeface="Trebuchet MS"/>
              </a:rPr>
              <a:t>de</a:t>
            </a:r>
            <a:r>
              <a:rPr sz="1200" spc="-120" dirty="0">
                <a:solidFill>
                  <a:srgbClr val="585858"/>
                </a:solidFill>
                <a:cs typeface="Trebuchet MS"/>
              </a:rPr>
              <a:t> </a:t>
            </a:r>
            <a:r>
              <a:rPr sz="1200" spc="-40" dirty="0">
                <a:solidFill>
                  <a:srgbClr val="585858"/>
                </a:solidFill>
                <a:cs typeface="Trebuchet MS"/>
              </a:rPr>
              <a:t>este</a:t>
            </a:r>
            <a:r>
              <a:rPr sz="1200" spc="-114" dirty="0">
                <a:solidFill>
                  <a:srgbClr val="585858"/>
                </a:solidFill>
                <a:cs typeface="Trebuchet MS"/>
              </a:rPr>
              <a:t> </a:t>
            </a:r>
            <a:r>
              <a:rPr sz="1200" spc="-30" dirty="0">
                <a:solidFill>
                  <a:srgbClr val="585858"/>
                </a:solidFill>
                <a:cs typeface="Trebuchet MS"/>
              </a:rPr>
              <a:t>tipo  </a:t>
            </a:r>
            <a:r>
              <a:rPr sz="1200" spc="5" dirty="0">
                <a:solidFill>
                  <a:srgbClr val="585858"/>
                </a:solidFill>
                <a:cs typeface="Trebuchet MS"/>
              </a:rPr>
              <a:t>al </a:t>
            </a:r>
            <a:r>
              <a:rPr sz="1200" spc="-30" dirty="0">
                <a:solidFill>
                  <a:srgbClr val="585858"/>
                </a:solidFill>
                <a:cs typeface="Trebuchet MS"/>
              </a:rPr>
              <a:t>año, </a:t>
            </a:r>
            <a:r>
              <a:rPr sz="1200" dirty="0">
                <a:solidFill>
                  <a:srgbClr val="585858"/>
                </a:solidFill>
                <a:cs typeface="Trebuchet MS"/>
              </a:rPr>
              <a:t>uno </a:t>
            </a:r>
            <a:r>
              <a:rPr sz="1200" spc="20" dirty="0">
                <a:solidFill>
                  <a:srgbClr val="585858"/>
                </a:solidFill>
                <a:cs typeface="Trebuchet MS"/>
              </a:rPr>
              <a:t>cada </a:t>
            </a:r>
            <a:r>
              <a:rPr sz="1200" spc="10" dirty="0">
                <a:solidFill>
                  <a:srgbClr val="585858"/>
                </a:solidFill>
                <a:cs typeface="Trebuchet MS"/>
              </a:rPr>
              <a:t>13  </a:t>
            </a:r>
            <a:r>
              <a:rPr sz="1200" spc="-15" dirty="0">
                <a:solidFill>
                  <a:srgbClr val="585858"/>
                </a:solidFill>
                <a:cs typeface="Trebuchet MS"/>
              </a:rPr>
              <a:t>segundos.</a:t>
            </a:r>
            <a:endParaRPr sz="1200" dirty="0">
              <a:cs typeface="Trebuchet MS"/>
            </a:endParaRPr>
          </a:p>
        </p:txBody>
      </p:sp>
      <p:sp>
        <p:nvSpPr>
          <p:cNvPr id="41" name="object 24">
            <a:extLst>
              <a:ext uri="{FF2B5EF4-FFF2-40B4-BE49-F238E27FC236}">
                <a16:creationId xmlns:a16="http://schemas.microsoft.com/office/drawing/2014/main" id="{638C5E5A-275D-4E08-83CA-60377A0EB89F}"/>
              </a:ext>
            </a:extLst>
          </p:cNvPr>
          <p:cNvSpPr/>
          <p:nvPr/>
        </p:nvSpPr>
        <p:spPr>
          <a:xfrm>
            <a:off x="7414341" y="1210437"/>
            <a:ext cx="432000" cy="396000"/>
          </a:xfrm>
          <a:prstGeom prst="rect">
            <a:avLst/>
          </a:prstGeom>
          <a:blipFill>
            <a:blip r:embed="rId6" cstate="print"/>
            <a:stretch>
              <a:fillRect/>
            </a:stretch>
          </a:blipFill>
        </p:spPr>
        <p:txBody>
          <a:bodyPr wrap="square" lIns="0" tIns="0" rIns="0" bIns="0" rtlCol="0"/>
          <a:lstStyle/>
          <a:p>
            <a:endParaRPr/>
          </a:p>
        </p:txBody>
      </p:sp>
      <p:sp>
        <p:nvSpPr>
          <p:cNvPr id="42" name="object 25">
            <a:extLst>
              <a:ext uri="{FF2B5EF4-FFF2-40B4-BE49-F238E27FC236}">
                <a16:creationId xmlns:a16="http://schemas.microsoft.com/office/drawing/2014/main" id="{EC66E878-75F8-4677-971B-3901D8BF06AE}"/>
              </a:ext>
            </a:extLst>
          </p:cNvPr>
          <p:cNvSpPr txBox="1"/>
          <p:nvPr/>
        </p:nvSpPr>
        <p:spPr>
          <a:xfrm>
            <a:off x="3484920" y="1320588"/>
            <a:ext cx="1377402" cy="567463"/>
          </a:xfrm>
          <a:prstGeom prst="rect">
            <a:avLst/>
          </a:prstGeom>
        </p:spPr>
        <p:txBody>
          <a:bodyPr vert="horz" wrap="square" lIns="0" tIns="13335" rIns="0" bIns="0" rtlCol="0">
            <a:spAutoFit/>
          </a:bodyPr>
          <a:lstStyle/>
          <a:p>
            <a:pPr marL="12700" marR="5080">
              <a:lnSpc>
                <a:spcPct val="100000"/>
              </a:lnSpc>
              <a:spcBef>
                <a:spcPts val="105"/>
              </a:spcBef>
            </a:pPr>
            <a:r>
              <a:rPr sz="1200" spc="30" dirty="0">
                <a:solidFill>
                  <a:srgbClr val="585858"/>
                </a:solidFill>
                <a:cs typeface="Trebuchet MS"/>
              </a:rPr>
              <a:t>Se </a:t>
            </a:r>
            <a:r>
              <a:rPr sz="1200" spc="-15" dirty="0">
                <a:solidFill>
                  <a:srgbClr val="585858"/>
                </a:solidFill>
                <a:cs typeface="Trebuchet MS"/>
              </a:rPr>
              <a:t>producen </a:t>
            </a:r>
            <a:r>
              <a:rPr sz="1200" spc="-20" dirty="0">
                <a:solidFill>
                  <a:srgbClr val="585858"/>
                </a:solidFill>
                <a:cs typeface="Trebuchet MS"/>
              </a:rPr>
              <a:t>casi </a:t>
            </a:r>
            <a:r>
              <a:rPr sz="1200" b="1" spc="-100" dirty="0">
                <a:solidFill>
                  <a:srgbClr val="585858"/>
                </a:solidFill>
                <a:cs typeface="Trebuchet MS"/>
              </a:rPr>
              <a:t>7,6  </a:t>
            </a:r>
            <a:r>
              <a:rPr sz="1200" b="1" spc="-35" dirty="0">
                <a:solidFill>
                  <a:srgbClr val="585858"/>
                </a:solidFill>
                <a:cs typeface="Trebuchet MS"/>
              </a:rPr>
              <a:t>millones de </a:t>
            </a:r>
            <a:r>
              <a:rPr sz="1200" b="1" spc="-45" dirty="0">
                <a:solidFill>
                  <a:srgbClr val="585858"/>
                </a:solidFill>
                <a:cs typeface="Trebuchet MS"/>
              </a:rPr>
              <a:t>percances</a:t>
            </a:r>
            <a:r>
              <a:rPr sz="1200" b="1" spc="-305" dirty="0">
                <a:solidFill>
                  <a:srgbClr val="585858"/>
                </a:solidFill>
                <a:cs typeface="Trebuchet MS"/>
              </a:rPr>
              <a:t> </a:t>
            </a:r>
            <a:r>
              <a:rPr sz="1200" spc="5" dirty="0">
                <a:solidFill>
                  <a:srgbClr val="585858"/>
                </a:solidFill>
                <a:cs typeface="Trebuchet MS"/>
              </a:rPr>
              <a:t>al  </a:t>
            </a:r>
            <a:r>
              <a:rPr sz="1200" spc="30" dirty="0">
                <a:solidFill>
                  <a:srgbClr val="585858"/>
                </a:solidFill>
                <a:cs typeface="Trebuchet MS"/>
              </a:rPr>
              <a:t>año </a:t>
            </a:r>
            <a:r>
              <a:rPr sz="1200" spc="-15" dirty="0">
                <a:solidFill>
                  <a:srgbClr val="585858"/>
                </a:solidFill>
                <a:cs typeface="Trebuchet MS"/>
              </a:rPr>
              <a:t>en</a:t>
            </a:r>
            <a:r>
              <a:rPr sz="1200" spc="-265" dirty="0">
                <a:solidFill>
                  <a:srgbClr val="585858"/>
                </a:solidFill>
                <a:cs typeface="Trebuchet MS"/>
              </a:rPr>
              <a:t> </a:t>
            </a:r>
            <a:r>
              <a:rPr sz="1200" spc="-5" dirty="0">
                <a:solidFill>
                  <a:srgbClr val="585858"/>
                </a:solidFill>
                <a:cs typeface="Trebuchet MS"/>
              </a:rPr>
              <a:t>España.</a:t>
            </a:r>
            <a:endParaRPr sz="1200" dirty="0">
              <a:cs typeface="Trebuchet MS"/>
            </a:endParaRPr>
          </a:p>
        </p:txBody>
      </p:sp>
      <p:sp>
        <p:nvSpPr>
          <p:cNvPr id="43" name="object 28">
            <a:extLst>
              <a:ext uri="{FF2B5EF4-FFF2-40B4-BE49-F238E27FC236}">
                <a16:creationId xmlns:a16="http://schemas.microsoft.com/office/drawing/2014/main" id="{85CA1FF7-C3C1-46B1-BA86-F090A63A2F36}"/>
              </a:ext>
            </a:extLst>
          </p:cNvPr>
          <p:cNvSpPr/>
          <p:nvPr/>
        </p:nvSpPr>
        <p:spPr>
          <a:xfrm>
            <a:off x="9319640" y="1163954"/>
            <a:ext cx="2598927" cy="1541146"/>
          </a:xfrm>
          <a:custGeom>
            <a:avLst/>
            <a:gdLst/>
            <a:ahLst/>
            <a:cxnLst/>
            <a:rect l="l" t="t" r="r" b="b"/>
            <a:pathLst>
              <a:path w="2420620" h="1637029">
                <a:moveTo>
                  <a:pt x="2080386" y="0"/>
                </a:moveTo>
                <a:lnTo>
                  <a:pt x="0" y="0"/>
                </a:lnTo>
                <a:lnTo>
                  <a:pt x="339725" y="818388"/>
                </a:lnTo>
                <a:lnTo>
                  <a:pt x="0" y="1636776"/>
                </a:lnTo>
                <a:lnTo>
                  <a:pt x="2080386" y="1636776"/>
                </a:lnTo>
                <a:lnTo>
                  <a:pt x="2420111" y="818388"/>
                </a:lnTo>
                <a:lnTo>
                  <a:pt x="2080386" y="0"/>
                </a:lnTo>
                <a:close/>
              </a:path>
            </a:pathLst>
          </a:custGeom>
          <a:solidFill>
            <a:srgbClr val="E2EBAE"/>
          </a:solidFill>
        </p:spPr>
        <p:txBody>
          <a:bodyPr wrap="square" lIns="0" tIns="0" rIns="0" bIns="0" rtlCol="0"/>
          <a:lstStyle/>
          <a:p>
            <a:endParaRPr/>
          </a:p>
        </p:txBody>
      </p:sp>
      <p:sp>
        <p:nvSpPr>
          <p:cNvPr id="44" name="object 29">
            <a:extLst>
              <a:ext uri="{FF2B5EF4-FFF2-40B4-BE49-F238E27FC236}">
                <a16:creationId xmlns:a16="http://schemas.microsoft.com/office/drawing/2014/main" id="{D2BB5635-AFD0-4130-8D11-4C151EE84716}"/>
              </a:ext>
            </a:extLst>
          </p:cNvPr>
          <p:cNvSpPr txBox="1"/>
          <p:nvPr/>
        </p:nvSpPr>
        <p:spPr>
          <a:xfrm>
            <a:off x="436270" y="815594"/>
            <a:ext cx="9854220" cy="321242"/>
          </a:xfrm>
          <a:prstGeom prst="rect">
            <a:avLst/>
          </a:prstGeom>
        </p:spPr>
        <p:txBody>
          <a:bodyPr vert="horz" wrap="square" lIns="0" tIns="13335" rIns="0" bIns="0" rtlCol="0">
            <a:spAutoFit/>
          </a:bodyPr>
          <a:lstStyle/>
          <a:p>
            <a:pPr marL="12700">
              <a:lnSpc>
                <a:spcPct val="100000"/>
              </a:lnSpc>
              <a:spcBef>
                <a:spcPts val="105"/>
              </a:spcBef>
            </a:pPr>
            <a:r>
              <a:rPr lang="es-ES" spc="50" dirty="0">
                <a:solidFill>
                  <a:srgbClr val="003781"/>
                </a:solidFill>
                <a:cs typeface="Trebuchet MS"/>
              </a:rPr>
              <a:t>¿Por</a:t>
            </a:r>
            <a:r>
              <a:rPr lang="es-ES" spc="-204" dirty="0">
                <a:solidFill>
                  <a:srgbClr val="003781"/>
                </a:solidFill>
                <a:cs typeface="Trebuchet MS"/>
              </a:rPr>
              <a:t> </a:t>
            </a:r>
            <a:r>
              <a:rPr lang="es-ES" spc="-10" dirty="0">
                <a:solidFill>
                  <a:srgbClr val="003781"/>
                </a:solidFill>
                <a:cs typeface="Trebuchet MS"/>
              </a:rPr>
              <a:t>qué</a:t>
            </a:r>
            <a:r>
              <a:rPr lang="es-ES" spc="-175" dirty="0">
                <a:solidFill>
                  <a:srgbClr val="003781"/>
                </a:solidFill>
                <a:cs typeface="Trebuchet MS"/>
              </a:rPr>
              <a:t> </a:t>
            </a:r>
            <a:r>
              <a:rPr lang="es-ES" spc="-5" dirty="0">
                <a:solidFill>
                  <a:srgbClr val="003781"/>
                </a:solidFill>
                <a:cs typeface="Trebuchet MS"/>
              </a:rPr>
              <a:t>un</a:t>
            </a:r>
            <a:r>
              <a:rPr lang="es-ES" spc="-180" dirty="0">
                <a:solidFill>
                  <a:srgbClr val="003781"/>
                </a:solidFill>
                <a:cs typeface="Trebuchet MS"/>
              </a:rPr>
              <a:t> </a:t>
            </a:r>
            <a:r>
              <a:rPr lang="es-ES" spc="5" dirty="0">
                <a:solidFill>
                  <a:srgbClr val="003781"/>
                </a:solidFill>
                <a:cs typeface="Trebuchet MS"/>
              </a:rPr>
              <a:t>seguro</a:t>
            </a:r>
            <a:r>
              <a:rPr lang="es-ES" spc="-185" dirty="0">
                <a:solidFill>
                  <a:srgbClr val="003781"/>
                </a:solidFill>
                <a:cs typeface="Trebuchet MS"/>
              </a:rPr>
              <a:t> </a:t>
            </a:r>
            <a:r>
              <a:rPr lang="es-ES" spc="-5" dirty="0">
                <a:solidFill>
                  <a:srgbClr val="003781"/>
                </a:solidFill>
                <a:cs typeface="Trebuchet MS"/>
              </a:rPr>
              <a:t>de</a:t>
            </a:r>
            <a:r>
              <a:rPr lang="es-ES" spc="-190" dirty="0">
                <a:solidFill>
                  <a:srgbClr val="003781"/>
                </a:solidFill>
                <a:cs typeface="Trebuchet MS"/>
              </a:rPr>
              <a:t> </a:t>
            </a:r>
            <a:r>
              <a:rPr lang="es-ES" spc="60" dirty="0">
                <a:solidFill>
                  <a:srgbClr val="003781"/>
                </a:solidFill>
                <a:cs typeface="Trebuchet MS"/>
              </a:rPr>
              <a:t>hogar?</a:t>
            </a:r>
            <a:r>
              <a:rPr lang="es-ES" sz="2000" spc="60" dirty="0">
                <a:solidFill>
                  <a:srgbClr val="003781"/>
                </a:solidFill>
                <a:cs typeface="Trebuchet MS"/>
              </a:rPr>
              <a:t> </a:t>
            </a:r>
            <a:r>
              <a:rPr lang="es-ES" sz="1200" spc="60" dirty="0">
                <a:solidFill>
                  <a:srgbClr val="003781"/>
                </a:solidFill>
                <a:cs typeface="Trebuchet MS"/>
              </a:rPr>
              <a:t>Despertar el  interés - Mostrar los riesgos más frecuentes a los que está expuesto el cliente</a:t>
            </a:r>
            <a:endParaRPr lang="es-ES" sz="2000" dirty="0">
              <a:cs typeface="Trebuchet MS"/>
            </a:endParaRPr>
          </a:p>
        </p:txBody>
      </p:sp>
      <p:sp>
        <p:nvSpPr>
          <p:cNvPr id="45" name="object 31">
            <a:extLst>
              <a:ext uri="{FF2B5EF4-FFF2-40B4-BE49-F238E27FC236}">
                <a16:creationId xmlns:a16="http://schemas.microsoft.com/office/drawing/2014/main" id="{338EA979-9F35-4247-8F02-588470848C32}"/>
              </a:ext>
            </a:extLst>
          </p:cNvPr>
          <p:cNvSpPr txBox="1"/>
          <p:nvPr/>
        </p:nvSpPr>
        <p:spPr>
          <a:xfrm>
            <a:off x="10076023" y="1250744"/>
            <a:ext cx="1391474" cy="936154"/>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585858"/>
                </a:solidFill>
                <a:cs typeface="Trebuchet MS"/>
              </a:rPr>
              <a:t>La </a:t>
            </a:r>
            <a:r>
              <a:rPr sz="1200" spc="15" dirty="0">
                <a:solidFill>
                  <a:srgbClr val="585858"/>
                </a:solidFill>
                <a:cs typeface="Trebuchet MS"/>
              </a:rPr>
              <a:t>segunda </a:t>
            </a:r>
            <a:r>
              <a:rPr sz="1200" spc="10" dirty="0">
                <a:solidFill>
                  <a:srgbClr val="585858"/>
                </a:solidFill>
                <a:cs typeface="Trebuchet MS"/>
              </a:rPr>
              <a:t>causa </a:t>
            </a:r>
            <a:r>
              <a:rPr sz="1200" spc="5" dirty="0">
                <a:solidFill>
                  <a:srgbClr val="585858"/>
                </a:solidFill>
                <a:cs typeface="Trebuchet MS"/>
              </a:rPr>
              <a:t>son </a:t>
            </a:r>
            <a:r>
              <a:rPr sz="1200" spc="-10" dirty="0">
                <a:solidFill>
                  <a:srgbClr val="585858"/>
                </a:solidFill>
                <a:cs typeface="Trebuchet MS"/>
              </a:rPr>
              <a:t>los  </a:t>
            </a:r>
            <a:r>
              <a:rPr sz="1200" b="1" dirty="0">
                <a:solidFill>
                  <a:srgbClr val="585858"/>
                </a:solidFill>
                <a:cs typeface="Trebuchet MS"/>
              </a:rPr>
              <a:t>daños</a:t>
            </a:r>
            <a:r>
              <a:rPr sz="1200" b="1" spc="-95" dirty="0">
                <a:solidFill>
                  <a:srgbClr val="585858"/>
                </a:solidFill>
                <a:cs typeface="Trebuchet MS"/>
              </a:rPr>
              <a:t> </a:t>
            </a:r>
            <a:r>
              <a:rPr sz="1200" b="1" spc="55" dirty="0">
                <a:solidFill>
                  <a:srgbClr val="585858"/>
                </a:solidFill>
                <a:cs typeface="Trebuchet MS"/>
              </a:rPr>
              <a:t>a</a:t>
            </a:r>
            <a:r>
              <a:rPr sz="1200" b="1" spc="-105" dirty="0">
                <a:solidFill>
                  <a:srgbClr val="585858"/>
                </a:solidFill>
                <a:cs typeface="Trebuchet MS"/>
              </a:rPr>
              <a:t> </a:t>
            </a:r>
            <a:r>
              <a:rPr sz="1200" b="1" spc="-30" dirty="0">
                <a:solidFill>
                  <a:srgbClr val="585858"/>
                </a:solidFill>
                <a:cs typeface="Trebuchet MS"/>
              </a:rPr>
              <a:t>cristales</a:t>
            </a:r>
            <a:r>
              <a:rPr sz="1200" b="1" spc="-114" dirty="0">
                <a:solidFill>
                  <a:srgbClr val="585858"/>
                </a:solidFill>
                <a:cs typeface="Trebuchet MS"/>
              </a:rPr>
              <a:t> </a:t>
            </a:r>
            <a:r>
              <a:rPr sz="1200" spc="-15" dirty="0">
                <a:solidFill>
                  <a:srgbClr val="585858"/>
                </a:solidFill>
                <a:cs typeface="Trebuchet MS"/>
              </a:rPr>
              <a:t>con</a:t>
            </a:r>
            <a:r>
              <a:rPr sz="1200" spc="-114" dirty="0">
                <a:solidFill>
                  <a:srgbClr val="585858"/>
                </a:solidFill>
                <a:cs typeface="Trebuchet MS"/>
              </a:rPr>
              <a:t> </a:t>
            </a:r>
            <a:r>
              <a:rPr sz="1200" spc="-40" dirty="0">
                <a:solidFill>
                  <a:srgbClr val="585858"/>
                </a:solidFill>
                <a:cs typeface="Trebuchet MS"/>
              </a:rPr>
              <a:t>1,57  </a:t>
            </a:r>
            <a:r>
              <a:rPr sz="1200" spc="-25" dirty="0">
                <a:solidFill>
                  <a:srgbClr val="585858"/>
                </a:solidFill>
                <a:cs typeface="Trebuchet MS"/>
              </a:rPr>
              <a:t>millones</a:t>
            </a:r>
            <a:r>
              <a:rPr sz="1200" spc="-125" dirty="0">
                <a:solidFill>
                  <a:srgbClr val="585858"/>
                </a:solidFill>
                <a:cs typeface="Trebuchet MS"/>
              </a:rPr>
              <a:t> </a:t>
            </a:r>
            <a:r>
              <a:rPr sz="1200" spc="-5" dirty="0">
                <a:solidFill>
                  <a:srgbClr val="585858"/>
                </a:solidFill>
                <a:cs typeface="Trebuchet MS"/>
              </a:rPr>
              <a:t>de</a:t>
            </a:r>
            <a:r>
              <a:rPr sz="1200" spc="-114" dirty="0">
                <a:solidFill>
                  <a:srgbClr val="585858"/>
                </a:solidFill>
                <a:cs typeface="Trebuchet MS"/>
              </a:rPr>
              <a:t> </a:t>
            </a:r>
            <a:r>
              <a:rPr sz="1200" spc="-35" dirty="0">
                <a:solidFill>
                  <a:srgbClr val="585858"/>
                </a:solidFill>
                <a:cs typeface="Trebuchet MS"/>
              </a:rPr>
              <a:t>percances,</a:t>
            </a:r>
            <a:r>
              <a:rPr sz="1200" spc="-140" dirty="0">
                <a:solidFill>
                  <a:srgbClr val="585858"/>
                </a:solidFill>
                <a:cs typeface="Trebuchet MS"/>
              </a:rPr>
              <a:t> </a:t>
            </a:r>
            <a:r>
              <a:rPr sz="1200" dirty="0">
                <a:solidFill>
                  <a:srgbClr val="585858"/>
                </a:solidFill>
                <a:cs typeface="Trebuchet MS"/>
              </a:rPr>
              <a:t>uno  </a:t>
            </a:r>
            <a:r>
              <a:rPr sz="1200" spc="20" dirty="0">
                <a:solidFill>
                  <a:srgbClr val="585858"/>
                </a:solidFill>
                <a:cs typeface="Trebuchet MS"/>
              </a:rPr>
              <a:t>cada </a:t>
            </a:r>
            <a:r>
              <a:rPr sz="1200" spc="10" dirty="0">
                <a:solidFill>
                  <a:srgbClr val="585858"/>
                </a:solidFill>
                <a:cs typeface="Trebuchet MS"/>
              </a:rPr>
              <a:t>27</a:t>
            </a:r>
            <a:r>
              <a:rPr sz="1200" spc="-265" dirty="0">
                <a:solidFill>
                  <a:srgbClr val="585858"/>
                </a:solidFill>
                <a:cs typeface="Trebuchet MS"/>
              </a:rPr>
              <a:t> </a:t>
            </a:r>
            <a:r>
              <a:rPr sz="1200" spc="-15" dirty="0">
                <a:solidFill>
                  <a:srgbClr val="585858"/>
                </a:solidFill>
                <a:cs typeface="Trebuchet MS"/>
              </a:rPr>
              <a:t>segundos.</a:t>
            </a:r>
            <a:endParaRPr sz="1200" dirty="0">
              <a:cs typeface="Trebuchet MS"/>
            </a:endParaRPr>
          </a:p>
        </p:txBody>
      </p:sp>
      <p:sp>
        <p:nvSpPr>
          <p:cNvPr id="46" name="object 32">
            <a:extLst>
              <a:ext uri="{FF2B5EF4-FFF2-40B4-BE49-F238E27FC236}">
                <a16:creationId xmlns:a16="http://schemas.microsoft.com/office/drawing/2014/main" id="{22C03C6D-229D-4E4F-B223-E217186B70D2}"/>
              </a:ext>
            </a:extLst>
          </p:cNvPr>
          <p:cNvSpPr/>
          <p:nvPr/>
        </p:nvSpPr>
        <p:spPr>
          <a:xfrm>
            <a:off x="9624993" y="1195104"/>
            <a:ext cx="432000" cy="396000"/>
          </a:xfrm>
          <a:prstGeom prst="rect">
            <a:avLst/>
          </a:prstGeom>
          <a:blipFill>
            <a:blip r:embed="rId7" cstate="print"/>
            <a:stretch>
              <a:fillRect/>
            </a:stretch>
          </a:blipFill>
        </p:spPr>
        <p:txBody>
          <a:bodyPr wrap="square" lIns="0" tIns="0" rIns="0" bIns="0" rtlCol="0"/>
          <a:lstStyle/>
          <a:p>
            <a:endParaRPr/>
          </a:p>
        </p:txBody>
      </p:sp>
      <p:sp>
        <p:nvSpPr>
          <p:cNvPr id="47" name="object 30">
            <a:extLst>
              <a:ext uri="{FF2B5EF4-FFF2-40B4-BE49-F238E27FC236}">
                <a16:creationId xmlns:a16="http://schemas.microsoft.com/office/drawing/2014/main" id="{13F62C2E-4680-419A-8352-874D8DD5CDF6}"/>
              </a:ext>
            </a:extLst>
          </p:cNvPr>
          <p:cNvSpPr txBox="1"/>
          <p:nvPr/>
        </p:nvSpPr>
        <p:spPr>
          <a:xfrm>
            <a:off x="535874" y="2753554"/>
            <a:ext cx="5238811" cy="196849"/>
          </a:xfrm>
          <a:prstGeom prst="rect">
            <a:avLst/>
          </a:prstGeom>
        </p:spPr>
        <p:txBody>
          <a:bodyPr vert="horz" wrap="square" lIns="0" tIns="12065" rIns="0" bIns="0" rtlCol="0">
            <a:spAutoFit/>
          </a:bodyPr>
          <a:lstStyle/>
          <a:p>
            <a:pPr marL="62865" marR="5080" indent="-50800">
              <a:lnSpc>
                <a:spcPct val="100000"/>
              </a:lnSpc>
              <a:spcBef>
                <a:spcPts val="95"/>
              </a:spcBef>
            </a:pPr>
            <a:r>
              <a:rPr sz="900" b="1" spc="-35" dirty="0">
                <a:cs typeface="Trebuchet MS"/>
              </a:rPr>
              <a:t>Fuente</a:t>
            </a:r>
            <a:r>
              <a:rPr sz="900" spc="-35" dirty="0">
                <a:cs typeface="Trebuchet MS"/>
              </a:rPr>
              <a:t>:</a:t>
            </a:r>
            <a:r>
              <a:rPr sz="900" spc="-45" dirty="0">
                <a:cs typeface="Trebuchet MS"/>
              </a:rPr>
              <a:t> </a:t>
            </a:r>
            <a:r>
              <a:rPr sz="900" spc="25" dirty="0">
                <a:cs typeface="Trebuchet MS"/>
              </a:rPr>
              <a:t>UNESPA</a:t>
            </a:r>
            <a:r>
              <a:rPr sz="900" spc="-40" dirty="0">
                <a:cs typeface="Trebuchet MS"/>
              </a:rPr>
              <a:t> </a:t>
            </a:r>
            <a:r>
              <a:rPr sz="900" spc="90" dirty="0">
                <a:cs typeface="Trebuchet MS"/>
              </a:rPr>
              <a:t>–</a:t>
            </a:r>
            <a:r>
              <a:rPr sz="900" spc="-50" dirty="0">
                <a:cs typeface="Trebuchet MS"/>
              </a:rPr>
              <a:t> </a:t>
            </a:r>
            <a:r>
              <a:rPr sz="900" spc="-5" dirty="0">
                <a:cs typeface="Trebuchet MS"/>
              </a:rPr>
              <a:t>Estamos</a:t>
            </a:r>
            <a:r>
              <a:rPr sz="900" spc="-45" dirty="0">
                <a:cs typeface="Trebuchet MS"/>
              </a:rPr>
              <a:t> </a:t>
            </a:r>
            <a:r>
              <a:rPr sz="900" dirty="0">
                <a:cs typeface="Trebuchet MS"/>
              </a:rPr>
              <a:t>Seguros</a:t>
            </a:r>
            <a:r>
              <a:rPr sz="900" spc="-45" dirty="0">
                <a:cs typeface="Trebuchet MS"/>
              </a:rPr>
              <a:t> </a:t>
            </a:r>
            <a:r>
              <a:rPr sz="900" spc="-35" dirty="0">
                <a:cs typeface="Trebuchet MS"/>
              </a:rPr>
              <a:t>“Los </a:t>
            </a:r>
            <a:r>
              <a:rPr sz="900" spc="-15" dirty="0">
                <a:cs typeface="Trebuchet MS"/>
              </a:rPr>
              <a:t>percances  </a:t>
            </a:r>
            <a:r>
              <a:rPr sz="900" spc="-10" dirty="0">
                <a:cs typeface="Trebuchet MS"/>
              </a:rPr>
              <a:t>atendidos</a:t>
            </a:r>
            <a:r>
              <a:rPr sz="900" spc="-30" dirty="0">
                <a:cs typeface="Trebuchet MS"/>
              </a:rPr>
              <a:t> </a:t>
            </a:r>
            <a:r>
              <a:rPr sz="900" spc="-10" dirty="0">
                <a:cs typeface="Trebuchet MS"/>
              </a:rPr>
              <a:t>por</a:t>
            </a:r>
            <a:r>
              <a:rPr sz="900" spc="-70" dirty="0">
                <a:cs typeface="Trebuchet MS"/>
              </a:rPr>
              <a:t> </a:t>
            </a:r>
            <a:r>
              <a:rPr sz="900" spc="-30" dirty="0">
                <a:cs typeface="Trebuchet MS"/>
              </a:rPr>
              <a:t>el</a:t>
            </a:r>
            <a:r>
              <a:rPr sz="900" spc="-55" dirty="0">
                <a:cs typeface="Trebuchet MS"/>
              </a:rPr>
              <a:t> </a:t>
            </a:r>
            <a:r>
              <a:rPr sz="900" spc="-5" dirty="0">
                <a:cs typeface="Trebuchet MS"/>
              </a:rPr>
              <a:t>seguro</a:t>
            </a:r>
            <a:r>
              <a:rPr sz="900" spc="-55" dirty="0">
                <a:cs typeface="Trebuchet MS"/>
              </a:rPr>
              <a:t> </a:t>
            </a:r>
            <a:r>
              <a:rPr sz="900" spc="-15" dirty="0">
                <a:cs typeface="Trebuchet MS"/>
              </a:rPr>
              <a:t>patrimonial</a:t>
            </a:r>
            <a:r>
              <a:rPr sz="900" spc="-40" dirty="0">
                <a:cs typeface="Trebuchet MS"/>
              </a:rPr>
              <a:t> </a:t>
            </a:r>
            <a:r>
              <a:rPr sz="1200" b="1" spc="-20" dirty="0">
                <a:cs typeface="Trebuchet MS"/>
              </a:rPr>
              <a:t>2019”</a:t>
            </a:r>
            <a:r>
              <a:rPr sz="1200" b="1" spc="-35" dirty="0">
                <a:cs typeface="Trebuchet MS"/>
              </a:rPr>
              <a:t> </a:t>
            </a:r>
            <a:r>
              <a:rPr sz="1200" b="1" spc="-50" dirty="0">
                <a:cs typeface="Trebuchet MS"/>
              </a:rPr>
              <a:t>-</a:t>
            </a:r>
            <a:r>
              <a:rPr sz="1200" b="1" spc="-65" dirty="0">
                <a:cs typeface="Trebuchet MS"/>
              </a:rPr>
              <a:t> </a:t>
            </a:r>
            <a:r>
              <a:rPr sz="1200" b="1" spc="5" dirty="0">
                <a:cs typeface="Trebuchet MS"/>
              </a:rPr>
              <a:t>ICEA</a:t>
            </a:r>
            <a:endParaRPr sz="1200" b="1" dirty="0">
              <a:cs typeface="Trebuchet MS"/>
            </a:endParaRPr>
          </a:p>
        </p:txBody>
      </p:sp>
      <p:pic>
        <p:nvPicPr>
          <p:cNvPr id="48" name="Imagen 47">
            <a:extLst>
              <a:ext uri="{FF2B5EF4-FFF2-40B4-BE49-F238E27FC236}">
                <a16:creationId xmlns:a16="http://schemas.microsoft.com/office/drawing/2014/main" id="{9FAD2EBF-1540-47E1-859B-DF36F47F7D13}"/>
              </a:ext>
            </a:extLst>
          </p:cNvPr>
          <p:cNvPicPr>
            <a:picLocks noChangeAspect="1"/>
          </p:cNvPicPr>
          <p:nvPr/>
        </p:nvPicPr>
        <p:blipFill>
          <a:blip r:embed="rId8"/>
          <a:stretch>
            <a:fillRect/>
          </a:stretch>
        </p:blipFill>
        <p:spPr>
          <a:xfrm>
            <a:off x="3002697" y="1257478"/>
            <a:ext cx="432000" cy="426912"/>
          </a:xfrm>
          <a:prstGeom prst="rect">
            <a:avLst/>
          </a:prstGeom>
        </p:spPr>
      </p:pic>
      <p:pic>
        <p:nvPicPr>
          <p:cNvPr id="49" name="Imagen 48">
            <a:extLst>
              <a:ext uri="{FF2B5EF4-FFF2-40B4-BE49-F238E27FC236}">
                <a16:creationId xmlns:a16="http://schemas.microsoft.com/office/drawing/2014/main" id="{DA357AC0-4A62-48EB-8172-6784E32180BD}"/>
              </a:ext>
            </a:extLst>
          </p:cNvPr>
          <p:cNvPicPr>
            <a:picLocks noChangeAspect="1"/>
          </p:cNvPicPr>
          <p:nvPr/>
        </p:nvPicPr>
        <p:blipFill>
          <a:blip r:embed="rId9"/>
          <a:stretch>
            <a:fillRect/>
          </a:stretch>
        </p:blipFill>
        <p:spPr>
          <a:xfrm>
            <a:off x="571473" y="1238736"/>
            <a:ext cx="432000" cy="437400"/>
          </a:xfrm>
          <a:prstGeom prst="rect">
            <a:avLst/>
          </a:prstGeom>
        </p:spPr>
      </p:pic>
      <p:sp>
        <p:nvSpPr>
          <p:cNvPr id="56" name="Rectángulo 55">
            <a:extLst>
              <a:ext uri="{FF2B5EF4-FFF2-40B4-BE49-F238E27FC236}">
                <a16:creationId xmlns:a16="http://schemas.microsoft.com/office/drawing/2014/main" id="{967F7E37-20A3-41CC-990A-D86BDB1CBE73}"/>
              </a:ext>
            </a:extLst>
          </p:cNvPr>
          <p:cNvSpPr/>
          <p:nvPr/>
        </p:nvSpPr>
        <p:spPr>
          <a:xfrm>
            <a:off x="9824426" y="409722"/>
            <a:ext cx="450764" cy="246221"/>
          </a:xfrm>
          <a:prstGeom prst="rect">
            <a:avLst/>
          </a:prstGeom>
        </p:spPr>
        <p:txBody>
          <a:bodyPr wrap="none">
            <a:spAutoFit/>
          </a:bodyPr>
          <a:lstStyle/>
          <a:p>
            <a:r>
              <a:rPr lang="es-ES" sz="1000" b="1" dirty="0">
                <a:solidFill>
                  <a:schemeClr val="bg1"/>
                </a:solidFill>
              </a:rPr>
              <a:t>(1/2)</a:t>
            </a:r>
            <a:endParaRPr lang="es-ES" sz="1000" dirty="0"/>
          </a:p>
        </p:txBody>
      </p:sp>
      <p:sp>
        <p:nvSpPr>
          <p:cNvPr id="57" name="Textfeld 17">
            <a:extLst>
              <a:ext uri="{FF2B5EF4-FFF2-40B4-BE49-F238E27FC236}">
                <a16:creationId xmlns:a16="http://schemas.microsoft.com/office/drawing/2014/main" id="{8C9461C6-DEA8-425D-ADFF-44B7673F627E}"/>
              </a:ext>
            </a:extLst>
          </p:cNvPr>
          <p:cNvSpPr txBox="1"/>
          <p:nvPr/>
        </p:nvSpPr>
        <p:spPr>
          <a:xfrm>
            <a:off x="895176" y="4702659"/>
            <a:ext cx="5029374" cy="894732"/>
          </a:xfrm>
          <a:prstGeom prst="rect">
            <a:avLst/>
          </a:prstGeom>
          <a:noFill/>
        </p:spPr>
        <p:txBody>
          <a:bodyPr wrap="square" rtlCol="0">
            <a:spAutoFit/>
          </a:bodyPr>
          <a:lstStyle/>
          <a:p>
            <a:pPr algn="just" defTabSz="228600">
              <a:lnSpc>
                <a:spcPct val="150000"/>
              </a:lnSpc>
            </a:pPr>
            <a:r>
              <a:rPr lang="de-DE" sz="1200" b="1" dirty="0">
                <a:solidFill>
                  <a:srgbClr val="464646"/>
                </a:solidFill>
              </a:rPr>
              <a:t>Podemos comprobar que los daños por agua son con diferencia los siniestros más habituales. Unidos a los daños de cristales suponen más del 50% de los sinestros generados en los hogares españoles.</a:t>
            </a:r>
          </a:p>
        </p:txBody>
      </p:sp>
      <p:sp>
        <p:nvSpPr>
          <p:cNvPr id="59" name="Textfeld 19">
            <a:extLst>
              <a:ext uri="{FF2B5EF4-FFF2-40B4-BE49-F238E27FC236}">
                <a16:creationId xmlns:a16="http://schemas.microsoft.com/office/drawing/2014/main" id="{97327BB8-55C6-4F98-BDDC-C99F299995F7}"/>
              </a:ext>
            </a:extLst>
          </p:cNvPr>
          <p:cNvSpPr txBox="1"/>
          <p:nvPr/>
        </p:nvSpPr>
        <p:spPr>
          <a:xfrm>
            <a:off x="342850" y="3424872"/>
            <a:ext cx="4496816" cy="1246495"/>
          </a:xfrm>
          <a:prstGeom prst="rect">
            <a:avLst/>
          </a:prstGeom>
          <a:noFill/>
        </p:spPr>
        <p:txBody>
          <a:bodyPr wrap="square" rtlCol="0">
            <a:spAutoFit/>
          </a:bodyPr>
          <a:lstStyle/>
          <a:p>
            <a:pPr algn="r" defTabSz="228600"/>
            <a:r>
              <a:rPr lang="es-ES" sz="2500" dirty="0">
                <a:solidFill>
                  <a:srgbClr val="464646"/>
                </a:solidFill>
              </a:rPr>
              <a:t>La distribución de los siniestros de hogar, en función de la naturaleza de los siniestros</a:t>
            </a:r>
            <a:endParaRPr lang="de-DE" sz="2500" dirty="0">
              <a:solidFill>
                <a:srgbClr val="464646"/>
              </a:solidFill>
            </a:endParaRPr>
          </a:p>
        </p:txBody>
      </p:sp>
      <p:pic>
        <p:nvPicPr>
          <p:cNvPr id="60" name="Imagen 59">
            <a:extLst>
              <a:ext uri="{FF2B5EF4-FFF2-40B4-BE49-F238E27FC236}">
                <a16:creationId xmlns:a16="http://schemas.microsoft.com/office/drawing/2014/main" id="{75B5ACA3-869C-42DE-A2AF-0F0CE9FC0B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85560" y="3624949"/>
            <a:ext cx="5683660" cy="3182593"/>
          </a:xfrm>
          <a:prstGeom prst="rect">
            <a:avLst/>
          </a:prstGeom>
        </p:spPr>
      </p:pic>
      <p:sp>
        <p:nvSpPr>
          <p:cNvPr id="62" name="Botón de acción: ir hacia atrás o anterior 61">
            <a:hlinkClick r:id="" action="ppaction://hlinkshowjump?jump=previousslide" highlightClick="1"/>
            <a:extLst>
              <a:ext uri="{FF2B5EF4-FFF2-40B4-BE49-F238E27FC236}">
                <a16:creationId xmlns:a16="http://schemas.microsoft.com/office/drawing/2014/main" id="{84D8DD12-DA76-4C73-AB1C-8F726A374F27}"/>
              </a:ext>
            </a:extLst>
          </p:cNvPr>
          <p:cNvSpPr/>
          <p:nvPr/>
        </p:nvSpPr>
        <p:spPr>
          <a:xfrm>
            <a:off x="109781" y="6557065"/>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63" name="Botón de acción: ir hacia delante o siguiente 62">
            <a:hlinkClick r:id="" action="ppaction://hlinkshowjump?jump=nextslide" highlightClick="1"/>
            <a:extLst>
              <a:ext uri="{FF2B5EF4-FFF2-40B4-BE49-F238E27FC236}">
                <a16:creationId xmlns:a16="http://schemas.microsoft.com/office/drawing/2014/main" id="{C1E7FDE4-3ED7-41ED-8A3D-9540F4973D54}"/>
              </a:ext>
            </a:extLst>
          </p:cNvPr>
          <p:cNvSpPr/>
          <p:nvPr/>
        </p:nvSpPr>
        <p:spPr>
          <a:xfrm>
            <a:off x="11782789" y="6555531"/>
            <a:ext cx="299431" cy="22920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64" name="Textfeld 17">
            <a:extLst>
              <a:ext uri="{FF2B5EF4-FFF2-40B4-BE49-F238E27FC236}">
                <a16:creationId xmlns:a16="http://schemas.microsoft.com/office/drawing/2014/main" id="{99C9B734-B92F-42B2-9F2C-90AB18FE2710}"/>
              </a:ext>
            </a:extLst>
          </p:cNvPr>
          <p:cNvSpPr txBox="1"/>
          <p:nvPr/>
        </p:nvSpPr>
        <p:spPr>
          <a:xfrm>
            <a:off x="8104416" y="3091731"/>
            <a:ext cx="3192234" cy="340734"/>
          </a:xfrm>
          <a:prstGeom prst="rect">
            <a:avLst/>
          </a:prstGeom>
          <a:noFill/>
        </p:spPr>
        <p:txBody>
          <a:bodyPr wrap="square" rtlCol="0">
            <a:spAutoFit/>
          </a:bodyPr>
          <a:lstStyle/>
          <a:p>
            <a:pPr algn="just" defTabSz="228600">
              <a:lnSpc>
                <a:spcPct val="150000"/>
              </a:lnSpc>
            </a:pPr>
            <a:r>
              <a:rPr lang="de-DE" sz="1200" b="1" dirty="0">
                <a:solidFill>
                  <a:srgbClr val="464646"/>
                </a:solidFill>
              </a:rPr>
              <a:t>Fuente ICEA 2020//</a:t>
            </a:r>
          </a:p>
        </p:txBody>
      </p:sp>
      <p:sp>
        <p:nvSpPr>
          <p:cNvPr id="33" name="Rectángulo 32">
            <a:extLst>
              <a:ext uri="{FF2B5EF4-FFF2-40B4-BE49-F238E27FC236}">
                <a16:creationId xmlns:a16="http://schemas.microsoft.com/office/drawing/2014/main" id="{CC525929-64A5-4964-BE03-5BDCE44950D0}"/>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854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07D4629-C362-41A3-A8DD-B59D10B0AE5E}"/>
              </a:ext>
            </a:extLst>
          </p:cNvPr>
          <p:cNvSpPr/>
          <p:nvPr/>
        </p:nvSpPr>
        <p:spPr>
          <a:xfrm>
            <a:off x="1738265" y="49738"/>
            <a:ext cx="8727542" cy="6564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ARGUMENTARIO GENERAL: El seguro de hogar se puede definir en tres palabras: PREVISION – TRANQUILIDAD – SEGURIDAD</a:t>
            </a:r>
          </a:p>
        </p:txBody>
      </p:sp>
      <p:pic>
        <p:nvPicPr>
          <p:cNvPr id="23" name="Imagen 22">
            <a:extLst>
              <a:ext uri="{FF2B5EF4-FFF2-40B4-BE49-F238E27FC236}">
                <a16:creationId xmlns:a16="http://schemas.microsoft.com/office/drawing/2014/main" id="{DEADEA21-5B1B-4930-904C-D1B6619167BD}"/>
              </a:ext>
            </a:extLst>
          </p:cNvPr>
          <p:cNvPicPr>
            <a:picLocks noChangeAspect="1"/>
          </p:cNvPicPr>
          <p:nvPr/>
        </p:nvPicPr>
        <p:blipFill>
          <a:blip r:embed="rId2"/>
          <a:stretch>
            <a:fillRect/>
          </a:stretch>
        </p:blipFill>
        <p:spPr>
          <a:xfrm>
            <a:off x="136407" y="18106"/>
            <a:ext cx="1054469" cy="382357"/>
          </a:xfrm>
          <a:prstGeom prst="rect">
            <a:avLst/>
          </a:prstGeom>
        </p:spPr>
      </p:pic>
      <p:grpSp>
        <p:nvGrpSpPr>
          <p:cNvPr id="3" name="Grupo 2">
            <a:extLst>
              <a:ext uri="{FF2B5EF4-FFF2-40B4-BE49-F238E27FC236}">
                <a16:creationId xmlns:a16="http://schemas.microsoft.com/office/drawing/2014/main" id="{54962DDB-FC71-452E-82F0-F5B2BDAC5CD8}"/>
              </a:ext>
            </a:extLst>
          </p:cNvPr>
          <p:cNvGrpSpPr/>
          <p:nvPr/>
        </p:nvGrpSpPr>
        <p:grpSpPr>
          <a:xfrm>
            <a:off x="3241557" y="6312921"/>
            <a:ext cx="3707593" cy="495342"/>
            <a:chOff x="136407" y="6312921"/>
            <a:chExt cx="3707593" cy="495342"/>
          </a:xfrm>
          <a:solidFill>
            <a:schemeClr val="accent1">
              <a:lumMod val="60000"/>
              <a:lumOff val="40000"/>
            </a:schemeClr>
          </a:solidFill>
        </p:grpSpPr>
        <p:sp>
          <p:nvSpPr>
            <p:cNvPr id="28" name="Rectángulo: esquinas redondeadas 27">
              <a:extLst>
                <a:ext uri="{FF2B5EF4-FFF2-40B4-BE49-F238E27FC236}">
                  <a16:creationId xmlns:a16="http://schemas.microsoft.com/office/drawing/2014/main" id="{BDB9B1CB-E2BD-44C5-98E7-A0304C467C69}"/>
                </a:ext>
              </a:extLst>
            </p:cNvPr>
            <p:cNvSpPr/>
            <p:nvPr/>
          </p:nvSpPr>
          <p:spPr>
            <a:xfrm>
              <a:off x="136407" y="6312921"/>
              <a:ext cx="3707593"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Modalidades</a:t>
              </a:r>
            </a:p>
          </p:txBody>
        </p:sp>
        <p:pic>
          <p:nvPicPr>
            <p:cNvPr id="24" name="0 Imagen">
              <a:hlinkClick r:id="rId3" action="ppaction://hlinksldjump"/>
              <a:extLst>
                <a:ext uri="{FF2B5EF4-FFF2-40B4-BE49-F238E27FC236}">
                  <a16:creationId xmlns:a16="http://schemas.microsoft.com/office/drawing/2014/main" id="{C4643C79-3E85-4AF3-BD15-5CBB8487A83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69594" y="6420717"/>
              <a:ext cx="827873" cy="252328"/>
            </a:xfrm>
            <a:prstGeom prst="rect">
              <a:avLst/>
            </a:prstGeom>
            <a:grpFill/>
          </p:spPr>
        </p:pic>
      </p:grpSp>
      <p:sp>
        <p:nvSpPr>
          <p:cNvPr id="30" name="Rectángulo: esquinas redondeadas 29">
            <a:extLst>
              <a:ext uri="{FF2B5EF4-FFF2-40B4-BE49-F238E27FC236}">
                <a16:creationId xmlns:a16="http://schemas.microsoft.com/office/drawing/2014/main" id="{61023E32-0DBB-46F7-B125-C1340F2EC59E}"/>
              </a:ext>
            </a:extLst>
          </p:cNvPr>
          <p:cNvSpPr/>
          <p:nvPr/>
        </p:nvSpPr>
        <p:spPr>
          <a:xfrm>
            <a:off x="8655113" y="6308263"/>
            <a:ext cx="3299306" cy="49534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s-ES" sz="1000" b="1">
                <a:solidFill>
                  <a:prstClr val="black"/>
                </a:solidFill>
              </a:rPr>
              <a:t>Enlazar con Modalidades</a:t>
            </a:r>
          </a:p>
        </p:txBody>
      </p:sp>
      <p:pic>
        <p:nvPicPr>
          <p:cNvPr id="27" name="Imagen 26" descr="Imagen que contiene Texto&#10;&#10;Descripción generada automáticamente">
            <a:extLst>
              <a:ext uri="{FF2B5EF4-FFF2-40B4-BE49-F238E27FC236}">
                <a16:creationId xmlns:a16="http://schemas.microsoft.com/office/drawing/2014/main" id="{45A82DD0-28C9-498D-9A5D-F3BD1AE18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4565" y="6370698"/>
            <a:ext cx="1093646" cy="352365"/>
          </a:xfrm>
          <a:prstGeom prst="rect">
            <a:avLst/>
          </a:prstGeom>
          <a:solidFill>
            <a:schemeClr val="bg1"/>
          </a:solidFill>
        </p:spPr>
      </p:pic>
      <p:pic>
        <p:nvPicPr>
          <p:cNvPr id="33" name="Imagen 32" descr="Imagen que contiene Texto&#10;&#10;Descripción generada automáticamente">
            <a:hlinkClick r:id="rId6" action="ppaction://hlinksldjump"/>
            <a:extLst>
              <a:ext uri="{FF2B5EF4-FFF2-40B4-BE49-F238E27FC236}">
                <a16:creationId xmlns:a16="http://schemas.microsoft.com/office/drawing/2014/main" id="{4AA9D962-B8A7-48B4-90ED-A6D9D3A887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62585" y="6370697"/>
            <a:ext cx="1093646" cy="352365"/>
          </a:xfrm>
          <a:prstGeom prst="rect">
            <a:avLst/>
          </a:prstGeom>
          <a:solidFill>
            <a:schemeClr val="bg1"/>
          </a:solidFill>
        </p:spPr>
      </p:pic>
      <p:pic>
        <p:nvPicPr>
          <p:cNvPr id="26" name="Picture 6" descr="Resultado de imagen de ir a inicio">
            <a:hlinkClick r:id="rId7" action="ppaction://hlinksldjump"/>
            <a:extLst>
              <a:ext uri="{FF2B5EF4-FFF2-40B4-BE49-F238E27FC236}">
                <a16:creationId xmlns:a16="http://schemas.microsoft.com/office/drawing/2014/main" id="{35A5B62C-7214-404F-9994-C4F8CC7E07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52423" y="88923"/>
            <a:ext cx="388177" cy="411011"/>
          </a:xfrm>
          <a:prstGeom prst="rect">
            <a:avLst/>
          </a:prstGeom>
          <a:noFill/>
          <a:extLst>
            <a:ext uri="{909E8E84-426E-40DD-AFC4-6F175D3DCCD1}">
              <a14:hiddenFill xmlns:a14="http://schemas.microsoft.com/office/drawing/2010/main">
                <a:solidFill>
                  <a:srgbClr val="FFFFFF"/>
                </a:solidFill>
              </a14:hiddenFill>
            </a:ext>
          </a:extLst>
        </p:spPr>
      </p:pic>
      <p:sp>
        <p:nvSpPr>
          <p:cNvPr id="50" name="Rectángulo: esquinas redondeadas 49">
            <a:extLst>
              <a:ext uri="{FF2B5EF4-FFF2-40B4-BE49-F238E27FC236}">
                <a16:creationId xmlns:a16="http://schemas.microsoft.com/office/drawing/2014/main" id="{51C80AC9-A1DB-40FE-8C82-D4693A3424FA}"/>
              </a:ext>
            </a:extLst>
          </p:cNvPr>
          <p:cNvSpPr/>
          <p:nvPr/>
        </p:nvSpPr>
        <p:spPr>
          <a:xfrm>
            <a:off x="1430460" y="888331"/>
            <a:ext cx="10615991" cy="12994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es-ES" sz="1000">
                <a:solidFill>
                  <a:prstClr val="black"/>
                </a:solidFill>
              </a:rPr>
              <a:t>Recuerda las respuestas del sondeo realizado. </a:t>
            </a:r>
          </a:p>
          <a:p>
            <a:pPr marL="171450" lvl="0" indent="-171450">
              <a:buFont typeface="Arial" panose="020B0604020202020204" pitchFamily="34" charset="0"/>
              <a:buChar char="•"/>
            </a:pPr>
            <a:r>
              <a:rPr lang="es-ES" sz="1000">
                <a:solidFill>
                  <a:prstClr val="black"/>
                </a:solidFill>
              </a:rPr>
              <a:t>Evita preguntas que lleven al cliente a dudar si el seguro le interesa o no, como, por ejemplo: ¿Qué te parece?, ¿Estás interesado?, Suena bien ¿verdad?, etc.</a:t>
            </a:r>
          </a:p>
          <a:p>
            <a:pPr marL="171450" lvl="0" indent="-171450">
              <a:buFont typeface="Arial" panose="020B0604020202020204" pitchFamily="34" charset="0"/>
              <a:buChar char="•"/>
            </a:pPr>
            <a:r>
              <a:rPr lang="es-ES" sz="1000">
                <a:solidFill>
                  <a:prstClr val="black"/>
                </a:solidFill>
              </a:rPr>
              <a:t>Todas las ventajas y coberturas que te he comentado las vas a tener con este seguro por tan solo X€ al año/mes, que supone menos de X€ al día.</a:t>
            </a:r>
          </a:p>
          <a:p>
            <a:pPr marL="171450" lvl="0" indent="-171450">
              <a:buFont typeface="Arial" panose="020B0604020202020204" pitchFamily="34" charset="0"/>
              <a:buChar char="•"/>
            </a:pPr>
            <a:r>
              <a:rPr lang="es-ES" sz="1000">
                <a:solidFill>
                  <a:prstClr val="black"/>
                </a:solidFill>
              </a:rPr>
              <a:t> Menciona precio fraccionado y compáralo con algo, por ejemplo 1€ = 1 café al día</a:t>
            </a:r>
          </a:p>
          <a:p>
            <a:pPr marL="171450" lvl="0" indent="-171450">
              <a:buFont typeface="Arial" panose="020B0604020202020204" pitchFamily="34" charset="0"/>
              <a:buChar char="•"/>
            </a:pPr>
            <a:r>
              <a:rPr lang="es-ES" sz="1000">
                <a:solidFill>
                  <a:prstClr val="black"/>
                </a:solidFill>
              </a:rPr>
              <a:t>Siempre que puedas, utiliza ejemplos para comentar qué incluyen las coberturas</a:t>
            </a:r>
          </a:p>
          <a:p>
            <a:pPr marL="171450" lvl="0" indent="-171450">
              <a:buFont typeface="Arial" panose="020B0604020202020204" pitchFamily="34" charset="0"/>
              <a:buChar char="•"/>
            </a:pPr>
            <a:r>
              <a:rPr lang="es-ES" sz="1000">
                <a:solidFill>
                  <a:prstClr val="black"/>
                </a:solidFill>
              </a:rPr>
              <a:t>Y ante las objeciones responde con las indicaciones indicadas</a:t>
            </a:r>
          </a:p>
          <a:p>
            <a:pPr marL="171450" lvl="0" indent="-171450">
              <a:buFont typeface="Arial" panose="020B0604020202020204" pitchFamily="34" charset="0"/>
              <a:buChar char="•"/>
            </a:pPr>
            <a:r>
              <a:rPr lang="es-ES" sz="1200" b="1">
                <a:solidFill>
                  <a:schemeClr val="tx1"/>
                </a:solidFill>
                <a:latin typeface="Calibri" panose="020F0502020204030204" pitchFamily="34" charset="0"/>
                <a:ea typeface="Calibri" panose="020F0502020204030204" pitchFamily="34" charset="0"/>
                <a:cs typeface="Times New Roman" panose="02020603050405020304" pitchFamily="18" charset="0"/>
              </a:rPr>
              <a:t>Importante</a:t>
            </a:r>
            <a:r>
              <a:rPr lang="es-ES" sz="100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s-ES" sz="1000" b="1" i="1">
                <a:solidFill>
                  <a:schemeClr val="tx1"/>
                </a:solidFill>
                <a:latin typeface="Calibri" panose="020F0502020204030204" pitchFamily="34" charset="0"/>
                <a:ea typeface="Calibri" panose="020F0502020204030204" pitchFamily="34" charset="0"/>
                <a:cs typeface="Times New Roman" panose="02020603050405020304" pitchFamily="18" charset="0"/>
              </a:rPr>
              <a:t>Ten en cuenta que el límite máximo de indemnización para el conjunto de garantías, incluidos todos los gastos, no podrá exceder en ningún caso de las sumas aseguradas indicadas en las Condiciones Particulares para los conceptos de Continente y Contenido.</a:t>
            </a:r>
            <a:endParaRPr lang="es-ES" sz="1000" b="1" i="1">
              <a:solidFill>
                <a:schemeClr val="tx1"/>
              </a:solidFill>
            </a:endParaRPr>
          </a:p>
        </p:txBody>
      </p:sp>
      <p:sp>
        <p:nvSpPr>
          <p:cNvPr id="51" name="Rectángulo: esquinas redondeadas 50">
            <a:extLst>
              <a:ext uri="{FF2B5EF4-FFF2-40B4-BE49-F238E27FC236}">
                <a16:creationId xmlns:a16="http://schemas.microsoft.com/office/drawing/2014/main" id="{939B36FF-CB4E-46C7-91E3-EB1EC2FC3412}"/>
              </a:ext>
            </a:extLst>
          </p:cNvPr>
          <p:cNvSpPr/>
          <p:nvPr/>
        </p:nvSpPr>
        <p:spPr>
          <a:xfrm>
            <a:off x="191529" y="861827"/>
            <a:ext cx="1238932" cy="13376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A tener en cuenta</a:t>
            </a:r>
          </a:p>
        </p:txBody>
      </p:sp>
      <p:sp>
        <p:nvSpPr>
          <p:cNvPr id="52" name="Rectángulo: esquinas redondeadas 51">
            <a:extLst>
              <a:ext uri="{FF2B5EF4-FFF2-40B4-BE49-F238E27FC236}">
                <a16:creationId xmlns:a16="http://schemas.microsoft.com/office/drawing/2014/main" id="{3AC6279F-1BD6-498C-AB96-67FB8362F6BA}"/>
              </a:ext>
            </a:extLst>
          </p:cNvPr>
          <p:cNvSpPr/>
          <p:nvPr/>
        </p:nvSpPr>
        <p:spPr>
          <a:xfrm>
            <a:off x="191529" y="2237262"/>
            <a:ext cx="1238932" cy="64006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a:solidFill>
                  <a:schemeClr val="tx1"/>
                </a:solidFill>
              </a:rPr>
              <a:t>Objetivo del seguro</a:t>
            </a:r>
          </a:p>
        </p:txBody>
      </p:sp>
      <p:sp>
        <p:nvSpPr>
          <p:cNvPr id="53" name="Rectángulo: esquinas redondeadas 52">
            <a:extLst>
              <a:ext uri="{FF2B5EF4-FFF2-40B4-BE49-F238E27FC236}">
                <a16:creationId xmlns:a16="http://schemas.microsoft.com/office/drawing/2014/main" id="{1102FB64-FE4E-47C6-B7C2-905AE9906DF1}"/>
              </a:ext>
            </a:extLst>
          </p:cNvPr>
          <p:cNvSpPr/>
          <p:nvPr/>
        </p:nvSpPr>
        <p:spPr>
          <a:xfrm>
            <a:off x="1430460" y="2244148"/>
            <a:ext cx="10615991" cy="64006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lvl="0" indent="-171450">
              <a:buFont typeface="Arial" panose="020B0604020202020204" pitchFamily="34" charset="0"/>
              <a:buChar char="•"/>
            </a:pPr>
            <a:r>
              <a:rPr lang="es-ES" sz="1000" dirty="0">
                <a:solidFill>
                  <a:prstClr val="black"/>
                </a:solidFill>
              </a:rPr>
              <a:t>Reponer el bien dañado a causa de un hecho accidental cubierto en la póliza, sin que tengamos que efectuar un desembolso imprevisto</a:t>
            </a:r>
          </a:p>
          <a:p>
            <a:pPr marL="171450" lvl="0" indent="-171450">
              <a:buFont typeface="Arial" panose="020B0604020202020204" pitchFamily="34" charset="0"/>
              <a:buChar char="•"/>
            </a:pPr>
            <a:r>
              <a:rPr lang="es-ES" sz="1000" dirty="0">
                <a:solidFill>
                  <a:prstClr val="black"/>
                </a:solidFill>
              </a:rPr>
              <a:t>Evitar que, por culpa de un hecho accidental cubierto en la póliza, no podamos seguir con el día a día (ejemplo vivienda Inhabitable)</a:t>
            </a:r>
          </a:p>
          <a:p>
            <a:pPr marL="171450" lvl="0" indent="-171450">
              <a:buFont typeface="Arial" panose="020B0604020202020204" pitchFamily="34" charset="0"/>
              <a:buChar char="•"/>
            </a:pPr>
            <a:r>
              <a:rPr lang="es-ES" sz="1000" dirty="0">
                <a:solidFill>
                  <a:prstClr val="black"/>
                </a:solidFill>
              </a:rPr>
              <a:t>Incluso cubrir las indemnizaciones que nos reclamen por los daños que involuntariamente podamos hacer a terceros perjudicados</a:t>
            </a:r>
          </a:p>
          <a:p>
            <a:pPr marL="171450" lvl="0" indent="-171450">
              <a:buFont typeface="Arial" panose="020B0604020202020204" pitchFamily="34" charset="0"/>
              <a:buChar char="•"/>
            </a:pPr>
            <a:endParaRPr lang="es-ES" sz="1000" dirty="0">
              <a:solidFill>
                <a:prstClr val="black"/>
              </a:solidFill>
            </a:endParaRPr>
          </a:p>
        </p:txBody>
      </p:sp>
      <p:sp>
        <p:nvSpPr>
          <p:cNvPr id="54" name="Rectángulo: esquinas redondeadas 53">
            <a:extLst>
              <a:ext uri="{FF2B5EF4-FFF2-40B4-BE49-F238E27FC236}">
                <a16:creationId xmlns:a16="http://schemas.microsoft.com/office/drawing/2014/main" id="{26776D6A-6ABF-40AF-9DB5-0FB54E89EC2D}"/>
              </a:ext>
            </a:extLst>
          </p:cNvPr>
          <p:cNvSpPr/>
          <p:nvPr/>
        </p:nvSpPr>
        <p:spPr>
          <a:xfrm>
            <a:off x="191529" y="2953256"/>
            <a:ext cx="1238932" cy="117006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b="1" dirty="0">
                <a:solidFill>
                  <a:schemeClr val="tx1"/>
                </a:solidFill>
              </a:rPr>
              <a:t>Razones para estar cubierto</a:t>
            </a:r>
          </a:p>
        </p:txBody>
      </p:sp>
      <p:sp>
        <p:nvSpPr>
          <p:cNvPr id="55" name="Rectángulo: esquinas redondeadas 54">
            <a:extLst>
              <a:ext uri="{FF2B5EF4-FFF2-40B4-BE49-F238E27FC236}">
                <a16:creationId xmlns:a16="http://schemas.microsoft.com/office/drawing/2014/main" id="{F69D2CC1-AB91-4B52-8C8D-E9624FC5FE71}"/>
              </a:ext>
            </a:extLst>
          </p:cNvPr>
          <p:cNvSpPr/>
          <p:nvPr/>
        </p:nvSpPr>
        <p:spPr>
          <a:xfrm>
            <a:off x="1430460" y="2933700"/>
            <a:ext cx="10615991" cy="11896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lvl="0" indent="-171450">
              <a:buFont typeface="Arial" panose="020B0604020202020204" pitchFamily="34" charset="0"/>
              <a:buChar char="•"/>
            </a:pPr>
            <a:r>
              <a:rPr lang="es-ES" sz="1000" dirty="0">
                <a:solidFill>
                  <a:prstClr val="black"/>
                </a:solidFill>
              </a:rPr>
              <a:t>Cuesta mucho pagar una casa como para no tenerla protegida, es el bien más preciado y valioso que tenemos. La vivienda suele ser la mayor inversión económica de una persona, y debe estar protegida. </a:t>
            </a:r>
          </a:p>
          <a:p>
            <a:pPr marL="171450" lvl="0" indent="-171450">
              <a:buFont typeface="Arial" panose="020B0604020202020204" pitchFamily="34" charset="0"/>
              <a:buChar char="•"/>
            </a:pPr>
            <a:r>
              <a:rPr lang="es-ES" sz="1000" dirty="0">
                <a:solidFill>
                  <a:prstClr val="black"/>
                </a:solidFill>
              </a:rPr>
              <a:t>Piensa que no solo es una casa: es tu hogar, tus pertenencias y recuerdos. Si tienes cualquier percance es importante tener la tranquilidad de que estás bien cubierto</a:t>
            </a:r>
          </a:p>
          <a:p>
            <a:pPr marL="171450" lvl="0" indent="-171450">
              <a:buFont typeface="Arial" panose="020B0604020202020204" pitchFamily="34" charset="0"/>
              <a:buChar char="•"/>
            </a:pPr>
            <a:r>
              <a:rPr lang="es-ES" sz="1000" dirty="0">
                <a:solidFill>
                  <a:prstClr val="black"/>
                </a:solidFill>
              </a:rPr>
              <a:t>Si es para una vivienda destinada a alquiler: con nuestro seguro de hogar no solo tendrás protegida tu vivienda, sino que será un valor añadido para tus inquilinos y los siniestros que pueden tener en la vivienda</a:t>
            </a:r>
          </a:p>
          <a:p>
            <a:pPr marL="171450" lvl="0" indent="-171450">
              <a:buFont typeface="Arial" panose="020B0604020202020204" pitchFamily="34" charset="0"/>
              <a:buChar char="•"/>
            </a:pPr>
            <a:r>
              <a:rPr lang="es-ES" sz="1000" dirty="0">
                <a:solidFill>
                  <a:prstClr val="black"/>
                </a:solidFill>
              </a:rPr>
              <a:t>Haz hincapié en las coberturas adicionales que incluye. Por ejemplo: en la modalidad XXXX Imagina que hay un pico de tensión en tu domicilio mientras estabas fuera, y al llegar está dañado el frigorífico, los alimentos se han estropeado, y al descongelarse además ha calado al vecino de abajo.</a:t>
            </a:r>
          </a:p>
          <a:p>
            <a:pPr marL="171450" lvl="0" indent="-171450">
              <a:buFont typeface="Arial" panose="020B0604020202020204" pitchFamily="34" charset="0"/>
              <a:buChar char="•"/>
            </a:pPr>
            <a:endParaRPr lang="es-ES" sz="1000" dirty="0">
              <a:solidFill>
                <a:prstClr val="black"/>
              </a:solidFill>
            </a:endParaRPr>
          </a:p>
        </p:txBody>
      </p:sp>
      <p:sp>
        <p:nvSpPr>
          <p:cNvPr id="56" name="Rectángulo 55">
            <a:extLst>
              <a:ext uri="{FF2B5EF4-FFF2-40B4-BE49-F238E27FC236}">
                <a16:creationId xmlns:a16="http://schemas.microsoft.com/office/drawing/2014/main" id="{53563C12-F910-44F6-AAD7-6DAF26033C67}"/>
              </a:ext>
            </a:extLst>
          </p:cNvPr>
          <p:cNvSpPr/>
          <p:nvPr/>
        </p:nvSpPr>
        <p:spPr>
          <a:xfrm>
            <a:off x="9824426" y="409722"/>
            <a:ext cx="450764" cy="246221"/>
          </a:xfrm>
          <a:prstGeom prst="rect">
            <a:avLst/>
          </a:prstGeom>
        </p:spPr>
        <p:txBody>
          <a:bodyPr wrap="none">
            <a:spAutoFit/>
          </a:bodyPr>
          <a:lstStyle/>
          <a:p>
            <a:r>
              <a:rPr lang="es-ES" sz="1000" b="1" dirty="0">
                <a:solidFill>
                  <a:schemeClr val="bg1"/>
                </a:solidFill>
              </a:rPr>
              <a:t>(2/2)</a:t>
            </a:r>
            <a:endParaRPr lang="es-ES" sz="1000" dirty="0"/>
          </a:p>
        </p:txBody>
      </p:sp>
      <p:sp>
        <p:nvSpPr>
          <p:cNvPr id="57" name="Botón de acción: ir hacia atrás o anterior 56">
            <a:hlinkClick r:id="" action="ppaction://hlinkshowjump?jump=previousslide" highlightClick="1"/>
            <a:extLst>
              <a:ext uri="{FF2B5EF4-FFF2-40B4-BE49-F238E27FC236}">
                <a16:creationId xmlns:a16="http://schemas.microsoft.com/office/drawing/2014/main" id="{683B5EED-6A43-4B63-BA71-474D7CC4C187}"/>
              </a:ext>
            </a:extLst>
          </p:cNvPr>
          <p:cNvSpPr/>
          <p:nvPr/>
        </p:nvSpPr>
        <p:spPr>
          <a:xfrm>
            <a:off x="237581" y="6529968"/>
            <a:ext cx="422872" cy="193094"/>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s-ES"/>
          </a:p>
        </p:txBody>
      </p:sp>
      <p:sp>
        <p:nvSpPr>
          <p:cNvPr id="20" name="Rectángulo 19">
            <a:extLst>
              <a:ext uri="{FF2B5EF4-FFF2-40B4-BE49-F238E27FC236}">
                <a16:creationId xmlns:a16="http://schemas.microsoft.com/office/drawing/2014/main" id="{1954541E-ED1A-484B-8D8F-7846D4E3B42B}"/>
              </a:ext>
            </a:extLst>
          </p:cNvPr>
          <p:cNvSpPr/>
          <p:nvPr/>
        </p:nvSpPr>
        <p:spPr>
          <a:xfrm>
            <a:off x="136407" y="285499"/>
            <a:ext cx="1201996" cy="281231"/>
          </a:xfrm>
          <a:prstGeom prst="rect">
            <a:avLst/>
          </a:prstGeom>
        </p:spPr>
        <p:txBody>
          <a:bodyPr wrap="none">
            <a:spAutoFit/>
          </a:bodyPr>
          <a:lstStyle/>
          <a:p>
            <a:pPr>
              <a:lnSpc>
                <a:spcPct val="107000"/>
              </a:lnSpc>
              <a:spcAft>
                <a:spcPts val="800"/>
              </a:spcAft>
            </a:pPr>
            <a:r>
              <a:rPr lang="es-ES" sz="1200" dirty="0">
                <a:solidFill>
                  <a:srgbClr val="00B0F0"/>
                </a:solidFill>
                <a:latin typeface="Calibri" panose="020F0502020204030204" pitchFamily="34" charset="0"/>
                <a:ea typeface="Calibri" panose="020F0502020204030204" pitchFamily="34" charset="0"/>
                <a:cs typeface="Times New Roman" panose="02020603050405020304" pitchFamily="18" charset="0"/>
              </a:rPr>
              <a:t>Seguro de hogar</a:t>
            </a: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90982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customXsn xmlns="http://schemas.microsoft.com/office/2006/metadata/customXsn">
  <xsnLocation/>
  <cached>True</cached>
  <openByDefault>False</openByDefault>
  <xsnScope/>
</customXsn>
</file>

<file path=customXml/item2.xml><?xml version="1.0" encoding="utf-8"?>
<ct:contentTypeSchema xmlns:ct="http://schemas.microsoft.com/office/2006/metadata/contentType" xmlns:ma="http://schemas.microsoft.com/office/2006/metadata/properties/metaAttributes" ct:_="" ma:_="" ma:contentTypeName="Ficha de Producto o Ficha De un vistazo" ma:contentTypeID="0x0101010018F33FDB757A1D4AB58D0B742E9361090102001D8124C43865054A8D268D0B895D1145" ma:contentTypeVersion="37" ma:contentTypeDescription="Documento comercial de P&amp;S" ma:contentTypeScope="" ma:versionID="68debf2b3c1192642bf4ba5b0073541b">
  <xsd:schema xmlns:xsd="http://www.w3.org/2001/XMLSchema" xmlns:xs="http://www.w3.org/2001/XMLSchema" xmlns:p="http://schemas.microsoft.com/office/2006/metadata/properties" xmlns:ns1="http://schemas.microsoft.com/sharepoint/v3" xmlns:ns2="a6040ddb-7327-46f7-86ed-3b46d827436d" xmlns:ns3="6199c403-ac25-4a86-8106-b7f6cba1aeca" targetNamespace="http://schemas.microsoft.com/office/2006/metadata/properties" ma:root="true" ma:fieldsID="7f2185a00b99e04f2a26cdb26a0c52ea" ns1:_="" ns2:_="" ns3:_="">
    <xsd:import namespace="http://schemas.microsoft.com/sharepoint/v3"/>
    <xsd:import namespace="a6040ddb-7327-46f7-86ed-3b46d827436d"/>
    <xsd:import namespace="6199c403-ac25-4a86-8106-b7f6cba1aeca"/>
    <xsd:element name="properties">
      <xsd:complexType>
        <xsd:sequence>
          <xsd:element name="documentManagement">
            <xsd:complexType>
              <xsd:all>
                <xsd:element ref="ns2:Estado_x0020_P_x0026_S" minOccurs="0"/>
                <xsd:element ref="ns2:Ventana_x0020_de_x0020_comunicación" minOccurs="0"/>
                <xsd:element ref="ns2:Fecha_x0020_Inicio_x0020_Promoción" minOccurs="0"/>
                <xsd:element ref="ns2:Fecha_x0020_Fin_x0020_Promoción" minOccurs="0"/>
                <xsd:element ref="ns2:Dirección_x0020_responsable_x0020_del_x0020_P_x002f_S" minOccurs="0"/>
                <xsd:element ref="ns3:Responsable" minOccurs="0"/>
                <xsd:element ref="ns3:OK_x0020_C_x002e_Presencial" minOccurs="0"/>
                <xsd:element ref="ns3:OK_x0020_OP_x0020_CP" minOccurs="0"/>
                <xsd:element ref="ns3:OK_x0020_C_x002e_Telef_x00f3_nico" minOccurs="0"/>
                <xsd:element ref="ns3:_x00c1_mbito_x0020_Publicaci_x00f3_n" minOccurs="0"/>
                <xsd:element ref="ns3:DOC_x0020_ID" minOccurs="0"/>
                <xsd:element ref="ns3:DOCOD_x0020_Elypse" minOccurs="0"/>
                <xsd:element ref="ns3:Publicado_x0020_Elypse" minOccurs="0"/>
                <xsd:element ref="ns1:ShowCombineView" minOccurs="0"/>
                <xsd:element ref="ns1:ShowRepairView" minOccurs="0"/>
                <xsd:element ref="ns1:TemplateUrl" minOccurs="0"/>
                <xsd:element ref="ns1:xd_Prog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owCombineView" ma:index="14" nillable="true" ma:displayName="Mostrar vista Combinar" ma:internalName="ShowCombineView" ma:readOnly="false">
      <xsd:simpleType>
        <xsd:restriction base="dms:Text"/>
      </xsd:simpleType>
    </xsd:element>
    <xsd:element name="ShowRepairView" ma:index="18" nillable="true" ma:displayName="Mostrar vista Reparar" ma:hidden="true" ma:internalName="ShowRepairView" ma:readOnly="false">
      <xsd:simpleType>
        <xsd:restriction base="dms:Text"/>
      </xsd:simpleType>
    </xsd:element>
    <xsd:element name="TemplateUrl" ma:index="19" nillable="true" ma:displayName="Vinculo de la plantilla" ma:hidden="true" ma:internalName="TemplateUrl">
      <xsd:simpleType>
        <xsd:restriction base="dms:Text"/>
      </xsd:simpleType>
    </xsd:element>
    <xsd:element name="xd_ProgID" ma:index="20" nillable="true" ma:displayName="Vínculo de archivo HTML" ma:hidden="true" ma:internalName="xd_Prog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040ddb-7327-46f7-86ed-3b46d827436d" elementFormDefault="qualified">
    <xsd:import namespace="http://schemas.microsoft.com/office/2006/documentManagement/types"/>
    <xsd:import namespace="http://schemas.microsoft.com/office/infopath/2007/PartnerControls"/>
    <xsd:element name="Estado_x0020_P_x0026_S" ma:index="1" nillable="true" ma:displayName="Estado" ma:default="En comercialización" ma:format="Dropdown" ma:internalName="Estado_x0020_P_x0026_S" ma:readOnly="false">
      <xsd:simpleType>
        <xsd:restriction base="dms:Choice">
          <xsd:enumeration value="En comercialización"/>
          <xsd:enumeration value="Cerrado Comercialmente"/>
        </xsd:restriction>
      </xsd:simpleType>
    </xsd:element>
    <xsd:element name="Ventana_x0020_de_x0020_comunicación" ma:index="2" nillable="true" ma:displayName="Ventana" ma:description="Fecha en la que se comunica (Ventana de Comunicación)" ma:format="DateOnly" ma:internalName="Ventana_x0020_de_x0020_comunicaci_x00f3_n" ma:readOnly="false">
      <xsd:simpleType>
        <xsd:restriction base="dms:DateTime"/>
      </xsd:simpleType>
    </xsd:element>
    <xsd:element name="Fecha_x0020_Inicio_x0020_Promoción" ma:index="3" nillable="true" ma:displayName="F. inicio vigencia" ma:description="Fecha de entrada en vigor del lanzamiento, y posteriormente de la última modificación de un producto, proceso, etc" ma:format="DateOnly" ma:indexed="true" ma:internalName="Fecha_x0020_Inicio_x0020_Promoci_x00f3_n" ma:readOnly="false">
      <xsd:simpleType>
        <xsd:restriction base="dms:DateTime"/>
      </xsd:simpleType>
    </xsd:element>
    <xsd:element name="Fecha_x0020_Fin_x0020_Promoción" ma:index="4" nillable="true" ma:displayName="Fecha fin vigencia" ma:description="Introducir fecha en formato dd/mm/aaaa o bien poner N/A&#10;En el caso de promociones es la fecha de fin de contratación" ma:format="DateOnly" ma:internalName="Fecha_x0020_Fin_x0020_Promoci_x00f3_n">
      <xsd:simpleType>
        <xsd:restriction base="dms:DateTime"/>
      </xsd:simpleType>
    </xsd:element>
    <xsd:element name="Dirección_x0020_responsable_x0020_del_x0020_P_x002f_S" ma:index="5" nillable="true" ma:displayName="Área responsable documento" ma:format="RadioButtons" ma:internalName="Direcci_x00f3_n_x0020_responsable_x0020_del_x0020_P_x002F_S" ma:readOnly="false">
      <xsd:simpleType>
        <xsd:restriction base="dms:Choice">
          <xsd:enumeration value="Comercialización"/>
          <xsd:enumeration value="Hogares"/>
          <xsd:enumeration value="Personas"/>
          <xsd:enumeration value="Nuevos Negocios"/>
          <xsd:enumeration value="Gestión del cliente Televisión"/>
          <xsd:enumeration value="Terminales"/>
          <xsd:enumeration value="Pequeña Empresa"/>
          <xsd:enumeration value="Comunicación a Canales"/>
          <xsd:enumeration value="TV"/>
          <xsd:enumeration value="DTS"/>
          <xsd:enumeration value="Implantación comercial"/>
          <xsd:enumeration value="Implantación TELCO"/>
          <xsd:enumeration value="Otros"/>
        </xsd:restriction>
      </xsd:simpleType>
    </xsd:element>
  </xsd:schema>
  <xsd:schema xmlns:xsd="http://www.w3.org/2001/XMLSchema" xmlns:xs="http://www.w3.org/2001/XMLSchema" xmlns:dms="http://schemas.microsoft.com/office/2006/documentManagement/types" xmlns:pc="http://schemas.microsoft.com/office/infopath/2007/PartnerControls" targetNamespace="6199c403-ac25-4a86-8106-b7f6cba1aeca" elementFormDefault="qualified">
    <xsd:import namespace="http://schemas.microsoft.com/office/2006/documentManagement/types"/>
    <xsd:import namespace="http://schemas.microsoft.com/office/infopath/2007/PartnerControls"/>
    <xsd:element name="Responsable" ma:index="6" nillable="true" ma:displayName="Responsable" ma:description="Matrícula de la persona responsable del documento" ma:list="UserInfo" ma:SharePointGroup="0" ma:internalName="Responsable"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K_x0020_C_x002e_Presencial" ma:index="7" nillable="true" ma:displayName="OK CP" ma:default="---" ma:description="Ok Canal Presencial" ma:format="RadioButtons" ma:internalName="OK_x0020_C_x002e_Presencial">
      <xsd:simpleType>
        <xsd:restriction base="dms:Choice">
          <xsd:enumeration value="SI"/>
          <xsd:enumeration value="Comentarios"/>
          <xsd:enumeration value="---"/>
        </xsd:restriction>
      </xsd:simpleType>
    </xsd:element>
    <xsd:element name="OK_x0020_OP_x0020_CP" ma:index="8" nillable="true" ma:displayName="OK OP CP" ma:default="---" ma:description="Este campo solo lo debe cumplimentar el canal" ma:format="RadioButtons" ma:internalName="OK_x0020_OP_x0020_CP">
      <xsd:simpleType>
        <xsd:restriction base="dms:Choice">
          <xsd:enumeration value="SI"/>
          <xsd:enumeration value="Comentarios"/>
          <xsd:enumeration value="---"/>
        </xsd:restriction>
      </xsd:simpleType>
    </xsd:element>
    <xsd:element name="OK_x0020_C_x002e_Telef_x00f3_nico" ma:index="9" nillable="true" ma:displayName="OK CT" ma:default="---" ma:description="OK Canal Telefónico" ma:format="RadioButtons" ma:internalName="OK_x0020_C_x002e_Telef_x00f3_nico">
      <xsd:simpleType>
        <xsd:restriction base="dms:Choice">
          <xsd:enumeration value="SI"/>
          <xsd:enumeration value="Comentarios"/>
          <xsd:enumeration value="---"/>
        </xsd:restriction>
      </xsd:simpleType>
    </xsd:element>
    <xsd:element name="_x00c1_mbito_x0020_Publicaci_x00f3_n" ma:index="10" nillable="true" ma:displayName="Ámbito Publicación" ma:description="Indicar en qué sistema o Herramienta se debe publicar" ma:internalName="_x00c1_mbito_x0020_Publicaci_x00f3_n" ma:readOnly="false">
      <xsd:complexType>
        <xsd:complexContent>
          <xsd:extension base="dms:MultiChoice">
            <xsd:sequence>
              <xsd:element name="Value" maxOccurs="unbounded" minOccurs="0" nillable="true">
                <xsd:simpleType>
                  <xsd:restriction base="dms:Choice">
                    <xsd:enumeration value="Publicación Única"/>
                    <xsd:enumeration value="Hermes"/>
                    <xsd:enumeration value="Elypse Legado"/>
                    <xsd:enumeration value="Telco"/>
                    <xsd:enumeration value="Otros"/>
                  </xsd:restriction>
                </xsd:simpleType>
              </xsd:element>
            </xsd:sequence>
          </xsd:extension>
        </xsd:complexContent>
      </xsd:complexType>
    </xsd:element>
    <xsd:element name="DOC_x0020_ID" ma:index="11" nillable="true" ma:displayName="DOCID Telco" ma:description="Código de publicación del documento en Elypse Telco" ma:internalName="DOC_x0020_ID">
      <xsd:simpleType>
        <xsd:restriction base="dms:Text">
          <xsd:maxLength value="255"/>
        </xsd:restriction>
      </xsd:simpleType>
    </xsd:element>
    <xsd:element name="DOCOD_x0020_Elypse" ma:index="12" nillable="true" ma:displayName="DOCID Elypse" ma:description="Código de publicación del documento en Elypse Legado" ma:internalName="DOCOD_x0020_Elypse">
      <xsd:simpleType>
        <xsd:restriction base="dms:Text">
          <xsd:maxLength value="255"/>
        </xsd:restriction>
      </xsd:simpleType>
    </xsd:element>
    <xsd:element name="Publicado_x0020_Elypse" ma:index="13" nillable="true" ma:displayName="Publicado Elypse" ma:description="ATENCIÓN: NO CUMPLIMENTAR, ESTA FECHA SOLO LA DEBE INFORMAR LA PERSONA DE CP O CT QUE SOLICITA LA PUBLICACIÓN EN ELYPSE" ma:format="DateTime" ma:internalName="Publicado_x0020_Elyp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Tipo de contenido"/>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Estado_x0020_P_x0026_S xmlns="a6040ddb-7327-46f7-86ed-3b46d827436d">En comercialización</Estado_x0020_P_x0026_S>
    <OK_x0020_C_x002e_Presencial xmlns="6199c403-ac25-4a86-8106-b7f6cba1aeca">---</OK_x0020_C_x002e_Presencial>
    <TemplateUrl xmlns="http://schemas.microsoft.com/sharepoint/v3" xsi:nil="true"/>
    <Fecha_x0020_Inicio_x0020_Promoción xmlns="a6040ddb-7327-46f7-86ed-3b46d827436d">2021-11-22T23:00:00+00:00</Fecha_x0020_Inicio_x0020_Promoción>
    <DOCOD_x0020_Elypse xmlns="6199c403-ac25-4a86-8106-b7f6cba1aeca" xsi:nil="true"/>
    <Fecha_x0020_Fin_x0020_Promoción xmlns="a6040ddb-7327-46f7-86ed-3b46d827436d" xsi:nil="true"/>
    <DOC_x0020_ID xmlns="6199c403-ac25-4a86-8106-b7f6cba1aeca" xsi:nil="true"/>
    <Dirección_x0020_responsable_x0020_del_x0020_P_x002f_S xmlns="a6040ddb-7327-46f7-86ed-3b46d827436d" xsi:nil="true"/>
    <ShowRepairView xmlns="http://schemas.microsoft.com/sharepoint/v3" xsi:nil="true"/>
    <OK_x0020_OP_x0020_CP xmlns="6199c403-ac25-4a86-8106-b7f6cba1aeca">SI</OK_x0020_OP_x0020_CP>
    <ShowCombineView xmlns="http://schemas.microsoft.com/sharepoint/v3" xsi:nil="true"/>
    <xd_ProgID xmlns="http://schemas.microsoft.com/sharepoint/v3" xsi:nil="true"/>
    <Publicado_x0020_Elypse xmlns="6199c403-ac25-4a86-8106-b7f6cba1aeca" xsi:nil="true"/>
    <_x00c1_mbito_x0020_Publicaci_x00f3_n xmlns="6199c403-ac25-4a86-8106-b7f6cba1aeca"/>
    <Ventana_x0020_de_x0020_comunicación xmlns="a6040ddb-7327-46f7-86ed-3b46d827436d" xsi:nil="true"/>
    <OK_x0020_C_x002e_Telef_x00f3_nico xmlns="6199c403-ac25-4a86-8106-b7f6cba1aeca">---</OK_x0020_C_x002e_Telef_x00f3_nico>
    <Responsable xmlns="6199c403-ac25-4a86-8106-b7f6cba1aeca">
      <UserInfo>
        <DisplayName/>
        <AccountId xsi:nil="true"/>
        <AccountType/>
      </UserInfo>
    </Responsabl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E859A2-0F81-4C9A-B12D-ED9B5872E0AE}">
  <ds:schemaRefs>
    <ds:schemaRef ds:uri="http://schemas.microsoft.com/office/2006/metadata/customXsn"/>
  </ds:schemaRefs>
</ds:datastoreItem>
</file>

<file path=customXml/itemProps2.xml><?xml version="1.0" encoding="utf-8"?>
<ds:datastoreItem xmlns:ds="http://schemas.openxmlformats.org/officeDocument/2006/customXml" ds:itemID="{D2322A00-D8E0-4DF5-BE43-09960F3747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6040ddb-7327-46f7-86ed-3b46d827436d"/>
    <ds:schemaRef ds:uri="6199c403-ac25-4a86-8106-b7f6cba1ae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269697-F9C2-4FCE-931F-C6B3224A7EFD}">
  <ds:schemaRefs>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a6040ddb-7327-46f7-86ed-3b46d827436d"/>
    <ds:schemaRef ds:uri="6199c403-ac25-4a86-8106-b7f6cba1aeca"/>
    <ds:schemaRef ds:uri="http://purl.org/dc/elements/1.1/"/>
    <ds:schemaRef ds:uri="http://www.w3.org/XML/1998/namespace"/>
    <ds:schemaRef ds:uri="http://purl.org/dc/dcmitype/"/>
  </ds:schemaRefs>
</ds:datastoreItem>
</file>

<file path=customXml/itemProps4.xml><?xml version="1.0" encoding="utf-8"?>
<ds:datastoreItem xmlns:ds="http://schemas.openxmlformats.org/officeDocument/2006/customXml" ds:itemID="{BB80A237-B984-44C8-847C-AE7A98BB35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7242</TotalTime>
  <Words>13759</Words>
  <Application>Microsoft Office PowerPoint</Application>
  <PresentationFormat>Panorámica</PresentationFormat>
  <Paragraphs>1094</Paragraphs>
  <Slides>47</Slides>
  <Notes>10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47</vt:i4>
      </vt:variant>
    </vt:vector>
  </HeadingPairs>
  <TitlesOfParts>
    <vt:vector size="57" baseType="lpstr">
      <vt:lpstr>Arial</vt:lpstr>
      <vt:lpstr>Calibri</vt:lpstr>
      <vt:lpstr>Calibri Light</vt:lpstr>
      <vt:lpstr>Carlito</vt:lpstr>
      <vt:lpstr>Courier New</vt:lpstr>
      <vt:lpstr>Segoe UI</vt:lpstr>
      <vt:lpstr>Symbol</vt:lpstr>
      <vt:lpstr>Wingdings</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ANTONIO VILLAREJO MANGADO</dc:creator>
  <cp:lastModifiedBy>VALERIE LUBREZ .</cp:lastModifiedBy>
  <cp:revision>165</cp:revision>
  <dcterms:created xsi:type="dcterms:W3CDTF">2021-03-16T12:34:56Z</dcterms:created>
  <dcterms:modified xsi:type="dcterms:W3CDTF">2022-04-25T09:01:14Z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0x0101010018F33FDB757A1D4AB58D0B742E9361090102001D8124C43865054A8D268D0B895D1145</vt:lpwstr>
  </property>
</Properties>
</file>