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8893c58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8893c58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8893c58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8893c58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8893c58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8893c58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8893c58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8893c58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8893c58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8893c58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8893c58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8893c58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bootstrap/tryit.asp?filename=trybs_scrollspy2&amp;stacked=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385175"/>
            <a:ext cx="8520600" cy="29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latin typeface="Impact"/>
                <a:ea typeface="Impact"/>
                <a:cs typeface="Impact"/>
                <a:sym typeface="Impact"/>
              </a:rPr>
              <a:t>Barra de progreso y ScrollSpy en Bootstrap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ScrollSpy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759950"/>
            <a:ext cx="85206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Destaca el elemento deseado a medida que vamos haciendo scroll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Ejemplo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ScrollSpy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02225"/>
            <a:ext cx="34686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Elemento destacado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ListGroup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NavBar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585775" y="1276575"/>
            <a:ext cx="34083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Scroll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Normalmente en </a:t>
            </a:r>
            <a:r>
              <a:rPr i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body 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i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50163" l="8245" r="28719" t="14348"/>
          <a:stretch/>
        </p:blipFill>
        <p:spPr>
          <a:xfrm>
            <a:off x="1176075" y="2910300"/>
            <a:ext cx="5155899" cy="1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ScrollSpy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37325" y="1700850"/>
            <a:ext cx="82155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4644"/>
              <a:t>&lt;ul class="</a:t>
            </a:r>
            <a:r>
              <a:rPr lang="es" sz="4644">
                <a:solidFill>
                  <a:srgbClr val="980000"/>
                </a:solidFill>
              </a:rPr>
              <a:t>list-group</a:t>
            </a:r>
            <a:r>
              <a:rPr lang="es" sz="4644"/>
              <a:t>" id="navegacion"&gt;</a:t>
            </a:r>
            <a:endParaRPr sz="46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644"/>
              <a:t>        &lt;li class="</a:t>
            </a:r>
            <a:r>
              <a:rPr lang="es" sz="4644">
                <a:solidFill>
                  <a:srgbClr val="980000"/>
                </a:solidFill>
              </a:rPr>
              <a:t>list-group-item</a:t>
            </a:r>
            <a:r>
              <a:rPr lang="es" sz="4644"/>
              <a:t>" </a:t>
            </a:r>
            <a:r>
              <a:rPr lang="es" sz="4644">
                <a:solidFill>
                  <a:srgbClr val="FF9900"/>
                </a:solidFill>
              </a:rPr>
              <a:t>data-target</a:t>
            </a:r>
            <a:r>
              <a:rPr lang="es" sz="4644"/>
              <a:t>="#s1"&gt;Sección 1&lt;/li&gt;</a:t>
            </a:r>
            <a:endParaRPr sz="46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644"/>
              <a:t>        &lt;li class="</a:t>
            </a:r>
            <a:r>
              <a:rPr lang="es" sz="4644">
                <a:solidFill>
                  <a:srgbClr val="980000"/>
                </a:solidFill>
              </a:rPr>
              <a:t>list-group-item</a:t>
            </a:r>
            <a:r>
              <a:rPr lang="es" sz="4644"/>
              <a:t>" </a:t>
            </a:r>
            <a:r>
              <a:rPr lang="es" sz="4644">
                <a:solidFill>
                  <a:srgbClr val="FF9900"/>
                </a:solidFill>
              </a:rPr>
              <a:t>data-target</a:t>
            </a:r>
            <a:r>
              <a:rPr lang="es" sz="4644"/>
              <a:t>="#s2"&gt;Sección 2&lt;/li&gt;</a:t>
            </a:r>
            <a:endParaRPr sz="46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644"/>
              <a:t>        &lt;li class="</a:t>
            </a:r>
            <a:r>
              <a:rPr lang="es" sz="4644">
                <a:solidFill>
                  <a:srgbClr val="980000"/>
                </a:solidFill>
              </a:rPr>
              <a:t>l</a:t>
            </a:r>
            <a:r>
              <a:rPr lang="es" sz="4644">
                <a:solidFill>
                  <a:srgbClr val="980000"/>
                </a:solidFill>
              </a:rPr>
              <a:t>ist-g</a:t>
            </a:r>
            <a:r>
              <a:rPr lang="es" sz="4644">
                <a:solidFill>
                  <a:srgbClr val="980000"/>
                </a:solidFill>
              </a:rPr>
              <a:t>roup-item</a:t>
            </a:r>
            <a:r>
              <a:rPr lang="es" sz="4644"/>
              <a:t>" </a:t>
            </a:r>
            <a:r>
              <a:rPr lang="es" sz="4644">
                <a:solidFill>
                  <a:srgbClr val="FF9900"/>
                </a:solidFill>
              </a:rPr>
              <a:t>data-target</a:t>
            </a:r>
            <a:r>
              <a:rPr lang="es" sz="4644"/>
              <a:t>="#s3"&gt;Sección 3&lt;/li&gt;</a:t>
            </a:r>
            <a:endParaRPr sz="46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644"/>
              <a:t>    &lt;/ul&gt;</a:t>
            </a:r>
            <a:endParaRPr sz="464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11700" y="1113025"/>
            <a:ext cx="75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Ejemplo con ListGroup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114950" y="1113025"/>
            <a:ext cx="28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Lo que destaca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ScrollSpy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608450"/>
            <a:ext cx="89715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2"/>
              <a:t>&lt;div </a:t>
            </a:r>
            <a:r>
              <a:rPr lang="es" sz="3752">
                <a:solidFill>
                  <a:srgbClr val="FF9900"/>
                </a:solidFill>
              </a:rPr>
              <a:t>data-spy</a:t>
            </a:r>
            <a:r>
              <a:rPr lang="es" sz="3752"/>
              <a:t>="</a:t>
            </a:r>
            <a:r>
              <a:rPr lang="es" sz="3752">
                <a:solidFill>
                  <a:srgbClr val="980000"/>
                </a:solidFill>
              </a:rPr>
              <a:t>scroll</a:t>
            </a:r>
            <a:r>
              <a:rPr lang="es" sz="3752"/>
              <a:t>" </a:t>
            </a:r>
            <a:r>
              <a:rPr lang="es" sz="3752">
                <a:solidFill>
                  <a:srgbClr val="FF9900"/>
                </a:solidFill>
              </a:rPr>
              <a:t>data-target</a:t>
            </a:r>
            <a:r>
              <a:rPr lang="es" sz="3752"/>
              <a:t>="</a:t>
            </a:r>
            <a:r>
              <a:rPr lang="es" sz="3752">
                <a:solidFill>
                  <a:srgbClr val="980000"/>
                </a:solidFill>
              </a:rPr>
              <a:t>#navegacion</a:t>
            </a:r>
            <a:r>
              <a:rPr lang="es" sz="3752"/>
              <a:t>" data-offset="0</a:t>
            </a:r>
            <a:r>
              <a:rPr lang="es" sz="3752"/>
              <a:t>" class="ejemploscroll</a:t>
            </a:r>
            <a:r>
              <a:rPr lang="es" sz="3752"/>
              <a:t>"&gt;</a:t>
            </a:r>
            <a:endParaRPr sz="3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2"/>
              <a:t>&lt;h1 id="s1"&gt;Sección 1&lt;/h1&gt;</a:t>
            </a:r>
            <a:endParaRPr sz="3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2"/>
              <a:t>&lt;p&gt;.......&lt;/p&gt;</a:t>
            </a:r>
            <a:endParaRPr sz="3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2"/>
              <a:t>&lt;h1 id="s2"&gt;Sección 2&lt;/h1&gt;</a:t>
            </a:r>
            <a:endParaRPr sz="3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2"/>
              <a:t>&lt;p&gt;.......&lt;/p&gt;</a:t>
            </a:r>
            <a:endParaRPr sz="37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2"/>
              <a:t>&lt;/div&gt;</a:t>
            </a:r>
            <a:endParaRPr sz="37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11700" y="1113025"/>
            <a:ext cx="75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Ejemplo con ListGroup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14950" y="1113025"/>
            <a:ext cx="28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El Scroll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949100" y="2639925"/>
            <a:ext cx="20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Debe ser relative</a:t>
            </a:r>
            <a:endParaRPr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Barra de progreso</a:t>
            </a:r>
            <a:endParaRPr b="1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Podremos cambiar el porcentaje de progreso con </a:t>
            </a:r>
            <a:r>
              <a:rPr i="1" lang="es"/>
              <a:t>width</a:t>
            </a:r>
            <a:endParaRPr i="1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66225" l="0" r="6820" t="12411"/>
          <a:stretch/>
        </p:blipFill>
        <p:spPr>
          <a:xfrm>
            <a:off x="177200" y="2378840"/>
            <a:ext cx="8520599" cy="10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Barra de progreso</a:t>
            </a:r>
            <a:endParaRPr b="1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&lt;div class="container mt-5"&gt;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        &lt;div class="</a:t>
            </a:r>
            <a:r>
              <a:rPr lang="es" sz="185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progress </a:t>
            </a:r>
            <a:r>
              <a:rPr lang="es" sz="1850">
                <a:latin typeface="Arial"/>
                <a:ea typeface="Arial"/>
                <a:cs typeface="Arial"/>
                <a:sym typeface="Arial"/>
              </a:rPr>
              <a:t>mt-5" style="height: 100px"&gt;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" sz="1850"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s" sz="185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progress-bar</a:t>
            </a:r>
            <a:r>
              <a:rPr lang="es" sz="18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5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progress-bar-striped</a:t>
            </a:r>
            <a:r>
              <a:rPr lang="es" sz="18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5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progress-bar-animated</a:t>
            </a:r>
            <a:r>
              <a:rPr lang="es" sz="18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850">
                <a:latin typeface="Arial"/>
                <a:ea typeface="Arial"/>
                <a:cs typeface="Arial"/>
                <a:sym typeface="Arial"/>
              </a:rPr>
              <a:t>bg-warning" style="width:50%"&gt;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                50%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            &lt;/div&gt;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        &lt;/div&gt;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Arial"/>
                <a:ea typeface="Arial"/>
                <a:cs typeface="Arial"/>
                <a:sym typeface="Arial"/>
              </a:rPr>
              <a:t>    &lt;/div&gt;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