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8A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8A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8A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325" y="333882"/>
            <a:ext cx="3175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8A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205" y="1650618"/>
            <a:ext cx="11289588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jandroIdk/QuickCheck/blob/main/assets/docs/Trimestre%20III/02_Construcci%C3%B3n_db_ddl_dml/02_ddl/dll.sql" TargetMode="External"/><Relationship Id="rId3" Type="http://schemas.openxmlformats.org/officeDocument/2006/relationships/hyperlink" Target="https://github.com/AlejandroIdk/QuickCheck/tree/main/assets/docs/Trimestre%20III/01_Casos_Uso" TargetMode="External"/><Relationship Id="rId7" Type="http://schemas.openxmlformats.org/officeDocument/2006/relationships/hyperlink" Target="https://github.com/AlejandroIdk/QuickCheck/blob/main/assets/docs/Trimestre%20III/02_Construcci%C3%B3n_db_ddl_dml/01_db/pdo.sql" TargetMode="External"/><Relationship Id="rId2" Type="http://schemas.openxmlformats.org/officeDocument/2006/relationships/hyperlink" Target="https://github.com/AlejandroIdk/QuickCheck/blob/main/assets/docs/Trimestre%20II/03_Requisitos/Historias%20de%20usuario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ejandroIdk/QuickCheck/blob/main/assets/docs/Trimestre%20II/05_Modelo_Relacional/Quick%20Check.png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github.com/AlejandroIdk/QuickCheck/tree/main/assets/docs/Trimestre%20IV/03_Prototipo_No_Funcional/dashboard" TargetMode="External"/><Relationship Id="rId10" Type="http://schemas.openxmlformats.org/officeDocument/2006/relationships/hyperlink" Target="https://quick-check.azurewebsites.net/index.php?vista=login" TargetMode="External"/><Relationship Id="rId4" Type="http://schemas.openxmlformats.org/officeDocument/2006/relationships/hyperlink" Target="https://github.com/AlejandroIdk/QuickCheck/tree/main/assets/docs/Trimestre%20IV/01_Diagrama_Clases" TargetMode="External"/><Relationship Id="rId9" Type="http://schemas.openxmlformats.org/officeDocument/2006/relationships/hyperlink" Target="https://github.com/AlejandroIdk/QuickCheck/blob/main/assets/docs/Trimestre%20III/02_Construcci%C3%B3n_db_ddl_dml/03_dml/db_dbml_uni.sq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216" y="2551633"/>
            <a:ext cx="4273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190" dirty="0">
                <a:solidFill>
                  <a:srgbClr val="3E3E3E"/>
                </a:solidFill>
                <a:latin typeface="Trebuchet MS"/>
                <a:cs typeface="Trebuchet MS"/>
              </a:rPr>
              <a:t>Quick</a:t>
            </a:r>
            <a:r>
              <a:rPr sz="5400" b="1" spc="-170" dirty="0">
                <a:solidFill>
                  <a:srgbClr val="3E3E3E"/>
                </a:solidFill>
                <a:latin typeface="Trebuchet MS"/>
                <a:cs typeface="Trebuchet MS"/>
              </a:rPr>
              <a:t> </a:t>
            </a:r>
            <a:r>
              <a:rPr sz="5400" b="1" spc="250" dirty="0">
                <a:solidFill>
                  <a:srgbClr val="3E3E3E"/>
                </a:solidFill>
                <a:latin typeface="Trebuchet MS"/>
                <a:cs typeface="Trebuchet MS"/>
              </a:rPr>
              <a:t>Check</a:t>
            </a:r>
            <a:endParaRPr sz="5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10958" y="2551810"/>
            <a:ext cx="2807970" cy="1932305"/>
            <a:chOff x="6910958" y="2551810"/>
            <a:chExt cx="2807970" cy="1932305"/>
          </a:xfrm>
        </p:grpSpPr>
        <p:sp>
          <p:nvSpPr>
            <p:cNvPr id="4" name="object 4"/>
            <p:cNvSpPr/>
            <p:nvPr/>
          </p:nvSpPr>
          <p:spPr>
            <a:xfrm>
              <a:off x="7092695" y="2683382"/>
              <a:ext cx="2458085" cy="1681480"/>
            </a:xfrm>
            <a:custGeom>
              <a:avLst/>
              <a:gdLst/>
              <a:ahLst/>
              <a:cxnLst/>
              <a:rect l="l" t="t" r="r" b="b"/>
              <a:pathLst>
                <a:path w="2458084" h="1681479">
                  <a:moveTo>
                    <a:pt x="0" y="1681226"/>
                  </a:moveTo>
                  <a:lnTo>
                    <a:pt x="2457957" y="1681226"/>
                  </a:lnTo>
                  <a:lnTo>
                    <a:pt x="2457957" y="0"/>
                  </a:lnTo>
                  <a:lnTo>
                    <a:pt x="0" y="0"/>
                  </a:lnTo>
                  <a:lnTo>
                    <a:pt x="0" y="16812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0958" y="2551810"/>
              <a:ext cx="2807589" cy="1931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34690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0" dirty="0">
                <a:solidFill>
                  <a:srgbClr val="FFFFFF"/>
                </a:solidFill>
              </a:rPr>
              <a:t>Delimitación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1540" y="1484596"/>
            <a:ext cx="11289588" cy="1753300"/>
          </a:xfrm>
          <a:prstGeom prst="rect">
            <a:avLst/>
          </a:prstGeom>
        </p:spPr>
        <p:txBody>
          <a:bodyPr vert="horz" wrap="square" lIns="0" tIns="5232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El </a:t>
            </a:r>
            <a:r>
              <a:rPr spc="40" dirty="0"/>
              <a:t>proyecto </a:t>
            </a:r>
            <a:r>
              <a:rPr spc="55" dirty="0"/>
              <a:t>de </a:t>
            </a:r>
            <a:r>
              <a:rPr spc="45" dirty="0"/>
              <a:t>implementación </a:t>
            </a:r>
            <a:r>
              <a:rPr spc="55" dirty="0"/>
              <a:t>de </a:t>
            </a:r>
            <a:r>
              <a:rPr spc="85" dirty="0"/>
              <a:t>un </a:t>
            </a:r>
            <a:r>
              <a:rPr spc="70" dirty="0"/>
              <a:t>sistema </a:t>
            </a:r>
            <a:r>
              <a:rPr spc="45" dirty="0"/>
              <a:t>automatizado </a:t>
            </a:r>
            <a:r>
              <a:rPr spc="55" dirty="0"/>
              <a:t>de </a:t>
            </a:r>
            <a:r>
              <a:rPr spc="80" dirty="0"/>
              <a:t>toma </a:t>
            </a:r>
            <a:r>
              <a:rPr spc="55" dirty="0"/>
              <a:t>de </a:t>
            </a:r>
            <a:r>
              <a:rPr spc="35" dirty="0"/>
              <a:t>asistencia </a:t>
            </a:r>
            <a:r>
              <a:rPr spc="80" dirty="0"/>
              <a:t>basado </a:t>
            </a:r>
            <a:r>
              <a:rPr spc="55" dirty="0"/>
              <a:t>en </a:t>
            </a:r>
            <a:r>
              <a:rPr spc="60" dirty="0"/>
              <a:t>códigos </a:t>
            </a:r>
            <a:r>
              <a:rPr spc="65" dirty="0"/>
              <a:t> </a:t>
            </a:r>
            <a:r>
              <a:rPr spc="-20" dirty="0"/>
              <a:t>QR,</a:t>
            </a:r>
            <a:r>
              <a:rPr spc="15" dirty="0"/>
              <a:t> </a:t>
            </a:r>
            <a:r>
              <a:rPr spc="70" dirty="0"/>
              <a:t>denominado</a:t>
            </a:r>
            <a:r>
              <a:rPr spc="-5" dirty="0"/>
              <a:t> </a:t>
            </a:r>
            <a:r>
              <a:rPr spc="40" dirty="0"/>
              <a:t>Quick</a:t>
            </a:r>
            <a:r>
              <a:rPr spc="25" dirty="0"/>
              <a:t> </a:t>
            </a:r>
            <a:r>
              <a:rPr spc="15" dirty="0"/>
              <a:t>Check,</a:t>
            </a:r>
            <a:r>
              <a:rPr spc="25" dirty="0"/>
              <a:t> </a:t>
            </a:r>
            <a:r>
              <a:rPr spc="100" dirty="0"/>
              <a:t>se</a:t>
            </a:r>
            <a:r>
              <a:rPr spc="25" dirty="0"/>
              <a:t> </a:t>
            </a:r>
            <a:r>
              <a:rPr dirty="0"/>
              <a:t>llevará</a:t>
            </a:r>
            <a:r>
              <a:rPr spc="5" dirty="0"/>
              <a:t> </a:t>
            </a:r>
            <a:r>
              <a:rPr spc="30" dirty="0"/>
              <a:t>a</a:t>
            </a:r>
            <a:r>
              <a:rPr spc="25" dirty="0"/>
              <a:t> </a:t>
            </a:r>
            <a:r>
              <a:rPr spc="65" dirty="0"/>
              <a:t>cabo</a:t>
            </a:r>
            <a:r>
              <a:rPr spc="30" dirty="0"/>
              <a:t> </a:t>
            </a:r>
            <a:r>
              <a:rPr spc="40" dirty="0"/>
              <a:t>exclusivamente</a:t>
            </a:r>
            <a:r>
              <a:rPr spc="-15" dirty="0"/>
              <a:t> </a:t>
            </a:r>
            <a:r>
              <a:rPr spc="55" dirty="0"/>
              <a:t>en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20" dirty="0"/>
              <a:t> </a:t>
            </a:r>
            <a:r>
              <a:rPr spc="75" dirty="0"/>
              <a:t>sede</a:t>
            </a:r>
            <a:r>
              <a:rPr spc="25" dirty="0"/>
              <a:t> </a:t>
            </a:r>
            <a:r>
              <a:rPr spc="10" dirty="0"/>
              <a:t>Quirigua</a:t>
            </a:r>
            <a:r>
              <a:rPr spc="15" dirty="0"/>
              <a:t> </a:t>
            </a:r>
            <a:r>
              <a:rPr spc="20" dirty="0"/>
              <a:t>del</a:t>
            </a:r>
            <a:r>
              <a:rPr spc="5" dirty="0"/>
              <a:t> </a:t>
            </a:r>
            <a:r>
              <a:rPr spc="25" dirty="0"/>
              <a:t>CEET,</a:t>
            </a:r>
            <a:r>
              <a:rPr spc="30" dirty="0"/>
              <a:t> </a:t>
            </a:r>
            <a:r>
              <a:rPr spc="50" dirty="0"/>
              <a:t>abarcando </a:t>
            </a:r>
            <a:r>
              <a:rPr spc="-530" dirty="0"/>
              <a:t> </a:t>
            </a:r>
            <a:r>
              <a:rPr spc="85" dirty="0"/>
              <a:t>un </a:t>
            </a:r>
            <a:r>
              <a:rPr spc="35" dirty="0"/>
              <a:t>periodo </a:t>
            </a:r>
            <a:r>
              <a:rPr spc="55" dirty="0"/>
              <a:t>de </a:t>
            </a:r>
            <a:r>
              <a:rPr spc="-120" dirty="0"/>
              <a:t>15 </a:t>
            </a:r>
            <a:r>
              <a:rPr spc="125" dirty="0"/>
              <a:t>meses </a:t>
            </a:r>
            <a:r>
              <a:rPr spc="80" dirty="0"/>
              <a:t>desde </a:t>
            </a:r>
            <a:r>
              <a:rPr spc="130" dirty="0"/>
              <a:t>su </a:t>
            </a:r>
            <a:r>
              <a:rPr spc="35" dirty="0"/>
              <a:t>desarrollo </a:t>
            </a:r>
            <a:r>
              <a:rPr spc="60" dirty="0"/>
              <a:t>hasta </a:t>
            </a:r>
            <a:r>
              <a:rPr spc="130" dirty="0"/>
              <a:t>su </a:t>
            </a:r>
            <a:r>
              <a:rPr spc="45" dirty="0"/>
              <a:t>implementación </a:t>
            </a:r>
            <a:r>
              <a:rPr spc="20" dirty="0"/>
              <a:t>completa. </a:t>
            </a:r>
            <a:endParaRPr lang="es-MX" spc="2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MX" spc="2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MX" spc="2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7623" y="264744"/>
            <a:ext cx="1478152" cy="10171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A6A72D-24E5-99FF-AAD9-0B2EEFAA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3" y="2390743"/>
            <a:ext cx="11213385" cy="4248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53364"/>
            <a:ext cx="644525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170" dirty="0">
                <a:solidFill>
                  <a:srgbClr val="FFFFFF"/>
                </a:solidFill>
              </a:rPr>
              <a:t>Entregables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155" dirty="0">
                <a:solidFill>
                  <a:srgbClr val="FFFFFF"/>
                </a:solidFill>
              </a:rPr>
              <a:t>Proyecto</a:t>
            </a:r>
            <a:r>
              <a:rPr spc="55" dirty="0">
                <a:solidFill>
                  <a:srgbClr val="FFFFFF"/>
                </a:solidFill>
              </a:rPr>
              <a:t> </a:t>
            </a:r>
            <a:r>
              <a:rPr spc="160" dirty="0">
                <a:solidFill>
                  <a:srgbClr val="FFFFFF"/>
                </a:solidFill>
              </a:rPr>
              <a:t>Formativo </a:t>
            </a:r>
            <a:r>
              <a:rPr spc="-950" dirty="0">
                <a:solidFill>
                  <a:srgbClr val="FFFFFF"/>
                </a:solidFill>
              </a:rPr>
              <a:t> </a:t>
            </a:r>
            <a:r>
              <a:rPr spc="170" dirty="0">
                <a:solidFill>
                  <a:srgbClr val="FFFFFF"/>
                </a:solidFill>
              </a:rPr>
              <a:t>por</a:t>
            </a:r>
            <a:r>
              <a:rPr spc="70" dirty="0">
                <a:solidFill>
                  <a:srgbClr val="FFFFFF"/>
                </a:solidFill>
              </a:rPr>
              <a:t> </a:t>
            </a:r>
            <a:r>
              <a:rPr spc="145" dirty="0">
                <a:solidFill>
                  <a:srgbClr val="FFFFFF"/>
                </a:solidFill>
              </a:rPr>
              <a:t>Trimestre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4878" y="1906905"/>
            <a:ext cx="2851785" cy="1945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30" dirty="0">
                <a:latin typeface="Trebuchet MS"/>
                <a:cs typeface="Trebuchet MS"/>
              </a:rPr>
              <a:t>Plan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Proyecto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35" dirty="0">
                <a:latin typeface="Trebuchet MS"/>
                <a:cs typeface="Trebuchet MS"/>
              </a:rPr>
              <a:t>Levantamiento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35" dirty="0">
                <a:latin typeface="Trebuchet MS"/>
                <a:cs typeface="Trebuchet MS"/>
              </a:rPr>
              <a:t>Diagrama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Procesos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400" u="sng" spc="8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IEEE-830</a:t>
            </a:r>
            <a:r>
              <a:rPr sz="1400" u="sng" spc="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7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o</a:t>
            </a:r>
            <a:r>
              <a:rPr sz="1400" u="sng" spc="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2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Historias</a:t>
            </a:r>
            <a:r>
              <a:rPr sz="14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4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de</a:t>
            </a:r>
            <a:r>
              <a:rPr sz="1400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3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Trebuchet MS"/>
                <a:cs typeface="Trebuchet MS"/>
                <a:hlinkClick r:id="rId2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4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Diagrama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400" u="sng" spc="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Casos</a:t>
            </a:r>
            <a:r>
              <a:rPr sz="140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40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de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400" u="sng" spc="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Uso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95" dirty="0">
                <a:latin typeface="Trebuchet MS"/>
                <a:cs typeface="Trebuchet MS"/>
              </a:rPr>
              <a:t>Casos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Uso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Extendido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4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Diagrama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40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de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4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Clases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ts val="1675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40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Prototipo</a:t>
            </a:r>
            <a:r>
              <a:rPr sz="14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1400" u="sng" spc="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No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14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Funcional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ts val="1675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25" dirty="0">
                <a:latin typeface="Trebuchet MS"/>
                <a:cs typeface="Trebuchet MS"/>
              </a:rPr>
              <a:t>Patrón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Diseño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4457" y="1796797"/>
            <a:ext cx="972185" cy="45720"/>
          </a:xfrm>
          <a:custGeom>
            <a:avLst/>
            <a:gdLst/>
            <a:ahLst/>
            <a:cxnLst/>
            <a:rect l="l" t="t" r="r" b="b"/>
            <a:pathLst>
              <a:path w="972185" h="45719">
                <a:moveTo>
                  <a:pt x="971956" y="0"/>
                </a:moveTo>
                <a:lnTo>
                  <a:pt x="0" y="0"/>
                </a:lnTo>
                <a:lnTo>
                  <a:pt x="0" y="45718"/>
                </a:lnTo>
                <a:lnTo>
                  <a:pt x="971956" y="45718"/>
                </a:lnTo>
                <a:lnTo>
                  <a:pt x="9719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0650" y="1489964"/>
            <a:ext cx="181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Primer</a:t>
            </a:r>
            <a:r>
              <a:rPr sz="1800" spc="-9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4878" y="4628769"/>
            <a:ext cx="364934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55" dirty="0">
                <a:latin typeface="Trebuchet MS"/>
                <a:cs typeface="Trebuchet MS"/>
              </a:rPr>
              <a:t>Modelo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Entidad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Relación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u="sng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6"/>
              </a:rPr>
              <a:t>Modelo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6"/>
              </a:rPr>
              <a:t> </a:t>
            </a:r>
            <a:r>
              <a:rPr sz="140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6"/>
              </a:rPr>
              <a:t>Relacional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20" dirty="0">
                <a:latin typeface="Trebuchet MS"/>
                <a:cs typeface="Trebuchet MS"/>
              </a:rPr>
              <a:t>Diccionario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Datos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Script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sz="140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de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la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 </a:t>
            </a:r>
            <a:r>
              <a:rPr sz="1400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7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Sentencias</a:t>
            </a:r>
            <a:r>
              <a:rPr sz="14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 </a:t>
            </a:r>
            <a:r>
              <a:rPr sz="1400" u="sng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8"/>
              </a:rPr>
              <a:t>DDL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9"/>
              </a:rPr>
              <a:t>Consultas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9"/>
              </a:rPr>
              <a:t> </a:t>
            </a:r>
            <a:r>
              <a:rPr sz="1400" u="sng" spc="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9"/>
              </a:rPr>
              <a:t>DML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ts val="167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30" dirty="0">
                <a:latin typeface="Trebuchet MS"/>
                <a:cs typeface="Trebuchet MS"/>
              </a:rPr>
              <a:t>Automatización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la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>
              <a:lnSpc>
                <a:spcPts val="1680"/>
              </a:lnSpc>
              <a:spcBef>
                <a:spcPts val="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60" dirty="0">
                <a:latin typeface="Trebuchet MS"/>
                <a:cs typeface="Trebuchet MS"/>
              </a:rPr>
              <a:t>Sistema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Información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Web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380" dirty="0">
                <a:latin typeface="Trebuchet MS"/>
                <a:cs typeface="Trebuchet MS"/>
              </a:rPr>
              <a:t>–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Servidor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Local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3556" y="4532504"/>
            <a:ext cx="972185" cy="45720"/>
          </a:xfrm>
          <a:custGeom>
            <a:avLst/>
            <a:gdLst/>
            <a:ahLst/>
            <a:cxnLst/>
            <a:rect l="l" t="t" r="r" b="b"/>
            <a:pathLst>
              <a:path w="972185" h="45720">
                <a:moveTo>
                  <a:pt x="971956" y="0"/>
                </a:moveTo>
                <a:lnTo>
                  <a:pt x="0" y="0"/>
                </a:lnTo>
                <a:lnTo>
                  <a:pt x="0" y="45718"/>
                </a:lnTo>
                <a:lnTo>
                  <a:pt x="971956" y="45718"/>
                </a:lnTo>
                <a:lnTo>
                  <a:pt x="9719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9748" y="4226179"/>
            <a:ext cx="2036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38AA00"/>
                </a:solidFill>
                <a:latin typeface="Trebuchet MS"/>
                <a:cs typeface="Trebuchet MS"/>
              </a:rPr>
              <a:t>Segundo</a:t>
            </a:r>
            <a:r>
              <a:rPr sz="1800" spc="-10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5229" y="2977643"/>
            <a:ext cx="972185" cy="45720"/>
          </a:xfrm>
          <a:custGeom>
            <a:avLst/>
            <a:gdLst/>
            <a:ahLst/>
            <a:cxnLst/>
            <a:rect l="l" t="t" r="r" b="b"/>
            <a:pathLst>
              <a:path w="972185" h="45719">
                <a:moveTo>
                  <a:pt x="971956" y="0"/>
                </a:moveTo>
                <a:lnTo>
                  <a:pt x="0" y="0"/>
                </a:lnTo>
                <a:lnTo>
                  <a:pt x="0" y="45718"/>
                </a:lnTo>
                <a:lnTo>
                  <a:pt x="971956" y="45718"/>
                </a:lnTo>
                <a:lnTo>
                  <a:pt x="9719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82083" y="2671064"/>
            <a:ext cx="179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38AA00"/>
                </a:solidFill>
                <a:latin typeface="Trebuchet MS"/>
                <a:cs typeface="Trebuchet MS"/>
              </a:rPr>
              <a:t>Tercer</a:t>
            </a:r>
            <a:r>
              <a:rPr sz="1800" spc="-9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7414" y="3141929"/>
            <a:ext cx="2088514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1675"/>
              </a:lnSpc>
              <a:spcBef>
                <a:spcPts val="1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30" dirty="0">
                <a:latin typeface="Trebuchet MS"/>
                <a:cs typeface="Trebuchet MS"/>
              </a:rPr>
              <a:t>Planeación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ts val="1675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20" dirty="0">
                <a:latin typeface="Trebuchet MS"/>
                <a:cs typeface="Trebuchet MS"/>
              </a:rPr>
              <a:t>Ejecución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Pruebas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2341" y="5024375"/>
            <a:ext cx="972185" cy="45720"/>
          </a:xfrm>
          <a:custGeom>
            <a:avLst/>
            <a:gdLst/>
            <a:ahLst/>
            <a:cxnLst/>
            <a:rect l="l" t="t" r="r" b="b"/>
            <a:pathLst>
              <a:path w="972185" h="45720">
                <a:moveTo>
                  <a:pt x="971956" y="0"/>
                </a:moveTo>
                <a:lnTo>
                  <a:pt x="0" y="0"/>
                </a:lnTo>
                <a:lnTo>
                  <a:pt x="0" y="45718"/>
                </a:lnTo>
                <a:lnTo>
                  <a:pt x="971956" y="45718"/>
                </a:lnTo>
                <a:lnTo>
                  <a:pt x="9719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89067" y="4718050"/>
            <a:ext cx="182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8AA00"/>
                </a:solidFill>
                <a:latin typeface="Trebuchet MS"/>
                <a:cs typeface="Trebuchet MS"/>
              </a:rPr>
              <a:t>Cuarto</a:t>
            </a:r>
            <a:r>
              <a:rPr sz="1800" spc="-10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7414" y="5246370"/>
            <a:ext cx="3186430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675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55" dirty="0">
                <a:latin typeface="Trebuchet MS"/>
                <a:cs typeface="Trebuchet MS"/>
              </a:rPr>
              <a:t>Manual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Instalación</a:t>
            </a:r>
            <a:endParaRPr sz="1400">
              <a:latin typeface="Trebuchet MS"/>
              <a:cs typeface="Trebuchet MS"/>
            </a:endParaRPr>
          </a:p>
          <a:p>
            <a:pPr marL="184785" marR="535305" indent="-172720">
              <a:lnSpc>
                <a:spcPts val="1689"/>
              </a:lnSpc>
              <a:spcBef>
                <a:spcPts val="4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del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Servidor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Aplicaciones</a:t>
            </a:r>
            <a:endParaRPr sz="1400">
              <a:latin typeface="Trebuchet MS"/>
              <a:cs typeface="Trebuchet MS"/>
            </a:endParaRPr>
          </a:p>
          <a:p>
            <a:pPr marL="184785" indent="-172720">
              <a:lnSpc>
                <a:spcPts val="161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25" dirty="0">
                <a:latin typeface="Trebuchet MS"/>
                <a:cs typeface="Trebuchet MS"/>
              </a:rPr>
              <a:t>Configuración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del</a:t>
            </a:r>
            <a:r>
              <a:rPr sz="1400" spc="1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Servidor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110" dirty="0">
                <a:latin typeface="Trebuchet MS"/>
                <a:cs typeface="Trebuchet MS"/>
              </a:rPr>
              <a:t>BBDD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63026" y="3870326"/>
            <a:ext cx="972185" cy="45720"/>
          </a:xfrm>
          <a:custGeom>
            <a:avLst/>
            <a:gdLst/>
            <a:ahLst/>
            <a:cxnLst/>
            <a:rect l="l" t="t" r="r" b="b"/>
            <a:pathLst>
              <a:path w="972184" h="45720">
                <a:moveTo>
                  <a:pt x="971956" y="0"/>
                </a:moveTo>
                <a:lnTo>
                  <a:pt x="0" y="0"/>
                </a:lnTo>
                <a:lnTo>
                  <a:pt x="0" y="45718"/>
                </a:lnTo>
                <a:lnTo>
                  <a:pt x="971956" y="45718"/>
                </a:lnTo>
                <a:lnTo>
                  <a:pt x="97195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0259" y="3563873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38AA00"/>
                </a:solidFill>
                <a:latin typeface="Trebuchet MS"/>
                <a:cs typeface="Trebuchet MS"/>
              </a:rPr>
              <a:t>Quinto</a:t>
            </a:r>
            <a:r>
              <a:rPr sz="1800" spc="-11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38AA00"/>
                </a:solidFill>
                <a:latin typeface="Trebuchet MS"/>
                <a:cs typeface="Trebuchet MS"/>
              </a:rPr>
              <a:t>Trimestre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8606" y="4092066"/>
            <a:ext cx="219456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1675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55" dirty="0">
                <a:latin typeface="Trebuchet MS"/>
                <a:cs typeface="Trebuchet MS"/>
              </a:rPr>
              <a:t>Manual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Usuario</a:t>
            </a:r>
            <a:endParaRPr sz="1400">
              <a:latin typeface="Trebuchet MS"/>
              <a:cs typeface="Trebuchet MS"/>
            </a:endParaRPr>
          </a:p>
          <a:p>
            <a:pPr marL="184785" marR="5080" indent="-172720">
              <a:lnSpc>
                <a:spcPts val="1680"/>
              </a:lnSpc>
              <a:spcBef>
                <a:spcPts val="5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4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Sistema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400" u="sng" spc="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de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400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Información </a:t>
            </a:r>
            <a:r>
              <a:rPr sz="1400" spc="-405" dirty="0">
                <a:solidFill>
                  <a:srgbClr val="0462C1"/>
                </a:solidFill>
                <a:latin typeface="Trebuchet MS"/>
                <a:cs typeface="Trebuchet MS"/>
              </a:rPr>
              <a:t> </a:t>
            </a:r>
            <a:r>
              <a:rPr sz="1400" u="sng" spc="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Web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400" u="sng" spc="3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–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4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Servidor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 </a:t>
            </a:r>
            <a:r>
              <a:rPr sz="14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10"/>
              </a:rPr>
              <a:t>Externo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66122" y="264744"/>
            <a:ext cx="1478026" cy="10171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3" name="object 18">
            <a:extLst>
              <a:ext uri="{FF2B5EF4-FFF2-40B4-BE49-F238E27FC236}">
                <a16:creationId xmlns:a16="http://schemas.microsoft.com/office/drawing/2014/main" id="{AAEACF79-C83E-DDCE-6346-9701746D8D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1592" y="3962400"/>
            <a:ext cx="2948814" cy="13219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790" y="317487"/>
              <a:ext cx="810768" cy="7905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7189" y="667334"/>
            <a:ext cx="5358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>
                <a:solidFill>
                  <a:srgbClr val="FFFFFF"/>
                </a:solidFill>
              </a:rPr>
              <a:t>Quick</a:t>
            </a:r>
            <a:r>
              <a:rPr sz="7200" spc="5" dirty="0">
                <a:solidFill>
                  <a:srgbClr val="FFFFFF"/>
                </a:solidFill>
              </a:rPr>
              <a:t> </a:t>
            </a:r>
            <a:r>
              <a:rPr sz="7200" spc="295" dirty="0">
                <a:solidFill>
                  <a:srgbClr val="FFFFFF"/>
                </a:solidFill>
              </a:rPr>
              <a:t>Check</a:t>
            </a:r>
            <a:endParaRPr sz="7200"/>
          </a:p>
        </p:txBody>
      </p:sp>
      <p:sp>
        <p:nvSpPr>
          <p:cNvPr id="6" name="object 6"/>
          <p:cNvSpPr/>
          <p:nvPr/>
        </p:nvSpPr>
        <p:spPr>
          <a:xfrm>
            <a:off x="5227954" y="3321939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609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4190" y="3469894"/>
            <a:ext cx="3564890" cy="8674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635" algn="ctr">
              <a:lnSpc>
                <a:spcPct val="90100"/>
              </a:lnSpc>
              <a:spcBef>
                <a:spcPts val="27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DIEGO ALEJANDRO ORTIZ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YARA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 HECTOR SANTIAGO ORTIZ MANRIQUE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LUIS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MIGUEL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LOPEZ GARCIA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ts val="1585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SERGIO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MILA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BUITRAGO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425" y="5304790"/>
            <a:ext cx="9204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Telecomunicaciones </a:t>
            </a:r>
            <a:r>
              <a:rPr sz="16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Técnico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16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TPS,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Primer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rebuchet MS"/>
                <a:cs typeface="Trebuchet MS"/>
              </a:rPr>
              <a:t>Trimestre</a:t>
            </a:r>
            <a:endParaRPr sz="1600">
              <a:latin typeface="Trebuchet MS"/>
              <a:cs typeface="Trebuchet MS"/>
            </a:endParaRPr>
          </a:p>
          <a:p>
            <a:pPr marL="3231515" marR="3225165" indent="1270" algn="ctr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Trebuchet MS"/>
                <a:cs typeface="Trebuchet MS"/>
              </a:rPr>
              <a:t>Instructor 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Albeiro </a:t>
            </a:r>
            <a:r>
              <a:rPr sz="1600" spc="105" dirty="0">
                <a:solidFill>
                  <a:srgbClr val="FFFFFF"/>
                </a:solidFill>
                <a:latin typeface="Trebuchet MS"/>
                <a:cs typeface="Trebuchet MS"/>
              </a:rPr>
              <a:t>Ramos </a:t>
            </a:r>
            <a:r>
              <a:rPr sz="16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rebuchet MS"/>
                <a:cs typeface="Trebuchet MS"/>
              </a:rPr>
              <a:t>marzo</a:t>
            </a: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4841" y="303047"/>
              <a:ext cx="855789" cy="8336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600" y="0"/>
              <a:ext cx="8534400" cy="68579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40535" y="409308"/>
              <a:ext cx="2940050" cy="347345"/>
            </a:xfrm>
            <a:custGeom>
              <a:avLst/>
              <a:gdLst/>
              <a:ahLst/>
              <a:cxnLst/>
              <a:rect l="l" t="t" r="r" b="b"/>
              <a:pathLst>
                <a:path w="2940050" h="347345">
                  <a:moveTo>
                    <a:pt x="2940050" y="0"/>
                  </a:moveTo>
                  <a:lnTo>
                    <a:pt x="0" y="0"/>
                  </a:lnTo>
                  <a:lnTo>
                    <a:pt x="0" y="347103"/>
                  </a:lnTo>
                  <a:lnTo>
                    <a:pt x="2940050" y="347103"/>
                  </a:lnTo>
                  <a:lnTo>
                    <a:pt x="294005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9627" y="236601"/>
            <a:ext cx="272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Introdu</a:t>
            </a:r>
            <a:r>
              <a:rPr sz="3600" spc="95" dirty="0"/>
              <a:t>c</a:t>
            </a:r>
            <a:r>
              <a:rPr sz="3600" spc="40" dirty="0"/>
              <a:t>ci</a:t>
            </a:r>
            <a:r>
              <a:rPr sz="3600" spc="65" dirty="0"/>
              <a:t>ó</a:t>
            </a:r>
            <a:r>
              <a:rPr sz="3600" spc="185" dirty="0"/>
              <a:t>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761365" y="1033174"/>
            <a:ext cx="4898390" cy="5129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500" spc="130" dirty="0">
                <a:latin typeface="Trebuchet MS"/>
                <a:cs typeface="Trebuchet MS"/>
              </a:rPr>
              <a:t>En </a:t>
            </a:r>
            <a:r>
              <a:rPr sz="1500" spc="35" dirty="0">
                <a:latin typeface="Trebuchet MS"/>
                <a:cs typeface="Trebuchet MS"/>
              </a:rPr>
              <a:t>la </a:t>
            </a:r>
            <a:r>
              <a:rPr sz="1500" spc="60" dirty="0">
                <a:latin typeface="Trebuchet MS"/>
                <a:cs typeface="Trebuchet MS"/>
              </a:rPr>
              <a:t>actualidad </a:t>
            </a:r>
            <a:r>
              <a:rPr sz="1500" spc="100" dirty="0">
                <a:latin typeface="Trebuchet MS"/>
                <a:cs typeface="Trebuchet MS"/>
              </a:rPr>
              <a:t>con </a:t>
            </a:r>
            <a:r>
              <a:rPr sz="1500" spc="90" dirty="0">
                <a:latin typeface="Trebuchet MS"/>
                <a:cs typeface="Trebuchet MS"/>
              </a:rPr>
              <a:t>todas </a:t>
            </a:r>
            <a:r>
              <a:rPr sz="1500" spc="85" dirty="0">
                <a:latin typeface="Trebuchet MS"/>
                <a:cs typeface="Trebuchet MS"/>
              </a:rPr>
              <a:t>las </a:t>
            </a:r>
            <a:r>
              <a:rPr sz="1500" spc="70" dirty="0">
                <a:latin typeface="Trebuchet MS"/>
                <a:cs typeface="Trebuchet MS"/>
              </a:rPr>
              <a:t>herramientas de </a:t>
            </a:r>
            <a:r>
              <a:rPr sz="1500" spc="75" dirty="0">
                <a:latin typeface="Trebuchet MS"/>
                <a:cs typeface="Trebuchet MS"/>
              </a:rPr>
              <a:t> </a:t>
            </a:r>
            <a:r>
              <a:rPr sz="1500" spc="55" dirty="0">
                <a:latin typeface="Trebuchet MS"/>
                <a:cs typeface="Trebuchet MS"/>
              </a:rPr>
              <a:t>tecnología </a:t>
            </a:r>
            <a:r>
              <a:rPr sz="1500" spc="80" dirty="0">
                <a:latin typeface="Trebuchet MS"/>
                <a:cs typeface="Trebuchet MS"/>
              </a:rPr>
              <a:t>que </a:t>
            </a:r>
            <a:r>
              <a:rPr sz="1500" spc="114" dirty="0">
                <a:latin typeface="Trebuchet MS"/>
                <a:cs typeface="Trebuchet MS"/>
              </a:rPr>
              <a:t>se </a:t>
            </a:r>
            <a:r>
              <a:rPr sz="1500" spc="90" dirty="0">
                <a:latin typeface="Trebuchet MS"/>
                <a:cs typeface="Trebuchet MS"/>
              </a:rPr>
              <a:t>han </a:t>
            </a:r>
            <a:r>
              <a:rPr sz="1500" spc="65" dirty="0">
                <a:latin typeface="Trebuchet MS"/>
                <a:cs typeface="Trebuchet MS"/>
              </a:rPr>
              <a:t>desarrollado </a:t>
            </a:r>
            <a:r>
              <a:rPr sz="1500" spc="80" dirty="0">
                <a:latin typeface="Trebuchet MS"/>
                <a:cs typeface="Trebuchet MS"/>
              </a:rPr>
              <a:t>surge </a:t>
            </a:r>
            <a:r>
              <a:rPr sz="1500" spc="30" dirty="0">
                <a:latin typeface="Trebuchet MS"/>
                <a:cs typeface="Trebuchet MS"/>
              </a:rPr>
              <a:t>la </a:t>
            </a:r>
            <a:r>
              <a:rPr sz="1500" spc="35" dirty="0">
                <a:latin typeface="Trebuchet MS"/>
                <a:cs typeface="Trebuchet MS"/>
              </a:rPr>
              <a:t> </a:t>
            </a:r>
            <a:r>
              <a:rPr sz="1500" spc="25" dirty="0">
                <a:latin typeface="Trebuchet MS"/>
                <a:cs typeface="Trebuchet MS"/>
              </a:rPr>
              <a:t>iniciativa </a:t>
            </a:r>
            <a:r>
              <a:rPr sz="1500" spc="70" dirty="0">
                <a:latin typeface="Trebuchet MS"/>
                <a:cs typeface="Trebuchet MS"/>
              </a:rPr>
              <a:t>de </a:t>
            </a:r>
            <a:r>
              <a:rPr sz="1500" spc="60" dirty="0">
                <a:latin typeface="Trebuchet MS"/>
                <a:cs typeface="Trebuchet MS"/>
              </a:rPr>
              <a:t>desarrollar </a:t>
            </a:r>
            <a:r>
              <a:rPr sz="1500" spc="70" dirty="0">
                <a:latin typeface="Trebuchet MS"/>
                <a:cs typeface="Trebuchet MS"/>
              </a:rPr>
              <a:t>Quick </a:t>
            </a:r>
            <a:r>
              <a:rPr sz="1500" spc="50" dirty="0">
                <a:latin typeface="Trebuchet MS"/>
                <a:cs typeface="Trebuchet MS"/>
              </a:rPr>
              <a:t>Check, </a:t>
            </a:r>
            <a:r>
              <a:rPr sz="1500" spc="100" dirty="0">
                <a:latin typeface="Trebuchet MS"/>
                <a:cs typeface="Trebuchet MS"/>
              </a:rPr>
              <a:t>un </a:t>
            </a:r>
            <a:r>
              <a:rPr sz="1500" spc="65" dirty="0">
                <a:latin typeface="Trebuchet MS"/>
                <a:cs typeface="Trebuchet MS"/>
              </a:rPr>
              <a:t>proyecto 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enfocado en </a:t>
            </a:r>
            <a:r>
              <a:rPr sz="1500" spc="35" dirty="0">
                <a:latin typeface="Trebuchet MS"/>
                <a:cs typeface="Trebuchet MS"/>
              </a:rPr>
              <a:t>la </a:t>
            </a:r>
            <a:r>
              <a:rPr sz="1500" spc="70" dirty="0">
                <a:latin typeface="Trebuchet MS"/>
                <a:cs typeface="Trebuchet MS"/>
              </a:rPr>
              <a:t>implementación de </a:t>
            </a:r>
            <a:r>
              <a:rPr sz="1500" spc="85" dirty="0">
                <a:latin typeface="Trebuchet MS"/>
                <a:cs typeface="Trebuchet MS"/>
              </a:rPr>
              <a:t>una </a:t>
            </a:r>
            <a:r>
              <a:rPr sz="1500" spc="65" dirty="0">
                <a:latin typeface="Trebuchet MS"/>
                <a:cs typeface="Trebuchet MS"/>
              </a:rPr>
              <a:t>asistencia </a:t>
            </a:r>
            <a:r>
              <a:rPr sz="1500" spc="70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virtual </a:t>
            </a:r>
            <a:r>
              <a:rPr sz="1500" spc="65" dirty="0">
                <a:latin typeface="Trebuchet MS"/>
                <a:cs typeface="Trebuchet MS"/>
              </a:rPr>
              <a:t>mediante </a:t>
            </a:r>
            <a:r>
              <a:rPr sz="1500" spc="25" dirty="0">
                <a:latin typeface="Trebuchet MS"/>
                <a:cs typeface="Trebuchet MS"/>
              </a:rPr>
              <a:t>el </a:t>
            </a:r>
            <a:r>
              <a:rPr sz="1500" spc="125" dirty="0">
                <a:latin typeface="Trebuchet MS"/>
                <a:cs typeface="Trebuchet MS"/>
              </a:rPr>
              <a:t>uso </a:t>
            </a:r>
            <a:r>
              <a:rPr sz="1500" spc="70" dirty="0">
                <a:latin typeface="Trebuchet MS"/>
                <a:cs typeface="Trebuchet MS"/>
              </a:rPr>
              <a:t>de </a:t>
            </a:r>
            <a:r>
              <a:rPr sz="1500" spc="80" dirty="0">
                <a:latin typeface="Trebuchet MS"/>
                <a:cs typeface="Trebuchet MS"/>
              </a:rPr>
              <a:t>códigos </a:t>
            </a:r>
            <a:r>
              <a:rPr sz="1500" spc="25" dirty="0">
                <a:latin typeface="Trebuchet MS"/>
                <a:cs typeface="Trebuchet MS"/>
              </a:rPr>
              <a:t>QR. </a:t>
            </a:r>
            <a:endParaRPr lang="es-MX" sz="1500" spc="25" dirty="0">
              <a:latin typeface="Trebuchet MS"/>
              <a:cs typeface="Trebuchet MS"/>
            </a:endParaRPr>
          </a:p>
          <a:p>
            <a:pPr marL="12700" marR="5080" algn="just">
              <a:spcBef>
                <a:spcPts val="100"/>
              </a:spcBef>
            </a:pPr>
            <a:endParaRPr lang="es-MX" sz="1500" spc="25" dirty="0">
              <a:latin typeface="Trebuchet MS"/>
              <a:cs typeface="Trebuchet MS"/>
            </a:endParaRPr>
          </a:p>
          <a:p>
            <a:pPr marL="12700" marR="5080" algn="just">
              <a:spcBef>
                <a:spcPts val="100"/>
              </a:spcBef>
            </a:pPr>
            <a:r>
              <a:rPr lang="es-MX" sz="1500" spc="105" dirty="0">
                <a:latin typeface="Trebuchet MS"/>
                <a:cs typeface="Trebuchet MS"/>
              </a:rPr>
              <a:t>Esta </a:t>
            </a:r>
            <a:r>
              <a:rPr lang="es-MX" sz="1500" spc="110" dirty="0">
                <a:latin typeface="Trebuchet MS"/>
                <a:cs typeface="Trebuchet MS"/>
              </a:rPr>
              <a:t> </a:t>
            </a:r>
            <a:r>
              <a:rPr lang="es-MX" sz="1500" spc="80" dirty="0">
                <a:latin typeface="Trebuchet MS"/>
                <a:cs typeface="Trebuchet MS"/>
              </a:rPr>
              <a:t>propuesta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tiene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114" dirty="0">
                <a:latin typeface="Trebuchet MS"/>
                <a:cs typeface="Trebuchet MS"/>
              </a:rPr>
              <a:t>como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25" dirty="0">
                <a:latin typeface="Trebuchet MS"/>
                <a:cs typeface="Trebuchet MS"/>
              </a:rPr>
              <a:t>objetivo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40" dirty="0">
                <a:latin typeface="Trebuchet MS"/>
                <a:cs typeface="Trebuchet MS"/>
              </a:rPr>
              <a:t>mejorar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la</a:t>
            </a:r>
            <a:r>
              <a:rPr lang="es-MX" sz="1500" spc="65" dirty="0">
                <a:latin typeface="Trebuchet MS"/>
                <a:cs typeface="Trebuchet MS"/>
              </a:rPr>
              <a:t> </a:t>
            </a:r>
            <a:r>
              <a:rPr lang="es-MX" sz="1500" spc="80" dirty="0">
                <a:latin typeface="Trebuchet MS"/>
                <a:cs typeface="Trebuchet MS"/>
              </a:rPr>
              <a:t>forma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en </a:t>
            </a:r>
            <a:r>
              <a:rPr lang="es-MX" sz="1500" spc="75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la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80" dirty="0">
                <a:latin typeface="Trebuchet MS"/>
                <a:cs typeface="Trebuchet MS"/>
              </a:rPr>
              <a:t>que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114" dirty="0">
                <a:latin typeface="Trebuchet MS"/>
                <a:cs typeface="Trebuchet MS"/>
              </a:rPr>
              <a:t>se</a:t>
            </a:r>
            <a:r>
              <a:rPr lang="es-MX" sz="1500" spc="45" dirty="0">
                <a:latin typeface="Trebuchet MS"/>
                <a:cs typeface="Trebuchet MS"/>
              </a:rPr>
              <a:t> </a:t>
            </a:r>
            <a:r>
              <a:rPr lang="es-MX" sz="1500" spc="90" dirty="0">
                <a:latin typeface="Trebuchet MS"/>
                <a:cs typeface="Trebuchet MS"/>
              </a:rPr>
              <a:t>toma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la</a:t>
            </a:r>
            <a:r>
              <a:rPr lang="es-MX" sz="1500" spc="70" dirty="0">
                <a:latin typeface="Trebuchet MS"/>
                <a:cs typeface="Trebuchet MS"/>
              </a:rPr>
              <a:t> asistencia</a:t>
            </a:r>
            <a:r>
              <a:rPr lang="es-MX" sz="1500" spc="50" dirty="0">
                <a:latin typeface="Trebuchet MS"/>
                <a:cs typeface="Trebuchet MS"/>
              </a:rPr>
              <a:t> </a:t>
            </a:r>
            <a:r>
              <a:rPr lang="es-MX" sz="1500" spc="75" dirty="0">
                <a:latin typeface="Trebuchet MS"/>
                <a:cs typeface="Trebuchet MS"/>
              </a:rPr>
              <a:t>en</a:t>
            </a:r>
            <a:r>
              <a:rPr lang="es-MX" sz="1500" spc="45" dirty="0">
                <a:latin typeface="Trebuchet MS"/>
                <a:cs typeface="Trebuchet MS"/>
              </a:rPr>
              <a:t> </a:t>
            </a:r>
            <a:r>
              <a:rPr lang="es-MX" sz="1500" spc="95" dirty="0">
                <a:latin typeface="Trebuchet MS"/>
                <a:cs typeface="Trebuchet MS"/>
              </a:rPr>
              <a:t>los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95" dirty="0">
                <a:latin typeface="Trebuchet MS"/>
                <a:cs typeface="Trebuchet MS"/>
              </a:rPr>
              <a:t>salones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de</a:t>
            </a:r>
            <a:r>
              <a:rPr lang="es-MX" sz="1500" spc="40" dirty="0">
                <a:latin typeface="Trebuchet MS"/>
                <a:cs typeface="Trebuchet MS"/>
              </a:rPr>
              <a:t> </a:t>
            </a:r>
            <a:r>
              <a:rPr lang="es-MX" sz="1500" spc="80" dirty="0">
                <a:latin typeface="Trebuchet MS"/>
                <a:cs typeface="Trebuchet MS"/>
              </a:rPr>
              <a:t>clase </a:t>
            </a:r>
            <a:r>
              <a:rPr lang="es-MX" sz="1500" spc="-434" dirty="0">
                <a:latin typeface="Trebuchet MS"/>
                <a:cs typeface="Trebuchet MS"/>
              </a:rPr>
              <a:t> </a:t>
            </a:r>
            <a:r>
              <a:rPr lang="es-MX" sz="1500" spc="75" dirty="0">
                <a:latin typeface="Trebuchet MS"/>
                <a:cs typeface="Trebuchet MS"/>
              </a:rPr>
              <a:t>en </a:t>
            </a:r>
            <a:r>
              <a:rPr lang="es-MX" sz="1500" spc="25" dirty="0">
                <a:latin typeface="Trebuchet MS"/>
                <a:cs typeface="Trebuchet MS"/>
              </a:rPr>
              <a:t>el </a:t>
            </a:r>
            <a:r>
              <a:rPr lang="es-MX" sz="1500" spc="70" dirty="0">
                <a:latin typeface="Trebuchet MS"/>
                <a:cs typeface="Trebuchet MS"/>
              </a:rPr>
              <a:t>Centro de </a:t>
            </a:r>
            <a:r>
              <a:rPr lang="es-MX" sz="1500" spc="55" dirty="0">
                <a:latin typeface="Trebuchet MS"/>
                <a:cs typeface="Trebuchet MS"/>
              </a:rPr>
              <a:t>Electricidad </a:t>
            </a:r>
            <a:r>
              <a:rPr lang="es-MX" sz="1500" spc="50" dirty="0">
                <a:latin typeface="Trebuchet MS"/>
                <a:cs typeface="Trebuchet MS"/>
              </a:rPr>
              <a:t>electrónica </a:t>
            </a:r>
            <a:r>
              <a:rPr lang="es-MX" sz="1500" spc="30" dirty="0">
                <a:latin typeface="Trebuchet MS"/>
                <a:cs typeface="Trebuchet MS"/>
              </a:rPr>
              <a:t>y </a:t>
            </a:r>
            <a:r>
              <a:rPr lang="es-MX" sz="1500" spc="35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telecomunicaciones</a:t>
            </a:r>
            <a:r>
              <a:rPr lang="es-MX" sz="1500" spc="105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(CEET),</a:t>
            </a:r>
            <a:r>
              <a:rPr lang="es-MX" sz="1500" spc="110" dirty="0">
                <a:latin typeface="Trebuchet MS"/>
                <a:cs typeface="Trebuchet MS"/>
              </a:rPr>
              <a:t> </a:t>
            </a:r>
            <a:r>
              <a:rPr lang="es-MX" sz="1500" spc="140" dirty="0">
                <a:latin typeface="Trebuchet MS"/>
                <a:cs typeface="Trebuchet MS"/>
              </a:rPr>
              <a:t>más</a:t>
            </a:r>
            <a:r>
              <a:rPr lang="es-MX" sz="1500" spc="114" dirty="0">
                <a:latin typeface="Trebuchet MS"/>
                <a:cs typeface="Trebuchet MS"/>
              </a:rPr>
              <a:t> </a:t>
            </a:r>
            <a:r>
              <a:rPr lang="es-MX" sz="1500" spc="65" dirty="0">
                <a:latin typeface="Trebuchet MS"/>
                <a:cs typeface="Trebuchet MS"/>
              </a:rPr>
              <a:t>específicamente </a:t>
            </a:r>
            <a:r>
              <a:rPr lang="es-MX" sz="1500" spc="70" dirty="0">
                <a:latin typeface="Trebuchet MS"/>
                <a:cs typeface="Trebuchet MS"/>
              </a:rPr>
              <a:t> </a:t>
            </a:r>
            <a:r>
              <a:rPr lang="es-MX" sz="1500" spc="75" dirty="0">
                <a:latin typeface="Trebuchet MS"/>
                <a:cs typeface="Trebuchet MS"/>
              </a:rPr>
              <a:t>en </a:t>
            </a:r>
            <a:r>
              <a:rPr lang="es-MX" sz="1500" spc="140" dirty="0">
                <a:latin typeface="Trebuchet MS"/>
                <a:cs typeface="Trebuchet MS"/>
              </a:rPr>
              <a:t>su </a:t>
            </a:r>
            <a:r>
              <a:rPr lang="es-MX" sz="1500" spc="90" dirty="0">
                <a:latin typeface="Trebuchet MS"/>
                <a:cs typeface="Trebuchet MS"/>
              </a:rPr>
              <a:t>sede </a:t>
            </a:r>
            <a:r>
              <a:rPr lang="es-MX" sz="1500" spc="25" dirty="0">
                <a:latin typeface="Trebuchet MS"/>
                <a:cs typeface="Trebuchet MS"/>
              </a:rPr>
              <a:t>Quirigua, </a:t>
            </a:r>
            <a:r>
              <a:rPr lang="es-MX" sz="1500" spc="65" dirty="0">
                <a:latin typeface="Trebuchet MS"/>
                <a:cs typeface="Trebuchet MS"/>
              </a:rPr>
              <a:t>logrando </a:t>
            </a:r>
            <a:r>
              <a:rPr lang="es-MX" sz="1500" spc="85" dirty="0">
                <a:latin typeface="Trebuchet MS"/>
                <a:cs typeface="Trebuchet MS"/>
              </a:rPr>
              <a:t>una </a:t>
            </a:r>
            <a:r>
              <a:rPr lang="es-MX" sz="1500" spc="40" dirty="0">
                <a:latin typeface="Trebuchet MS"/>
                <a:cs typeface="Trebuchet MS"/>
              </a:rPr>
              <a:t>mejora </a:t>
            </a:r>
            <a:r>
              <a:rPr lang="es-MX" sz="1500" spc="75" dirty="0">
                <a:latin typeface="Trebuchet MS"/>
                <a:cs typeface="Trebuchet MS"/>
              </a:rPr>
              <a:t>en </a:t>
            </a:r>
            <a:r>
              <a:rPr lang="es-MX" sz="1500" spc="30" dirty="0">
                <a:latin typeface="Trebuchet MS"/>
                <a:cs typeface="Trebuchet MS"/>
              </a:rPr>
              <a:t>la </a:t>
            </a:r>
            <a:r>
              <a:rPr lang="es-MX" sz="1500" spc="35" dirty="0">
                <a:latin typeface="Trebuchet MS"/>
                <a:cs typeface="Trebuchet MS"/>
              </a:rPr>
              <a:t> </a:t>
            </a:r>
            <a:r>
              <a:rPr lang="es-MX" sz="1500" spc="40" dirty="0">
                <a:latin typeface="Trebuchet MS"/>
                <a:cs typeface="Trebuchet MS"/>
              </a:rPr>
              <a:t>efectividad</a:t>
            </a:r>
            <a:r>
              <a:rPr lang="es-MX" sz="1500" spc="65" dirty="0">
                <a:latin typeface="Trebuchet MS"/>
                <a:cs typeface="Trebuchet MS"/>
              </a:rPr>
              <a:t> </a:t>
            </a:r>
            <a:r>
              <a:rPr lang="es-MX" sz="1500" spc="30" dirty="0">
                <a:latin typeface="Trebuchet MS"/>
                <a:cs typeface="Trebuchet MS"/>
              </a:rPr>
              <a:t>y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65" dirty="0">
                <a:latin typeface="Trebuchet MS"/>
                <a:cs typeface="Trebuchet MS"/>
              </a:rPr>
              <a:t>precisión </a:t>
            </a:r>
            <a:r>
              <a:rPr lang="es-MX" sz="1500" spc="75" dirty="0">
                <a:latin typeface="Trebuchet MS"/>
                <a:cs typeface="Trebuchet MS"/>
              </a:rPr>
              <a:t>en</a:t>
            </a:r>
            <a:r>
              <a:rPr lang="es-MX" sz="1500" spc="60" dirty="0">
                <a:latin typeface="Trebuchet MS"/>
                <a:cs typeface="Trebuchet MS"/>
              </a:rPr>
              <a:t> </a:t>
            </a:r>
            <a:r>
              <a:rPr lang="es-MX" sz="1500" spc="35" dirty="0">
                <a:latin typeface="Trebuchet MS"/>
                <a:cs typeface="Trebuchet MS"/>
              </a:rPr>
              <a:t>la</a:t>
            </a:r>
            <a:r>
              <a:rPr lang="es-MX" sz="1500" spc="70" dirty="0">
                <a:latin typeface="Trebuchet MS"/>
                <a:cs typeface="Trebuchet MS"/>
              </a:rPr>
              <a:t> </a:t>
            </a:r>
            <a:r>
              <a:rPr lang="es-MX" sz="1500" spc="80" dirty="0">
                <a:latin typeface="Trebuchet MS"/>
                <a:cs typeface="Trebuchet MS"/>
              </a:rPr>
              <a:t>que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95" dirty="0">
                <a:latin typeface="Trebuchet MS"/>
                <a:cs typeface="Trebuchet MS"/>
              </a:rPr>
              <a:t>los</a:t>
            </a:r>
            <a:r>
              <a:rPr lang="es-MX" sz="1500" spc="65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instructores </a:t>
            </a:r>
            <a:r>
              <a:rPr lang="es-MX" sz="1500" spc="30" dirty="0">
                <a:latin typeface="Trebuchet MS"/>
                <a:cs typeface="Trebuchet MS"/>
              </a:rPr>
              <a:t>y </a:t>
            </a:r>
            <a:r>
              <a:rPr lang="es-MX" sz="1500" spc="35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aprendices</a:t>
            </a:r>
            <a:r>
              <a:rPr lang="es-MX" sz="1500" spc="50" dirty="0">
                <a:latin typeface="Trebuchet MS"/>
                <a:cs typeface="Trebuchet MS"/>
              </a:rPr>
              <a:t> </a:t>
            </a:r>
            <a:r>
              <a:rPr lang="es-MX" sz="1500" spc="70" dirty="0">
                <a:latin typeface="Trebuchet MS"/>
                <a:cs typeface="Trebuchet MS"/>
              </a:rPr>
              <a:t>van</a:t>
            </a:r>
            <a:r>
              <a:rPr lang="es-MX" sz="1500" spc="60" dirty="0">
                <a:latin typeface="Trebuchet MS"/>
                <a:cs typeface="Trebuchet MS"/>
              </a:rPr>
              <a:t> a</a:t>
            </a:r>
            <a:r>
              <a:rPr lang="es-MX" sz="1500" spc="55" dirty="0">
                <a:latin typeface="Trebuchet MS"/>
                <a:cs typeface="Trebuchet MS"/>
              </a:rPr>
              <a:t> </a:t>
            </a:r>
            <a:r>
              <a:rPr lang="es-MX" sz="1500" spc="50" dirty="0">
                <a:latin typeface="Trebuchet MS"/>
                <a:cs typeface="Trebuchet MS"/>
              </a:rPr>
              <a:t>reportar</a:t>
            </a:r>
            <a:r>
              <a:rPr lang="es-MX" sz="1500" spc="65" dirty="0">
                <a:latin typeface="Trebuchet MS"/>
                <a:cs typeface="Trebuchet MS"/>
              </a:rPr>
              <a:t> </a:t>
            </a:r>
            <a:r>
              <a:rPr lang="es-MX" sz="1500" spc="140" dirty="0">
                <a:latin typeface="Trebuchet MS"/>
                <a:cs typeface="Trebuchet MS"/>
              </a:rPr>
              <a:t>su</a:t>
            </a:r>
            <a:r>
              <a:rPr lang="es-MX" sz="1500" spc="50" dirty="0">
                <a:latin typeface="Trebuchet MS"/>
                <a:cs typeface="Trebuchet MS"/>
              </a:rPr>
              <a:t> </a:t>
            </a:r>
            <a:r>
              <a:rPr lang="es-MX" sz="1500" spc="45" dirty="0">
                <a:latin typeface="Trebuchet MS"/>
                <a:cs typeface="Trebuchet MS"/>
              </a:rPr>
              <a:t>asistencia.</a:t>
            </a:r>
          </a:p>
          <a:p>
            <a:pPr marL="12700" marR="5080" algn="just">
              <a:spcBef>
                <a:spcPts val="100"/>
              </a:spcBef>
            </a:pPr>
            <a:endParaRPr lang="es-MX" sz="1500" spc="45" dirty="0">
              <a:latin typeface="Trebuchet MS"/>
              <a:cs typeface="Trebuchet MS"/>
            </a:endParaRPr>
          </a:p>
          <a:p>
            <a:pPr marL="12700" marR="178435" algn="just">
              <a:spcBef>
                <a:spcPts val="5"/>
              </a:spcBef>
            </a:pPr>
            <a:r>
              <a:rPr sz="1500" spc="130" dirty="0">
                <a:latin typeface="Trebuchet MS"/>
                <a:cs typeface="Trebuchet MS"/>
              </a:rPr>
              <a:t>En </a:t>
            </a:r>
            <a:r>
              <a:rPr sz="1500" spc="25" dirty="0">
                <a:latin typeface="Trebuchet MS"/>
                <a:cs typeface="Trebuchet MS"/>
              </a:rPr>
              <a:t>el </a:t>
            </a:r>
            <a:r>
              <a:rPr sz="1500" spc="50" dirty="0">
                <a:latin typeface="Trebuchet MS"/>
                <a:cs typeface="Trebuchet MS"/>
              </a:rPr>
              <a:t>siguiente </a:t>
            </a:r>
            <a:r>
              <a:rPr sz="1500" spc="70" dirty="0">
                <a:latin typeface="Trebuchet MS"/>
                <a:cs typeface="Trebuchet MS"/>
              </a:rPr>
              <a:t>documento, </a:t>
            </a:r>
            <a:r>
              <a:rPr sz="1500" spc="100" dirty="0">
                <a:latin typeface="Trebuchet MS"/>
                <a:cs typeface="Trebuchet MS"/>
              </a:rPr>
              <a:t>daremos </a:t>
            </a:r>
            <a:r>
              <a:rPr sz="1500" spc="60" dirty="0">
                <a:latin typeface="Trebuchet MS"/>
                <a:cs typeface="Trebuchet MS"/>
              </a:rPr>
              <a:t>a </a:t>
            </a:r>
            <a:r>
              <a:rPr sz="1500" spc="80" dirty="0">
                <a:latin typeface="Trebuchet MS"/>
                <a:cs typeface="Trebuchet MS"/>
              </a:rPr>
              <a:t>conocer </a:t>
            </a:r>
            <a:r>
              <a:rPr sz="1500" spc="25" dirty="0">
                <a:latin typeface="Trebuchet MS"/>
                <a:cs typeface="Trebuchet MS"/>
              </a:rPr>
              <a:t>el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spc="75" dirty="0">
                <a:latin typeface="Trebuchet MS"/>
                <a:cs typeface="Trebuchet MS"/>
              </a:rPr>
              <a:t>problema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30" dirty="0">
                <a:latin typeface="Trebuchet MS"/>
                <a:cs typeface="Trebuchet MS"/>
              </a:rPr>
              <a:t>y</a:t>
            </a:r>
            <a:r>
              <a:rPr sz="1500" spc="60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las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soluciones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que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desde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Quick</a:t>
            </a:r>
            <a:r>
              <a:rPr sz="1500" spc="55" dirty="0">
                <a:latin typeface="Trebuchet MS"/>
                <a:cs typeface="Trebuchet MS"/>
              </a:rPr>
              <a:t> </a:t>
            </a:r>
            <a:r>
              <a:rPr sz="1500" spc="95" dirty="0">
                <a:latin typeface="Trebuchet MS"/>
                <a:cs typeface="Trebuchet MS"/>
              </a:rPr>
              <a:t>Check </a:t>
            </a:r>
            <a:r>
              <a:rPr sz="1500" spc="-434" dirty="0">
                <a:latin typeface="Trebuchet MS"/>
                <a:cs typeface="Trebuchet MS"/>
              </a:rPr>
              <a:t> </a:t>
            </a:r>
            <a:r>
              <a:rPr sz="1500" spc="85" dirty="0">
                <a:latin typeface="Trebuchet MS"/>
                <a:cs typeface="Trebuchet MS"/>
              </a:rPr>
              <a:t>planteamos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para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35" dirty="0">
                <a:latin typeface="Trebuchet MS"/>
                <a:cs typeface="Trebuchet MS"/>
              </a:rPr>
              <a:t>llegar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a </a:t>
            </a:r>
            <a:r>
              <a:rPr sz="1500" spc="90" dirty="0">
                <a:latin typeface="Trebuchet MS"/>
                <a:cs typeface="Trebuchet MS"/>
              </a:rPr>
              <a:t>una</a:t>
            </a:r>
            <a:r>
              <a:rPr sz="1500" spc="50" dirty="0">
                <a:latin typeface="Trebuchet MS"/>
                <a:cs typeface="Trebuchet MS"/>
              </a:rPr>
              <a:t> </a:t>
            </a:r>
            <a:r>
              <a:rPr sz="1500" spc="80" dirty="0">
                <a:latin typeface="Trebuchet MS"/>
                <a:cs typeface="Trebuchet MS"/>
              </a:rPr>
              <a:t>solución</a:t>
            </a:r>
            <a:r>
              <a:rPr sz="1500" spc="6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viable.</a:t>
            </a:r>
            <a:r>
              <a:rPr lang="es-MX" sz="1500" spc="10" dirty="0">
                <a:latin typeface="Trebuchet MS"/>
                <a:cs typeface="Trebuchet MS"/>
              </a:rPr>
              <a:t> Se mostrarán los tiempos en los cuales se tiene estipulado lograr los objetivos, se dará a conocer los objetivos con los cuales se tiene planteado llegar al cumplimiento general de la aplicación. Se 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790" y="317487"/>
              <a:ext cx="810768" cy="7905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3454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0" dirty="0">
                <a:solidFill>
                  <a:srgbClr val="FFFFFF"/>
                </a:solidFill>
              </a:rPr>
              <a:t>Quick</a:t>
            </a:r>
            <a:r>
              <a:rPr sz="4400" spc="25" dirty="0">
                <a:solidFill>
                  <a:srgbClr val="FFFFFF"/>
                </a:solidFill>
              </a:rPr>
              <a:t> </a:t>
            </a:r>
            <a:r>
              <a:rPr sz="4400" spc="295" dirty="0">
                <a:solidFill>
                  <a:srgbClr val="FFFFFF"/>
                </a:solidFill>
              </a:rPr>
              <a:t>Check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949452" y="2939033"/>
            <a:ext cx="2807970" cy="1932305"/>
            <a:chOff x="949452" y="2939033"/>
            <a:chExt cx="2807970" cy="1932305"/>
          </a:xfrm>
        </p:grpSpPr>
        <p:sp>
          <p:nvSpPr>
            <p:cNvPr id="7" name="object 7"/>
            <p:cNvSpPr/>
            <p:nvPr/>
          </p:nvSpPr>
          <p:spPr>
            <a:xfrm>
              <a:off x="1263777" y="3237737"/>
              <a:ext cx="2001520" cy="1334770"/>
            </a:xfrm>
            <a:custGeom>
              <a:avLst/>
              <a:gdLst/>
              <a:ahLst/>
              <a:cxnLst/>
              <a:rect l="l" t="t" r="r" b="b"/>
              <a:pathLst>
                <a:path w="2001520" h="1334770">
                  <a:moveTo>
                    <a:pt x="0" y="1334389"/>
                  </a:moveTo>
                  <a:lnTo>
                    <a:pt x="2001520" y="1334389"/>
                  </a:lnTo>
                  <a:lnTo>
                    <a:pt x="2001520" y="0"/>
                  </a:lnTo>
                  <a:lnTo>
                    <a:pt x="0" y="0"/>
                  </a:lnTo>
                  <a:lnTo>
                    <a:pt x="0" y="1334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452" y="2939033"/>
              <a:ext cx="2807589" cy="19319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32523" y="2504948"/>
            <a:ext cx="417258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96414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Trebuchet MS"/>
                <a:cs typeface="Trebuchet MS"/>
              </a:rPr>
              <a:t>Problema 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Objetivos 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J</a:t>
            </a:r>
            <a:r>
              <a:rPr sz="3200" spc="114" dirty="0">
                <a:latin typeface="Trebuchet MS"/>
                <a:cs typeface="Trebuchet MS"/>
              </a:rPr>
              <a:t>u</a:t>
            </a:r>
            <a:r>
              <a:rPr sz="3200" spc="295" dirty="0">
                <a:latin typeface="Trebuchet MS"/>
                <a:cs typeface="Trebuchet MS"/>
              </a:rPr>
              <a:t>s</a:t>
            </a:r>
            <a:r>
              <a:rPr sz="3200" spc="-80" dirty="0">
                <a:latin typeface="Trebuchet MS"/>
                <a:cs typeface="Trebuchet MS"/>
              </a:rPr>
              <a:t>t</a:t>
            </a:r>
            <a:r>
              <a:rPr sz="3200" spc="-195" dirty="0">
                <a:latin typeface="Trebuchet MS"/>
                <a:cs typeface="Trebuchet MS"/>
              </a:rPr>
              <a:t>i</a:t>
            </a:r>
            <a:r>
              <a:rPr sz="3200" spc="-60" dirty="0">
                <a:latin typeface="Trebuchet MS"/>
                <a:cs typeface="Trebuchet MS"/>
              </a:rPr>
              <a:t>f</a:t>
            </a:r>
            <a:r>
              <a:rPr sz="3200" spc="-10" dirty="0">
                <a:latin typeface="Trebuchet MS"/>
                <a:cs typeface="Trebuchet MS"/>
              </a:rPr>
              <a:t>i</a:t>
            </a:r>
            <a:r>
              <a:rPr sz="3200" spc="-55" dirty="0">
                <a:latin typeface="Trebuchet MS"/>
                <a:cs typeface="Trebuchet MS"/>
              </a:rPr>
              <a:t>c</a:t>
            </a:r>
            <a:r>
              <a:rPr sz="3200" spc="25" dirty="0">
                <a:latin typeface="Trebuchet MS"/>
                <a:cs typeface="Trebuchet MS"/>
              </a:rPr>
              <a:t>a</a:t>
            </a:r>
            <a:r>
              <a:rPr sz="3200" spc="125" dirty="0">
                <a:latin typeface="Trebuchet MS"/>
                <a:cs typeface="Trebuchet MS"/>
              </a:rPr>
              <a:t>c</a:t>
            </a:r>
            <a:r>
              <a:rPr sz="3200" spc="-195" dirty="0">
                <a:latin typeface="Trebuchet MS"/>
                <a:cs typeface="Trebuchet MS"/>
              </a:rPr>
              <a:t>i</a:t>
            </a:r>
            <a:r>
              <a:rPr sz="3200" spc="114" dirty="0">
                <a:latin typeface="Trebuchet MS"/>
                <a:cs typeface="Trebuchet MS"/>
              </a:rPr>
              <a:t>ón  </a:t>
            </a:r>
            <a:r>
              <a:rPr sz="3200" spc="65" dirty="0">
                <a:latin typeface="Trebuchet MS"/>
                <a:cs typeface="Trebuchet MS"/>
              </a:rPr>
              <a:t>Alcance 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Delimitación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60" dirty="0">
                <a:latin typeface="Trebuchet MS"/>
                <a:cs typeface="Trebuchet MS"/>
              </a:rPr>
              <a:t>Entregables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Trimestre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2641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5" dirty="0">
                <a:solidFill>
                  <a:srgbClr val="FFFFFF"/>
                </a:solidFill>
              </a:rPr>
              <a:t>Problema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11289588" cy="5616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45" dirty="0">
                <a:latin typeface="Trebuchet MS" panose="020B0603020202020204" pitchFamily="34" charset="0"/>
              </a:rPr>
              <a:t>Actualmente </a:t>
            </a:r>
            <a:r>
              <a:rPr spc="-10" dirty="0" err="1">
                <a:latin typeface="Trebuchet MS" panose="020B0603020202020204" pitchFamily="34" charset="0"/>
              </a:rPr>
              <a:t>el</a:t>
            </a:r>
            <a:r>
              <a:rPr spc="-10" dirty="0">
                <a:latin typeface="Trebuchet MS" panose="020B0603020202020204" pitchFamily="34" charset="0"/>
              </a:rPr>
              <a:t> </a:t>
            </a:r>
            <a:r>
              <a:rPr lang="es-MX" spc="-10" dirty="0">
                <a:latin typeface="Trebuchet MS" panose="020B0603020202020204" pitchFamily="34" charset="0"/>
              </a:rPr>
              <a:t>SENA es una entidad  pública</a:t>
            </a:r>
            <a:r>
              <a:rPr lang="es-MX" b="0" i="0" dirty="0">
                <a:effectLst/>
                <a:latin typeface="Trebuchet MS" panose="020B0603020202020204" pitchFamily="34" charset="0"/>
              </a:rPr>
              <a:t> del orden nacional, que ofrece la labor diaria de aprendices e instructores por el progreso de las regiones, el apoyo a quienes sueñan con tener empresa o a quienes buscan trabajo y la certificación con programas de formaci</a:t>
            </a:r>
            <a:r>
              <a:rPr lang="es-MX" dirty="0">
                <a:latin typeface="Trebuchet MS" panose="020B0603020202020204" pitchFamily="34" charset="0"/>
              </a:rPr>
              <a:t>ón, esto ha servido para que sea la entidad preferida por los colombianos. Uno de los procesos internos</a:t>
            </a:r>
            <a:r>
              <a:rPr spc="70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30" dirty="0">
                <a:latin typeface="Trebuchet MS" panose="020B0603020202020204" pitchFamily="34" charset="0"/>
              </a:rPr>
              <a:t>permite controlar </a:t>
            </a:r>
            <a:r>
              <a:rPr spc="-10" dirty="0">
                <a:latin typeface="Trebuchet MS" panose="020B0603020202020204" pitchFamily="34" charset="0"/>
              </a:rPr>
              <a:t>el </a:t>
            </a:r>
            <a:r>
              <a:rPr spc="40" dirty="0">
                <a:latin typeface="Trebuchet MS" panose="020B0603020202020204" pitchFamily="34" charset="0"/>
              </a:rPr>
              <a:t>ingreso </a:t>
            </a:r>
            <a:r>
              <a:rPr spc="30" dirty="0">
                <a:latin typeface="Trebuchet MS" panose="020B0603020202020204" pitchFamily="34" charset="0"/>
              </a:rPr>
              <a:t>a </a:t>
            </a:r>
            <a:r>
              <a:rPr spc="75" dirty="0">
                <a:latin typeface="Trebuchet MS" panose="020B0603020202020204" pitchFamily="34" charset="0"/>
              </a:rPr>
              <a:t>los </a:t>
            </a:r>
            <a:r>
              <a:rPr spc="80" dirty="0">
                <a:latin typeface="Trebuchet MS" panose="020B0603020202020204" pitchFamily="34" charset="0"/>
              </a:rPr>
              <a:t>salones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-10" dirty="0">
                <a:latin typeface="Trebuchet MS" panose="020B0603020202020204" pitchFamily="34" charset="0"/>
              </a:rPr>
              <a:t>la </a:t>
            </a:r>
            <a:r>
              <a:rPr spc="75" dirty="0">
                <a:latin typeface="Trebuchet MS" panose="020B0603020202020204" pitchFamily="34" charset="0"/>
              </a:rPr>
              <a:t>sede </a:t>
            </a:r>
            <a:r>
              <a:rPr spc="10" dirty="0">
                <a:latin typeface="Trebuchet MS" panose="020B0603020202020204" pitchFamily="34" charset="0"/>
              </a:rPr>
              <a:t>Quirigua </a:t>
            </a:r>
            <a:r>
              <a:rPr spc="20" dirty="0">
                <a:latin typeface="Trebuchet MS" panose="020B0603020202020204" pitchFamily="34" charset="0"/>
              </a:rPr>
              <a:t>del </a:t>
            </a:r>
            <a:r>
              <a:rPr spc="95" dirty="0">
                <a:latin typeface="Trebuchet MS" panose="020B0603020202020204" pitchFamily="34" charset="0"/>
              </a:rPr>
              <a:t>CEET </a:t>
            </a:r>
            <a:r>
              <a:rPr spc="100" dirty="0">
                <a:latin typeface="Trebuchet MS" panose="020B0603020202020204" pitchFamily="34" charset="0"/>
              </a:rPr>
              <a:t> </a:t>
            </a:r>
            <a:r>
              <a:rPr spc="75" dirty="0">
                <a:latin typeface="Trebuchet MS" panose="020B0603020202020204" pitchFamily="34" charset="0"/>
              </a:rPr>
              <a:t>cumple </a:t>
            </a:r>
            <a:r>
              <a:rPr spc="85" dirty="0">
                <a:latin typeface="Trebuchet MS" panose="020B0603020202020204" pitchFamily="34" charset="0"/>
              </a:rPr>
              <a:t>con </a:t>
            </a:r>
            <a:r>
              <a:rPr spc="130" dirty="0">
                <a:latin typeface="Trebuchet MS" panose="020B0603020202020204" pitchFamily="34" charset="0"/>
              </a:rPr>
              <a:t>su </a:t>
            </a:r>
            <a:r>
              <a:rPr spc="5" dirty="0">
                <a:latin typeface="Trebuchet MS" panose="020B0603020202020204" pitchFamily="34" charset="0"/>
              </a:rPr>
              <a:t>función, </a:t>
            </a:r>
            <a:r>
              <a:rPr spc="45" dirty="0">
                <a:latin typeface="Trebuchet MS" panose="020B0603020202020204" pitchFamily="34" charset="0"/>
              </a:rPr>
              <a:t>debido </a:t>
            </a:r>
            <a:r>
              <a:rPr spc="30" dirty="0">
                <a:latin typeface="Trebuchet MS" panose="020B0603020202020204" pitchFamily="34" charset="0"/>
              </a:rPr>
              <a:t>a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100" dirty="0">
                <a:latin typeface="Trebuchet MS" panose="020B0603020202020204" pitchFamily="34" charset="0"/>
              </a:rPr>
              <a:t>se </a:t>
            </a:r>
            <a:r>
              <a:rPr spc="25" dirty="0">
                <a:latin typeface="Trebuchet MS" panose="020B0603020202020204" pitchFamily="34" charset="0"/>
              </a:rPr>
              <a:t>maneja </a:t>
            </a:r>
            <a:r>
              <a:rPr spc="50" dirty="0">
                <a:latin typeface="Trebuchet MS" panose="020B0603020202020204" pitchFamily="34" charset="0"/>
              </a:rPr>
              <a:t>de </a:t>
            </a:r>
            <a:r>
              <a:rPr spc="60" dirty="0">
                <a:latin typeface="Trebuchet MS" panose="020B0603020202020204" pitchFamily="34" charset="0"/>
              </a:rPr>
              <a:t>manera </a:t>
            </a:r>
            <a:r>
              <a:rPr spc="10" dirty="0">
                <a:latin typeface="Trebuchet MS" panose="020B0603020202020204" pitchFamily="34" charset="0"/>
              </a:rPr>
              <a:t>física </a:t>
            </a:r>
            <a:r>
              <a:rPr spc="85" dirty="0">
                <a:latin typeface="Trebuchet MS" panose="020B0603020202020204" pitchFamily="34" charset="0"/>
              </a:rPr>
              <a:t>con </a:t>
            </a:r>
            <a:r>
              <a:rPr spc="90" dirty="0">
                <a:latin typeface="Trebuchet MS" panose="020B0603020202020204" pitchFamily="34" charset="0"/>
              </a:rPr>
              <a:t>documentos </a:t>
            </a:r>
            <a:r>
              <a:rPr spc="120" dirty="0">
                <a:latin typeface="Trebuchet MS" panose="020B0603020202020204" pitchFamily="34" charset="0"/>
              </a:rPr>
              <a:t>como </a:t>
            </a:r>
            <a:r>
              <a:rPr spc="-10" dirty="0">
                <a:latin typeface="Trebuchet MS" panose="020B0603020202020204" pitchFamily="34" charset="0"/>
              </a:rPr>
              <a:t>planillas, </a:t>
            </a:r>
            <a:r>
              <a:rPr spc="-5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algunos </a:t>
            </a:r>
            <a:r>
              <a:rPr spc="40" dirty="0">
                <a:latin typeface="Trebuchet MS" panose="020B0603020202020204" pitchFamily="34" charset="0"/>
              </a:rPr>
              <a:t>instructores </a:t>
            </a:r>
            <a:r>
              <a:rPr spc="30" dirty="0">
                <a:latin typeface="Trebuchet MS" panose="020B0603020202020204" pitchFamily="34" charset="0"/>
              </a:rPr>
              <a:t>a </a:t>
            </a:r>
            <a:r>
              <a:rPr spc="65" dirty="0">
                <a:latin typeface="Trebuchet MS" panose="020B0603020202020204" pitchFamily="34" charset="0"/>
              </a:rPr>
              <a:t>veces </a:t>
            </a:r>
            <a:r>
              <a:rPr spc="90" dirty="0">
                <a:latin typeface="Trebuchet MS" panose="020B0603020202020204" pitchFamily="34" charset="0"/>
              </a:rPr>
              <a:t>no </a:t>
            </a:r>
            <a:r>
              <a:rPr spc="80" dirty="0">
                <a:latin typeface="Trebuchet MS" panose="020B0603020202020204" pitchFamily="34" charset="0"/>
              </a:rPr>
              <a:t>toman </a:t>
            </a:r>
            <a:r>
              <a:rPr spc="35" dirty="0">
                <a:latin typeface="Trebuchet MS" panose="020B0603020202020204" pitchFamily="34" charset="0"/>
              </a:rPr>
              <a:t>asistencia </a:t>
            </a:r>
            <a:r>
              <a:rPr spc="10" dirty="0">
                <a:latin typeface="Trebuchet MS" panose="020B0603020202020204" pitchFamily="34" charset="0"/>
              </a:rPr>
              <a:t>y </a:t>
            </a:r>
            <a:r>
              <a:rPr spc="75" dirty="0">
                <a:latin typeface="Trebuchet MS" panose="020B0603020202020204" pitchFamily="34" charset="0"/>
              </a:rPr>
              <a:t>los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20" dirty="0">
                <a:latin typeface="Trebuchet MS" panose="020B0603020202020204" pitchFamily="34" charset="0"/>
              </a:rPr>
              <a:t>lo </a:t>
            </a:r>
            <a:r>
              <a:rPr spc="5" dirty="0">
                <a:latin typeface="Trebuchet MS" panose="020B0603020202020204" pitchFamily="34" charset="0"/>
              </a:rPr>
              <a:t>hacen, </a:t>
            </a:r>
            <a:r>
              <a:rPr spc="55" dirty="0">
                <a:latin typeface="Trebuchet MS" panose="020B0603020202020204" pitchFamily="34" charset="0"/>
              </a:rPr>
              <a:t>implementan </a:t>
            </a:r>
            <a:r>
              <a:rPr spc="130" dirty="0">
                <a:latin typeface="Trebuchet MS" panose="020B0603020202020204" pitchFamily="34" charset="0"/>
              </a:rPr>
              <a:t>su </a:t>
            </a:r>
            <a:r>
              <a:rPr spc="35" dirty="0">
                <a:latin typeface="Trebuchet MS" panose="020B0603020202020204" pitchFamily="34" charset="0"/>
              </a:rPr>
              <a:t>propio </a:t>
            </a:r>
            <a:r>
              <a:rPr spc="70" dirty="0">
                <a:latin typeface="Trebuchet MS" panose="020B0603020202020204" pitchFamily="34" charset="0"/>
              </a:rPr>
              <a:t>sistema </a:t>
            </a:r>
            <a:r>
              <a:rPr spc="75" dirty="0">
                <a:latin typeface="Trebuchet MS" panose="020B0603020202020204" pitchFamily="34" charset="0"/>
              </a:rPr>
              <a:t> </a:t>
            </a:r>
            <a:r>
              <a:rPr spc="120" dirty="0">
                <a:latin typeface="Trebuchet MS" panose="020B0603020202020204" pitchFamily="34" charset="0"/>
              </a:rPr>
              <a:t>como </a:t>
            </a:r>
            <a:r>
              <a:rPr spc="20" dirty="0">
                <a:latin typeface="Trebuchet MS" panose="020B0603020202020204" pitchFamily="34" charset="0"/>
              </a:rPr>
              <a:t>lo </a:t>
            </a:r>
            <a:r>
              <a:rPr spc="120" dirty="0">
                <a:latin typeface="Trebuchet MS" panose="020B0603020202020204" pitchFamily="34" charset="0"/>
              </a:rPr>
              <a:t>son </a:t>
            </a:r>
            <a:r>
              <a:rPr spc="20" dirty="0">
                <a:latin typeface="Trebuchet MS" panose="020B0603020202020204" pitchFamily="34" charset="0"/>
              </a:rPr>
              <a:t>planillas </a:t>
            </a:r>
            <a:r>
              <a:rPr spc="15" dirty="0">
                <a:latin typeface="Trebuchet MS" panose="020B0603020202020204" pitchFamily="34" charset="0"/>
              </a:rPr>
              <a:t>virtuales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90" dirty="0">
                <a:latin typeface="Trebuchet MS" panose="020B0603020202020204" pitchFamily="34" charset="0"/>
              </a:rPr>
              <a:t>documentos </a:t>
            </a:r>
            <a:r>
              <a:rPr spc="50" dirty="0">
                <a:latin typeface="Trebuchet MS" panose="020B0603020202020204" pitchFamily="34" charset="0"/>
              </a:rPr>
              <a:t>de </a:t>
            </a:r>
            <a:r>
              <a:rPr spc="-10" dirty="0">
                <a:latin typeface="Trebuchet MS" panose="020B0603020202020204" pitchFamily="34" charset="0"/>
              </a:rPr>
              <a:t>Excel.</a:t>
            </a:r>
            <a:endParaRPr lang="es-MX" spc="-10" dirty="0">
              <a:latin typeface="Trebuchet MS" panose="020B0603020202020204" pitchFamily="34" charset="0"/>
            </a:endParaRPr>
          </a:p>
          <a:p>
            <a:pPr marL="12700" marR="5080" algn="just">
              <a:spcBef>
                <a:spcPts val="100"/>
              </a:spcBef>
            </a:pPr>
            <a:endParaRPr lang="es-MX" spc="-10" dirty="0">
              <a:latin typeface="Trebuchet MS" panose="020B0603020202020204" pitchFamily="34" charset="0"/>
            </a:endParaRPr>
          </a:p>
          <a:p>
            <a:pPr marL="12700" marR="5080" algn="just">
              <a:spcBef>
                <a:spcPts val="100"/>
              </a:spcBef>
            </a:pPr>
            <a:r>
              <a:rPr lang="es-MX" spc="-10" dirty="0">
                <a:latin typeface="Trebuchet MS" panose="020B0603020202020204" pitchFamily="34" charset="0"/>
              </a:rPr>
              <a:t>Se evidencia que los instructores suelen tomar asistencia de forma manual con una planilla impresa, el aprendiz ingresa al aula de clase y es cuando el instructor inicia marcando con esfero si el aprendiz asistió o no asistió a clase. Algunos generan la toma de asistencia con una planilla en Excel desde sus computadores personal, marcando la asistencia con una x o con algún color que distinga si el aprendiz fue o no fue ese día a clase, y en muchas ocasiones, no se toma asistencia. </a:t>
            </a:r>
            <a:r>
              <a:rPr spc="80" dirty="0">
                <a:latin typeface="Trebuchet MS" panose="020B0603020202020204" pitchFamily="34" charset="0"/>
              </a:rPr>
              <a:t>Sin </a:t>
            </a:r>
            <a:r>
              <a:rPr spc="20" dirty="0">
                <a:latin typeface="Trebuchet MS" panose="020B0603020202020204" pitchFamily="34" charset="0"/>
              </a:rPr>
              <a:t>embargo, </a:t>
            </a:r>
            <a:r>
              <a:rPr spc="85" dirty="0">
                <a:latin typeface="Trebuchet MS" panose="020B0603020202020204" pitchFamily="34" charset="0"/>
              </a:rPr>
              <a:t>con </a:t>
            </a:r>
            <a:r>
              <a:rPr spc="40" dirty="0">
                <a:latin typeface="Trebuchet MS" panose="020B0603020202020204" pitchFamily="34" charset="0"/>
              </a:rPr>
              <a:t>toda </a:t>
            </a:r>
            <a:r>
              <a:rPr spc="-10" dirty="0">
                <a:latin typeface="Trebuchet MS" panose="020B0603020202020204" pitchFamily="34" charset="0"/>
              </a:rPr>
              <a:t>la </a:t>
            </a:r>
            <a:r>
              <a:rPr spc="25" dirty="0">
                <a:latin typeface="Trebuchet MS" panose="020B0603020202020204" pitchFamily="34" charset="0"/>
              </a:rPr>
              <a:t>tecnología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100" dirty="0">
                <a:latin typeface="Trebuchet MS" panose="020B0603020202020204" pitchFamily="34" charset="0"/>
              </a:rPr>
              <a:t>se </a:t>
            </a:r>
            <a:r>
              <a:rPr spc="105" dirty="0">
                <a:latin typeface="Trebuchet MS" panose="020B0603020202020204" pitchFamily="34" charset="0"/>
              </a:rPr>
              <a:t> </a:t>
            </a:r>
            <a:r>
              <a:rPr dirty="0">
                <a:latin typeface="Trebuchet MS" panose="020B0603020202020204" pitchFamily="34" charset="0"/>
              </a:rPr>
              <a:t>tiene</a:t>
            </a:r>
            <a:r>
              <a:rPr spc="5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hoy</a:t>
            </a:r>
            <a:r>
              <a:rPr spc="10" dirty="0">
                <a:latin typeface="Trebuchet MS" panose="020B0603020202020204" pitchFamily="34" charset="0"/>
              </a:rPr>
              <a:t> </a:t>
            </a:r>
            <a:r>
              <a:rPr spc="55" dirty="0">
                <a:latin typeface="Trebuchet MS" panose="020B0603020202020204" pitchFamily="34" charset="0"/>
              </a:rPr>
              <a:t>en</a:t>
            </a:r>
            <a:r>
              <a:rPr spc="5" dirty="0">
                <a:latin typeface="Trebuchet MS" panose="020B0603020202020204" pitchFamily="34" charset="0"/>
              </a:rPr>
              <a:t> día</a:t>
            </a:r>
            <a:r>
              <a:rPr spc="30" dirty="0">
                <a:latin typeface="Trebuchet MS" panose="020B0603020202020204" pitchFamily="34" charset="0"/>
              </a:rPr>
              <a:t> </a:t>
            </a:r>
            <a:r>
              <a:rPr spc="100" dirty="0">
                <a:latin typeface="Trebuchet MS" panose="020B0603020202020204" pitchFamily="34" charset="0"/>
              </a:rPr>
              <a:t>es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35" dirty="0">
                <a:latin typeface="Trebuchet MS" panose="020B0603020202020204" pitchFamily="34" charset="0"/>
              </a:rPr>
              <a:t>importante</a:t>
            </a:r>
            <a:r>
              <a:rPr spc="-15" dirty="0">
                <a:latin typeface="Trebuchet MS" panose="020B0603020202020204" pitchFamily="34" charset="0"/>
              </a:rPr>
              <a:t> </a:t>
            </a:r>
            <a:r>
              <a:rPr spc="-5" dirty="0">
                <a:latin typeface="Trebuchet MS" panose="020B0603020202020204" pitchFamily="34" charset="0"/>
              </a:rPr>
              <a:t>llevar</a:t>
            </a:r>
            <a:r>
              <a:rPr spc="5" dirty="0">
                <a:latin typeface="Trebuchet MS" panose="020B0603020202020204" pitchFamily="34" charset="0"/>
              </a:rPr>
              <a:t> </a:t>
            </a:r>
            <a:r>
              <a:rPr spc="85" dirty="0">
                <a:latin typeface="Trebuchet MS" panose="020B0603020202020204" pitchFamily="34" charset="0"/>
              </a:rPr>
              <a:t>un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35" dirty="0">
                <a:latin typeface="Trebuchet MS" panose="020B0603020202020204" pitchFamily="34" charset="0"/>
              </a:rPr>
              <a:t>control</a:t>
            </a:r>
            <a:r>
              <a:rPr spc="-10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ordenado</a:t>
            </a:r>
            <a:r>
              <a:rPr spc="-25" dirty="0">
                <a:latin typeface="Trebuchet MS" panose="020B0603020202020204" pitchFamily="34" charset="0"/>
              </a:rPr>
              <a:t> </a:t>
            </a:r>
            <a:r>
              <a:rPr spc="50" dirty="0">
                <a:latin typeface="Trebuchet MS" panose="020B0603020202020204" pitchFamily="34" charset="0"/>
              </a:rPr>
              <a:t>de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5" dirty="0">
                <a:latin typeface="Trebuchet MS" panose="020B0603020202020204" pitchFamily="34" charset="0"/>
              </a:rPr>
              <a:t>asistencia.</a:t>
            </a:r>
            <a:r>
              <a:rPr spc="25" dirty="0">
                <a:latin typeface="Trebuchet MS" panose="020B0603020202020204" pitchFamily="34" charset="0"/>
              </a:rPr>
              <a:t> </a:t>
            </a:r>
            <a:endParaRPr lang="es-MX" spc="25" dirty="0">
              <a:latin typeface="Trebuchet MS" panose="020B0603020202020204" pitchFamily="34" charset="0"/>
            </a:endParaRPr>
          </a:p>
          <a:p>
            <a:pPr marL="12700" marR="5080" algn="just">
              <a:spcBef>
                <a:spcPts val="100"/>
              </a:spcBef>
            </a:pPr>
            <a:endParaRPr lang="es-MX" spc="25" dirty="0">
              <a:latin typeface="Trebuchet MS" panose="020B0603020202020204" pitchFamily="34" charset="0"/>
            </a:endParaRPr>
          </a:p>
          <a:p>
            <a:pPr marL="12700" marR="5080" algn="just">
              <a:spcBef>
                <a:spcPts val="100"/>
              </a:spcBef>
            </a:pPr>
            <a:r>
              <a:rPr spc="45" dirty="0" err="1">
                <a:latin typeface="Trebuchet MS" panose="020B0603020202020204" pitchFamily="34" charset="0"/>
              </a:rPr>
              <a:t>Así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125" dirty="0">
                <a:latin typeface="Trebuchet MS" panose="020B0603020202020204" pitchFamily="34" charset="0"/>
              </a:rPr>
              <a:t>mismo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90" dirty="0">
                <a:latin typeface="Trebuchet MS" panose="020B0603020202020204" pitchFamily="34" charset="0"/>
              </a:rPr>
              <a:t>no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100" dirty="0">
                <a:latin typeface="Trebuchet MS" panose="020B0603020202020204" pitchFamily="34" charset="0"/>
              </a:rPr>
              <a:t>se</a:t>
            </a:r>
            <a:r>
              <a:rPr spc="30" dirty="0">
                <a:latin typeface="Trebuchet MS" panose="020B0603020202020204" pitchFamily="34" charset="0"/>
              </a:rPr>
              <a:t> </a:t>
            </a:r>
            <a:r>
              <a:rPr spc="45" dirty="0">
                <a:latin typeface="Trebuchet MS" panose="020B0603020202020204" pitchFamily="34" charset="0"/>
              </a:rPr>
              <a:t>cuenta</a:t>
            </a:r>
            <a:r>
              <a:rPr spc="5" dirty="0">
                <a:latin typeface="Trebuchet MS" panose="020B0603020202020204" pitchFamily="34" charset="0"/>
              </a:rPr>
              <a:t> </a:t>
            </a:r>
            <a:r>
              <a:rPr spc="85" dirty="0">
                <a:latin typeface="Trebuchet MS" panose="020B0603020202020204" pitchFamily="34" charset="0"/>
              </a:rPr>
              <a:t>con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85" dirty="0">
                <a:latin typeface="Trebuchet MS" panose="020B0603020202020204" pitchFamily="34" charset="0"/>
              </a:rPr>
              <a:t>un </a:t>
            </a:r>
            <a:r>
              <a:rPr spc="-530" dirty="0">
                <a:latin typeface="Trebuchet MS" panose="020B0603020202020204" pitchFamily="34" charset="0"/>
              </a:rPr>
              <a:t> </a:t>
            </a:r>
            <a:r>
              <a:rPr spc="15" dirty="0">
                <a:latin typeface="Trebuchet MS" panose="020B0603020202020204" pitchFamily="34" charset="0"/>
              </a:rPr>
              <a:t>registro </a:t>
            </a:r>
            <a:r>
              <a:rPr spc="25" dirty="0">
                <a:latin typeface="Trebuchet MS" panose="020B0603020202020204" pitchFamily="34" charset="0"/>
              </a:rPr>
              <a:t>detallado </a:t>
            </a:r>
            <a:r>
              <a:rPr spc="10" dirty="0">
                <a:latin typeface="Trebuchet MS" panose="020B0603020202020204" pitchFamily="34" charset="0"/>
              </a:rPr>
              <a:t>y </a:t>
            </a:r>
            <a:r>
              <a:rPr spc="30" dirty="0">
                <a:latin typeface="Trebuchet MS" panose="020B0603020202020204" pitchFamily="34" charset="0"/>
              </a:rPr>
              <a:t>específico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50" dirty="0">
                <a:latin typeface="Trebuchet MS" panose="020B0603020202020204" pitchFamily="34" charset="0"/>
              </a:rPr>
              <a:t>las </a:t>
            </a:r>
            <a:r>
              <a:rPr spc="35" dirty="0">
                <a:latin typeface="Trebuchet MS" panose="020B0603020202020204" pitchFamily="34" charset="0"/>
              </a:rPr>
              <a:t>listas </a:t>
            </a:r>
            <a:r>
              <a:rPr spc="50" dirty="0">
                <a:latin typeface="Trebuchet MS" panose="020B0603020202020204" pitchFamily="34" charset="0"/>
              </a:rPr>
              <a:t>de </a:t>
            </a:r>
            <a:r>
              <a:rPr spc="75" dirty="0">
                <a:latin typeface="Trebuchet MS" panose="020B0603020202020204" pitchFamily="34" charset="0"/>
              </a:rPr>
              <a:t>los </a:t>
            </a:r>
            <a:r>
              <a:rPr spc="20" dirty="0">
                <a:latin typeface="Trebuchet MS" panose="020B0603020202020204" pitchFamily="34" charset="0"/>
              </a:rPr>
              <a:t>estudiantes, </a:t>
            </a:r>
            <a:r>
              <a:rPr spc="50" dirty="0">
                <a:latin typeface="Trebuchet MS" panose="020B0603020202020204" pitchFamily="34" charset="0"/>
              </a:rPr>
              <a:t>por </a:t>
            </a:r>
            <a:r>
              <a:rPr spc="20" dirty="0">
                <a:latin typeface="Trebuchet MS" panose="020B0603020202020204" pitchFamily="34" charset="0"/>
              </a:rPr>
              <a:t>lo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114" dirty="0">
                <a:latin typeface="Trebuchet MS" panose="020B0603020202020204" pitchFamily="34" charset="0"/>
              </a:rPr>
              <a:t>muchas </a:t>
            </a:r>
            <a:r>
              <a:rPr spc="70" dirty="0">
                <a:latin typeface="Trebuchet MS" panose="020B0603020202020204" pitchFamily="34" charset="0"/>
              </a:rPr>
              <a:t>ocasiones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-10" dirty="0">
                <a:latin typeface="Trebuchet MS" panose="020B0603020202020204" pitchFamily="34" charset="0"/>
              </a:rPr>
              <a:t>la </a:t>
            </a:r>
            <a:r>
              <a:rPr spc="-5" dirty="0">
                <a:latin typeface="Trebuchet MS" panose="020B0603020202020204" pitchFamily="34" charset="0"/>
              </a:rPr>
              <a:t> </a:t>
            </a:r>
            <a:r>
              <a:rPr spc="75" dirty="0">
                <a:latin typeface="Trebuchet MS" panose="020B0603020202020204" pitchFamily="34" charset="0"/>
              </a:rPr>
              <a:t>sede </a:t>
            </a:r>
            <a:r>
              <a:rPr spc="10" dirty="0">
                <a:latin typeface="Trebuchet MS" panose="020B0603020202020204" pitchFamily="34" charset="0"/>
              </a:rPr>
              <a:t>Quirigua </a:t>
            </a:r>
            <a:r>
              <a:rPr spc="20" dirty="0">
                <a:latin typeface="Trebuchet MS" panose="020B0603020202020204" pitchFamily="34" charset="0"/>
              </a:rPr>
              <a:t>del </a:t>
            </a:r>
            <a:r>
              <a:rPr spc="95" dirty="0">
                <a:latin typeface="Trebuchet MS" panose="020B0603020202020204" pitchFamily="34" charset="0"/>
              </a:rPr>
              <a:t>CEET </a:t>
            </a:r>
            <a:r>
              <a:rPr spc="50" dirty="0">
                <a:latin typeface="Trebuchet MS" panose="020B0603020202020204" pitchFamily="34" charset="0"/>
              </a:rPr>
              <a:t>evidenciamos </a:t>
            </a:r>
            <a:r>
              <a:rPr spc="60" dirty="0">
                <a:latin typeface="Trebuchet MS" panose="020B0603020202020204" pitchFamily="34" charset="0"/>
              </a:rPr>
              <a:t>que </a:t>
            </a:r>
            <a:r>
              <a:rPr spc="55" dirty="0">
                <a:latin typeface="Trebuchet MS" panose="020B0603020202020204" pitchFamily="34" charset="0"/>
              </a:rPr>
              <a:t>en </a:t>
            </a:r>
            <a:r>
              <a:rPr spc="114" dirty="0">
                <a:latin typeface="Trebuchet MS" panose="020B0603020202020204" pitchFamily="34" charset="0"/>
              </a:rPr>
              <a:t>muchas </a:t>
            </a:r>
            <a:r>
              <a:rPr spc="75" dirty="0">
                <a:latin typeface="Trebuchet MS" panose="020B0603020202020204" pitchFamily="34" charset="0"/>
              </a:rPr>
              <a:t>clases los </a:t>
            </a:r>
            <a:r>
              <a:rPr spc="45" dirty="0">
                <a:latin typeface="Trebuchet MS" panose="020B0603020202020204" pitchFamily="34" charset="0"/>
              </a:rPr>
              <a:t>estudiantes </a:t>
            </a:r>
            <a:r>
              <a:rPr spc="90" dirty="0">
                <a:latin typeface="Trebuchet MS" panose="020B0603020202020204" pitchFamily="34" charset="0"/>
              </a:rPr>
              <a:t>no </a:t>
            </a:r>
            <a:r>
              <a:rPr spc="80" dirty="0">
                <a:latin typeface="Trebuchet MS" panose="020B0603020202020204" pitchFamily="34" charset="0"/>
              </a:rPr>
              <a:t>saben </a:t>
            </a:r>
            <a:r>
              <a:rPr spc="35" dirty="0">
                <a:latin typeface="Trebuchet MS" panose="020B0603020202020204" pitchFamily="34" charset="0"/>
              </a:rPr>
              <a:t>si </a:t>
            </a:r>
            <a:r>
              <a:rPr spc="100" dirty="0">
                <a:latin typeface="Trebuchet MS" panose="020B0603020202020204" pitchFamily="34" charset="0"/>
              </a:rPr>
              <a:t>se </a:t>
            </a:r>
            <a:r>
              <a:rPr spc="50" dirty="0">
                <a:latin typeface="Trebuchet MS" panose="020B0603020202020204" pitchFamily="34" charset="0"/>
              </a:rPr>
              <a:t>les </a:t>
            </a:r>
            <a:r>
              <a:rPr spc="90" dirty="0">
                <a:latin typeface="Trebuchet MS" panose="020B0603020202020204" pitchFamily="34" charset="0"/>
              </a:rPr>
              <a:t>tomó </a:t>
            </a:r>
            <a:r>
              <a:rPr spc="-10" dirty="0">
                <a:latin typeface="Trebuchet MS" panose="020B0603020202020204" pitchFamily="34" charset="0"/>
              </a:rPr>
              <a:t>la </a:t>
            </a:r>
            <a:r>
              <a:rPr spc="-530" dirty="0">
                <a:latin typeface="Trebuchet MS" panose="020B0603020202020204" pitchFamily="34" charset="0"/>
              </a:rPr>
              <a:t> </a:t>
            </a:r>
            <a:r>
              <a:rPr spc="35" dirty="0">
                <a:latin typeface="Trebuchet MS" panose="020B0603020202020204" pitchFamily="34" charset="0"/>
              </a:rPr>
              <a:t>asistencia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50" dirty="0">
                <a:latin typeface="Trebuchet MS" panose="020B0603020202020204" pitchFamily="34" charset="0"/>
              </a:rPr>
              <a:t>de</a:t>
            </a:r>
            <a:r>
              <a:rPr spc="5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manera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30" dirty="0">
                <a:latin typeface="Trebuchet MS" panose="020B0603020202020204" pitchFamily="34" charset="0"/>
              </a:rPr>
              <a:t>correcta</a:t>
            </a:r>
            <a:r>
              <a:rPr spc="-15" dirty="0">
                <a:latin typeface="Trebuchet MS" panose="020B0603020202020204" pitchFamily="34" charset="0"/>
              </a:rPr>
              <a:t> </a:t>
            </a:r>
            <a:r>
              <a:rPr spc="20" dirty="0">
                <a:latin typeface="Trebuchet MS" panose="020B0603020202020204" pitchFamily="34" charset="0"/>
              </a:rPr>
              <a:t>lo</a:t>
            </a:r>
            <a:r>
              <a:rPr spc="15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que</a:t>
            </a:r>
            <a:r>
              <a:rPr spc="10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puede</a:t>
            </a:r>
            <a:r>
              <a:rPr spc="10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desencadenar</a:t>
            </a:r>
            <a:r>
              <a:rPr spc="-20" dirty="0">
                <a:latin typeface="Trebuchet MS" panose="020B0603020202020204" pitchFamily="34" charset="0"/>
              </a:rPr>
              <a:t> </a:t>
            </a:r>
            <a:r>
              <a:rPr spc="55" dirty="0">
                <a:latin typeface="Trebuchet MS" panose="020B0603020202020204" pitchFamily="34" charset="0"/>
              </a:rPr>
              <a:t>en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65" dirty="0">
                <a:latin typeface="Trebuchet MS" panose="020B0603020202020204" pitchFamily="34" charset="0"/>
              </a:rPr>
              <a:t>una</a:t>
            </a:r>
            <a:r>
              <a:rPr spc="10" dirty="0">
                <a:latin typeface="Trebuchet MS" panose="020B0603020202020204" pitchFamily="34" charset="0"/>
              </a:rPr>
              <a:t> </a:t>
            </a:r>
            <a:r>
              <a:rPr spc="-10" dirty="0">
                <a:latin typeface="Trebuchet MS" panose="020B0603020202020204" pitchFamily="34" charset="0"/>
              </a:rPr>
              <a:t>falla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spc="60" dirty="0">
                <a:latin typeface="Trebuchet MS" panose="020B0603020202020204" pitchFamily="34" charset="0"/>
              </a:rPr>
              <a:t>que</a:t>
            </a:r>
            <a:r>
              <a:rPr spc="5" dirty="0">
                <a:latin typeface="Trebuchet MS" panose="020B0603020202020204" pitchFamily="34" charset="0"/>
              </a:rPr>
              <a:t> </a:t>
            </a:r>
            <a:r>
              <a:rPr spc="90" dirty="0">
                <a:latin typeface="Trebuchet MS" panose="020B0603020202020204" pitchFamily="34" charset="0"/>
              </a:rPr>
              <a:t>no</a:t>
            </a:r>
            <a:r>
              <a:rPr spc="20" dirty="0">
                <a:latin typeface="Trebuchet MS" panose="020B0603020202020204" pitchFamily="34" charset="0"/>
              </a:rPr>
              <a:t> </a:t>
            </a:r>
            <a:r>
              <a:rPr dirty="0">
                <a:latin typeface="Trebuchet MS" panose="020B0603020202020204" pitchFamily="34" charset="0"/>
              </a:rPr>
              <a:t>tiene</a:t>
            </a:r>
            <a:r>
              <a:rPr spc="10" dirty="0">
                <a:latin typeface="Trebuchet MS" panose="020B0603020202020204" pitchFamily="34" charset="0"/>
              </a:rPr>
              <a:t> </a:t>
            </a:r>
            <a:r>
              <a:rPr spc="-20" dirty="0" err="1">
                <a:latin typeface="Trebuchet MS" panose="020B0603020202020204" pitchFamily="34" charset="0"/>
              </a:rPr>
              <a:t>justificación</a:t>
            </a:r>
            <a:r>
              <a:rPr spc="-20" dirty="0">
                <a:latin typeface="Trebuchet MS" panose="020B0603020202020204" pitchFamily="34" charset="0"/>
              </a:rPr>
              <a:t>.</a:t>
            </a:r>
            <a:endParaRPr lang="es-MX" spc="-20" dirty="0">
              <a:latin typeface="Trebuchet MS" panose="020B0603020202020204" pitchFamily="34" charset="0"/>
            </a:endParaRPr>
          </a:p>
          <a:p>
            <a:pPr marL="12700" marR="5080">
              <a:spcBef>
                <a:spcPts val="100"/>
              </a:spcBef>
            </a:pPr>
            <a:endParaRPr lang="es-MX"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444" y="264744"/>
            <a:ext cx="1478152" cy="1017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2641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45" dirty="0">
                <a:solidFill>
                  <a:srgbClr val="FFFFFF"/>
                </a:solidFill>
              </a:rPr>
              <a:t>Problema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1206" y="1600200"/>
            <a:ext cx="1128958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s-MX" spc="155" dirty="0"/>
              <a:t>Es</a:t>
            </a:r>
            <a:r>
              <a:rPr lang="es-MX" spc="25" dirty="0"/>
              <a:t> </a:t>
            </a:r>
            <a:r>
              <a:rPr lang="es-MX" spc="50" dirty="0"/>
              <a:t>por </a:t>
            </a:r>
            <a:r>
              <a:rPr lang="es-MX" spc="-525" dirty="0"/>
              <a:t> </a:t>
            </a:r>
            <a:r>
              <a:rPr lang="es-MX" spc="-50" dirty="0"/>
              <a:t>ello, </a:t>
            </a:r>
            <a:r>
              <a:rPr lang="es-MX" spc="60" dirty="0"/>
              <a:t>que </a:t>
            </a:r>
            <a:r>
              <a:rPr lang="es-MX" spc="40" dirty="0"/>
              <a:t>mediante </a:t>
            </a:r>
            <a:r>
              <a:rPr lang="es-MX" spc="70" dirty="0"/>
              <a:t>encuestas </a:t>
            </a:r>
            <a:r>
              <a:rPr lang="es-MX" spc="25" dirty="0"/>
              <a:t>realizadas </a:t>
            </a:r>
            <a:r>
              <a:rPr lang="es-MX" spc="30" dirty="0"/>
              <a:t>a </a:t>
            </a:r>
            <a:r>
              <a:rPr lang="es-MX" spc="45" dirty="0"/>
              <a:t>aprendices </a:t>
            </a:r>
            <a:r>
              <a:rPr lang="es-MX" spc="20" dirty="0"/>
              <a:t>e </a:t>
            </a:r>
            <a:r>
              <a:rPr lang="es-MX" spc="40" dirty="0"/>
              <a:t>instructores </a:t>
            </a:r>
            <a:r>
              <a:rPr lang="es-MX" spc="50" dirty="0"/>
              <a:t>evidenciamos </a:t>
            </a:r>
            <a:r>
              <a:rPr lang="es-MX" spc="60" dirty="0"/>
              <a:t>que </a:t>
            </a:r>
            <a:r>
              <a:rPr lang="es-MX" spc="100" dirty="0"/>
              <a:t>es </a:t>
            </a:r>
            <a:r>
              <a:rPr lang="es-MX" spc="45" dirty="0"/>
              <a:t>necesario </a:t>
            </a:r>
            <a:r>
              <a:rPr lang="es-MX" spc="-10" dirty="0"/>
              <a:t>la </a:t>
            </a:r>
            <a:r>
              <a:rPr lang="es-MX" spc="-5" dirty="0"/>
              <a:t> </a:t>
            </a:r>
            <a:r>
              <a:rPr lang="es-MX" spc="35" dirty="0"/>
              <a:t>renovación </a:t>
            </a:r>
            <a:r>
              <a:rPr lang="es-MX" spc="55" dirty="0"/>
              <a:t>en </a:t>
            </a:r>
            <a:r>
              <a:rPr lang="es-MX" spc="-10" dirty="0"/>
              <a:t>el </a:t>
            </a:r>
            <a:r>
              <a:rPr lang="es-MX" spc="70" dirty="0"/>
              <a:t>sistema </a:t>
            </a:r>
            <a:r>
              <a:rPr lang="es-MX" spc="50" dirty="0"/>
              <a:t>de </a:t>
            </a:r>
            <a:r>
              <a:rPr lang="es-MX" spc="80" dirty="0"/>
              <a:t>toma </a:t>
            </a:r>
            <a:r>
              <a:rPr lang="es-MX" spc="50" dirty="0"/>
              <a:t>de </a:t>
            </a:r>
            <a:r>
              <a:rPr lang="es-MX" spc="5" dirty="0"/>
              <a:t>asistencia. </a:t>
            </a:r>
            <a:r>
              <a:rPr lang="es-MX" spc="155" dirty="0"/>
              <a:t>Es </a:t>
            </a:r>
            <a:r>
              <a:rPr lang="es-MX" spc="20" dirty="0"/>
              <a:t>aquí </a:t>
            </a:r>
            <a:r>
              <a:rPr lang="es-MX" spc="75" dirty="0"/>
              <a:t>cuando </a:t>
            </a:r>
            <a:r>
              <a:rPr lang="es-MX" spc="30" dirty="0"/>
              <a:t>identificamos </a:t>
            </a:r>
            <a:r>
              <a:rPr lang="es-MX" spc="60" dirty="0"/>
              <a:t>que </a:t>
            </a:r>
            <a:r>
              <a:rPr lang="es-MX" spc="40" dirty="0"/>
              <a:t>Quick </a:t>
            </a:r>
            <a:r>
              <a:rPr lang="es-MX" spc="70" dirty="0" err="1"/>
              <a:t>Check</a:t>
            </a:r>
            <a:r>
              <a:rPr lang="es-MX" spc="70" dirty="0"/>
              <a:t> </a:t>
            </a:r>
            <a:r>
              <a:rPr lang="es-MX" dirty="0"/>
              <a:t>encaja </a:t>
            </a:r>
            <a:r>
              <a:rPr lang="es-MX" spc="5" dirty="0"/>
              <a:t> </a:t>
            </a:r>
            <a:r>
              <a:rPr lang="es-MX" spc="30" dirty="0"/>
              <a:t>perfecto </a:t>
            </a:r>
            <a:r>
              <a:rPr lang="es-MX" spc="85" dirty="0"/>
              <a:t>con </a:t>
            </a:r>
            <a:r>
              <a:rPr lang="es-MX" spc="-10" dirty="0"/>
              <a:t>la </a:t>
            </a:r>
            <a:r>
              <a:rPr lang="es-MX" spc="55" dirty="0"/>
              <a:t>necesidad </a:t>
            </a:r>
            <a:r>
              <a:rPr lang="es-MX" spc="50" dirty="0"/>
              <a:t>de </a:t>
            </a:r>
            <a:r>
              <a:rPr lang="es-MX" spc="30" dirty="0"/>
              <a:t>satisfacer </a:t>
            </a:r>
            <a:r>
              <a:rPr lang="es-MX" spc="10" dirty="0"/>
              <a:t>y </a:t>
            </a:r>
            <a:r>
              <a:rPr lang="es-MX" spc="45" dirty="0"/>
              <a:t>cumplir </a:t>
            </a:r>
            <a:r>
              <a:rPr lang="es-MX" spc="75" dirty="0"/>
              <a:t>los </a:t>
            </a:r>
            <a:r>
              <a:rPr lang="es-MX" spc="35" dirty="0"/>
              <a:t>requisitos </a:t>
            </a:r>
            <a:r>
              <a:rPr lang="es-MX" spc="40" dirty="0"/>
              <a:t>evidenciados </a:t>
            </a:r>
            <a:r>
              <a:rPr lang="es-MX" spc="55" dirty="0"/>
              <a:t>en </a:t>
            </a:r>
            <a:r>
              <a:rPr lang="es-MX" spc="-10" dirty="0"/>
              <a:t>la </a:t>
            </a:r>
            <a:r>
              <a:rPr lang="es-MX" spc="40" dirty="0"/>
              <a:t>información </a:t>
            </a:r>
            <a:r>
              <a:rPr lang="es-MX" spc="45" dirty="0"/>
              <a:t> </a:t>
            </a:r>
            <a:r>
              <a:rPr lang="es-MX" spc="5" dirty="0"/>
              <a:t>recolectada.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444" y="264744"/>
            <a:ext cx="1478152" cy="10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8"/>
            <a:chOff x="0" y="0"/>
            <a:chExt cx="12191999" cy="6857998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1023" y="189211"/>
              <a:ext cx="855789" cy="8336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648321"/>
            <a:ext cx="3175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Objetivo</a:t>
            </a:r>
            <a:r>
              <a:rPr spc="-25" dirty="0"/>
              <a:t> </a:t>
            </a:r>
            <a:r>
              <a:rPr spc="40" dirty="0"/>
              <a:t>General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0335" y="1336724"/>
            <a:ext cx="4884420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600" spc="25" dirty="0">
                <a:latin typeface="Trebuchet MS"/>
                <a:cs typeface="Trebuchet MS"/>
              </a:rPr>
              <a:t>Desarrollar </a:t>
            </a:r>
            <a:r>
              <a:rPr sz="1600" spc="75" dirty="0">
                <a:latin typeface="Trebuchet MS"/>
                <a:cs typeface="Trebuchet MS"/>
              </a:rPr>
              <a:t>un </a:t>
            </a:r>
            <a:r>
              <a:rPr sz="1600" spc="60" dirty="0">
                <a:latin typeface="Trebuchet MS"/>
                <a:cs typeface="Trebuchet MS"/>
              </a:rPr>
              <a:t>sistema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35" dirty="0">
                <a:latin typeface="Trebuchet MS"/>
                <a:cs typeface="Trebuchet MS"/>
              </a:rPr>
              <a:t>información </a:t>
            </a:r>
            <a:r>
              <a:rPr sz="1600" spc="60" dirty="0">
                <a:latin typeface="Trebuchet MS"/>
                <a:cs typeface="Trebuchet MS"/>
              </a:rPr>
              <a:t>web </a:t>
            </a:r>
            <a:r>
              <a:rPr lang="es-MX" sz="1600" spc="30" dirty="0">
                <a:latin typeface="Trebuchet MS"/>
                <a:cs typeface="Trebuchet MS"/>
              </a:rPr>
              <a:t>denominado </a:t>
            </a:r>
            <a:r>
              <a:rPr lang="es-MX" sz="1600" spc="30" dirty="0" err="1">
                <a:latin typeface="Trebuchet MS"/>
                <a:cs typeface="Trebuchet MS"/>
              </a:rPr>
              <a:t>QuickCheck</a:t>
            </a:r>
            <a:r>
              <a:rPr lang="es-MX" sz="1600" spc="30" dirty="0">
                <a:latin typeface="Trebuchet MS"/>
                <a:cs typeface="Trebuchet MS"/>
              </a:rPr>
              <a:t> que sirva como apoyo a la toma de asistencia de aprendices e instructores en la sede Quirigua del CEET.</a:t>
            </a:r>
            <a:endParaRPr sz="1600" dirty="0">
              <a:latin typeface="Trebuchet MS"/>
              <a:cs typeface="Trebuchet MS"/>
            </a:endParaRPr>
          </a:p>
          <a:p>
            <a:pPr marL="237490" algn="ctr">
              <a:lnSpc>
                <a:spcPct val="100000"/>
              </a:lnSpc>
              <a:spcBef>
                <a:spcPts val="1570"/>
              </a:spcBef>
            </a:pPr>
            <a:endParaRPr lang="es-MX" sz="3200" spc="25" dirty="0">
              <a:solidFill>
                <a:srgbClr val="38AA00"/>
              </a:solidFill>
              <a:latin typeface="Trebuchet MS"/>
              <a:cs typeface="Trebuchet MS"/>
            </a:endParaRPr>
          </a:p>
          <a:p>
            <a:pPr marL="237490" algn="ctr">
              <a:lnSpc>
                <a:spcPct val="100000"/>
              </a:lnSpc>
              <a:spcBef>
                <a:spcPts val="1570"/>
              </a:spcBef>
            </a:pPr>
            <a:r>
              <a:rPr lang="es-MX" sz="3200" spc="25" dirty="0">
                <a:solidFill>
                  <a:srgbClr val="38AA00"/>
                </a:solidFill>
                <a:latin typeface="Trebuchet MS"/>
                <a:cs typeface="Trebuchet MS"/>
              </a:rPr>
              <a:t>Objetivos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  <a:p>
            <a:pPr marL="325120" marR="47625" algn="just">
              <a:lnSpc>
                <a:spcPct val="100000"/>
              </a:lnSpc>
              <a:spcBef>
                <a:spcPts val="1720"/>
              </a:spcBef>
              <a:buFont typeface="Arial MT"/>
              <a:buChar char="•"/>
              <a:tabLst>
                <a:tab pos="591820" algn="l"/>
                <a:tab pos="592455" algn="l"/>
              </a:tabLst>
            </a:pPr>
            <a:r>
              <a:rPr lang="es-MX" sz="1600" spc="20" dirty="0">
                <a:latin typeface="Trebuchet MS"/>
                <a:cs typeface="Trebuchet MS"/>
              </a:rPr>
              <a:t>Gestionar los usuarios de los programas técnicos y tecnólogos</a:t>
            </a:r>
            <a:endParaRPr lang="es-MX" sz="1600" spc="-380" dirty="0">
              <a:latin typeface="Trebuchet MS"/>
              <a:cs typeface="Trebuchet MS"/>
            </a:endParaRPr>
          </a:p>
          <a:p>
            <a:pPr marL="325120" marR="514984" algn="just">
              <a:lnSpc>
                <a:spcPct val="100000"/>
              </a:lnSpc>
              <a:buFont typeface="Arial MT"/>
              <a:buChar char="•"/>
              <a:tabLst>
                <a:tab pos="591820" algn="l"/>
                <a:tab pos="592455" algn="l"/>
              </a:tabLst>
            </a:pPr>
            <a:r>
              <a:rPr lang="es-MX" sz="1600" spc="35" dirty="0">
                <a:latin typeface="Trebuchet MS"/>
                <a:cs typeface="Trebuchet MS"/>
              </a:rPr>
              <a:t>Gestionar la asistencia de los aprendices en la sede Quirigua del CEET</a:t>
            </a:r>
            <a:endParaRPr sz="1600" dirty="0">
              <a:latin typeface="Trebuchet MS"/>
              <a:cs typeface="Trebuchet MS"/>
            </a:endParaRPr>
          </a:p>
          <a:p>
            <a:pPr marL="325120" marR="325120" algn="just">
              <a:lnSpc>
                <a:spcPct val="100000"/>
              </a:lnSpc>
              <a:buFont typeface="Arial MT"/>
              <a:buChar char="•"/>
              <a:tabLst>
                <a:tab pos="592455" algn="l"/>
              </a:tabLst>
            </a:pPr>
            <a:r>
              <a:rPr sz="1600" spc="20" dirty="0">
                <a:latin typeface="Trebuchet MS"/>
                <a:cs typeface="Trebuchet MS"/>
              </a:rPr>
              <a:t>Gestionar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20" dirty="0">
                <a:latin typeface="Trebuchet MS"/>
                <a:cs typeface="Trebuchet MS"/>
              </a:rPr>
              <a:t>generación </a:t>
            </a:r>
            <a:r>
              <a:rPr sz="1600" spc="35" dirty="0">
                <a:latin typeface="Trebuchet MS"/>
                <a:cs typeface="Trebuchet MS"/>
              </a:rPr>
              <a:t>de </a:t>
            </a:r>
            <a:r>
              <a:rPr sz="1600" spc="25" dirty="0">
                <a:latin typeface="Trebuchet MS"/>
                <a:cs typeface="Trebuchet MS"/>
              </a:rPr>
              <a:t>reportes </a:t>
            </a:r>
            <a:r>
              <a:rPr sz="1600" spc="20" dirty="0">
                <a:latin typeface="Trebuchet MS"/>
                <a:cs typeface="Trebuchet MS"/>
              </a:rPr>
              <a:t>para </a:t>
            </a:r>
            <a:r>
              <a:rPr sz="1600" spc="40" dirty="0">
                <a:latin typeface="Trebuchet MS"/>
                <a:cs typeface="Trebuchet MS"/>
              </a:rPr>
              <a:t>que </a:t>
            </a:r>
            <a:r>
              <a:rPr sz="1600" spc="15" dirty="0">
                <a:latin typeface="Trebuchet MS"/>
                <a:cs typeface="Trebuchet MS"/>
              </a:rPr>
              <a:t>tanto </a:t>
            </a:r>
            <a:r>
              <a:rPr sz="1600" spc="-38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instructores </a:t>
            </a:r>
            <a:r>
              <a:rPr sz="1600" spc="85" dirty="0">
                <a:latin typeface="Trebuchet MS"/>
                <a:cs typeface="Trebuchet MS"/>
              </a:rPr>
              <a:t>como </a:t>
            </a:r>
            <a:r>
              <a:rPr sz="1600" spc="30" dirty="0">
                <a:latin typeface="Trebuchet MS"/>
                <a:cs typeface="Trebuchet MS"/>
              </a:rPr>
              <a:t>aprendices </a:t>
            </a:r>
            <a:r>
              <a:rPr sz="1600" spc="45" dirty="0">
                <a:latin typeface="Trebuchet MS"/>
                <a:cs typeface="Trebuchet MS"/>
              </a:rPr>
              <a:t>puedan </a:t>
            </a:r>
            <a:r>
              <a:rPr sz="1600" spc="-5" dirty="0">
                <a:latin typeface="Trebuchet MS"/>
                <a:cs typeface="Trebuchet MS"/>
              </a:rPr>
              <a:t>llevar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35" dirty="0">
                <a:latin typeface="Trebuchet MS"/>
                <a:cs typeface="Trebuchet MS"/>
              </a:rPr>
              <a:t>conteo </a:t>
            </a:r>
            <a:r>
              <a:rPr sz="1600" spc="-38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de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sus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asistencias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FC979514-0B33-F5A2-EFC1-008E14BCC9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5058" y="648321"/>
            <a:ext cx="5456567" cy="5523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3544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15" dirty="0">
                <a:solidFill>
                  <a:srgbClr val="FFFFFF"/>
                </a:solidFill>
              </a:rPr>
              <a:t>Justificación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697" y="1823745"/>
            <a:ext cx="10939145" cy="3977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1020" algn="just">
              <a:lnSpc>
                <a:spcPct val="115100"/>
              </a:lnSpc>
              <a:spcBef>
                <a:spcPts val="95"/>
              </a:spcBef>
            </a:pPr>
            <a:r>
              <a:rPr sz="1600" spc="114" dirty="0">
                <a:latin typeface="Trebuchet MS"/>
                <a:cs typeface="Trebuchet MS"/>
              </a:rPr>
              <a:t>Se </a:t>
            </a:r>
            <a:r>
              <a:rPr sz="1600" spc="55" dirty="0">
                <a:latin typeface="Trebuchet MS"/>
                <a:cs typeface="Trebuchet MS"/>
              </a:rPr>
              <a:t>propone </a:t>
            </a:r>
            <a:r>
              <a:rPr sz="1600" spc="-10" dirty="0">
                <a:latin typeface="Trebuchet MS"/>
                <a:cs typeface="Trebuchet MS"/>
              </a:rPr>
              <a:t>el </a:t>
            </a:r>
            <a:r>
              <a:rPr sz="1600" spc="25" dirty="0">
                <a:latin typeface="Trebuchet MS"/>
                <a:cs typeface="Trebuchet MS"/>
              </a:rPr>
              <a:t>desarrollo </a:t>
            </a:r>
            <a:r>
              <a:rPr sz="1600" spc="5" dirty="0">
                <a:latin typeface="Trebuchet MS"/>
                <a:cs typeface="Trebuchet MS"/>
              </a:rPr>
              <a:t>y </a:t>
            </a:r>
            <a:r>
              <a:rPr sz="1600" spc="-5" dirty="0">
                <a:latin typeface="Trebuchet MS"/>
                <a:cs typeface="Trebuchet MS"/>
              </a:rPr>
              <a:t>la </a:t>
            </a:r>
            <a:r>
              <a:rPr sz="1600" spc="40" dirty="0">
                <a:latin typeface="Trebuchet MS"/>
                <a:cs typeface="Trebuchet MS"/>
              </a:rPr>
              <a:t>implementación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75" dirty="0">
                <a:latin typeface="Trebuchet MS"/>
                <a:cs typeface="Trebuchet MS"/>
              </a:rPr>
              <a:t>un </a:t>
            </a:r>
            <a:r>
              <a:rPr sz="1600" spc="60" dirty="0">
                <a:latin typeface="Trebuchet MS"/>
                <a:cs typeface="Trebuchet MS"/>
              </a:rPr>
              <a:t>sistema </a:t>
            </a:r>
            <a:r>
              <a:rPr sz="1600" spc="35" dirty="0">
                <a:latin typeface="Trebuchet MS"/>
                <a:cs typeface="Trebuchet MS"/>
              </a:rPr>
              <a:t>automatizado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65" dirty="0">
                <a:latin typeface="Trebuchet MS"/>
                <a:cs typeface="Trebuchet MS"/>
              </a:rPr>
              <a:t>toma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30" dirty="0">
                <a:latin typeface="Trebuchet MS"/>
                <a:cs typeface="Trebuchet MS"/>
              </a:rPr>
              <a:t>asistencia </a:t>
            </a:r>
            <a:r>
              <a:rPr sz="1600" spc="70" dirty="0">
                <a:latin typeface="Trebuchet MS"/>
                <a:cs typeface="Trebuchet MS"/>
              </a:rPr>
              <a:t>basado </a:t>
            </a:r>
            <a:r>
              <a:rPr sz="1600" spc="45" dirty="0">
                <a:latin typeface="Trebuchet MS"/>
                <a:cs typeface="Trebuchet MS"/>
              </a:rPr>
              <a:t>en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códigos </a:t>
            </a:r>
            <a:r>
              <a:rPr sz="1600" spc="85" dirty="0">
                <a:latin typeface="Trebuchet MS"/>
                <a:cs typeface="Trebuchet MS"/>
              </a:rPr>
              <a:t>QR </a:t>
            </a:r>
            <a:r>
              <a:rPr sz="1600" spc="60" dirty="0">
                <a:latin typeface="Trebuchet MS"/>
                <a:cs typeface="Trebuchet MS"/>
              </a:rPr>
              <a:t>denominado </a:t>
            </a:r>
            <a:r>
              <a:rPr sz="1600" spc="30" dirty="0">
                <a:latin typeface="Trebuchet MS"/>
                <a:cs typeface="Trebuchet MS"/>
              </a:rPr>
              <a:t>Quick </a:t>
            </a:r>
            <a:r>
              <a:rPr sz="1600" spc="10" dirty="0">
                <a:latin typeface="Trebuchet MS"/>
                <a:cs typeface="Trebuchet MS"/>
              </a:rPr>
              <a:t>Check, </a:t>
            </a:r>
            <a:r>
              <a:rPr sz="1600" spc="35" dirty="0">
                <a:latin typeface="Trebuchet MS"/>
                <a:cs typeface="Trebuchet MS"/>
              </a:rPr>
              <a:t>este </a:t>
            </a:r>
            <a:r>
              <a:rPr sz="1600" spc="10" dirty="0">
                <a:latin typeface="Trebuchet MS"/>
                <a:cs typeface="Trebuchet MS"/>
              </a:rPr>
              <a:t>servirá </a:t>
            </a:r>
            <a:r>
              <a:rPr sz="1600" spc="5" dirty="0">
                <a:latin typeface="Trebuchet MS"/>
                <a:cs typeface="Trebuchet MS"/>
              </a:rPr>
              <a:t>y </a:t>
            </a:r>
            <a:r>
              <a:rPr sz="1600" spc="45" dirty="0">
                <a:latin typeface="Trebuchet MS"/>
                <a:cs typeface="Trebuchet MS"/>
              </a:rPr>
              <a:t>será </a:t>
            </a:r>
            <a:r>
              <a:rPr sz="1600" spc="10" dirty="0">
                <a:latin typeface="Trebuchet MS"/>
                <a:cs typeface="Trebuchet MS"/>
              </a:rPr>
              <a:t>crucial </a:t>
            </a:r>
            <a:r>
              <a:rPr sz="1600" spc="25" dirty="0">
                <a:latin typeface="Trebuchet MS"/>
                <a:cs typeface="Trebuchet MS"/>
              </a:rPr>
              <a:t>para </a:t>
            </a:r>
            <a:r>
              <a:rPr sz="1600" spc="30" dirty="0">
                <a:latin typeface="Trebuchet MS"/>
                <a:cs typeface="Trebuchet MS"/>
              </a:rPr>
              <a:t>abordar </a:t>
            </a:r>
            <a:r>
              <a:rPr sz="1600" spc="45" dirty="0">
                <a:latin typeface="Trebuchet MS"/>
                <a:cs typeface="Trebuchet MS"/>
              </a:rPr>
              <a:t>las </a:t>
            </a:r>
            <a:r>
              <a:rPr sz="1600" spc="5" dirty="0">
                <a:latin typeface="Trebuchet MS"/>
                <a:cs typeface="Trebuchet MS"/>
              </a:rPr>
              <a:t>ineficiencias y </a:t>
            </a:r>
            <a:r>
              <a:rPr sz="1600" spc="25" dirty="0">
                <a:latin typeface="Trebuchet MS"/>
                <a:cs typeface="Trebuchet MS"/>
              </a:rPr>
              <a:t>errores a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-470" dirty="0">
                <a:latin typeface="Trebuchet MS"/>
                <a:cs typeface="Trebuchet MS"/>
              </a:rPr>
              <a:t> </a:t>
            </a:r>
            <a:r>
              <a:rPr sz="1600" spc="80" dirty="0">
                <a:latin typeface="Trebuchet MS"/>
                <a:cs typeface="Trebuchet MS"/>
              </a:rPr>
              <a:t>métodos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tradicionales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10" dirty="0">
                <a:latin typeface="Trebuchet MS"/>
                <a:cs typeface="Trebuchet MS"/>
              </a:rPr>
              <a:t> registro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manual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en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sede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Quirigua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del CEET.</a:t>
            </a:r>
            <a:endParaRPr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600" spc="60" dirty="0">
                <a:latin typeface="Trebuchet MS"/>
                <a:cs typeface="Trebuchet MS"/>
              </a:rPr>
              <a:t>Este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sistema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innovador </a:t>
            </a:r>
            <a:r>
              <a:rPr sz="1600" spc="5" dirty="0">
                <a:latin typeface="Trebuchet MS"/>
                <a:cs typeface="Trebuchet MS"/>
              </a:rPr>
              <a:t>mejorará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significativamente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precisión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rapidez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del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proceso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registro</a:t>
            </a:r>
            <a:r>
              <a:rPr sz="1600" spc="45" dirty="0">
                <a:latin typeface="Trebuchet MS"/>
                <a:cs typeface="Trebuchet MS"/>
              </a:rPr>
              <a:t> de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asistencia, 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25" dirty="0" err="1">
                <a:latin typeface="Trebuchet MS"/>
                <a:cs typeface="Trebuchet MS"/>
              </a:rPr>
              <a:t>permitiendo</a:t>
            </a:r>
            <a:r>
              <a:rPr lang="es-MX" sz="1600" spc="25" dirty="0">
                <a:latin typeface="Trebuchet MS"/>
                <a:cs typeface="Trebuchet MS"/>
              </a:rPr>
              <a:t> que,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mediante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generación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reportes,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actualización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datos</a:t>
            </a:r>
            <a:r>
              <a:rPr sz="1600" spc="50" dirty="0">
                <a:latin typeface="Trebuchet MS"/>
                <a:cs typeface="Trebuchet MS"/>
              </a:rPr>
              <a:t> personales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académicos,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lang="es-MX" sz="1600" spc="80" dirty="0">
                <a:latin typeface="Trebuchet MS"/>
                <a:cs typeface="Trebuchet MS"/>
              </a:rPr>
              <a:t>se vea un aumento notable en la rapidez del proceso. </a:t>
            </a:r>
            <a:r>
              <a:rPr sz="1600" spc="110" dirty="0">
                <a:latin typeface="Trebuchet MS"/>
                <a:cs typeface="Trebuchet MS"/>
              </a:rPr>
              <a:t>Los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beneficios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20" dirty="0">
                <a:latin typeface="Trebuchet MS"/>
                <a:cs typeface="Trebuchet MS"/>
              </a:rPr>
              <a:t>incluyen</a:t>
            </a:r>
            <a:r>
              <a:rPr sz="1600" spc="60" dirty="0">
                <a:latin typeface="Trebuchet MS"/>
                <a:cs typeface="Trebuchet MS"/>
              </a:rPr>
              <a:t> una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reducción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notable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en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tiempo 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dedicado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la</a:t>
            </a:r>
            <a:r>
              <a:rPr sz="1600" spc="30" dirty="0">
                <a:latin typeface="Trebuchet MS"/>
                <a:cs typeface="Trebuchet MS"/>
              </a:rPr>
              <a:t> administración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asistencia,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minimización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errores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humanos,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un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mejor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seguimiento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 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asistencia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estudiantil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mediante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generación</a:t>
            </a:r>
            <a:r>
              <a:rPr sz="1600" spc="45" dirty="0">
                <a:latin typeface="Trebuchet MS"/>
                <a:cs typeface="Trebuchet MS"/>
              </a:rPr>
              <a:t> 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0" dirty="0" err="1">
                <a:latin typeface="Trebuchet MS"/>
                <a:cs typeface="Trebuchet MS"/>
              </a:rPr>
              <a:t>reportes</a:t>
            </a:r>
            <a:r>
              <a:rPr lang="es-MX" sz="1600" spc="35" dirty="0">
                <a:latin typeface="Trebuchet MS"/>
                <a:cs typeface="Trebuchet MS"/>
              </a:rPr>
              <a:t>.</a:t>
            </a: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600" spc="40" dirty="0" err="1">
                <a:latin typeface="Trebuchet MS"/>
                <a:cs typeface="Trebuchet MS"/>
              </a:rPr>
              <a:t>Además</a:t>
            </a:r>
            <a:r>
              <a:rPr sz="1600" spc="40" dirty="0">
                <a:latin typeface="Trebuchet MS"/>
                <a:cs typeface="Trebuchet MS"/>
              </a:rPr>
              <a:t>,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permitirá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a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los 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administradores,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docentes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estudiantes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gestionar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manera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efectiva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sus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perfiles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roles,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mejorando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así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 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comunicación</a:t>
            </a:r>
            <a:r>
              <a:rPr sz="1600" spc="9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cumplimiento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las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responsabilidades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educativas.</a:t>
            </a:r>
            <a:r>
              <a:rPr sz="1600" spc="60" dirty="0">
                <a:latin typeface="Trebuchet MS"/>
                <a:cs typeface="Trebuchet MS"/>
              </a:rPr>
              <a:t> La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introducción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una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asistencia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virtual 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mediante </a:t>
            </a:r>
            <a:r>
              <a:rPr sz="1600" spc="-10" dirty="0">
                <a:latin typeface="Trebuchet MS"/>
                <a:cs typeface="Trebuchet MS"/>
              </a:rPr>
              <a:t>el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100" dirty="0">
                <a:latin typeface="Trebuchet MS"/>
                <a:cs typeface="Trebuchet MS"/>
              </a:rPr>
              <a:t>uso</a:t>
            </a:r>
            <a:r>
              <a:rPr sz="1600" spc="35" dirty="0">
                <a:latin typeface="Trebuchet MS"/>
                <a:cs typeface="Trebuchet MS"/>
              </a:rPr>
              <a:t> innovador </a:t>
            </a:r>
            <a:r>
              <a:rPr sz="1600" spc="15" dirty="0">
                <a:latin typeface="Trebuchet MS"/>
                <a:cs typeface="Trebuchet MS"/>
              </a:rPr>
              <a:t>del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35" dirty="0">
                <a:latin typeface="Trebuchet MS"/>
                <a:cs typeface="Trebuchet MS"/>
              </a:rPr>
              <a:t>código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QR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promete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derribar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las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barreras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accesibilidad,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ofreciendo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una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vía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45" dirty="0">
                <a:latin typeface="Trebuchet MS"/>
                <a:cs typeface="Trebuchet MS"/>
              </a:rPr>
              <a:t>de 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asistencia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125" dirty="0">
                <a:latin typeface="Trebuchet MS"/>
                <a:cs typeface="Trebuchet MS"/>
              </a:rPr>
              <a:t>más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fácil,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rápida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0" dirty="0">
                <a:latin typeface="Trebuchet MS"/>
                <a:cs typeface="Trebuchet MS"/>
              </a:rPr>
              <a:t>personalizada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para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70" dirty="0">
                <a:latin typeface="Trebuchet MS"/>
                <a:cs typeface="Trebuchet MS"/>
              </a:rPr>
              <a:t>personas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con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diversas</a:t>
            </a:r>
            <a:r>
              <a:rPr sz="1600" spc="45" dirty="0">
                <a:latin typeface="Trebuchet MS"/>
                <a:cs typeface="Trebuchet MS"/>
              </a:rPr>
              <a:t> capacidades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y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circunstancias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110" dirty="0">
                <a:latin typeface="Trebuchet MS"/>
                <a:cs typeface="Trebuchet MS"/>
              </a:rPr>
              <a:t>su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vez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que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se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40" dirty="0">
                <a:latin typeface="Trebuchet MS"/>
                <a:cs typeface="Trebuchet MS"/>
              </a:rPr>
              <a:t>aprovecha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la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tecnología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moderna.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3631" y="314782"/>
            <a:ext cx="1478152" cy="1017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356996"/>
            <a:ext cx="2188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35" dirty="0">
                <a:solidFill>
                  <a:srgbClr val="FFFFFF"/>
                </a:solidFill>
              </a:rPr>
              <a:t>Alcance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1205" y="1650618"/>
            <a:ext cx="11289588" cy="4285856"/>
          </a:xfrm>
          <a:prstGeom prst="rect">
            <a:avLst/>
          </a:prstGeom>
        </p:spPr>
        <p:txBody>
          <a:bodyPr vert="horz" wrap="square" lIns="0" tIns="180343" rIns="0" bIns="0" rtlCol="0">
            <a:spAutoFit/>
          </a:bodyPr>
          <a:lstStyle/>
          <a:p>
            <a:pPr marL="12700" marR="217170">
              <a:lnSpc>
                <a:spcPct val="114999"/>
              </a:lnSpc>
              <a:spcBef>
                <a:spcPts val="90"/>
              </a:spcBef>
            </a:pPr>
            <a:r>
              <a:rPr spc="50" dirty="0"/>
              <a:t>El</a:t>
            </a:r>
            <a:r>
              <a:rPr spc="35" dirty="0"/>
              <a:t> </a:t>
            </a:r>
            <a:r>
              <a:rPr spc="75" dirty="0"/>
              <a:t>sistema</a:t>
            </a:r>
            <a:r>
              <a:rPr spc="45" dirty="0"/>
              <a:t> </a:t>
            </a:r>
            <a:r>
              <a:rPr spc="35" dirty="0"/>
              <a:t>estará</a:t>
            </a:r>
            <a:r>
              <a:rPr spc="40" dirty="0"/>
              <a:t> </a:t>
            </a:r>
            <a:r>
              <a:rPr spc="60" dirty="0"/>
              <a:t>diseñado </a:t>
            </a:r>
            <a:r>
              <a:rPr spc="30" dirty="0"/>
              <a:t>para </a:t>
            </a:r>
            <a:r>
              <a:rPr spc="40" dirty="0"/>
              <a:t>asegurar </a:t>
            </a:r>
            <a:r>
              <a:rPr spc="70" dirty="0"/>
              <a:t>una</a:t>
            </a:r>
            <a:r>
              <a:rPr spc="45" dirty="0"/>
              <a:t> </a:t>
            </a:r>
            <a:r>
              <a:rPr spc="50" dirty="0"/>
              <a:t>implementación</a:t>
            </a:r>
            <a:r>
              <a:rPr spc="75" dirty="0"/>
              <a:t> </a:t>
            </a:r>
            <a:r>
              <a:rPr spc="-10" dirty="0"/>
              <a:t>integral</a:t>
            </a:r>
            <a:r>
              <a:rPr spc="50" dirty="0"/>
              <a:t> </a:t>
            </a:r>
            <a:r>
              <a:rPr spc="10" dirty="0"/>
              <a:t>y</a:t>
            </a:r>
            <a:r>
              <a:rPr spc="25" dirty="0"/>
              <a:t> </a:t>
            </a:r>
            <a:r>
              <a:rPr dirty="0"/>
              <a:t>efectiva</a:t>
            </a:r>
            <a:r>
              <a:rPr spc="60" dirty="0"/>
              <a:t> </a:t>
            </a:r>
            <a:r>
              <a:rPr spc="20" dirty="0"/>
              <a:t>del</a:t>
            </a:r>
            <a:r>
              <a:rPr spc="35" dirty="0"/>
              <a:t> </a:t>
            </a:r>
            <a:r>
              <a:rPr spc="75" dirty="0"/>
              <a:t>sistema</a:t>
            </a:r>
            <a:r>
              <a:rPr spc="40" dirty="0"/>
              <a:t> </a:t>
            </a:r>
            <a:r>
              <a:rPr spc="55" dirty="0"/>
              <a:t>de </a:t>
            </a:r>
            <a:r>
              <a:rPr spc="60" dirty="0"/>
              <a:t> </a:t>
            </a:r>
            <a:r>
              <a:rPr spc="80" dirty="0"/>
              <a:t>toma </a:t>
            </a:r>
            <a:r>
              <a:rPr spc="55" dirty="0"/>
              <a:t>de </a:t>
            </a:r>
            <a:r>
              <a:rPr spc="35" dirty="0"/>
              <a:t>asistencia </a:t>
            </a:r>
            <a:r>
              <a:rPr spc="50" dirty="0"/>
              <a:t>por </a:t>
            </a:r>
            <a:r>
              <a:rPr spc="60" dirty="0"/>
              <a:t>códigos </a:t>
            </a:r>
            <a:r>
              <a:rPr spc="-25" dirty="0"/>
              <a:t>QR, </a:t>
            </a:r>
            <a:r>
              <a:rPr spc="75" dirty="0"/>
              <a:t>nuestros </a:t>
            </a:r>
            <a:r>
              <a:rPr spc="65" dirty="0"/>
              <a:t>usuarios </a:t>
            </a:r>
            <a:r>
              <a:rPr spc="60" dirty="0"/>
              <a:t>podrán </a:t>
            </a:r>
            <a:r>
              <a:rPr spc="55" dirty="0"/>
              <a:t>marcar </a:t>
            </a:r>
            <a:r>
              <a:rPr spc="135" dirty="0"/>
              <a:t>su </a:t>
            </a:r>
            <a:r>
              <a:rPr spc="10" dirty="0"/>
              <a:t>asistencia, </a:t>
            </a:r>
            <a:r>
              <a:rPr spc="15" dirty="0"/>
              <a:t>generar </a:t>
            </a:r>
            <a:r>
              <a:rPr spc="20" dirty="0"/>
              <a:t> </a:t>
            </a:r>
            <a:r>
              <a:rPr spc="5" dirty="0"/>
              <a:t>reportes,</a:t>
            </a:r>
            <a:r>
              <a:rPr spc="25" dirty="0"/>
              <a:t> </a:t>
            </a:r>
            <a:r>
              <a:rPr spc="50" dirty="0"/>
              <a:t>consultar</a:t>
            </a:r>
            <a:r>
              <a:rPr spc="60" dirty="0"/>
              <a:t> </a:t>
            </a:r>
            <a:r>
              <a:rPr spc="155" dirty="0"/>
              <a:t>sus</a:t>
            </a:r>
            <a:r>
              <a:rPr spc="30" dirty="0"/>
              <a:t> </a:t>
            </a:r>
            <a:r>
              <a:rPr spc="25" dirty="0"/>
              <a:t>clases,</a:t>
            </a:r>
            <a:r>
              <a:rPr spc="60" dirty="0"/>
              <a:t> </a:t>
            </a:r>
            <a:r>
              <a:rPr spc="-30" dirty="0"/>
              <a:t>dejar</a:t>
            </a:r>
            <a:r>
              <a:rPr spc="45" dirty="0"/>
              <a:t> </a:t>
            </a:r>
            <a:r>
              <a:rPr spc="30" dirty="0"/>
              <a:t>comentarios,</a:t>
            </a:r>
            <a:r>
              <a:rPr spc="70" dirty="0"/>
              <a:t> </a:t>
            </a:r>
            <a:r>
              <a:rPr spc="75" dirty="0"/>
              <a:t>los</a:t>
            </a:r>
            <a:r>
              <a:rPr spc="50" dirty="0"/>
              <a:t> </a:t>
            </a:r>
            <a:r>
              <a:rPr spc="40" dirty="0"/>
              <a:t>instructores </a:t>
            </a:r>
            <a:r>
              <a:rPr spc="60" dirty="0"/>
              <a:t>podrán</a:t>
            </a:r>
            <a:r>
              <a:rPr spc="35" dirty="0"/>
              <a:t> </a:t>
            </a:r>
            <a:r>
              <a:rPr spc="45" dirty="0"/>
              <a:t>descargar </a:t>
            </a:r>
            <a:r>
              <a:rPr spc="-15" dirty="0"/>
              <a:t>el</a:t>
            </a:r>
            <a:r>
              <a:rPr spc="35" dirty="0"/>
              <a:t> </a:t>
            </a:r>
            <a:r>
              <a:rPr spc="20" dirty="0"/>
              <a:t>reporte </a:t>
            </a:r>
            <a:r>
              <a:rPr spc="25" dirty="0"/>
              <a:t> </a:t>
            </a:r>
            <a:r>
              <a:rPr spc="15" dirty="0"/>
              <a:t>general </a:t>
            </a:r>
            <a:r>
              <a:rPr spc="55" dirty="0"/>
              <a:t>de las </a:t>
            </a:r>
            <a:r>
              <a:rPr spc="50" dirty="0"/>
              <a:t>asistencias </a:t>
            </a:r>
            <a:r>
              <a:rPr spc="55" dirty="0"/>
              <a:t>de </a:t>
            </a:r>
            <a:r>
              <a:rPr spc="75" dirty="0"/>
              <a:t>los </a:t>
            </a:r>
            <a:r>
              <a:rPr spc="20" dirty="0"/>
              <a:t>estudiantes, </a:t>
            </a:r>
            <a:r>
              <a:rPr spc="65" dirty="0"/>
              <a:t>esto </a:t>
            </a:r>
            <a:r>
              <a:rPr spc="55" dirty="0"/>
              <a:t>abarcando </a:t>
            </a:r>
            <a:r>
              <a:rPr spc="80" dirty="0"/>
              <a:t>todos </a:t>
            </a:r>
            <a:r>
              <a:rPr spc="75" dirty="0"/>
              <a:t>los </a:t>
            </a:r>
            <a:r>
              <a:rPr spc="80" dirty="0"/>
              <a:t>aspectos </a:t>
            </a:r>
            <a:r>
              <a:rPr spc="55" dirty="0"/>
              <a:t>necesarios </a:t>
            </a:r>
            <a:r>
              <a:rPr spc="30" dirty="0"/>
              <a:t>para </a:t>
            </a:r>
            <a:r>
              <a:rPr spc="-560" dirty="0"/>
              <a:t> </a:t>
            </a:r>
            <a:r>
              <a:rPr spc="135" dirty="0"/>
              <a:t>su</a:t>
            </a:r>
            <a:r>
              <a:rPr spc="30" dirty="0"/>
              <a:t> </a:t>
            </a:r>
            <a:r>
              <a:rPr spc="35" dirty="0"/>
              <a:t>correcto </a:t>
            </a:r>
            <a:r>
              <a:rPr spc="45" dirty="0"/>
              <a:t>funcionamiento</a:t>
            </a:r>
            <a:r>
              <a:rPr spc="90" dirty="0"/>
              <a:t> </a:t>
            </a:r>
            <a:r>
              <a:rPr spc="10" dirty="0"/>
              <a:t>y</a:t>
            </a:r>
            <a:r>
              <a:rPr spc="20" dirty="0"/>
              <a:t> </a:t>
            </a:r>
            <a:r>
              <a:rPr spc="55" dirty="0"/>
              <a:t>adopción</a:t>
            </a:r>
            <a:r>
              <a:rPr spc="50" dirty="0"/>
              <a:t> por</a:t>
            </a:r>
            <a:r>
              <a:rPr spc="20" dirty="0"/>
              <a:t> </a:t>
            </a:r>
            <a:r>
              <a:rPr spc="15" dirty="0"/>
              <a:t>parte</a:t>
            </a:r>
            <a:r>
              <a:rPr spc="35" dirty="0"/>
              <a:t> </a:t>
            </a:r>
            <a:r>
              <a:rPr spc="55" dirty="0"/>
              <a:t>de</a:t>
            </a:r>
            <a:r>
              <a:rPr spc="25" dirty="0"/>
              <a:t> </a:t>
            </a:r>
            <a:r>
              <a:rPr spc="75" dirty="0"/>
              <a:t>los</a:t>
            </a:r>
            <a:r>
              <a:rPr spc="50" dirty="0"/>
              <a:t> </a:t>
            </a:r>
            <a:r>
              <a:rPr spc="65" dirty="0"/>
              <a:t>usuarios</a:t>
            </a:r>
            <a:r>
              <a:rPr spc="40" dirty="0"/>
              <a:t> </a:t>
            </a:r>
            <a:r>
              <a:rPr spc="55" dirty="0"/>
              <a:t>en</a:t>
            </a:r>
            <a:r>
              <a:rPr spc="30" dirty="0"/>
              <a:t> </a:t>
            </a:r>
            <a:r>
              <a:rPr spc="-5" dirty="0"/>
              <a:t>la</a:t>
            </a:r>
            <a:r>
              <a:rPr spc="40" dirty="0"/>
              <a:t> </a:t>
            </a:r>
            <a:r>
              <a:rPr spc="80" dirty="0"/>
              <a:t>sede</a:t>
            </a:r>
            <a:r>
              <a:rPr spc="95" dirty="0"/>
              <a:t> </a:t>
            </a:r>
            <a:r>
              <a:rPr spc="10" dirty="0"/>
              <a:t>Quirigua</a:t>
            </a:r>
            <a:r>
              <a:rPr spc="40" dirty="0"/>
              <a:t> </a:t>
            </a:r>
            <a:r>
              <a:rPr spc="20" dirty="0"/>
              <a:t>del</a:t>
            </a:r>
            <a:r>
              <a:rPr spc="30" dirty="0"/>
              <a:t> </a:t>
            </a:r>
            <a:r>
              <a:rPr spc="25" dirty="0"/>
              <a:t>CEET.</a:t>
            </a:r>
            <a:endParaRPr dirty="0"/>
          </a:p>
          <a:p>
            <a:pPr marL="12700" marR="5080">
              <a:lnSpc>
                <a:spcPct val="115100"/>
              </a:lnSpc>
              <a:spcBef>
                <a:spcPts val="1190"/>
              </a:spcBef>
            </a:pPr>
            <a:r>
              <a:rPr spc="75" dirty="0"/>
              <a:t>La </a:t>
            </a:r>
            <a:r>
              <a:rPr spc="35" dirty="0"/>
              <a:t>captura </a:t>
            </a:r>
            <a:r>
              <a:rPr spc="55" dirty="0"/>
              <a:t>de </a:t>
            </a:r>
            <a:r>
              <a:rPr spc="40" dirty="0"/>
              <a:t>información </a:t>
            </a:r>
            <a:r>
              <a:rPr spc="100" dirty="0"/>
              <a:t>se </a:t>
            </a:r>
            <a:r>
              <a:rPr spc="-5" dirty="0"/>
              <a:t>realizará </a:t>
            </a:r>
            <a:r>
              <a:rPr spc="50" dirty="0"/>
              <a:t>por </a:t>
            </a:r>
            <a:r>
              <a:rPr spc="65" dirty="0"/>
              <a:t>medio </a:t>
            </a:r>
            <a:r>
              <a:rPr spc="55" dirty="0"/>
              <a:t>de </a:t>
            </a:r>
            <a:r>
              <a:rPr spc="-5" dirty="0"/>
              <a:t>la </a:t>
            </a:r>
            <a:r>
              <a:rPr spc="15" dirty="0"/>
              <a:t>lectura </a:t>
            </a:r>
            <a:r>
              <a:rPr spc="55" dirty="0"/>
              <a:t>de </a:t>
            </a:r>
            <a:r>
              <a:rPr spc="40" dirty="0"/>
              <a:t>código </a:t>
            </a:r>
            <a:r>
              <a:rPr spc="105" dirty="0"/>
              <a:t>QR </a:t>
            </a:r>
            <a:r>
              <a:rPr spc="-5" dirty="0"/>
              <a:t>la </a:t>
            </a:r>
            <a:r>
              <a:rPr spc="40" dirty="0"/>
              <a:t>cual </a:t>
            </a:r>
            <a:r>
              <a:rPr spc="25" dirty="0"/>
              <a:t>tendrá </a:t>
            </a:r>
            <a:r>
              <a:rPr spc="30" dirty="0"/>
              <a:t> </a:t>
            </a:r>
            <a:r>
              <a:rPr spc="25" dirty="0"/>
              <a:t>conectividad</a:t>
            </a:r>
            <a:r>
              <a:rPr spc="85" dirty="0"/>
              <a:t> </a:t>
            </a:r>
            <a:r>
              <a:rPr spc="30" dirty="0"/>
              <a:t>a </a:t>
            </a:r>
            <a:r>
              <a:rPr spc="80" dirty="0"/>
              <a:t>base</a:t>
            </a:r>
            <a:r>
              <a:rPr spc="45" dirty="0"/>
              <a:t> </a:t>
            </a:r>
            <a:r>
              <a:rPr spc="55" dirty="0"/>
              <a:t>de</a:t>
            </a:r>
            <a:r>
              <a:rPr spc="35" dirty="0"/>
              <a:t> </a:t>
            </a:r>
            <a:r>
              <a:rPr spc="70" dirty="0"/>
              <a:t>datos</a:t>
            </a:r>
            <a:r>
              <a:rPr spc="40" dirty="0"/>
              <a:t> </a:t>
            </a:r>
            <a:r>
              <a:rPr spc="30" dirty="0"/>
              <a:t>para</a:t>
            </a:r>
            <a:r>
              <a:rPr spc="35" dirty="0"/>
              <a:t> </a:t>
            </a:r>
            <a:r>
              <a:rPr spc="90" dirty="0"/>
              <a:t>un</a:t>
            </a:r>
            <a:r>
              <a:rPr spc="45" dirty="0"/>
              <a:t> </a:t>
            </a:r>
            <a:r>
              <a:rPr spc="35" dirty="0"/>
              <a:t>correcto</a:t>
            </a:r>
            <a:r>
              <a:rPr spc="45" dirty="0"/>
              <a:t> </a:t>
            </a:r>
            <a:r>
              <a:rPr spc="40" dirty="0"/>
              <a:t>funcionamiento</a:t>
            </a:r>
            <a:r>
              <a:rPr spc="95" dirty="0"/>
              <a:t> </a:t>
            </a:r>
            <a:r>
              <a:rPr spc="10" dirty="0"/>
              <a:t>y</a:t>
            </a:r>
            <a:r>
              <a:rPr spc="45" dirty="0"/>
              <a:t> seguridad</a:t>
            </a:r>
            <a:r>
              <a:rPr spc="35" dirty="0"/>
              <a:t> </a:t>
            </a:r>
            <a:r>
              <a:rPr spc="55" dirty="0"/>
              <a:t>en</a:t>
            </a:r>
            <a:r>
              <a:rPr spc="45" dirty="0"/>
              <a:t> </a:t>
            </a:r>
            <a:r>
              <a:rPr spc="-5" dirty="0"/>
              <a:t>la</a:t>
            </a:r>
            <a:r>
              <a:rPr spc="45" dirty="0"/>
              <a:t> </a:t>
            </a:r>
            <a:r>
              <a:rPr spc="15" dirty="0"/>
              <a:t>información.</a:t>
            </a:r>
            <a:r>
              <a:rPr spc="85" dirty="0"/>
              <a:t> </a:t>
            </a:r>
            <a:r>
              <a:rPr spc="80" dirty="0"/>
              <a:t>Esta </a:t>
            </a:r>
            <a:r>
              <a:rPr spc="-555" dirty="0"/>
              <a:t> </a:t>
            </a:r>
            <a:r>
              <a:rPr spc="40" dirty="0"/>
              <a:t>información </a:t>
            </a:r>
            <a:r>
              <a:rPr spc="50" dirty="0"/>
              <a:t>será </a:t>
            </a:r>
            <a:r>
              <a:rPr spc="75" dirty="0"/>
              <a:t>mostrada </a:t>
            </a:r>
            <a:r>
              <a:rPr spc="55" dirty="0"/>
              <a:t>en </a:t>
            </a:r>
            <a:r>
              <a:rPr spc="50" dirty="0"/>
              <a:t>tiempo </a:t>
            </a:r>
            <a:r>
              <a:rPr spc="-5" dirty="0"/>
              <a:t>real </a:t>
            </a:r>
            <a:r>
              <a:rPr spc="50" dirty="0"/>
              <a:t>por </a:t>
            </a:r>
            <a:r>
              <a:rPr spc="95" dirty="0"/>
              <a:t>modelos </a:t>
            </a:r>
            <a:r>
              <a:rPr spc="40" dirty="0"/>
              <a:t>vista-controlador </a:t>
            </a:r>
            <a:r>
              <a:rPr spc="30" dirty="0"/>
              <a:t>para </a:t>
            </a:r>
            <a:r>
              <a:rPr spc="65" dirty="0"/>
              <a:t>que </a:t>
            </a:r>
            <a:r>
              <a:rPr spc="40" dirty="0"/>
              <a:t>asegurar </a:t>
            </a:r>
            <a:r>
              <a:rPr spc="65" dirty="0"/>
              <a:t>que </a:t>
            </a:r>
            <a:r>
              <a:rPr spc="-5" dirty="0"/>
              <a:t>la </a:t>
            </a:r>
            <a:r>
              <a:rPr spc="-560" dirty="0"/>
              <a:t> </a:t>
            </a:r>
            <a:r>
              <a:rPr spc="40" dirty="0"/>
              <a:t>información</a:t>
            </a:r>
            <a:r>
              <a:rPr spc="65" dirty="0"/>
              <a:t> </a:t>
            </a:r>
            <a:r>
              <a:rPr spc="20" dirty="0"/>
              <a:t>registrada</a:t>
            </a:r>
            <a:r>
              <a:rPr spc="25" dirty="0"/>
              <a:t> </a:t>
            </a:r>
            <a:r>
              <a:rPr spc="75" dirty="0"/>
              <a:t>sea</a:t>
            </a:r>
            <a:r>
              <a:rPr spc="40" dirty="0"/>
              <a:t> </a:t>
            </a:r>
            <a:r>
              <a:rPr spc="-5" dirty="0"/>
              <a:t>la</a:t>
            </a:r>
            <a:r>
              <a:rPr spc="35" dirty="0"/>
              <a:t> </a:t>
            </a:r>
            <a:r>
              <a:rPr spc="-5" dirty="0"/>
              <a:t>correcta.</a:t>
            </a:r>
            <a:endParaRPr dirty="0"/>
          </a:p>
          <a:p>
            <a:pPr marL="12700" marR="172085">
              <a:lnSpc>
                <a:spcPct val="114999"/>
              </a:lnSpc>
              <a:spcBef>
                <a:spcPts val="1195"/>
              </a:spcBef>
            </a:pPr>
            <a:r>
              <a:rPr spc="114" dirty="0"/>
              <a:t>No </a:t>
            </a:r>
            <a:r>
              <a:rPr spc="55" dirty="0"/>
              <a:t>podrá </a:t>
            </a:r>
            <a:r>
              <a:rPr dirty="0"/>
              <a:t>enviar </a:t>
            </a:r>
            <a:r>
              <a:rPr spc="25" dirty="0"/>
              <a:t>notificaciones </a:t>
            </a:r>
            <a:r>
              <a:rPr spc="50" dirty="0"/>
              <a:t>personalizadas </a:t>
            </a:r>
            <a:r>
              <a:rPr spc="70" dirty="0"/>
              <a:t>sobre </a:t>
            </a:r>
            <a:r>
              <a:rPr spc="55" dirty="0"/>
              <a:t>las </a:t>
            </a:r>
            <a:r>
              <a:rPr spc="25" dirty="0"/>
              <a:t>clases, </a:t>
            </a:r>
            <a:r>
              <a:rPr spc="90" dirty="0"/>
              <a:t>con </a:t>
            </a:r>
            <a:r>
              <a:rPr spc="80" dirty="0"/>
              <a:t>base </a:t>
            </a:r>
            <a:r>
              <a:rPr spc="55" dirty="0"/>
              <a:t>en </a:t>
            </a:r>
            <a:r>
              <a:rPr spc="-5" dirty="0"/>
              <a:t>esto, </a:t>
            </a:r>
            <a:r>
              <a:rPr spc="90" dirty="0"/>
              <a:t>no </a:t>
            </a:r>
            <a:r>
              <a:rPr spc="100" dirty="0"/>
              <a:t>se </a:t>
            </a:r>
            <a:r>
              <a:rPr spc="35" dirty="0"/>
              <a:t>contará </a:t>
            </a:r>
            <a:r>
              <a:rPr spc="40" dirty="0"/>
              <a:t> </a:t>
            </a:r>
            <a:r>
              <a:rPr spc="90" dirty="0"/>
              <a:t>con</a:t>
            </a:r>
            <a:r>
              <a:rPr spc="45" dirty="0"/>
              <a:t> </a:t>
            </a:r>
            <a:r>
              <a:rPr spc="90" dirty="0"/>
              <a:t>un</a:t>
            </a:r>
            <a:r>
              <a:rPr spc="25" dirty="0"/>
              <a:t> </a:t>
            </a:r>
            <a:r>
              <a:rPr spc="90" dirty="0"/>
              <a:t>módulo</a:t>
            </a:r>
            <a:r>
              <a:rPr spc="50" dirty="0"/>
              <a:t> </a:t>
            </a:r>
            <a:r>
              <a:rPr spc="55" dirty="0"/>
              <a:t>de</a:t>
            </a:r>
            <a:r>
              <a:rPr spc="40" dirty="0"/>
              <a:t> </a:t>
            </a:r>
            <a:r>
              <a:rPr spc="10" dirty="0"/>
              <a:t>recordatorios,</a:t>
            </a:r>
            <a:r>
              <a:rPr spc="45" dirty="0"/>
              <a:t> </a:t>
            </a:r>
            <a:r>
              <a:rPr spc="75" dirty="0"/>
              <a:t>los</a:t>
            </a:r>
            <a:r>
              <a:rPr spc="45" dirty="0"/>
              <a:t> </a:t>
            </a:r>
            <a:r>
              <a:rPr spc="65" dirty="0"/>
              <a:t>usuarios</a:t>
            </a:r>
            <a:r>
              <a:rPr spc="45" dirty="0"/>
              <a:t> </a:t>
            </a:r>
            <a:r>
              <a:rPr spc="65" dirty="0"/>
              <a:t>pueden</a:t>
            </a:r>
            <a:r>
              <a:rPr spc="50" dirty="0"/>
              <a:t> consultar</a:t>
            </a:r>
            <a:r>
              <a:rPr spc="45" dirty="0"/>
              <a:t> </a:t>
            </a:r>
            <a:r>
              <a:rPr spc="155" dirty="0"/>
              <a:t>sus</a:t>
            </a:r>
            <a:r>
              <a:rPr spc="45" dirty="0"/>
              <a:t> </a:t>
            </a:r>
            <a:r>
              <a:rPr spc="40" dirty="0"/>
              <a:t>reportes</a:t>
            </a:r>
            <a:r>
              <a:rPr spc="30" dirty="0"/>
              <a:t> </a:t>
            </a:r>
            <a:r>
              <a:rPr spc="80" dirty="0"/>
              <a:t>desde</a:t>
            </a:r>
            <a:r>
              <a:rPr spc="45" dirty="0"/>
              <a:t> </a:t>
            </a:r>
            <a:r>
              <a:rPr spc="-5" dirty="0"/>
              <a:t>la</a:t>
            </a:r>
            <a:r>
              <a:rPr spc="40" dirty="0"/>
              <a:t> </a:t>
            </a:r>
            <a:r>
              <a:rPr spc="60" dirty="0"/>
              <a:t>pestaña</a:t>
            </a:r>
            <a:r>
              <a:rPr spc="45" dirty="0"/>
              <a:t> </a:t>
            </a:r>
            <a:r>
              <a:rPr spc="55" dirty="0"/>
              <a:t>de </a:t>
            </a:r>
            <a:r>
              <a:rPr spc="-560" dirty="0"/>
              <a:t> </a:t>
            </a:r>
            <a:r>
              <a:rPr spc="-20" dirty="0"/>
              <a:t>“asistencia”</a:t>
            </a:r>
            <a:r>
              <a:rPr spc="65" dirty="0"/>
              <a:t> </a:t>
            </a:r>
            <a:r>
              <a:rPr spc="5" dirty="0"/>
              <a:t>filtrando</a:t>
            </a:r>
            <a:r>
              <a:rPr spc="40" dirty="0"/>
              <a:t> </a:t>
            </a:r>
            <a:r>
              <a:rPr spc="50" dirty="0"/>
              <a:t>por</a:t>
            </a:r>
            <a:r>
              <a:rPr spc="20" dirty="0"/>
              <a:t> </a:t>
            </a:r>
            <a:r>
              <a:rPr spc="-15" dirty="0"/>
              <a:t>el</a:t>
            </a:r>
            <a:r>
              <a:rPr spc="30" dirty="0"/>
              <a:t> </a:t>
            </a:r>
            <a:r>
              <a:rPr spc="80" dirty="0"/>
              <a:t>nombre</a:t>
            </a:r>
            <a:r>
              <a:rPr spc="50" dirty="0"/>
              <a:t> </a:t>
            </a:r>
            <a:r>
              <a:rPr spc="55" dirty="0"/>
              <a:t>de</a:t>
            </a:r>
            <a:r>
              <a:rPr spc="25" dirty="0"/>
              <a:t> </a:t>
            </a:r>
            <a:r>
              <a:rPr spc="-5" dirty="0"/>
              <a:t>la</a:t>
            </a:r>
            <a:r>
              <a:rPr spc="35" dirty="0"/>
              <a:t> </a:t>
            </a:r>
            <a:r>
              <a:rPr dirty="0"/>
              <a:t>clase.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2793" y="264744"/>
            <a:ext cx="1478152" cy="1017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1173</Words>
  <Application>Microsoft Office PowerPoint</Application>
  <PresentationFormat>Panorámica</PresentationFormat>
  <Paragraphs>71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 MT</vt:lpstr>
      <vt:lpstr>Calibri</vt:lpstr>
      <vt:lpstr>Trebuchet MS</vt:lpstr>
      <vt:lpstr>Office Theme</vt:lpstr>
      <vt:lpstr>Quick Check</vt:lpstr>
      <vt:lpstr>Quick Check</vt:lpstr>
      <vt:lpstr>Introducción</vt:lpstr>
      <vt:lpstr>Quick Check</vt:lpstr>
      <vt:lpstr>Problema</vt:lpstr>
      <vt:lpstr>Problema</vt:lpstr>
      <vt:lpstr>Objetivo General</vt:lpstr>
      <vt:lpstr>Justificación</vt:lpstr>
      <vt:lpstr>Alcance</vt:lpstr>
      <vt:lpstr>Delimitación</vt:lpstr>
      <vt:lpstr>Entregables Proyecto Formativo  por Trimestre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2</cp:revision>
  <dcterms:created xsi:type="dcterms:W3CDTF">2024-09-10T23:59:54Z</dcterms:created>
  <dcterms:modified xsi:type="dcterms:W3CDTF">2024-09-14T00:29:06Z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2024-09-10T00:00:00Z</vt:filetime>
  </property>
</Properties>
</file>