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6" r:id="rId6"/>
    <p:sldId id="264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Light" panose="020F0502020204030203" pitchFamily="34" charset="0"/>
      <p:regular r:id="rId17"/>
      <p:bold r:id="rId18"/>
      <p:italic r:id="rId19"/>
      <p:boldItalic r:id="rId20"/>
    </p:embeddedFont>
    <p:embeddedFont>
      <p:font typeface="Lato SemiBold" panose="020F0502020204030203" pitchFamily="3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26">
          <p15:clr>
            <a:srgbClr val="A4A3A4"/>
          </p15:clr>
        </p15:guide>
        <p15:guide id="2" pos="5760">
          <p15:clr>
            <a:srgbClr val="A4A3A4"/>
          </p15:clr>
        </p15:guide>
        <p15:guide id="3" orient="horz" pos="454">
          <p15:clr>
            <a:srgbClr val="9AA0A6"/>
          </p15:clr>
        </p15:guide>
        <p15:guide id="4" pos="680">
          <p15:clr>
            <a:srgbClr val="9AA0A6"/>
          </p15:clr>
        </p15:guide>
        <p15:guide id="5" pos="108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6026"/>
        <p:guide pos="5760"/>
        <p:guide orient="horz" pos="454"/>
        <p:guide pos="680"/>
        <p:guide pos="10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27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a59ae69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a59ae69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a59ae69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a59ae69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a59ae69b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a59ae69b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59ae69b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59ae69b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59ae69b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59ae69b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a59ae69b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a59ae69b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74550" tIns="174550" rIns="174550" bIns="17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/>
            </a:lvl1pPr>
            <a:lvl2pPr marL="914400" lvl="1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marL="1371600" lvl="2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marL="1828800" lvl="3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marL="2286000" lvl="4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marL="2743200" lvl="5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marL="3200400" lvl="6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marL="3657600" lvl="7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marL="4114800" lvl="8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500" cy="68328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marL="457200" lvl="0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marL="914400" lvl="1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marL="1371600" lvl="2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marL="1828800" lvl="3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marL="2286000" lvl="4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marL="2743200" lvl="5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marL="3200400" lvl="6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marL="3657600" lvl="7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marL="4114800" lvl="8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500" cy="68328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marL="457200" lvl="0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marL="914400" lvl="1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marL="1371600" lvl="2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marL="1828800" lvl="3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marL="2286000" lvl="4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marL="2743200" lvl="5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marL="3200400" lvl="6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marL="3657600" lvl="7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marL="4114800" lvl="8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300" cy="1511400"/>
          </a:xfrm>
          <a:prstGeom prst="rect">
            <a:avLst/>
          </a:prstGeom>
        </p:spPr>
        <p:txBody>
          <a:bodyPr spcFirstLastPara="1" wrap="square" lIns="174550" tIns="174550" rIns="174550" bIns="1745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300" cy="63588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marL="1371600" lvl="2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marL="1828800" lvl="3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marL="2286000" lvl="4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marL="2743200" lvl="5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marL="3200400" lvl="6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marL="3657600" lvl="7" indent="-37465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marL="4114800" lvl="8" indent="-37465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74550" tIns="174550" rIns="174550" bIns="1745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700" cy="2964600"/>
          </a:xfrm>
          <a:prstGeom prst="rect">
            <a:avLst/>
          </a:prstGeom>
        </p:spPr>
        <p:txBody>
          <a:bodyPr spcFirstLastPara="1" wrap="square" lIns="174550" tIns="174550" rIns="174550" bIns="17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700" cy="24699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300" cy="7390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marL="457200" lvl="0" indent="-444500">
              <a:spcBef>
                <a:spcPts val="0"/>
              </a:spcBef>
              <a:spcAft>
                <a:spcPts val="0"/>
              </a:spcAft>
              <a:buSzPts val="3400"/>
              <a:buChar char="●"/>
              <a:defRPr/>
            </a:lvl1pPr>
            <a:lvl2pPr marL="914400" lvl="1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marL="1371600" lvl="2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marL="1828800" lvl="3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marL="2286000" lvl="4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marL="2743200" lvl="5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marL="3200400" lvl="6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marL="3657600" lvl="7" indent="-40005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marL="4114800" lvl="8" indent="-40005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300" cy="1210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74550" tIns="174550" rIns="174550" bIns="17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900"/>
              <a:buNone/>
              <a:defRPr sz="22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74550" tIns="174550" rIns="174550" bIns="174550" anchor="t" anchorCtr="0">
            <a:normAutofit/>
          </a:bodyPr>
          <a:lstStyle>
            <a:lvl1pPr marL="457200" lvl="0" indent="-444500" algn="ctr">
              <a:spcBef>
                <a:spcPts val="0"/>
              </a:spcBef>
              <a:spcAft>
                <a:spcPts val="0"/>
              </a:spcAft>
              <a:buSzPts val="3400"/>
              <a:buChar char="●"/>
              <a:defRPr/>
            </a:lvl1pPr>
            <a:lvl2pPr marL="914400" lvl="1" indent="-40005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marL="1371600" lvl="2" indent="-40005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marL="1828800" lvl="3" indent="-40005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marL="2286000" lvl="4" indent="-40005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marL="2743200" lvl="5" indent="-40005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marL="3200400" lvl="6" indent="-40005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marL="3657600" lvl="7" indent="-40005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marL="4114800" lvl="8" indent="-40005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5755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50" tIns="174550" rIns="174550" bIns="17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50" tIns="174550" rIns="174550" bIns="174550" anchor="t" anchorCtr="0">
            <a:normAutofit/>
          </a:bodyPr>
          <a:lstStyle>
            <a:lvl1pPr marL="457200" lvl="0" indent="-444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●"/>
              <a:defRPr sz="3400">
                <a:solidFill>
                  <a:schemeClr val="dk2"/>
                </a:solidFill>
              </a:defRPr>
            </a:lvl1pPr>
            <a:lvl2pPr marL="914400" lvl="1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2pPr>
            <a:lvl3pPr marL="1371600" lvl="2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3pPr>
            <a:lvl4pPr marL="1828800" lvl="3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4pPr>
            <a:lvl5pPr marL="2286000" lvl="4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5pPr>
            <a:lvl6pPr marL="2743200" lvl="5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6pPr>
            <a:lvl7pPr marL="3200400" lvl="6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7pPr>
            <a:lvl8pPr marL="3657600" lvl="7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8pPr>
            <a:lvl9pPr marL="4114800" lvl="8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50" tIns="174550" rIns="174550" bIns="174550" anchor="ctr" anchorCtr="0">
            <a:normAutofit/>
          </a:bodyPr>
          <a:lstStyle>
            <a:lvl1pPr lvl="0" algn="r">
              <a:buNone/>
              <a:defRPr sz="1900">
                <a:solidFill>
                  <a:schemeClr val="dk2"/>
                </a:solidFill>
              </a:defRPr>
            </a:lvl1pPr>
            <a:lvl2pPr lvl="1" algn="r">
              <a:buNone/>
              <a:defRPr sz="1900">
                <a:solidFill>
                  <a:schemeClr val="dk2"/>
                </a:solidFill>
              </a:defRPr>
            </a:lvl2pPr>
            <a:lvl3pPr lvl="2" algn="r">
              <a:buNone/>
              <a:defRPr sz="1900">
                <a:solidFill>
                  <a:schemeClr val="dk2"/>
                </a:solidFill>
              </a:defRPr>
            </a:lvl3pPr>
            <a:lvl4pPr lvl="3" algn="r">
              <a:buNone/>
              <a:defRPr sz="1900">
                <a:solidFill>
                  <a:schemeClr val="dk2"/>
                </a:solidFill>
              </a:defRPr>
            </a:lvl4pPr>
            <a:lvl5pPr lvl="4" algn="r">
              <a:buNone/>
              <a:defRPr sz="1900">
                <a:solidFill>
                  <a:schemeClr val="dk2"/>
                </a:solidFill>
              </a:defRPr>
            </a:lvl5pPr>
            <a:lvl6pPr lvl="5" algn="r">
              <a:buNone/>
              <a:defRPr sz="1900">
                <a:solidFill>
                  <a:schemeClr val="dk2"/>
                </a:solidFill>
              </a:defRPr>
            </a:lvl6pPr>
            <a:lvl7pPr lvl="6" algn="r">
              <a:buNone/>
              <a:defRPr sz="1900">
                <a:solidFill>
                  <a:schemeClr val="dk2"/>
                </a:solidFill>
              </a:defRPr>
            </a:lvl7pPr>
            <a:lvl8pPr lvl="7" algn="r">
              <a:buNone/>
              <a:defRPr sz="1900">
                <a:solidFill>
                  <a:schemeClr val="dk2"/>
                </a:solidFill>
              </a:defRPr>
            </a:lvl8pPr>
            <a:lvl9pPr lvl="8" algn="r">
              <a:buNone/>
              <a:defRPr sz="19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uillemservera/tenn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1799939">
            <a:off x="-1848799" y="2565000"/>
            <a:ext cx="16335498" cy="1080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3599779">
            <a:off x="5773499" y="7139237"/>
            <a:ext cx="16335578" cy="1080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 rot="-1799983">
            <a:off x="3129452" y="4085323"/>
            <a:ext cx="7855867" cy="572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 </a:t>
            </a:r>
            <a:r>
              <a:rPr lang="ru" sz="18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tennis</a:t>
            </a:r>
            <a:r>
              <a:rPr lang="en-US" sz="18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 Journey</a:t>
            </a:r>
            <a:endParaRPr sz="18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70695" y="7657108"/>
            <a:ext cx="2469366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presented</a:t>
            </a:r>
            <a:r>
              <a:rPr lang="ru" sz="3600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lang="en-US" sz="36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by </a:t>
            </a:r>
            <a:endParaRPr lang="en-US" sz="36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Alejandro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Figueroa</a:t>
            </a:r>
            <a:endParaRPr sz="36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973125" y="1256700"/>
            <a:ext cx="1518300" cy="1518300"/>
          </a:xfrm>
          <a:prstGeom prst="donut">
            <a:avLst>
              <a:gd name="adj" fmla="val 25000"/>
            </a:avLst>
          </a:prstGeom>
          <a:solidFill>
            <a:srgbClr val="195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262600" y="720000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rot="3599714">
            <a:off x="13122742" y="2485293"/>
            <a:ext cx="7912437" cy="1080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 rot="-1800049">
            <a:off x="3158415" y="9746755"/>
            <a:ext cx="16335798" cy="1080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CFC30-2126-0957-602A-3815675ECBD6}"/>
              </a:ext>
            </a:extLst>
          </p:cNvPr>
          <p:cNvSpPr txBox="1"/>
          <p:nvPr/>
        </p:nvSpPr>
        <p:spPr>
          <a:xfrm>
            <a:off x="210736" y="319240"/>
            <a:ext cx="99330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R" sz="9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Project </a:t>
            </a:r>
            <a:r>
              <a:rPr lang="es-PR" sz="9600" dirty="0" err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Motivation</a:t>
            </a:r>
            <a:endParaRPr lang="es-PR" sz="9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142;p19">
            <a:extLst>
              <a:ext uri="{FF2B5EF4-FFF2-40B4-BE49-F238E27FC236}">
                <a16:creationId xmlns:a16="http://schemas.microsoft.com/office/drawing/2014/main" id="{B62D4B78-AC06-929D-54E9-E43E73E18A49}"/>
              </a:ext>
            </a:extLst>
          </p:cNvPr>
          <p:cNvSpPr txBox="1"/>
          <p:nvPr/>
        </p:nvSpPr>
        <p:spPr>
          <a:xfrm>
            <a:off x="1267702" y="2613057"/>
            <a:ext cx="10452348" cy="719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My tennis journey began 11 years ago…</a:t>
            </a:r>
          </a:p>
          <a:p>
            <a:pPr marL="57150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Played junior league and received a scholarship in college.</a:t>
            </a:r>
          </a:p>
          <a:p>
            <a:pPr marL="57150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Granted me with great friendships, memories and family bonding.</a:t>
            </a:r>
          </a:p>
          <a:p>
            <a:pPr marL="57150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lvl="0" indent="-571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 a tennis fanatic, I have seen the evolution of the game, but not with data.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</a:pPr>
            <a:endParaRPr lang="en-US" sz="3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6D60CC8-CE97-F9E6-6C09-511CFD9B29BC}"/>
              </a:ext>
            </a:extLst>
          </p:cNvPr>
          <p:cNvSpPr/>
          <p:nvPr/>
        </p:nvSpPr>
        <p:spPr>
          <a:xfrm>
            <a:off x="13393575" y="4883554"/>
            <a:ext cx="4813005" cy="4684801"/>
          </a:xfrm>
          <a:prstGeom prst="flowChartConnector">
            <a:avLst/>
          </a:prstGeom>
          <a:solidFill>
            <a:srgbClr val="195037"/>
          </a:solidFill>
          <a:ln>
            <a:noFill/>
          </a:ln>
          <a:effectLst>
            <a:softEdge rad="1270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LID4096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Alejo swinging a tennis racket">
            <a:extLst>
              <a:ext uri="{FF2B5EF4-FFF2-40B4-BE49-F238E27FC236}">
                <a16:creationId xmlns:a16="http://schemas.microsoft.com/office/drawing/2014/main" id="{1C568A01-6D24-3ACE-70B7-743DBFACD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5" r="25217"/>
          <a:stretch/>
        </p:blipFill>
        <p:spPr>
          <a:xfrm>
            <a:off x="12074958" y="2613057"/>
            <a:ext cx="4813005" cy="468480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20429492">
            <a:off x="-3283374" y="-31018"/>
            <a:ext cx="9446377" cy="3960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 rot="4233575">
            <a:off x="-3636469" y="6038839"/>
            <a:ext cx="12346799" cy="40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 rot="4222013">
            <a:off x="-3692715" y="6165769"/>
            <a:ext cx="10826739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Project Timeline</a:t>
            </a:r>
            <a:endParaRPr sz="9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1398772" y="1437655"/>
            <a:ext cx="6124677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Conducted EDA on numerical values, including measures of dispersion and histograms.</a:t>
            </a:r>
            <a:endParaRPr sz="2600" dirty="0">
              <a:solidFill>
                <a:schemeClr val="bg1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536930" y="132777"/>
            <a:ext cx="1245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311042" y="2652646"/>
            <a:ext cx="5340183" cy="11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Lato SemiBold" panose="020F0502020204030204" pitchFamily="34" charset="0"/>
                <a:ea typeface="Lato SemiBold" panose="020F0502020204030204" pitchFamily="34" charset="0"/>
                <a:cs typeface="Lato SemiBold" panose="020F0502020204030204" pitchFamily="34" charset="0"/>
              </a:rPr>
              <a:t>Merged match data from 1968 to 2024 into a single dataset.</a:t>
            </a:r>
            <a:endParaRPr lang="en-US" sz="2600" dirty="0">
              <a:solidFill>
                <a:srgbClr val="FFFFFF"/>
              </a:solidFill>
              <a:latin typeface="Lato SemiBold" panose="020F0502020204030204" pitchFamily="34" charset="0"/>
              <a:ea typeface="Lato SemiBold" panose="020F0502020204030204" pitchFamily="34" charset="0"/>
              <a:cs typeface="Lato SemiBold" panose="020F0502020204030204" pitchFamily="34" charset="0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59430" y="2391264"/>
            <a:ext cx="1245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026930" y="4960677"/>
            <a:ext cx="5117393" cy="464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6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Performed data cleaning and preprocessing:</a:t>
            </a:r>
          </a:p>
          <a:p>
            <a:endParaRPr lang="en-US" sz="2600" dirty="0">
              <a:solidFill>
                <a:srgbClr val="FFFFFF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  <a:p>
            <a:pPr marL="457200" lvl="6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Dropped unnecessary columns.</a:t>
            </a:r>
          </a:p>
          <a:p>
            <a:pPr marL="457200" lvl="6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Changed data type for date column.</a:t>
            </a:r>
          </a:p>
          <a:p>
            <a:pPr marL="457200" lvl="6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Created bins for decades.</a:t>
            </a:r>
          </a:p>
          <a:p>
            <a:pPr marL="457200" lvl="6" indent="-45720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Removed columns lacking statistical data.</a:t>
            </a:r>
          </a:p>
          <a:p>
            <a:pPr marL="4572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26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781930" y="4641364"/>
            <a:ext cx="1245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81;p15">
            <a:extLst>
              <a:ext uri="{FF2B5EF4-FFF2-40B4-BE49-F238E27FC236}">
                <a16:creationId xmlns:a16="http://schemas.microsoft.com/office/drawing/2014/main" id="{5F46DE8F-010F-E741-6203-FFDC69D74789}"/>
              </a:ext>
            </a:extLst>
          </p:cNvPr>
          <p:cNvSpPr txBox="1"/>
          <p:nvPr/>
        </p:nvSpPr>
        <p:spPr>
          <a:xfrm>
            <a:off x="10162813" y="1173795"/>
            <a:ext cx="1245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78;p15">
            <a:extLst>
              <a:ext uri="{FF2B5EF4-FFF2-40B4-BE49-F238E27FC236}">
                <a16:creationId xmlns:a16="http://schemas.microsoft.com/office/drawing/2014/main" id="{476C28AE-935A-D31A-BBE0-647CEE14F567}"/>
              </a:ext>
            </a:extLst>
          </p:cNvPr>
          <p:cNvSpPr txBox="1"/>
          <p:nvPr/>
        </p:nvSpPr>
        <p:spPr>
          <a:xfrm>
            <a:off x="3671017" y="344615"/>
            <a:ext cx="5980209" cy="11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Acquired historical tennis match data from Kaggle: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Huge Tennis Database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 .</a:t>
            </a:r>
            <a:endParaRPr sz="2600" dirty="0">
              <a:solidFill>
                <a:schemeClr val="accent1">
                  <a:lumMod val="40000"/>
                  <a:lumOff val="60000"/>
                </a:schemeClr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sp>
        <p:nvSpPr>
          <p:cNvPr id="8" name="Google Shape;81;p15">
            <a:extLst>
              <a:ext uri="{FF2B5EF4-FFF2-40B4-BE49-F238E27FC236}">
                <a16:creationId xmlns:a16="http://schemas.microsoft.com/office/drawing/2014/main" id="{414A511F-9A5A-E1CB-E5EB-E58E325638DB}"/>
              </a:ext>
            </a:extLst>
          </p:cNvPr>
          <p:cNvSpPr txBox="1"/>
          <p:nvPr/>
        </p:nvSpPr>
        <p:spPr>
          <a:xfrm>
            <a:off x="10776272" y="3625716"/>
            <a:ext cx="1245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78;p15">
            <a:extLst>
              <a:ext uri="{FF2B5EF4-FFF2-40B4-BE49-F238E27FC236}">
                <a16:creationId xmlns:a16="http://schemas.microsoft.com/office/drawing/2014/main" id="{88529A0C-A6F5-3CF3-D45B-9302C1E90068}"/>
              </a:ext>
            </a:extLst>
          </p:cNvPr>
          <p:cNvSpPr txBox="1"/>
          <p:nvPr/>
        </p:nvSpPr>
        <p:spPr>
          <a:xfrm>
            <a:off x="12021272" y="3870115"/>
            <a:ext cx="5502177" cy="11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Formulated and tested hypotheses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(ANOVA, Kruskal-Wallis).</a:t>
            </a:r>
            <a:endParaRPr sz="2600" dirty="0">
              <a:solidFill>
                <a:schemeClr val="accent1">
                  <a:lumMod val="40000"/>
                  <a:lumOff val="60000"/>
                </a:schemeClr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sp>
        <p:nvSpPr>
          <p:cNvPr id="10" name="Google Shape;81;p15">
            <a:extLst>
              <a:ext uri="{FF2B5EF4-FFF2-40B4-BE49-F238E27FC236}">
                <a16:creationId xmlns:a16="http://schemas.microsoft.com/office/drawing/2014/main" id="{430E811D-3DF6-A493-96C0-EE2DB19110B8}"/>
              </a:ext>
            </a:extLst>
          </p:cNvPr>
          <p:cNvSpPr txBox="1"/>
          <p:nvPr/>
        </p:nvSpPr>
        <p:spPr>
          <a:xfrm>
            <a:off x="11398772" y="5901410"/>
            <a:ext cx="1245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78;p15">
            <a:extLst>
              <a:ext uri="{FF2B5EF4-FFF2-40B4-BE49-F238E27FC236}">
                <a16:creationId xmlns:a16="http://schemas.microsoft.com/office/drawing/2014/main" id="{13048532-9AE2-8E3D-AB52-6B0FCA9E4E97}"/>
              </a:ext>
            </a:extLst>
          </p:cNvPr>
          <p:cNvSpPr txBox="1"/>
          <p:nvPr/>
        </p:nvSpPr>
        <p:spPr>
          <a:xfrm>
            <a:off x="12643772" y="6182460"/>
            <a:ext cx="4713951" cy="11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Compiled findings into a Power BI report.</a:t>
            </a:r>
            <a:endParaRPr sz="2600" dirty="0">
              <a:solidFill>
                <a:schemeClr val="accent1">
                  <a:lumMod val="40000"/>
                  <a:lumOff val="60000"/>
                </a:schemeClr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sp>
        <p:nvSpPr>
          <p:cNvPr id="13" name="Google Shape;59;p13">
            <a:extLst>
              <a:ext uri="{FF2B5EF4-FFF2-40B4-BE49-F238E27FC236}">
                <a16:creationId xmlns:a16="http://schemas.microsoft.com/office/drawing/2014/main" id="{E0ADA34D-68C4-D11C-91C7-C00D8858DD27}"/>
              </a:ext>
            </a:extLst>
          </p:cNvPr>
          <p:cNvSpPr/>
          <p:nvPr/>
        </p:nvSpPr>
        <p:spPr>
          <a:xfrm>
            <a:off x="16598574" y="8566180"/>
            <a:ext cx="1518300" cy="1518300"/>
          </a:xfrm>
          <a:prstGeom prst="donut">
            <a:avLst>
              <a:gd name="adj" fmla="val 25000"/>
            </a:avLst>
          </a:prstGeom>
          <a:solidFill>
            <a:srgbClr val="195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4;p19">
            <a:extLst>
              <a:ext uri="{FF2B5EF4-FFF2-40B4-BE49-F238E27FC236}">
                <a16:creationId xmlns:a16="http://schemas.microsoft.com/office/drawing/2014/main" id="{3CFF0993-38CB-3740-D324-06D1999FAAFD}"/>
              </a:ext>
            </a:extLst>
          </p:cNvPr>
          <p:cNvSpPr/>
          <p:nvPr/>
        </p:nvSpPr>
        <p:spPr>
          <a:xfrm>
            <a:off x="15839424" y="7650542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2539997">
            <a:off x="9486690" y="2034606"/>
            <a:ext cx="10899430" cy="1080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8669247">
            <a:off x="10711012" y="7986628"/>
            <a:ext cx="8042704" cy="1080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943064" y="2461190"/>
            <a:ext cx="6176148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Lower ranked players beat higher ranked players in professional matches</a:t>
            </a:r>
            <a:endParaRPr sz="3000" dirty="0">
              <a:solidFill>
                <a:srgbClr val="FFFFFF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206079" y="2388969"/>
            <a:ext cx="56739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64.74 %</a:t>
            </a:r>
            <a:endParaRPr sz="96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114;p17">
            <a:extLst>
              <a:ext uri="{FF2B5EF4-FFF2-40B4-BE49-F238E27FC236}">
                <a16:creationId xmlns:a16="http://schemas.microsoft.com/office/drawing/2014/main" id="{19CE8A04-2D63-76AD-AAA3-70E7399267A6}"/>
              </a:ext>
            </a:extLst>
          </p:cNvPr>
          <p:cNvSpPr txBox="1"/>
          <p:nvPr/>
        </p:nvSpPr>
        <p:spPr>
          <a:xfrm>
            <a:off x="475828" y="61118"/>
            <a:ext cx="13785603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Hypothesis Test Observations</a:t>
            </a:r>
            <a:endParaRPr sz="72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2" name="Graphic 11" descr="Man with cane with solid fill">
            <a:extLst>
              <a:ext uri="{FF2B5EF4-FFF2-40B4-BE49-F238E27FC236}">
                <a16:creationId xmlns:a16="http://schemas.microsoft.com/office/drawing/2014/main" id="{4283B272-6BA9-FD2A-E11F-F78D12C5A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4735" y="4815096"/>
            <a:ext cx="1723517" cy="1723517"/>
          </a:xfrm>
          <a:prstGeom prst="rect">
            <a:avLst/>
          </a:prstGeom>
        </p:spPr>
      </p:pic>
      <p:sp>
        <p:nvSpPr>
          <p:cNvPr id="14" name="Google Shape;113;p17">
            <a:extLst>
              <a:ext uri="{FF2B5EF4-FFF2-40B4-BE49-F238E27FC236}">
                <a16:creationId xmlns:a16="http://schemas.microsoft.com/office/drawing/2014/main" id="{A86B7536-AEB1-0C8A-A7E7-102062367ECF}"/>
              </a:ext>
            </a:extLst>
          </p:cNvPr>
          <p:cNvSpPr txBox="1"/>
          <p:nvPr/>
        </p:nvSpPr>
        <p:spPr>
          <a:xfrm>
            <a:off x="5943064" y="4788164"/>
            <a:ext cx="6374487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Over time, it is increasingly common for older players to win matches in professional tennis.</a:t>
            </a:r>
            <a:endParaRPr sz="3000" dirty="0">
              <a:solidFill>
                <a:srgbClr val="FFFFFF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  <p:pic>
        <p:nvPicPr>
          <p:cNvPr id="16" name="Graphic 15" descr="Stopwatch with solid fill">
            <a:extLst>
              <a:ext uri="{FF2B5EF4-FFF2-40B4-BE49-F238E27FC236}">
                <a16:creationId xmlns:a16="http://schemas.microsoft.com/office/drawing/2014/main" id="{19966F49-8500-67B1-5674-CA1886675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4734" y="7241222"/>
            <a:ext cx="1723517" cy="1723517"/>
          </a:xfrm>
          <a:prstGeom prst="rect">
            <a:avLst/>
          </a:prstGeom>
        </p:spPr>
      </p:pic>
      <p:sp>
        <p:nvSpPr>
          <p:cNvPr id="17" name="Google Shape;113;p17">
            <a:extLst>
              <a:ext uri="{FF2B5EF4-FFF2-40B4-BE49-F238E27FC236}">
                <a16:creationId xmlns:a16="http://schemas.microsoft.com/office/drawing/2014/main" id="{90DC2E5D-E5E5-AB06-5B5E-3E58F6EF64B9}"/>
              </a:ext>
            </a:extLst>
          </p:cNvPr>
          <p:cNvSpPr txBox="1"/>
          <p:nvPr/>
        </p:nvSpPr>
        <p:spPr>
          <a:xfrm>
            <a:off x="5970450" y="7404023"/>
            <a:ext cx="7216161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>
                <a:solidFill>
                  <a:srgbClr val="FFFFFF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Average match duration has increased from 98 minutes to 117. </a:t>
            </a:r>
            <a:endParaRPr sz="3000" dirty="0">
              <a:solidFill>
                <a:srgbClr val="FFFFFF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8BF2-1E42-215F-DFBD-9273AF59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Power BI Report</a:t>
            </a:r>
            <a:endParaRPr lang="LID4096" dirty="0"/>
          </a:p>
        </p:txBody>
      </p:sp>
      <p:sp>
        <p:nvSpPr>
          <p:cNvPr id="3" name="Google Shape;144;p19">
            <a:extLst>
              <a:ext uri="{FF2B5EF4-FFF2-40B4-BE49-F238E27FC236}">
                <a16:creationId xmlns:a16="http://schemas.microsoft.com/office/drawing/2014/main" id="{646D80E4-BFCD-B653-DD7E-D258065CAAD1}"/>
              </a:ext>
            </a:extLst>
          </p:cNvPr>
          <p:cNvSpPr/>
          <p:nvPr/>
        </p:nvSpPr>
        <p:spPr>
          <a:xfrm>
            <a:off x="988502" y="297734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4;p19">
            <a:extLst>
              <a:ext uri="{FF2B5EF4-FFF2-40B4-BE49-F238E27FC236}">
                <a16:creationId xmlns:a16="http://schemas.microsoft.com/office/drawing/2014/main" id="{6540CCCE-A784-472C-9C18-171B1E9E1A35}"/>
              </a:ext>
            </a:extLst>
          </p:cNvPr>
          <p:cNvSpPr/>
          <p:nvPr/>
        </p:nvSpPr>
        <p:spPr>
          <a:xfrm>
            <a:off x="5938775" y="1816034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4;p19">
            <a:extLst>
              <a:ext uri="{FF2B5EF4-FFF2-40B4-BE49-F238E27FC236}">
                <a16:creationId xmlns:a16="http://schemas.microsoft.com/office/drawing/2014/main" id="{297F0E42-6564-690B-080A-DC7BDAF1AFC4}"/>
              </a:ext>
            </a:extLst>
          </p:cNvPr>
          <p:cNvSpPr/>
          <p:nvPr/>
        </p:nvSpPr>
        <p:spPr>
          <a:xfrm>
            <a:off x="11184543" y="768126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4;p19">
            <a:extLst>
              <a:ext uri="{FF2B5EF4-FFF2-40B4-BE49-F238E27FC236}">
                <a16:creationId xmlns:a16="http://schemas.microsoft.com/office/drawing/2014/main" id="{4AED0B8E-4260-E094-B3D1-195E9BF5DA5B}"/>
              </a:ext>
            </a:extLst>
          </p:cNvPr>
          <p:cNvSpPr/>
          <p:nvPr/>
        </p:nvSpPr>
        <p:spPr>
          <a:xfrm>
            <a:off x="3542801" y="3334334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4;p19">
            <a:extLst>
              <a:ext uri="{FF2B5EF4-FFF2-40B4-BE49-F238E27FC236}">
                <a16:creationId xmlns:a16="http://schemas.microsoft.com/office/drawing/2014/main" id="{9FAA3FF8-817F-3BD9-B614-4ACA43430853}"/>
              </a:ext>
            </a:extLst>
          </p:cNvPr>
          <p:cNvSpPr/>
          <p:nvPr/>
        </p:nvSpPr>
        <p:spPr>
          <a:xfrm>
            <a:off x="10992038" y="2666526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4;p19">
            <a:extLst>
              <a:ext uri="{FF2B5EF4-FFF2-40B4-BE49-F238E27FC236}">
                <a16:creationId xmlns:a16="http://schemas.microsoft.com/office/drawing/2014/main" id="{27EA0A6C-B91A-954D-53D4-C068C98CE1AD}"/>
              </a:ext>
            </a:extLst>
          </p:cNvPr>
          <p:cNvSpPr/>
          <p:nvPr/>
        </p:nvSpPr>
        <p:spPr>
          <a:xfrm>
            <a:off x="4311651" y="5481648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4;p19">
            <a:extLst>
              <a:ext uri="{FF2B5EF4-FFF2-40B4-BE49-F238E27FC236}">
                <a16:creationId xmlns:a16="http://schemas.microsoft.com/office/drawing/2014/main" id="{45B8E0D2-BAA2-0654-845A-71F150EE0B94}"/>
              </a:ext>
            </a:extLst>
          </p:cNvPr>
          <p:cNvSpPr/>
          <p:nvPr/>
        </p:nvSpPr>
        <p:spPr>
          <a:xfrm>
            <a:off x="11943693" y="6501592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4;p19">
            <a:extLst>
              <a:ext uri="{FF2B5EF4-FFF2-40B4-BE49-F238E27FC236}">
                <a16:creationId xmlns:a16="http://schemas.microsoft.com/office/drawing/2014/main" id="{41EFF89D-BA73-222E-2B4E-9B51A9B9427A}"/>
              </a:ext>
            </a:extLst>
          </p:cNvPr>
          <p:cNvSpPr/>
          <p:nvPr/>
        </p:nvSpPr>
        <p:spPr>
          <a:xfrm>
            <a:off x="5004770" y="7711816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4;p19">
            <a:extLst>
              <a:ext uri="{FF2B5EF4-FFF2-40B4-BE49-F238E27FC236}">
                <a16:creationId xmlns:a16="http://schemas.microsoft.com/office/drawing/2014/main" id="{4A42D92D-DD77-4BF8-E8AD-54D9DFBD19F8}"/>
              </a:ext>
            </a:extLst>
          </p:cNvPr>
          <p:cNvSpPr/>
          <p:nvPr/>
        </p:nvSpPr>
        <p:spPr>
          <a:xfrm>
            <a:off x="1323951" y="4571108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4;p19">
            <a:extLst>
              <a:ext uri="{FF2B5EF4-FFF2-40B4-BE49-F238E27FC236}">
                <a16:creationId xmlns:a16="http://schemas.microsoft.com/office/drawing/2014/main" id="{2AB80F0B-477E-8182-4488-D17E29C51F34}"/>
              </a:ext>
            </a:extLst>
          </p:cNvPr>
          <p:cNvSpPr/>
          <p:nvPr/>
        </p:nvSpPr>
        <p:spPr>
          <a:xfrm>
            <a:off x="15804670" y="1540567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44;p19">
            <a:extLst>
              <a:ext uri="{FF2B5EF4-FFF2-40B4-BE49-F238E27FC236}">
                <a16:creationId xmlns:a16="http://schemas.microsoft.com/office/drawing/2014/main" id="{291C6135-EABF-FC1D-91BE-85044FF78B80}"/>
              </a:ext>
            </a:extLst>
          </p:cNvPr>
          <p:cNvSpPr/>
          <p:nvPr/>
        </p:nvSpPr>
        <p:spPr>
          <a:xfrm>
            <a:off x="4337760" y="333737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4;p19">
            <a:extLst>
              <a:ext uri="{FF2B5EF4-FFF2-40B4-BE49-F238E27FC236}">
                <a16:creationId xmlns:a16="http://schemas.microsoft.com/office/drawing/2014/main" id="{5FCC43BB-6B45-5FC6-9692-4DBAD742DB80}"/>
              </a:ext>
            </a:extLst>
          </p:cNvPr>
          <p:cNvSpPr/>
          <p:nvPr/>
        </p:nvSpPr>
        <p:spPr>
          <a:xfrm>
            <a:off x="8377175" y="720000"/>
            <a:ext cx="1518300" cy="1518300"/>
          </a:xfrm>
          <a:prstGeom prst="donut">
            <a:avLst>
              <a:gd name="adj" fmla="val 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4;p19">
            <a:extLst>
              <a:ext uri="{FF2B5EF4-FFF2-40B4-BE49-F238E27FC236}">
                <a16:creationId xmlns:a16="http://schemas.microsoft.com/office/drawing/2014/main" id="{F8A93E17-139A-08EE-B5D5-55668B2DCE79}"/>
              </a:ext>
            </a:extLst>
          </p:cNvPr>
          <p:cNvSpPr/>
          <p:nvPr/>
        </p:nvSpPr>
        <p:spPr>
          <a:xfrm>
            <a:off x="8511557" y="2161984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4;p19">
            <a:extLst>
              <a:ext uri="{FF2B5EF4-FFF2-40B4-BE49-F238E27FC236}">
                <a16:creationId xmlns:a16="http://schemas.microsoft.com/office/drawing/2014/main" id="{ADB8EDEB-E88E-9044-6A3F-4471179EFAF1}"/>
              </a:ext>
            </a:extLst>
          </p:cNvPr>
          <p:cNvSpPr/>
          <p:nvPr/>
        </p:nvSpPr>
        <p:spPr>
          <a:xfrm>
            <a:off x="7685216" y="450867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4;p19">
            <a:extLst>
              <a:ext uri="{FF2B5EF4-FFF2-40B4-BE49-F238E27FC236}">
                <a16:creationId xmlns:a16="http://schemas.microsoft.com/office/drawing/2014/main" id="{79A3E078-F74C-D49A-250A-3F73FEB135B7}"/>
              </a:ext>
            </a:extLst>
          </p:cNvPr>
          <p:cNvSpPr/>
          <p:nvPr/>
        </p:nvSpPr>
        <p:spPr>
          <a:xfrm>
            <a:off x="6664686" y="5985300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44;p19">
            <a:extLst>
              <a:ext uri="{FF2B5EF4-FFF2-40B4-BE49-F238E27FC236}">
                <a16:creationId xmlns:a16="http://schemas.microsoft.com/office/drawing/2014/main" id="{54AA8A99-D39D-20EF-585B-B56A94503198}"/>
              </a:ext>
            </a:extLst>
          </p:cNvPr>
          <p:cNvSpPr/>
          <p:nvPr/>
        </p:nvSpPr>
        <p:spPr>
          <a:xfrm>
            <a:off x="2263433" y="6606716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44;p19">
            <a:extLst>
              <a:ext uri="{FF2B5EF4-FFF2-40B4-BE49-F238E27FC236}">
                <a16:creationId xmlns:a16="http://schemas.microsoft.com/office/drawing/2014/main" id="{A41C824B-30D6-22EF-EA13-C89D42401ED2}"/>
              </a:ext>
            </a:extLst>
          </p:cNvPr>
          <p:cNvSpPr/>
          <p:nvPr/>
        </p:nvSpPr>
        <p:spPr>
          <a:xfrm>
            <a:off x="13460190" y="4777708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44;p19">
            <a:extLst>
              <a:ext uri="{FF2B5EF4-FFF2-40B4-BE49-F238E27FC236}">
                <a16:creationId xmlns:a16="http://schemas.microsoft.com/office/drawing/2014/main" id="{C8290562-0FBC-3C08-86FF-9F14282BF4CF}"/>
              </a:ext>
            </a:extLst>
          </p:cNvPr>
          <p:cNvSpPr/>
          <p:nvPr/>
        </p:nvSpPr>
        <p:spPr>
          <a:xfrm>
            <a:off x="13186968" y="2324078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44;p19">
            <a:extLst>
              <a:ext uri="{FF2B5EF4-FFF2-40B4-BE49-F238E27FC236}">
                <a16:creationId xmlns:a16="http://schemas.microsoft.com/office/drawing/2014/main" id="{AA3DBDE2-466E-C189-6B48-B64B1FAED84C}"/>
              </a:ext>
            </a:extLst>
          </p:cNvPr>
          <p:cNvSpPr/>
          <p:nvPr/>
        </p:nvSpPr>
        <p:spPr>
          <a:xfrm>
            <a:off x="13494606" y="322095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4;p19">
            <a:extLst>
              <a:ext uri="{FF2B5EF4-FFF2-40B4-BE49-F238E27FC236}">
                <a16:creationId xmlns:a16="http://schemas.microsoft.com/office/drawing/2014/main" id="{154F51E7-FDEE-EC60-BBBB-415AEC7AB861}"/>
              </a:ext>
            </a:extLst>
          </p:cNvPr>
          <p:cNvSpPr/>
          <p:nvPr/>
        </p:nvSpPr>
        <p:spPr>
          <a:xfrm>
            <a:off x="506201" y="8125016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44;p19">
            <a:extLst>
              <a:ext uri="{FF2B5EF4-FFF2-40B4-BE49-F238E27FC236}">
                <a16:creationId xmlns:a16="http://schemas.microsoft.com/office/drawing/2014/main" id="{09518A31-E158-96E9-F7FD-2757BF35DD08}"/>
              </a:ext>
            </a:extLst>
          </p:cNvPr>
          <p:cNvSpPr/>
          <p:nvPr/>
        </p:nvSpPr>
        <p:spPr>
          <a:xfrm>
            <a:off x="9136325" y="6799533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44;p19">
            <a:extLst>
              <a:ext uri="{FF2B5EF4-FFF2-40B4-BE49-F238E27FC236}">
                <a16:creationId xmlns:a16="http://schemas.microsoft.com/office/drawing/2014/main" id="{699CCB26-3044-B9D0-2103-D2015181D92E}"/>
              </a:ext>
            </a:extLst>
          </p:cNvPr>
          <p:cNvSpPr/>
          <p:nvPr/>
        </p:nvSpPr>
        <p:spPr>
          <a:xfrm>
            <a:off x="15265417" y="6673343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4;p19">
            <a:extLst>
              <a:ext uri="{FF2B5EF4-FFF2-40B4-BE49-F238E27FC236}">
                <a16:creationId xmlns:a16="http://schemas.microsoft.com/office/drawing/2014/main" id="{CEDE888A-209E-A2F1-DC49-F60DAD72B1A5}"/>
              </a:ext>
            </a:extLst>
          </p:cNvPr>
          <p:cNvSpPr/>
          <p:nvPr/>
        </p:nvSpPr>
        <p:spPr>
          <a:xfrm>
            <a:off x="16585137" y="4384350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4;p19">
            <a:extLst>
              <a:ext uri="{FF2B5EF4-FFF2-40B4-BE49-F238E27FC236}">
                <a16:creationId xmlns:a16="http://schemas.microsoft.com/office/drawing/2014/main" id="{74B98900-BBCF-22F4-2A21-EB746EF3990B}"/>
              </a:ext>
            </a:extLst>
          </p:cNvPr>
          <p:cNvSpPr/>
          <p:nvPr/>
        </p:nvSpPr>
        <p:spPr>
          <a:xfrm>
            <a:off x="110319" y="2388314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4;p19">
            <a:extLst>
              <a:ext uri="{FF2B5EF4-FFF2-40B4-BE49-F238E27FC236}">
                <a16:creationId xmlns:a16="http://schemas.microsoft.com/office/drawing/2014/main" id="{97ADB4A2-FDFF-A7F6-94EE-648D08E8764F}"/>
              </a:ext>
            </a:extLst>
          </p:cNvPr>
          <p:cNvSpPr/>
          <p:nvPr/>
        </p:nvSpPr>
        <p:spPr>
          <a:xfrm>
            <a:off x="2658510" y="1681330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4;p19">
            <a:extLst>
              <a:ext uri="{FF2B5EF4-FFF2-40B4-BE49-F238E27FC236}">
                <a16:creationId xmlns:a16="http://schemas.microsoft.com/office/drawing/2014/main" id="{710755F9-8946-A06A-825B-F07B54DB245B}"/>
              </a:ext>
            </a:extLst>
          </p:cNvPr>
          <p:cNvSpPr/>
          <p:nvPr/>
        </p:nvSpPr>
        <p:spPr>
          <a:xfrm>
            <a:off x="13090702" y="8147014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44;p19">
            <a:extLst>
              <a:ext uri="{FF2B5EF4-FFF2-40B4-BE49-F238E27FC236}">
                <a16:creationId xmlns:a16="http://schemas.microsoft.com/office/drawing/2014/main" id="{EA9FB217-3EBA-6CEE-C698-F6655CC98128}"/>
              </a:ext>
            </a:extLst>
          </p:cNvPr>
          <p:cNvSpPr/>
          <p:nvPr/>
        </p:nvSpPr>
        <p:spPr>
          <a:xfrm>
            <a:off x="16555972" y="8286616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44;p19">
            <a:extLst>
              <a:ext uri="{FF2B5EF4-FFF2-40B4-BE49-F238E27FC236}">
                <a16:creationId xmlns:a16="http://schemas.microsoft.com/office/drawing/2014/main" id="{CBA33967-828B-11CF-0369-7B0A94BD87D4}"/>
              </a:ext>
            </a:extLst>
          </p:cNvPr>
          <p:cNvSpPr/>
          <p:nvPr/>
        </p:nvSpPr>
        <p:spPr>
          <a:xfrm>
            <a:off x="7453662" y="8428050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71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E54AD42-CD9F-B717-B840-E21A397B7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313471"/>
                  </p:ext>
                </p:extLst>
              </p:nvPr>
            </p:nvGraphicFramePr>
            <p:xfrm>
              <a:off x="0" y="1"/>
              <a:ext cx="18287999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E54AD42-CD9F-B717-B840-E21A397B7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"/>
                <a:ext cx="18287999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51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 rot="-1799976">
            <a:off x="-381371" y="-35994"/>
            <a:ext cx="7750896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Challenges</a:t>
            </a:r>
            <a:endParaRPr sz="1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" name="Google Shape;124;p18"/>
          <p:cNvSpPr/>
          <p:nvPr/>
        </p:nvSpPr>
        <p:spPr>
          <a:xfrm rot="-1800093">
            <a:off x="-1737195" y="1459829"/>
            <a:ext cx="11504461" cy="589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3599724">
            <a:off x="-2006085" y="7754022"/>
            <a:ext cx="9207542" cy="6824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867161" y="3769898"/>
            <a:ext cx="3098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r>
              <a:rPr lang="en-US" sz="1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ru" sz="12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%</a:t>
            </a:r>
            <a:endParaRPr lang="en-US" sz="12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282232" y="5798402"/>
            <a:ext cx="8322509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FFFFF"/>
                </a:solidFill>
                <a:latin typeface="Bebas Neue" panose="020B0606020202050201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Limited Dataset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658DAF7-B610-0288-4D2E-B22838C44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9857" y="3675567"/>
            <a:ext cx="2009772" cy="2009772"/>
          </a:xfrm>
          <a:prstGeom prst="rect">
            <a:avLst/>
          </a:prstGeom>
        </p:spPr>
      </p:pic>
      <p:sp>
        <p:nvSpPr>
          <p:cNvPr id="10" name="Google Shape;125;p18">
            <a:extLst>
              <a:ext uri="{FF2B5EF4-FFF2-40B4-BE49-F238E27FC236}">
                <a16:creationId xmlns:a16="http://schemas.microsoft.com/office/drawing/2014/main" id="{ED2A9FEE-A53A-3B32-7DB8-F6BEE82D195C}"/>
              </a:ext>
            </a:extLst>
          </p:cNvPr>
          <p:cNvSpPr/>
          <p:nvPr/>
        </p:nvSpPr>
        <p:spPr>
          <a:xfrm>
            <a:off x="3213635" y="5685339"/>
            <a:ext cx="4459705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raphic 11" descr="Clipboard Mixed outline">
            <a:extLst>
              <a:ext uri="{FF2B5EF4-FFF2-40B4-BE49-F238E27FC236}">
                <a16:creationId xmlns:a16="http://schemas.microsoft.com/office/drawing/2014/main" id="{20C06A01-E9D9-6669-0A79-7DCEF11C8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9978" y="3769898"/>
            <a:ext cx="1593482" cy="1593482"/>
          </a:xfrm>
          <a:prstGeom prst="rect">
            <a:avLst/>
          </a:prstGeom>
        </p:spPr>
      </p:pic>
      <p:sp>
        <p:nvSpPr>
          <p:cNvPr id="13" name="Google Shape;125;p18">
            <a:extLst>
              <a:ext uri="{FF2B5EF4-FFF2-40B4-BE49-F238E27FC236}">
                <a16:creationId xmlns:a16="http://schemas.microsoft.com/office/drawing/2014/main" id="{835964E0-72FB-C829-BC46-6922C7D4CF35}"/>
              </a:ext>
            </a:extLst>
          </p:cNvPr>
          <p:cNvSpPr/>
          <p:nvPr/>
        </p:nvSpPr>
        <p:spPr>
          <a:xfrm>
            <a:off x="10656048" y="5662479"/>
            <a:ext cx="4459705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2;p18">
            <a:extLst>
              <a:ext uri="{FF2B5EF4-FFF2-40B4-BE49-F238E27FC236}">
                <a16:creationId xmlns:a16="http://schemas.microsoft.com/office/drawing/2014/main" id="{25F80F1D-D032-E9B0-6C38-68303D84A93E}"/>
              </a:ext>
            </a:extLst>
          </p:cNvPr>
          <p:cNvSpPr txBox="1"/>
          <p:nvPr/>
        </p:nvSpPr>
        <p:spPr>
          <a:xfrm>
            <a:off x="10299032" y="5798402"/>
            <a:ext cx="5195374" cy="252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FFFFF"/>
                </a:solidFill>
                <a:latin typeface="Bebas Neue" panose="020B0606020202050201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"/>
              </a:rPr>
              <a:t>challenges with ANOVA due to non-normal data distribution.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 rot="5400000">
            <a:off x="-5555372" y="6284857"/>
            <a:ext cx="13332146" cy="7624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-378446" y="1874352"/>
            <a:ext cx="18666446" cy="7886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2202921" y="569241"/>
            <a:ext cx="10763986" cy="358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LAST REMARKS</a:t>
            </a:r>
            <a:endParaRPr sz="20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2405777" y="3578721"/>
            <a:ext cx="12524741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858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Feelings about the project</a:t>
            </a:r>
          </a:p>
          <a:p>
            <a:pPr marL="6858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Returning to Power BI</a:t>
            </a:r>
          </a:p>
          <a:p>
            <a:pPr marL="6858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Observing tennis history through data</a:t>
            </a:r>
          </a:p>
          <a:p>
            <a:pPr marL="6858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Room for improvement</a:t>
            </a:r>
            <a:endParaRPr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5844378" y="5514726"/>
            <a:ext cx="1518300" cy="1518300"/>
          </a:xfrm>
          <a:prstGeom prst="donut">
            <a:avLst>
              <a:gd name="adj" fmla="val 25000"/>
            </a:avLst>
          </a:prstGeom>
          <a:solidFill>
            <a:srgbClr val="195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5123073" y="4537343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 rot="3599754">
            <a:off x="8868876" y="4603255"/>
            <a:ext cx="13332146" cy="1080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/>
          <p:nvPr/>
        </p:nvSpPr>
        <p:spPr>
          <a:xfrm rot="-1799967">
            <a:off x="1519756" y="3125157"/>
            <a:ext cx="12830614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GAME, SET</a:t>
            </a:r>
          </a:p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&amp; Match!</a:t>
            </a:r>
            <a:endParaRPr sz="20000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1" name="Google Shape;151;p20"/>
          <p:cNvSpPr/>
          <p:nvPr/>
        </p:nvSpPr>
        <p:spPr>
          <a:xfrm rot="-1800093">
            <a:off x="4543820" y="7441579"/>
            <a:ext cx="11504461" cy="1080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3911300" y="8048700"/>
            <a:ext cx="1518300" cy="1518300"/>
          </a:xfrm>
          <a:prstGeom prst="donut">
            <a:avLst>
              <a:gd name="adj" fmla="val 25000"/>
            </a:avLst>
          </a:prstGeom>
          <a:solidFill>
            <a:srgbClr val="1950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3200775" y="7512000"/>
            <a:ext cx="1518300" cy="1518300"/>
          </a:xfrm>
          <a:prstGeom prst="donut">
            <a:avLst>
              <a:gd name="adj" fmla="val 25000"/>
            </a:avLst>
          </a:prstGeom>
          <a:solidFill>
            <a:srgbClr val="DCE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73C912A1-5F58-456B-95ED-7F651BFABA7C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01203D&quot;"/>
    <we:property name="bookmark" value="&quot;H4sIAAAAAAAAA4VRTWsDIRD9K8XzUtzvbI7ttYRASi4hh1mdLDZGRd2QNOS/19kNBEqhF3XePN8bnzcmVXAaris4IVuyN2uPJ/DHl5xlzMxYw4uybOFQ100rZNNywUXqWheVNYEtbyyCHzBuVRhBk1ACd/uMgdZrGKg6gA6YMYc+WANafeNMTq3oR7xnDC9OWw8kuYkQkWTPiZ7qNEL+WiZHEFGdcYMizmjFe5lLXnVt2/EGq4XoINHCTJgm+5NC0pP9uzURlEk2hEF9qLtCtiIvGuj7qug7QXhQZtCPgZ93P6+Owol4ib29UB79VzImpfudHpSXpVwUEjpe9bnIa2gX/6q5FNcKzmqAaP1vzUn2ibATptTpYMcYHAhcg0n17sactynqqHDipWjBSJSPs6f9Q0X08wBb0CN5T3/EJps9LT8qGbTSGwIAAA==&quot;"/>
    <we:property name="creatorSessionId" value="&quot;725b9302-4d7d-4229-863a-f404c9116784&quot;"/>
    <we:property name="creatorTenantId" value="&quot;0dfa5dc0-036f-4615-99e4-94af822f2b84&quot;"/>
    <we:property name="creatorUserId" value="&quot;1003BFFDA7EC5E74&quot;"/>
    <we:property name="datasetId" value="&quot;88d19cd1-f128-49a1-b5ce-2ce6ce72fe3a&quot;"/>
    <we:property name="embedUrl" value="&quot;/reportEmbed?reportId=7942ffd8-cd18-456b-8ff4-5441abaee3de&amp;config=eyJjbHVzdGVyVXJsIjoiaHR0cHM6Ly9XQUJJLVVTLUVBU1QyLUItUFJJTUFSWS1yZWRpcmVjdC5hbmFseXNpcy53aW5kb3dzLm5ldCIsImVtYmVkRmVhdHVyZXMiOnsidXNhZ2VNZXRyaWNzVk5leHQiOnRydWV9fQ%3D%3D&amp;disableSensitivityBanner=true&quot;"/>
    <we:property name="initialStateBookmark" value="&quot;H4sIAAAAAAAAA41RXWvCMBT9KyPPZbS1WuubG3tyfjCHLyLjprmWzJiUJBWd9L/vphWEMdhektyTk3PuPbkyIV2t4LKAI7IJezLmcAR7eEhYxPQNWy5n8+nb7GMxnb8QbGovjXZscmUebIV+I10DKigQuN1FDJRaQRWqPSiHEavROqNByS/syXTlbYNtxPBcK2MhSK49eAyyJ6JTTd7J44AcofTyhGssfY9mMReJiLMiz4t4hNm4LIBorid0nf1KCdKd/bPRHqQmm4DBcD8sUpGXSToCzrOUF2XAndSVujV8f/t+qUMqHs+em3PIg3+ScVBq2zBQMhiIcSqgiDOelMkQ8vGfajXFtYCTrMAb+1Ozk70j7IiUejiYxrsaSlyBpnp7ZbU1FLWX2PEoWtACxe1sw/4qPdq+gQ2oppuEPoJ1HtSS5Ar/yW/bXVi+ARAJNRNDAgAA&quot;"/>
    <we:property name="isFiltersActionButtonVisible" value="true"/>
    <we:property name="isFooterCollapsed" value="true"/>
    <we:property name="isVisualContainerHeaderHidden" value="false"/>
    <we:property name="pageDisplayName" value="&quot;Home Page&quot;"/>
    <we:property name="pageName" value="&quot;40bd1d04977906e48c9a&quot;"/>
    <we:property name="pptInsertionSessionID" value="&quot;31132429-3F86-4467-9393-7B4445F2444D&quot;"/>
    <we:property name="reportEmbeddedTime" value="&quot;2024-06-26T18:50:08.312Z&quot;"/>
    <we:property name="reportName" value="&quot;Capstone Dashboard&quot;"/>
    <we:property name="reportState" value="&quot;CONNECTED&quot;"/>
    <we:property name="reportUrl" value="&quot;/groups/me/reports/7942ffd8-cd18-456b-8ff4-5441abaee3de/40bd1d04977906e48c9a?bookmarkGuid=9831ea64-74c4-413c-bbaa-af07a072c996&amp;bookmarkUsage=1&amp;ctid=0dfa5dc0-036f-4615-99e4-94af822f2b84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232</Words>
  <Application>Microsoft Office PowerPoint</Application>
  <PresentationFormat>Custom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</vt:lpstr>
      <vt:lpstr>Bebas Neue</vt:lpstr>
      <vt:lpstr>Arial</vt:lpstr>
      <vt:lpstr>Lato Light</vt:lpstr>
      <vt:lpstr>Lato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 BI 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ALEJANDRO JOSE FIGUEROA-RAMIREZ</cp:lastModifiedBy>
  <cp:revision>4</cp:revision>
  <dcterms:modified xsi:type="dcterms:W3CDTF">2024-06-28T16:14:12Z</dcterms:modified>
</cp:coreProperties>
</file>