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7DA4BA-C02A-456F-9D14-9744CDEBB000}">
  <a:tblStyle styleId="{4E7DA4BA-C02A-456F-9D14-9744CDEBB000}" styleName="Table_0"/>
  <a:tblStyle styleId="{EC4C4BE2-3E62-4769-97E8-E7D288B320E9}" styleName="Table_1"/>
  <a:tblStyle styleId="{5C1D08FF-307F-469A-9729-0B67F3AC4B67}" styleName="Table_2"/>
  <a:tblStyle styleId="{4250F6AB-99AA-4808-9D84-5A68EB98700B}" styleName="Table_3"/>
  <a:tblStyle styleId="{750A3EF0-5B95-4BEE-BB02-AA2D53DA7354}" styleName="Table_4"/>
  <a:tblStyle styleId="{E9B758ED-0CBC-45EC-8B89-C65F9D546983}" styleName="Table_5"/>
  <a:tblStyle styleId="{3A736812-816B-4E2E-AD92-CA5F9C3BB8AF}" styleName="Table_6"/>
  <a:tblStyle styleId="{50C96006-833F-430A-963D-4F01FE48934D}" styleName="Table_7"/>
  <a:tblStyle styleId="{F5301883-9C4F-4998-9122-988FDD94A42E}" styleName="Table_8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13D9A-F844-4E4E-9B61-10A9F1692485}" type="datetimeFigureOut">
              <a:rPr lang="es-PE" smtClean="0"/>
              <a:t>21/07/2015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5591-0891-4628-956E-79C07C9CF2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4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1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i="0" u="none" strike="noStrike" cap="none" baseline="0" dirty="0"/>
              <a:t>En </a:t>
            </a:r>
            <a:r>
              <a:rPr lang="en-US" sz="1800" b="1" i="0" u="none" strike="noStrike" cap="none" baseline="0" dirty="0" err="1"/>
              <a:t>este</a:t>
            </a:r>
            <a:r>
              <a:rPr lang="en-US" sz="1800" b="1" i="0" u="none" strike="noStrike" cap="none" baseline="0" dirty="0"/>
              <a:t> 1er </a:t>
            </a:r>
            <a:r>
              <a:rPr lang="en-US" sz="1800" b="1" i="0" u="none" strike="noStrike" cap="none" baseline="0" dirty="0" err="1"/>
              <a:t>separador</a:t>
            </a:r>
            <a:r>
              <a:rPr lang="en-US" sz="1800" b="0" i="0" u="none" strike="noStrike" cap="none" baseline="0" dirty="0"/>
              <a:t> se </a:t>
            </a:r>
            <a:r>
              <a:rPr lang="en-US" sz="1800" b="0" i="0" u="none" strike="noStrike" cap="none" baseline="0" dirty="0" err="1"/>
              <a:t>debe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incluir</a:t>
            </a:r>
            <a:r>
              <a:rPr lang="en-US" sz="1800" b="0" i="0" u="none" strike="noStrike" cap="none" baseline="0" dirty="0"/>
              <a:t> el </a:t>
            </a:r>
            <a:r>
              <a:rPr lang="en-US" sz="1800" b="0" i="0" u="none" strike="noStrike" cap="none" baseline="0" dirty="0" err="1"/>
              <a:t>tema</a:t>
            </a:r>
            <a:r>
              <a:rPr lang="en-US" sz="1800" b="0" i="0" u="none" strike="noStrike" cap="none" baseline="0" dirty="0"/>
              <a:t> de la </a:t>
            </a:r>
            <a:r>
              <a:rPr lang="en-US" sz="1800" b="0" i="0" u="none" strike="noStrike" cap="none" baseline="0" dirty="0" err="1"/>
              <a:t>presentación</a:t>
            </a:r>
            <a:r>
              <a:rPr lang="en-US" sz="1800" b="0" i="0" u="none" strike="noStrike" cap="none" baseline="0" dirty="0"/>
              <a:t> y la </a:t>
            </a:r>
            <a:r>
              <a:rPr lang="en-US" sz="1800" b="0" i="0" u="none" strike="noStrike" cap="none" baseline="0" dirty="0" err="1"/>
              <a:t>primera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lámina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debe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ser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siempre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esta</a:t>
            </a:r>
            <a:r>
              <a:rPr lang="en-US" sz="1800" b="0" i="0" u="none" strike="noStrike" cap="none" baseline="0" dirty="0"/>
              <a:t> (color </a:t>
            </a:r>
            <a:r>
              <a:rPr lang="en-US" sz="1800" b="0" i="0" u="none" strike="noStrike" cap="none" baseline="0" dirty="0" err="1"/>
              <a:t>amarillo</a:t>
            </a:r>
            <a:r>
              <a:rPr lang="en-US" sz="1800" b="0" i="0" u="none" strike="noStrike" cap="none" baseline="0" dirty="0"/>
              <a:t>) ,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lamina de </a:t>
            </a:r>
            <a:r>
              <a:rPr lang="en-US" sz="1800" b="0" i="0" u="none" strike="noStrike" cap="none" baseline="0" dirty="0" err="1"/>
              <a:t>otro</a:t>
            </a:r>
            <a:r>
              <a:rPr lang="en-US" sz="1800" b="0" i="0" u="none" strike="noStrike" cap="none" baseline="0" dirty="0"/>
              <a:t> color, </a:t>
            </a:r>
            <a:r>
              <a:rPr lang="en-US" sz="1800" b="0" i="0" u="none" strike="noStrike" cap="none" baseline="0" dirty="0" err="1"/>
              <a:t>ya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</a:t>
            </a:r>
            <a:r>
              <a:rPr lang="en-US" sz="1800" b="0" i="0" u="none" strike="noStrike" cap="none" baseline="0" dirty="0"/>
              <a:t> el color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identifica</a:t>
            </a:r>
            <a:r>
              <a:rPr lang="en-US" sz="1800" b="0" i="0" u="none" strike="noStrike" cap="none" baseline="0" dirty="0"/>
              <a:t> a la </a:t>
            </a:r>
            <a:r>
              <a:rPr lang="en-US" sz="1800" b="0" i="0" u="none" strike="noStrike" cap="none" baseline="0" dirty="0" err="1"/>
              <a:t>Empresa</a:t>
            </a:r>
            <a:r>
              <a:rPr lang="en-US" sz="1800" b="0" i="0" u="none" strike="noStrike" cap="none" baseline="0" dirty="0"/>
              <a:t>.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retirar</a:t>
            </a:r>
            <a:r>
              <a:rPr lang="en-US" sz="1800" b="0" i="0" u="none" strike="noStrike" cap="none" baseline="0" dirty="0"/>
              <a:t> los </a:t>
            </a:r>
            <a:r>
              <a:rPr lang="en-US" sz="1800" b="0" i="0" u="none" strike="noStrike" cap="none" baseline="0" dirty="0" err="1"/>
              <a:t>pequeños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cuadrados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aparecen</a:t>
            </a:r>
            <a:r>
              <a:rPr lang="en-US" sz="1800" b="0" i="0" u="none" strike="noStrike" cap="none" baseline="0" dirty="0"/>
              <a:t> en </a:t>
            </a:r>
            <a:r>
              <a:rPr lang="en-US" sz="1800" b="0" i="0" u="none" strike="noStrike" cap="none" baseline="0" dirty="0" err="1"/>
              <a:t>esta</a:t>
            </a:r>
            <a:r>
              <a:rPr lang="en-US" sz="1800" b="0" i="0" u="none" strike="noStrike" cap="none" baseline="0" dirty="0"/>
              <a:t> lamina, </a:t>
            </a:r>
            <a:r>
              <a:rPr lang="en-US" sz="1800" b="0" i="0" u="none" strike="noStrike" cap="none" baseline="0" dirty="0" err="1"/>
              <a:t>ya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estos</a:t>
            </a:r>
            <a:r>
              <a:rPr lang="en-US" sz="1800" b="0" i="0" u="none" strike="noStrike" cap="none" baseline="0" dirty="0"/>
              <a:t> son parte de la </a:t>
            </a:r>
            <a:r>
              <a:rPr lang="en-US" sz="1800" b="0" i="0" u="none" strike="noStrike" cap="none" baseline="0" dirty="0" err="1"/>
              <a:t>nueva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identidad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corporativa</a:t>
            </a:r>
            <a:r>
              <a:rPr lang="en-US" sz="1800" b="0" i="0" u="none" strike="noStrike" cap="none" baseline="0" dirty="0"/>
              <a:t>. Solo </a:t>
            </a:r>
            <a:r>
              <a:rPr lang="en-US" sz="1800" b="1" i="0" u="sng" strike="noStrike" cap="none" baseline="0" dirty="0"/>
              <a:t>se </a:t>
            </a:r>
            <a:r>
              <a:rPr lang="en-US" sz="1800" b="1" i="0" u="sng" strike="noStrike" cap="none" baseline="0" dirty="0" err="1"/>
              <a:t>debe</a:t>
            </a:r>
            <a:r>
              <a:rPr lang="en-US" sz="1800" b="1" i="0" u="sng" strike="noStrike" cap="none" baseline="0" dirty="0"/>
              <a:t>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la </a:t>
            </a:r>
            <a:r>
              <a:rPr lang="en-US" sz="1800" b="0" i="0" u="none" strike="noStrike" cap="none" baseline="0" dirty="0" err="1"/>
              <a:t>letra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arial</a:t>
            </a:r>
            <a:r>
              <a:rPr lang="en-US" sz="1800" b="0" i="0" u="none" strike="noStrike" cap="none" baseline="0" dirty="0"/>
              <a:t>, de 60 </a:t>
            </a:r>
            <a:r>
              <a:rPr lang="en-US" sz="1800" b="0" i="0" u="none" strike="noStrike" cap="none" baseline="0" dirty="0" err="1"/>
              <a:t>puntos</a:t>
            </a:r>
            <a:r>
              <a:rPr lang="en-US" sz="1800" b="0" i="0" u="none" strike="noStrike" cap="none" baseline="0" dirty="0"/>
              <a:t>.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otra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letra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ni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tampoco</a:t>
            </a:r>
            <a:r>
              <a:rPr lang="en-US" sz="1800" b="0" i="0" u="none" strike="noStrike" cap="none" baseline="0" dirty="0"/>
              <a:t> con </a:t>
            </a:r>
            <a:r>
              <a:rPr lang="en-US" sz="1800" b="0" i="0" u="none" strike="noStrike" cap="none" baseline="0" dirty="0" err="1"/>
              <a:t>efecto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cursiva</a:t>
            </a:r>
            <a:r>
              <a:rPr lang="en-US" sz="1800" b="0" i="0" u="none" strike="noStrike" cap="none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86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05774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41627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44782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28" name="Shape 10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04792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61930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73204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6" name="Shape 1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02462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204" name="Shape 1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5" name="Shape 1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83441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24" name="Shape 1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65645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78" name="Shape 1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9" name="Shape 1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33359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70104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7" name="Shape 1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48197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95" name="Shape 1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05317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15" name="Shape 1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75518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285653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44" name="Shape 1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5" name="Shape 1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798901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52" name="Shape 1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3" name="Shape 1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991870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60" name="Shape 16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051923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780" name="Shape 1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1" name="Shape 1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123177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788" name="Shape 1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9" name="Shape 1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186954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Shape 19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08" name="Shape 1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9" name="Shape 1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04455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709926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Shape 19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67" name="Shape 19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8" name="Shape 1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52152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1164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144492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20260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39933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160059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4943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053" y="2407471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7" name="Picture 3" descr="small-5648-549119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4" y="558255"/>
            <a:ext cx="1016687" cy="76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57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8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7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18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42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989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05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47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03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0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9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9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1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9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08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4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30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ppt/slides/slide17.x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ppt/slides/slide15.x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ppt/slides/slide20.xml" TargetMode="External"/><Relationship Id="rId7" Type="http://schemas.openxmlformats.org/officeDocument/2006/relationships/hyperlink" Target="ppt/slides/slide14.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hyperlink" Target="ppt/slides/slide18.xml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pt/slides/slide17.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ppt/slides/slide17.xml" TargetMode="External"/><Relationship Id="rId5" Type="http://schemas.openxmlformats.org/officeDocument/2006/relationships/image" Target="../media/image4.png"/><Relationship Id="rId4" Type="http://schemas.openxmlformats.org/officeDocument/2006/relationships/hyperlink" Target="ppt/slides/slide21.x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ppt/slides/slide13.xml" TargetMode="External"/><Relationship Id="rId13" Type="http://schemas.openxmlformats.org/officeDocument/2006/relationships/hyperlink" Target="ppt/slides/slide28.xml" TargetMode="External"/><Relationship Id="rId3" Type="http://schemas.openxmlformats.org/officeDocument/2006/relationships/image" Target="../media/image2.jpg"/><Relationship Id="rId7" Type="http://schemas.openxmlformats.org/officeDocument/2006/relationships/hyperlink" Target="ppt/slides/slide11.xml" TargetMode="External"/><Relationship Id="rId12" Type="http://schemas.openxmlformats.org/officeDocument/2006/relationships/hyperlink" Target="ppt/slides/slide25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ppt/slides/slide8.xml" TargetMode="External"/><Relationship Id="rId11" Type="http://schemas.openxmlformats.org/officeDocument/2006/relationships/hyperlink" Target="ppt/slides/slide23.xml" TargetMode="External"/><Relationship Id="rId5" Type="http://schemas.openxmlformats.org/officeDocument/2006/relationships/hyperlink" Target="ppt/slides/slide5.xml" TargetMode="External"/><Relationship Id="rId10" Type="http://schemas.openxmlformats.org/officeDocument/2006/relationships/hyperlink" Target="ppt/slides/slide19.xml" TargetMode="External"/><Relationship Id="rId4" Type="http://schemas.openxmlformats.org/officeDocument/2006/relationships/hyperlink" Target="ppt/slides/slide3.xml" TargetMode="External"/><Relationship Id="rId9" Type="http://schemas.openxmlformats.org/officeDocument/2006/relationships/hyperlink" Target="ppt/slides/slide16.x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pt/slides/slide20.x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03200" y="1333500"/>
            <a:ext cx="7696199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6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8972" y="3573016"/>
            <a:ext cx="7696199" cy="151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/>
        </p:nvSpPr>
        <p:spPr>
          <a:xfrm>
            <a:off x="392832" y="3640832"/>
            <a:ext cx="8775700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4.Entradas y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-US" sz="6000" dirty="0" smtClean="0">
                <a:solidFill>
                  <a:schemeClr val="dk1"/>
                </a:solidFill>
              </a:rPr>
              <a:t>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/>
        </p:nvSpPr>
        <p:spPr>
          <a:xfrm>
            <a:off x="1428749" y="546894"/>
            <a:ext cx="6215063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Entradas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Entradas: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del Proyecto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Solicitud de accesos</a:t>
            </a:r>
          </a:p>
        </p:txBody>
      </p:sp>
      <p:sp>
        <p:nvSpPr>
          <p:cNvPr id="861" name="Shape 861"/>
          <p:cNvSpPr/>
          <p:nvPr/>
        </p:nvSpPr>
        <p:spPr>
          <a:xfrm>
            <a:off x="3132138" y="2565400"/>
            <a:ext cx="2519361" cy="2087562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Configuración</a:t>
            </a:r>
          </a:p>
        </p:txBody>
      </p:sp>
      <p:sp>
        <p:nvSpPr>
          <p:cNvPr id="862" name="Shape 862"/>
          <p:cNvSpPr/>
          <p:nvPr/>
        </p:nvSpPr>
        <p:spPr>
          <a:xfrm>
            <a:off x="6083300" y="2060575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Actualizado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Registro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Items de 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actualizada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Shape 86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/>
        </p:nvSpPr>
        <p:spPr>
          <a:xfrm>
            <a:off x="539552" y="3034804"/>
            <a:ext cx="10009187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5.1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Subprocesos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/>
        </p:nvSpPr>
        <p:spPr>
          <a:xfrm>
            <a:off x="1450182" y="300038"/>
            <a:ext cx="7612062" cy="968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Shape 990"/>
          <p:cNvCxnSpPr/>
          <p:nvPr/>
        </p:nvCxnSpPr>
        <p:spPr>
          <a:xfrm flipH="1">
            <a:off x="1776412" y="2832100"/>
            <a:ext cx="11112" cy="223838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1" name="Shape 991"/>
          <p:cNvGrpSpPr/>
          <p:nvPr/>
        </p:nvGrpSpPr>
        <p:grpSpPr>
          <a:xfrm>
            <a:off x="1235074" y="1916113"/>
            <a:ext cx="1104900" cy="915986"/>
            <a:chOff x="-23" y="1117"/>
            <a:chExt cx="696" cy="576"/>
          </a:xfrm>
        </p:grpSpPr>
        <p:pic>
          <p:nvPicPr>
            <p:cNvPr id="992" name="Shape 992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Shape 993"/>
            <p:cNvSpPr/>
            <p:nvPr/>
          </p:nvSpPr>
          <p:spPr>
            <a:xfrm>
              <a:off x="-23" y="1450"/>
              <a:ext cx="696" cy="2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994" name="Shape 994"/>
          <p:cNvCxnSpPr/>
          <p:nvPr/>
        </p:nvCxnSpPr>
        <p:spPr>
          <a:xfrm rot="10800000" flipH="1">
            <a:off x="2171700" y="3324225"/>
            <a:ext cx="463550" cy="126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5" name="Shape 995"/>
          <p:cNvGrpSpPr/>
          <p:nvPr/>
        </p:nvGrpSpPr>
        <p:grpSpPr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996" name="Shape 996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Requerimiento Atendido</a:t>
              </a:r>
            </a:p>
          </p:txBody>
        </p:sp>
        <p:pic>
          <p:nvPicPr>
            <p:cNvPr id="997" name="Shape 997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8" name="Shape 998"/>
          <p:cNvGrpSpPr/>
          <p:nvPr/>
        </p:nvGrpSpPr>
        <p:grpSpPr>
          <a:xfrm>
            <a:off x="7524749" y="2060575"/>
            <a:ext cx="1104900" cy="719137"/>
            <a:chOff x="-23" y="1117"/>
            <a:chExt cx="696" cy="452"/>
          </a:xfrm>
        </p:grpSpPr>
        <p:pic>
          <p:nvPicPr>
            <p:cNvPr id="999" name="Shape 999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0" name="Shape 1000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001" name="Shape 1001"/>
          <p:cNvCxnSpPr/>
          <p:nvPr/>
        </p:nvCxnSpPr>
        <p:spPr>
          <a:xfrm rot="10800000" flipH="1">
            <a:off x="5518150" y="2332038"/>
            <a:ext cx="2243138" cy="3714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02" name="Shape 1002"/>
          <p:cNvSpPr/>
          <p:nvPr/>
        </p:nvSpPr>
        <p:spPr>
          <a:xfrm>
            <a:off x="179388" y="6211887"/>
            <a:ext cx="1008062" cy="358775"/>
          </a:xfrm>
          <a:prstGeom prst="flowChartAlternateProcess">
            <a:avLst/>
          </a:prstGeom>
          <a:solidFill>
            <a:srgbClr val="FF6600">
              <a:alpha val="24705"/>
            </a:srgbClr>
          </a:solidFill>
          <a:ln w="25400" cap="flat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Detalle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subprocesos</a:t>
            </a:r>
          </a:p>
        </p:txBody>
      </p:sp>
      <p:grpSp>
        <p:nvGrpSpPr>
          <p:cNvPr id="1003" name="Shape 1003"/>
          <p:cNvGrpSpPr/>
          <p:nvPr/>
        </p:nvGrpSpPr>
        <p:grpSpPr>
          <a:xfrm>
            <a:off x="1309687" y="3055937"/>
            <a:ext cx="935037" cy="830261"/>
            <a:chOff x="2405" y="2205"/>
            <a:chExt cx="589" cy="522"/>
          </a:xfrm>
        </p:grpSpPr>
        <p:pic>
          <p:nvPicPr>
            <p:cNvPr id="1004" name="Shape 100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2450" y="2205"/>
              <a:ext cx="499" cy="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Shape 1005"/>
            <p:cNvSpPr/>
            <p:nvPr/>
          </p:nvSpPr>
          <p:spPr>
            <a:xfrm>
              <a:off x="2405" y="2546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5672137" y="3644900"/>
            <a:ext cx="963611" cy="1439862"/>
            <a:chOff x="2925" y="1389"/>
            <a:chExt cx="607" cy="725"/>
          </a:xfrm>
        </p:grpSpPr>
        <p:sp>
          <p:nvSpPr>
            <p:cNvPr id="1007" name="Shape 1007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Auditar items de Configuración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(2)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Gestor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Analista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dirty="0" err="1">
                  <a:solidFill>
                    <a:srgbClr val="000066"/>
                  </a:solidFill>
                </a:rPr>
                <a:t>s</a:t>
              </a: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emanal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del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0" name="Shape 1010"/>
          <p:cNvCxnSpPr/>
          <p:nvPr/>
        </p:nvCxnSpPr>
        <p:spPr>
          <a:xfrm rot="10800000" flipH="1">
            <a:off x="3663950" y="2703512"/>
            <a:ext cx="1330324" cy="6540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011" name="Shape 1011"/>
          <p:cNvGrpSpPr/>
          <p:nvPr/>
        </p:nvGrpSpPr>
        <p:grpSpPr>
          <a:xfrm>
            <a:off x="2700337" y="2636838"/>
            <a:ext cx="963611" cy="1439861"/>
            <a:chOff x="2925" y="1389"/>
            <a:chExt cx="607" cy="725"/>
          </a:xfrm>
        </p:grpSpPr>
        <p:sp>
          <p:nvSpPr>
            <p:cNvPr id="1012" name="Shape 1012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sng" strike="noStrike" cap="none" baseline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Administrar Sistema de Gestión de Configuración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Reporte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Seguimiento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GC,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GC  </a:t>
              </a:r>
            </a:p>
          </p:txBody>
        </p:sp>
      </p:grpSp>
      <p:cxnSp>
        <p:nvCxnSpPr>
          <p:cNvPr id="1015" name="Shape 1015"/>
          <p:cNvCxnSpPr>
            <a:stCxn id="1014" idx="2"/>
            <a:endCxn id="1007" idx="1"/>
          </p:cNvCxnSpPr>
          <p:nvPr/>
        </p:nvCxnSpPr>
        <p:spPr>
          <a:xfrm>
            <a:off x="3182143" y="4076700"/>
            <a:ext cx="2489994" cy="289123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016" name="Shape 1016"/>
          <p:cNvGrpSpPr/>
          <p:nvPr/>
        </p:nvGrpSpPr>
        <p:grpSpPr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017" name="Shape 101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MX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dirty="0" err="1" smtClean="0">
                  <a:solidFill>
                    <a:srgbClr val="000066"/>
                  </a:solidFill>
                </a:rPr>
                <a:t>S</a:t>
              </a: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emanal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8" name="Shape 101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Shape 1019"/>
          <p:cNvGrpSpPr/>
          <p:nvPr/>
        </p:nvGrpSpPr>
        <p:grpSpPr>
          <a:xfrm>
            <a:off x="7092949" y="5373687"/>
            <a:ext cx="1104900" cy="719136"/>
            <a:chOff x="-23" y="1117"/>
            <a:chExt cx="696" cy="452"/>
          </a:xfrm>
        </p:grpSpPr>
        <p:pic>
          <p:nvPicPr>
            <p:cNvPr id="1020" name="Shape 1020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Shape 1021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022" name="Shape 1022"/>
          <p:cNvCxnSpPr>
            <a:stCxn id="1009" idx="2"/>
          </p:cNvCxnSpPr>
          <p:nvPr/>
        </p:nvCxnSpPr>
        <p:spPr>
          <a:xfrm rot="10800000" flipH="1">
            <a:off x="5979318" y="5259387"/>
            <a:ext cx="352425" cy="31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3" name="Shape 1023"/>
          <p:cNvCxnSpPr/>
          <p:nvPr/>
        </p:nvCxnSpPr>
        <p:spPr>
          <a:xfrm rot="10800000" flipH="1">
            <a:off x="6419850" y="5645150"/>
            <a:ext cx="909638" cy="31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" name="Shape 1024"/>
          <p:cNvCxnSpPr>
            <a:stCxn id="996" idx="2"/>
            <a:endCxn id="1008" idx="0"/>
          </p:cNvCxnSpPr>
          <p:nvPr/>
        </p:nvCxnSpPr>
        <p:spPr>
          <a:xfrm>
            <a:off x="5268913" y="3198813"/>
            <a:ext cx="885030" cy="4460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5" name="Shape 102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" name="Shape 1031"/>
          <p:cNvGraphicFramePr/>
          <p:nvPr>
            <p:extLst>
              <p:ext uri="{D42A27DB-BD31-4B8C-83A1-F6EECF244321}">
                <p14:modId xmlns:p14="http://schemas.microsoft.com/office/powerpoint/2010/main" val="2640422029"/>
              </p:ext>
            </p:extLst>
          </p:nvPr>
        </p:nvGraphicFramePr>
        <p:xfrm>
          <a:off x="395287" y="1412875"/>
          <a:ext cx="8412150" cy="3835430"/>
        </p:xfrm>
        <a:graphic>
          <a:graphicData uri="http://schemas.openxmlformats.org/drawingml/2006/table">
            <a:tbl>
              <a:tblPr>
                <a:noFill/>
                <a:tableStyleId>{5C1D08FF-307F-469A-9729-0B67F3AC4B67}</a:tableStyleId>
              </a:tblPr>
              <a:tblGrid>
                <a:gridCol w="328600"/>
                <a:gridCol w="1125550"/>
                <a:gridCol w="1379525"/>
                <a:gridCol w="2998800"/>
                <a:gridCol w="1366825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Subproceso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del Subproceso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Aplica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control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optimización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control (Google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Drive,Github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infraestructura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certificaciones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Cronograma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Analista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Calidad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Auditar items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HGPRD_0.1_2015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Semanal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2" name="Shape 1032"/>
          <p:cNvSpPr txBox="1"/>
          <p:nvPr/>
        </p:nvSpPr>
        <p:spPr>
          <a:xfrm>
            <a:off x="1691680" y="225426"/>
            <a:ext cx="7612062" cy="968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3" name="Shape 103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547192" y="3573016"/>
            <a:ext cx="9648824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5.2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/>
        </p:nvSpPr>
        <p:spPr>
          <a:xfrm>
            <a:off x="1331912" y="58738"/>
            <a:ext cx="74168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Administrar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Sistema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Shape 1160"/>
          <p:cNvGrpSpPr/>
          <p:nvPr/>
        </p:nvGrpSpPr>
        <p:grpSpPr>
          <a:xfrm>
            <a:off x="2266949" y="1771650"/>
            <a:ext cx="1296988" cy="1657350"/>
            <a:chOff x="1473" y="1389"/>
            <a:chExt cx="607" cy="725"/>
          </a:xfrm>
        </p:grpSpPr>
        <p:sp>
          <p:nvSpPr>
            <p:cNvPr id="1161" name="Shape 1161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sng" strike="noStrike" cap="none" baseline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Gestionar Configuración del Proyecto</a:t>
              </a: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 GC</a:t>
              </a:r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468312" y="3154362"/>
            <a:ext cx="1104900" cy="608011"/>
            <a:chOff x="-23" y="1776"/>
            <a:chExt cx="696" cy="382"/>
          </a:xfrm>
        </p:grpSpPr>
        <p:sp>
          <p:nvSpPr>
            <p:cNvPr id="1165" name="Shape 1165"/>
            <p:cNvSpPr/>
            <p:nvPr/>
          </p:nvSpPr>
          <p:spPr>
            <a:xfrm>
              <a:off x="-23" y="2038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  <p:pic>
          <p:nvPicPr>
            <p:cNvPr id="1166" name="Shape 1166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151" y="1776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7" name="Shape 1167"/>
          <p:cNvCxnSpPr>
            <a:endCxn id="1161" idx="1"/>
          </p:cNvCxnSpPr>
          <p:nvPr/>
        </p:nvCxnSpPr>
        <p:spPr>
          <a:xfrm rot="10800000" flipH="1">
            <a:off x="1269999" y="2601466"/>
            <a:ext cx="996950" cy="7635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68" name="Shape 1168"/>
          <p:cNvCxnSpPr/>
          <p:nvPr/>
        </p:nvCxnSpPr>
        <p:spPr>
          <a:xfrm flipH="1">
            <a:off x="1008062" y="2682875"/>
            <a:ext cx="1587" cy="4714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9" name="Shape 1169"/>
          <p:cNvSpPr/>
          <p:nvPr/>
        </p:nvSpPr>
        <p:spPr>
          <a:xfrm>
            <a:off x="179388" y="6140450"/>
            <a:ext cx="1079499" cy="358775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Detalle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Actividad</a:t>
            </a:r>
          </a:p>
        </p:txBody>
      </p:sp>
      <p:grpSp>
        <p:nvGrpSpPr>
          <p:cNvPr id="1170" name="Shape 1170"/>
          <p:cNvGrpSpPr/>
          <p:nvPr/>
        </p:nvGrpSpPr>
        <p:grpSpPr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171" name="Shape 1171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 Ejecutado</a:t>
              </a:r>
            </a:p>
          </p:txBody>
        </p:sp>
        <p:pic>
          <p:nvPicPr>
            <p:cNvPr id="1172" name="Shape 1172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3" name="Shape 1173"/>
          <p:cNvGrpSpPr/>
          <p:nvPr/>
        </p:nvGrpSpPr>
        <p:grpSpPr>
          <a:xfrm>
            <a:off x="7524749" y="3657599"/>
            <a:ext cx="1104900" cy="817562"/>
            <a:chOff x="-23" y="1117"/>
            <a:chExt cx="696" cy="514"/>
          </a:xfrm>
        </p:grpSpPr>
        <p:pic>
          <p:nvPicPr>
            <p:cNvPr id="1174" name="Shape 117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5" name="Shape 1175"/>
            <p:cNvSpPr/>
            <p:nvPr/>
          </p:nvSpPr>
          <p:spPr>
            <a:xfrm>
              <a:off x="-23" y="1450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>
                  <a:solidFill>
                    <a:srgbClr val="000066"/>
                  </a:solidFill>
                </a:rPr>
                <a:t>Jefe de Proyecto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76" name="Shape 1176"/>
          <p:cNvCxnSpPr>
            <a:stCxn id="1171" idx="2"/>
          </p:cNvCxnSpPr>
          <p:nvPr/>
        </p:nvCxnSpPr>
        <p:spPr>
          <a:xfrm>
            <a:off x="8077200" y="3097213"/>
            <a:ext cx="0" cy="5603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7" name="Shape 1177"/>
          <p:cNvSpPr/>
          <p:nvPr/>
        </p:nvSpPr>
        <p:spPr>
          <a:xfrm>
            <a:off x="7092950" y="6237287"/>
            <a:ext cx="1008063" cy="360362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Regresar</a:t>
            </a:r>
          </a:p>
        </p:txBody>
      </p:sp>
      <p:grpSp>
        <p:nvGrpSpPr>
          <p:cNvPr id="1178" name="Shape 1178"/>
          <p:cNvGrpSpPr/>
          <p:nvPr/>
        </p:nvGrpSpPr>
        <p:grpSpPr>
          <a:xfrm>
            <a:off x="541338" y="1962149"/>
            <a:ext cx="935037" cy="720725"/>
            <a:chOff x="476" y="3293"/>
            <a:chExt cx="589" cy="454"/>
          </a:xfrm>
        </p:grpSpPr>
        <p:pic>
          <p:nvPicPr>
            <p:cNvPr id="1179" name="Shape 1179"/>
            <p:cNvPicPr preferRelativeResize="0"/>
            <p:nvPr/>
          </p:nvPicPr>
          <p:blipFill rotWithShape="1">
            <a:blip r:embed="rId8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Shape 1180"/>
            <p:cNvSpPr/>
            <p:nvPr/>
          </p:nvSpPr>
          <p:spPr>
            <a:xfrm>
              <a:off x="476" y="3565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 Plan del Proyecto</a:t>
              </a:r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4886324" y="4119563"/>
            <a:ext cx="1341438" cy="1657350"/>
            <a:chOff x="2925" y="1389"/>
            <a:chExt cx="607" cy="725"/>
          </a:xfrm>
        </p:grpSpPr>
        <p:sp>
          <p:nvSpPr>
            <p:cNvPr id="1182" name="Shape 1182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Gestionar solicitudes de accesos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(3) Gestor de Configuración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Formato de Solicitud de Accesos</a:t>
              </a:r>
            </a:p>
          </p:txBody>
        </p:sp>
      </p:grpSp>
      <p:cxnSp>
        <p:nvCxnSpPr>
          <p:cNvPr id="1185" name="Shape 1185"/>
          <p:cNvCxnSpPr>
            <a:stCxn id="1161" idx="3"/>
          </p:cNvCxnSpPr>
          <p:nvPr/>
        </p:nvCxnSpPr>
        <p:spPr>
          <a:xfrm>
            <a:off x="3563937" y="2601466"/>
            <a:ext cx="4238625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86" name="Shape 1186"/>
          <p:cNvGrpSpPr/>
          <p:nvPr/>
        </p:nvGrpSpPr>
        <p:grpSpPr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187" name="Shape 118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Accesos gestionados</a:t>
              </a:r>
            </a:p>
          </p:txBody>
        </p:sp>
        <p:pic>
          <p:nvPicPr>
            <p:cNvPr id="1188" name="Shape 118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9" name="Shape 1189"/>
          <p:cNvCxnSpPr>
            <a:stCxn id="1182" idx="3"/>
          </p:cNvCxnSpPr>
          <p:nvPr/>
        </p:nvCxnSpPr>
        <p:spPr>
          <a:xfrm>
            <a:off x="6227762" y="4949379"/>
            <a:ext cx="1577975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Shape 1190"/>
          <p:cNvCxnSpPr>
            <a:endCxn id="1175" idx="2"/>
          </p:cNvCxnSpPr>
          <p:nvPr/>
        </p:nvCxnSpPr>
        <p:spPr>
          <a:xfrm rot="10800000" flipH="1">
            <a:off x="8067675" y="4475162"/>
            <a:ext cx="9524" cy="263525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Shape 119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Shape 1192"/>
          <p:cNvCxnSpPr>
            <a:stCxn id="1163" idx="2"/>
            <a:endCxn id="1182" idx="1"/>
          </p:cNvCxnSpPr>
          <p:nvPr/>
        </p:nvCxnSpPr>
        <p:spPr>
          <a:xfrm>
            <a:off x="2915443" y="3429000"/>
            <a:ext cx="1970881" cy="152037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" name="Shape 1198"/>
          <p:cNvGraphicFramePr/>
          <p:nvPr>
            <p:extLst>
              <p:ext uri="{D42A27DB-BD31-4B8C-83A1-F6EECF244321}">
                <p14:modId xmlns:p14="http://schemas.microsoft.com/office/powerpoint/2010/main" val="4073235812"/>
              </p:ext>
            </p:extLst>
          </p:nvPr>
        </p:nvGraphicFramePr>
        <p:xfrm>
          <a:off x="179388" y="1484312"/>
          <a:ext cx="8713775" cy="2818150"/>
        </p:xfrm>
        <a:graphic>
          <a:graphicData uri="http://schemas.openxmlformats.org/drawingml/2006/table">
            <a:tbl>
              <a:tblPr>
                <a:noFill/>
                <a:tableStyleId>{4250F6AB-99AA-4808-9D84-5A68EB98700B}</a:tableStyleId>
              </a:tblPr>
              <a:tblGrid>
                <a:gridCol w="341300"/>
                <a:gridCol w="1163650"/>
                <a:gridCol w="1430325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Actividad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Actividad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Configuración del Proyecto.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atiende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solicitudes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enviadas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“FSOLACC_2015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Accesos.xls”.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FSOLACC_2015Formato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Atendida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9" name="Shape 1199"/>
          <p:cNvSpPr/>
          <p:nvPr/>
        </p:nvSpPr>
        <p:spPr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Regresar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896815" y="209551"/>
            <a:ext cx="82597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Administrar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Sistema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1" name="Shape 120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/>
        </p:nvSpPr>
        <p:spPr>
          <a:xfrm>
            <a:off x="539552" y="3573016"/>
            <a:ext cx="9432924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5.3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Shape 1327"/>
          <p:cNvGrpSpPr/>
          <p:nvPr/>
        </p:nvGrpSpPr>
        <p:grpSpPr>
          <a:xfrm>
            <a:off x="3427412" y="2205038"/>
            <a:ext cx="1289050" cy="1295399"/>
            <a:chOff x="1473" y="1389"/>
            <a:chExt cx="607" cy="725"/>
          </a:xfrm>
        </p:grpSpPr>
        <p:sp>
          <p:nvSpPr>
            <p:cNvPr id="1328" name="Shape 1328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Verificar entregables, activos de procesos y proyectos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(3) Jefe de Proyecto 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err="1">
                  <a:solidFill>
                    <a:srgbClr val="000066"/>
                  </a:solidFill>
                </a:rPr>
                <a:t>Registro</a:t>
              </a:r>
              <a:r>
                <a:rPr lang="en-US" sz="800" b="1" dirty="0">
                  <a:solidFill>
                    <a:srgbClr val="000066"/>
                  </a:solidFill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Shape 1331"/>
          <p:cNvGrpSpPr/>
          <p:nvPr/>
        </p:nvGrpSpPr>
        <p:grpSpPr>
          <a:xfrm>
            <a:off x="395287" y="2781300"/>
            <a:ext cx="1104900" cy="608012"/>
            <a:chOff x="-23" y="1776"/>
            <a:chExt cx="696" cy="382"/>
          </a:xfrm>
        </p:grpSpPr>
        <p:sp>
          <p:nvSpPr>
            <p:cNvPr id="1332" name="Shape 1332"/>
            <p:cNvSpPr/>
            <p:nvPr/>
          </p:nvSpPr>
          <p:spPr>
            <a:xfrm>
              <a:off x="-23" y="2038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  <p:pic>
          <p:nvPicPr>
            <p:cNvPr id="1333" name="Shape 1333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51" y="1776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4" name="Shape 1334"/>
          <p:cNvCxnSpPr>
            <a:stCxn id="1332" idx="2"/>
          </p:cNvCxnSpPr>
          <p:nvPr/>
        </p:nvCxnSpPr>
        <p:spPr>
          <a:xfrm>
            <a:off x="947738" y="3389312"/>
            <a:ext cx="23812" cy="328611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5" name="Shape 1335"/>
          <p:cNvCxnSpPr/>
          <p:nvPr/>
        </p:nvCxnSpPr>
        <p:spPr>
          <a:xfrm>
            <a:off x="915987" y="2400300"/>
            <a:ext cx="19049" cy="3810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6" name="Shape 1336"/>
          <p:cNvSpPr/>
          <p:nvPr/>
        </p:nvSpPr>
        <p:spPr>
          <a:xfrm>
            <a:off x="179388" y="6165850"/>
            <a:ext cx="1079499" cy="358775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Detalle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Tareas</a:t>
            </a:r>
          </a:p>
        </p:txBody>
      </p:sp>
      <p:cxnSp>
        <p:nvCxnSpPr>
          <p:cNvPr id="1337" name="Shape 1337"/>
          <p:cNvCxnSpPr/>
          <p:nvPr/>
        </p:nvCxnSpPr>
        <p:spPr>
          <a:xfrm>
            <a:off x="6229350" y="2852738"/>
            <a:ext cx="215899" cy="15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38" name="Shape 1338"/>
          <p:cNvGrpSpPr/>
          <p:nvPr/>
        </p:nvGrpSpPr>
        <p:grpSpPr>
          <a:xfrm>
            <a:off x="6445250" y="2205038"/>
            <a:ext cx="1296988" cy="1295399"/>
            <a:chOff x="1473" y="1389"/>
            <a:chExt cx="607" cy="725"/>
          </a:xfrm>
        </p:grpSpPr>
        <p:sp>
          <p:nvSpPr>
            <p:cNvPr id="1339" name="Shape 1339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Cargar y configurar entregables, activos de procesos y proyectos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(5) Gestor de Configuración</a:t>
              </a: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smtClean="0">
                  <a:solidFill>
                    <a:srgbClr val="000066"/>
                  </a:solidFill>
                </a:rPr>
                <a:t>RICON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/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Repositorio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Shape 1342"/>
          <p:cNvGrpSpPr/>
          <p:nvPr/>
        </p:nvGrpSpPr>
        <p:grpSpPr>
          <a:xfrm>
            <a:off x="6445250" y="3717925"/>
            <a:ext cx="1296988" cy="1295399"/>
            <a:chOff x="1473" y="1389"/>
            <a:chExt cx="607" cy="725"/>
          </a:xfrm>
        </p:grpSpPr>
        <p:sp>
          <p:nvSpPr>
            <p:cNvPr id="1343" name="Shape 1343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Publicar y dar seguimiento</a:t>
              </a: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(6) Gestor de Configuración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Github,Google Drive</a:t>
              </a:r>
            </a:p>
          </p:txBody>
        </p:sp>
      </p:grpSp>
      <p:grpSp>
        <p:nvGrpSpPr>
          <p:cNvPr id="1346" name="Shape 1346"/>
          <p:cNvGrpSpPr/>
          <p:nvPr/>
        </p:nvGrpSpPr>
        <p:grpSpPr>
          <a:xfrm>
            <a:off x="8004175" y="4149724"/>
            <a:ext cx="1104900" cy="706438"/>
            <a:chOff x="2776" y="542"/>
            <a:chExt cx="696" cy="445"/>
          </a:xfrm>
        </p:grpSpPr>
        <p:sp>
          <p:nvSpPr>
            <p:cNvPr id="1347" name="Shape 134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 Ejecutado</a:t>
              </a:r>
            </a:p>
          </p:txBody>
        </p:sp>
        <p:pic>
          <p:nvPicPr>
            <p:cNvPr id="1348" name="Shape 1348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8004174" y="5086350"/>
            <a:ext cx="1104900" cy="719137"/>
            <a:chOff x="-23" y="1117"/>
            <a:chExt cx="696" cy="452"/>
          </a:xfrm>
        </p:grpSpPr>
        <p:pic>
          <p:nvPicPr>
            <p:cNvPr id="1350" name="Shape 1350"/>
            <p:cNvPicPr preferRelativeResize="0"/>
            <p:nvPr/>
          </p:nvPicPr>
          <p:blipFill rotWithShape="1">
            <a:blip r:embed="rId5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1" name="Shape 1351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352" name="Shape 1352"/>
          <p:cNvCxnSpPr>
            <a:stCxn id="1347" idx="2"/>
          </p:cNvCxnSpPr>
          <p:nvPr/>
        </p:nvCxnSpPr>
        <p:spPr>
          <a:xfrm>
            <a:off x="8556625" y="4856162"/>
            <a:ext cx="0" cy="2301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3" name="Shape 1353"/>
          <p:cNvCxnSpPr>
            <a:stCxn id="1343" idx="3"/>
          </p:cNvCxnSpPr>
          <p:nvPr/>
        </p:nvCxnSpPr>
        <p:spPr>
          <a:xfrm rot="10800000" flipH="1">
            <a:off x="7742238" y="4360167"/>
            <a:ext cx="539749" cy="634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354" name="Shape 1354"/>
          <p:cNvGrpSpPr/>
          <p:nvPr/>
        </p:nvGrpSpPr>
        <p:grpSpPr>
          <a:xfrm>
            <a:off x="1914525" y="2205038"/>
            <a:ext cx="1289050" cy="1295399"/>
            <a:chOff x="1473" y="1389"/>
            <a:chExt cx="607" cy="725"/>
          </a:xfrm>
        </p:grpSpPr>
        <p:sp>
          <p:nvSpPr>
            <p:cNvPr id="1355" name="Shape 1355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Elaborar/</a:t>
              </a: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Modificar entregables, activos de procesos y proyectos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(2) Jefe de Proyecto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Registro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58" name="Shape 1358"/>
          <p:cNvCxnSpPr>
            <a:stCxn id="1355" idx="3"/>
            <a:endCxn id="1328" idx="1"/>
          </p:cNvCxnSpPr>
          <p:nvPr/>
        </p:nvCxnSpPr>
        <p:spPr>
          <a:xfrm>
            <a:off x="3203575" y="2853630"/>
            <a:ext cx="223837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59" name="Shape 1359"/>
          <p:cNvGrpSpPr/>
          <p:nvPr/>
        </p:nvGrpSpPr>
        <p:grpSpPr>
          <a:xfrm>
            <a:off x="4940299" y="2203450"/>
            <a:ext cx="1289050" cy="1295399"/>
            <a:chOff x="1473" y="1389"/>
            <a:chExt cx="607" cy="725"/>
          </a:xfrm>
        </p:grpSpPr>
        <p:sp>
          <p:nvSpPr>
            <p:cNvPr id="1360" name="Shape 1360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Aprobar entregables, activos de procesos y proyectos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(4) Analista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err="1">
                  <a:solidFill>
                    <a:srgbClr val="000066"/>
                  </a:solidFill>
                </a:rPr>
                <a:t>Registro</a:t>
              </a:r>
              <a:r>
                <a:rPr lang="en-US" sz="800" b="1" dirty="0">
                  <a:solidFill>
                    <a:srgbClr val="000066"/>
                  </a:solidFill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Shape 1363"/>
          <p:cNvGrpSpPr/>
          <p:nvPr/>
        </p:nvGrpSpPr>
        <p:grpSpPr>
          <a:xfrm>
            <a:off x="323849" y="3717925"/>
            <a:ext cx="1295399" cy="1295399"/>
            <a:chOff x="2289" y="1389"/>
            <a:chExt cx="607" cy="725"/>
          </a:xfrm>
        </p:grpSpPr>
        <p:sp>
          <p:nvSpPr>
            <p:cNvPr id="1364" name="Shape 1364"/>
            <p:cNvSpPr/>
            <p:nvPr/>
          </p:nvSpPr>
          <p:spPr>
            <a:xfrm>
              <a:off x="2289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Preparar herramienta de soporte para la configuración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289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289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Github,Google Drive</a:t>
              </a:r>
            </a:p>
          </p:txBody>
        </p:sp>
      </p:grpSp>
      <p:cxnSp>
        <p:nvCxnSpPr>
          <p:cNvPr id="1367" name="Shape 1367"/>
          <p:cNvCxnSpPr>
            <a:stCxn id="1328" idx="3"/>
            <a:endCxn id="1360" idx="1"/>
          </p:cNvCxnSpPr>
          <p:nvPr/>
        </p:nvCxnSpPr>
        <p:spPr>
          <a:xfrm rot="10800000" flipH="1">
            <a:off x="4716463" y="2852042"/>
            <a:ext cx="223836" cy="1588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8" name="Shape 1368"/>
          <p:cNvCxnSpPr>
            <a:stCxn id="1364" idx="3"/>
            <a:endCxn id="1355" idx="1"/>
          </p:cNvCxnSpPr>
          <p:nvPr/>
        </p:nvCxnSpPr>
        <p:spPr>
          <a:xfrm rot="10800000" flipH="1">
            <a:off x="1619249" y="2853630"/>
            <a:ext cx="295275" cy="15128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369" name="Shape 1369"/>
          <p:cNvCxnSpPr>
            <a:stCxn id="1341" idx="2"/>
            <a:endCxn id="1344" idx="0"/>
          </p:cNvCxnSpPr>
          <p:nvPr/>
        </p:nvCxnSpPr>
        <p:spPr>
          <a:xfrm>
            <a:off x="7093744" y="3500437"/>
            <a:ext cx="0" cy="2174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0" name="Shape 1370"/>
          <p:cNvSpPr txBox="1"/>
          <p:nvPr/>
        </p:nvSpPr>
        <p:spPr>
          <a:xfrm>
            <a:off x="1311276" y="247650"/>
            <a:ext cx="82597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lang="en-US" sz="320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Shape 1371"/>
          <p:cNvSpPr/>
          <p:nvPr/>
        </p:nvSpPr>
        <p:spPr>
          <a:xfrm>
            <a:off x="7235825" y="6165850"/>
            <a:ext cx="1008063" cy="431799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Regresar</a:t>
            </a:r>
          </a:p>
        </p:txBody>
      </p:sp>
      <p:grpSp>
        <p:nvGrpSpPr>
          <p:cNvPr id="1372" name="Shape 1372"/>
          <p:cNvGrpSpPr/>
          <p:nvPr/>
        </p:nvGrpSpPr>
        <p:grpSpPr>
          <a:xfrm>
            <a:off x="447675" y="1679574"/>
            <a:ext cx="935038" cy="720725"/>
            <a:chOff x="476" y="3293"/>
            <a:chExt cx="589" cy="454"/>
          </a:xfrm>
        </p:grpSpPr>
        <p:pic>
          <p:nvPicPr>
            <p:cNvPr id="1373" name="Shape 1373"/>
            <p:cNvPicPr preferRelativeResize="0"/>
            <p:nvPr/>
          </p:nvPicPr>
          <p:blipFill rotWithShape="1">
            <a:blip r:embed="rId7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Shape 1374"/>
            <p:cNvSpPr/>
            <p:nvPr/>
          </p:nvSpPr>
          <p:spPr>
            <a:xfrm>
              <a:off x="476" y="3565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 Plan del Proyecto</a:t>
              </a:r>
            </a:p>
          </p:txBody>
        </p:sp>
      </p:grpSp>
      <p:cxnSp>
        <p:nvCxnSpPr>
          <p:cNvPr id="1375" name="Shape 137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521992" y="631826"/>
            <a:ext cx="2033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9388" y="260648"/>
            <a:ext cx="2592387" cy="6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3132138" y="1427161"/>
            <a:ext cx="4951411" cy="5313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Objetivo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alcance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Términos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definiciones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Roles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responsabilidades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Entradas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salidas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24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5.1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Subprocesos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5.2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Actividades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5.3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Tareas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Métricas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1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Artefactos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Historial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de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revisiones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3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/>
          <p:nvPr/>
        </p:nvSpPr>
        <p:spPr>
          <a:xfrm>
            <a:off x="1331912" y="201613"/>
            <a:ext cx="75612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2" name="Shape 138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83" name="Shape 1383"/>
          <p:cNvGraphicFramePr/>
          <p:nvPr>
            <p:extLst>
              <p:ext uri="{D42A27DB-BD31-4B8C-83A1-F6EECF244321}">
                <p14:modId xmlns:p14="http://schemas.microsoft.com/office/powerpoint/2010/main" val="3633171068"/>
              </p:ext>
            </p:extLst>
          </p:nvPr>
        </p:nvGraphicFramePr>
        <p:xfrm>
          <a:off x="395287" y="1557337"/>
          <a:ext cx="8229600" cy="3569720"/>
        </p:xfrm>
        <a:graphic>
          <a:graphicData uri="http://schemas.openxmlformats.org/drawingml/2006/table">
            <a:tbl>
              <a:tblPr>
                <a:noFill/>
                <a:tableStyleId>{750A3EF0-5B95-4BEE-BB02-AA2D53DA7354}</a:tableStyleId>
              </a:tblPr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0" marR="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carpetas para el acondicionamiento del esquema de repositorios a seguir. 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</a:t>
                      </a:r>
                      <a:endParaRPr lang="en-US" sz="1200" b="0" dirty="0">
                        <a:solidFill>
                          <a:srgbClr val="000066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Carpetas en el repositorio creadas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Jefe de Proyecto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s-PE" sz="1200" b="0" i="0" u="none" strike="noStrike" cap="none" baseline="0" noProof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enfoca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y/o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considerando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rutas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nomenclaturas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definidas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ítems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(LIC)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Items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de Trabajo en las zonas de trabajo del repositorio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36000" marR="18000" marT="46800" marB="46800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Gerente de Servicio / Jefe de Proyecto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Verificar entregables, activos de procesos y proyectos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orienta a comprobar el grado de cumplimiento de los documentos en cuanto a nomenclatura, versionamiento y contenido, según lo especificado en la LIC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Entregables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verificados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/>
          <p:nvPr/>
        </p:nvSpPr>
        <p:spPr>
          <a:xfrm>
            <a:off x="1331912" y="201613"/>
            <a:ext cx="76326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0" name="Shape 1390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91" name="Shape 1391"/>
          <p:cNvGraphicFramePr/>
          <p:nvPr>
            <p:extLst>
              <p:ext uri="{D42A27DB-BD31-4B8C-83A1-F6EECF244321}">
                <p14:modId xmlns:p14="http://schemas.microsoft.com/office/powerpoint/2010/main" val="1815283322"/>
              </p:ext>
            </p:extLst>
          </p:nvPr>
        </p:nvGraphicFramePr>
        <p:xfrm>
          <a:off x="395287" y="1557337"/>
          <a:ext cx="8229600" cy="3544320"/>
        </p:xfrm>
        <a:graphic>
          <a:graphicData uri="http://schemas.openxmlformats.org/drawingml/2006/table">
            <a:tbl>
              <a:tblPr>
                <a:noFill/>
                <a:tableStyleId>{E9B758ED-0CBC-45EC-8B89-C65F9D546983}</a:tableStyleId>
              </a:tblPr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0" marR="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calidad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Aprobar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brinda conformidad a los documentos verificados, utilizando como criterio la lista de ítems de configuración (LIC)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s-PE" sz="1200" b="0" i="0" u="none" strike="noStrike" cap="none" baseline="0" noProof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s-PE" sz="1200" b="0" i="0" u="none" strike="noStrike" cap="none" baseline="0" noProof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Entregables conformes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Cargar y configurar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realiza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copias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respectivas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colocan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correspondientes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brinda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mismos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Github,Google</a:t>
                      </a: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 Drive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copiados en el repositorio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Publicar y dar seguimiento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referencia la difusión de los nuevos documentos o la modificación de los mismos, brindando seguimiento a  problemas de acceso.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</a:t>
                      </a:r>
                      <a:endParaRPr lang="en-US" sz="1200" b="0" dirty="0">
                        <a:solidFill>
                          <a:srgbClr val="000066"/>
                        </a:solidFill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difundidos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92" name="Shape 1392"/>
          <p:cNvSpPr/>
          <p:nvPr/>
        </p:nvSpPr>
        <p:spPr>
          <a:xfrm>
            <a:off x="179388" y="6165850"/>
            <a:ext cx="1008062" cy="431799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Regresar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/>
          <p:nvPr/>
        </p:nvSpPr>
        <p:spPr>
          <a:xfrm>
            <a:off x="611560" y="3573016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/>
        </p:nvSpPr>
        <p:spPr>
          <a:xfrm>
            <a:off x="2124075" y="2204863"/>
            <a:ext cx="4392612" cy="1259855"/>
          </a:xfrm>
          <a:prstGeom prst="rect">
            <a:avLst/>
          </a:prstGeom>
          <a:solidFill>
            <a:srgbClr val="FFB089"/>
          </a:solidFill>
          <a:ln w="9525" cap="flat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Shape 1519"/>
          <p:cNvSpPr txBox="1"/>
          <p:nvPr/>
        </p:nvSpPr>
        <p:spPr>
          <a:xfrm>
            <a:off x="2428081" y="620688"/>
            <a:ext cx="3927474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2555875" y="2420938"/>
            <a:ext cx="3671887" cy="863599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Índice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de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cambios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en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ítems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de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configuración</a:t>
            </a:r>
            <a:endParaRPr lang="en-US" sz="1600" b="1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cxnSp>
        <p:nvCxnSpPr>
          <p:cNvPr id="1521" name="Shape 152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 txBox="1"/>
          <p:nvPr/>
        </p:nvSpPr>
        <p:spPr>
          <a:xfrm>
            <a:off x="539552" y="3573016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 txBox="1"/>
          <p:nvPr/>
        </p:nvSpPr>
        <p:spPr>
          <a:xfrm>
            <a:off x="2425700" y="600869"/>
            <a:ext cx="4221162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8" name="Shape 1648"/>
          <p:cNvGraphicFramePr/>
          <p:nvPr>
            <p:extLst>
              <p:ext uri="{D42A27DB-BD31-4B8C-83A1-F6EECF244321}">
                <p14:modId xmlns:p14="http://schemas.microsoft.com/office/powerpoint/2010/main" val="2245585886"/>
              </p:ext>
            </p:extLst>
          </p:nvPr>
        </p:nvGraphicFramePr>
        <p:xfrm>
          <a:off x="376237" y="1597025"/>
          <a:ext cx="8228000" cy="2130785"/>
        </p:xfrm>
        <a:graphic>
          <a:graphicData uri="http://schemas.openxmlformats.org/drawingml/2006/table">
            <a:tbl>
              <a:tblPr>
                <a:noFill/>
                <a:tableStyleId>{3A736812-816B-4E2E-AD92-CA5F9C3BB8AF}</a:tableStyleId>
              </a:tblPr>
              <a:tblGrid>
                <a:gridCol w="427025"/>
                <a:gridCol w="2255850"/>
                <a:gridCol w="2017700"/>
                <a:gridCol w="1800225"/>
                <a:gridCol w="1727200"/>
              </a:tblGrid>
              <a:tr h="57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Artefacto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Subproceso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PPRO_0.1_2015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Elaborar/ Actualizar plan de gestión de la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FSOLACC_#.#_2015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cxnSp>
        <p:nvCxnSpPr>
          <p:cNvPr id="1649" name="Shape 1649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 txBox="1"/>
          <p:nvPr/>
        </p:nvSpPr>
        <p:spPr>
          <a:xfrm>
            <a:off x="2425700" y="620688"/>
            <a:ext cx="4221162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6" name="Shape 1656"/>
          <p:cNvGraphicFramePr/>
          <p:nvPr>
            <p:extLst>
              <p:ext uri="{D42A27DB-BD31-4B8C-83A1-F6EECF244321}">
                <p14:modId xmlns:p14="http://schemas.microsoft.com/office/powerpoint/2010/main" val="3491380439"/>
              </p:ext>
            </p:extLst>
          </p:nvPr>
        </p:nvGraphicFramePr>
        <p:xfrm>
          <a:off x="395287" y="1700213"/>
          <a:ext cx="8228000" cy="1033485"/>
        </p:xfrm>
        <a:graphic>
          <a:graphicData uri="http://schemas.openxmlformats.org/drawingml/2006/table">
            <a:tbl>
              <a:tblPr>
                <a:noFill/>
                <a:tableStyleId>{50C96006-833F-430A-963D-4F01FE48934D}</a:tableStyleId>
              </a:tblPr>
              <a:tblGrid>
                <a:gridCol w="427025"/>
                <a:gridCol w="2255850"/>
                <a:gridCol w="2017700"/>
                <a:gridCol w="1800225"/>
                <a:gridCol w="1727200"/>
              </a:tblGrid>
              <a:tr h="57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Artefacto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Subproceso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FSOLACC_#.#_2014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cxnSp>
        <p:nvCxnSpPr>
          <p:cNvPr id="1657" name="Shape 1657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 txBox="1"/>
          <p:nvPr/>
        </p:nvSpPr>
        <p:spPr>
          <a:xfrm>
            <a:off x="539552" y="3564632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Historial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revisiones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 txBox="1"/>
          <p:nvPr/>
        </p:nvSpPr>
        <p:spPr>
          <a:xfrm>
            <a:off x="1354137" y="257175"/>
            <a:ext cx="4154487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Historial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PE" sz="3200" b="0" i="0" u="none" strike="noStrike" cap="none" baseline="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revisiones</a:t>
            </a:r>
            <a:endParaRPr lang="es-PE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4" name="Shape 1784"/>
          <p:cNvGraphicFramePr/>
          <p:nvPr>
            <p:extLst>
              <p:ext uri="{D42A27DB-BD31-4B8C-83A1-F6EECF244321}">
                <p14:modId xmlns:p14="http://schemas.microsoft.com/office/powerpoint/2010/main" val="2310899978"/>
              </p:ext>
            </p:extLst>
          </p:nvPr>
        </p:nvGraphicFramePr>
        <p:xfrm>
          <a:off x="395287" y="1557337"/>
          <a:ext cx="8259750" cy="3458880"/>
        </p:xfrm>
        <a:graphic>
          <a:graphicData uri="http://schemas.openxmlformats.org/drawingml/2006/table">
            <a:tbl>
              <a:tblPr>
                <a:noFill/>
                <a:tableStyleId>{F5301883-9C4F-4998-9122-988FDD94A42E}</a:tableStyleId>
              </a:tblPr>
              <a:tblGrid>
                <a:gridCol w="358775"/>
                <a:gridCol w="938200"/>
                <a:gridCol w="792175"/>
                <a:gridCol w="1346200"/>
                <a:gridCol w="1871650"/>
                <a:gridCol w="1173175"/>
                <a:gridCol w="1779575"/>
              </a:tblGrid>
              <a:tr h="5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Autor / Rol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Estado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 de revisión y/o aprobación / Rol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</a:tr>
              <a:tr h="87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s-PE" sz="1200" b="0" i="0" u="none" strike="noStrike" kern="1200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  <a:endParaRPr lang="es-PE" sz="1200" b="0" i="0" u="none" strike="noStrike" kern="1200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s-PE" sz="1200" b="0" i="0" u="none" strike="noStrike" kern="1200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</a:rPr>
                        <a:t>19/06/15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endParaRPr lang="es-PE" sz="1200" b="0" i="0" u="none" strike="noStrike" kern="1200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s-PE" sz="1200" b="0" i="0" u="none" strike="noStrike" kern="1200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</a:rPr>
                        <a:t>Hever</a:t>
                      </a:r>
                      <a:r>
                        <a:rPr lang="es-PE" sz="1200" b="0" i="0" u="none" strike="noStrike" kern="1200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s-PE" sz="1200" b="0" i="0" u="none" strike="noStrike" kern="1200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</a:rPr>
                        <a:t>Vasquez</a:t>
                      </a:r>
                      <a:endParaRPr lang="es-PE" sz="1200" b="0" i="0" u="none" strike="noStrike" kern="1200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kern="1200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</a:t>
                      </a:r>
                      <a:r>
                        <a:rPr lang="en-US" sz="1200" b="0" i="0" u="none" strike="noStrike" kern="1200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en-US" sz="1200" b="0" i="0" u="none" strike="noStrike" kern="1200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Monitoreo</a:t>
                      </a:r>
                      <a:r>
                        <a:rPr lang="en-US" sz="1200" b="0" i="0" u="none" strike="noStrike" kern="1200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GPS</a:t>
                      </a:r>
                      <a:endParaRPr lang="en-US" sz="1200" b="0" i="0" u="none" strike="noStrike" kern="1200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kern="1200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Revisado</a:t>
                      </a:r>
                      <a:endParaRPr lang="en-US" sz="1200" b="0" i="0" u="none" strike="noStrike" kern="1200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kern="1200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Manuel Saenz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kern="1200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b="0" i="0" u="none" strike="noStrike" kern="1200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1200" b="0" i="0" u="none" strike="noStrike" kern="1200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25-06-2015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Alejandro 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Laban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Monitoreo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GPS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Manuel Saenz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85" name="Shape 178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 txBox="1"/>
          <p:nvPr/>
        </p:nvSpPr>
        <p:spPr>
          <a:xfrm>
            <a:off x="-350564" y="3276352"/>
            <a:ext cx="8775700" cy="1881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6666"/>
              </a:lnSpc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Paleta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Íconos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368300" y="3573014"/>
            <a:ext cx="8775700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del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 txBox="1"/>
          <p:nvPr/>
        </p:nvSpPr>
        <p:spPr>
          <a:xfrm>
            <a:off x="1352550" y="188913"/>
            <a:ext cx="3384550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Paleta de íconos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584200" y="1270000"/>
            <a:ext cx="1395412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Proveedor</a:t>
            </a:r>
          </a:p>
        </p:txBody>
      </p:sp>
      <p:sp>
        <p:nvSpPr>
          <p:cNvPr id="1913" name="Shape 1913"/>
          <p:cNvSpPr txBox="1"/>
          <p:nvPr/>
        </p:nvSpPr>
        <p:spPr>
          <a:xfrm>
            <a:off x="2843213" y="1270000"/>
            <a:ext cx="2376487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Entradas / Salidas</a:t>
            </a:r>
          </a:p>
        </p:txBody>
      </p:sp>
      <p:grpSp>
        <p:nvGrpSpPr>
          <p:cNvPr id="1914" name="Shape 1914"/>
          <p:cNvGrpSpPr/>
          <p:nvPr/>
        </p:nvGrpSpPr>
        <p:grpSpPr>
          <a:xfrm>
            <a:off x="684212" y="1755774"/>
            <a:ext cx="1104900" cy="719137"/>
            <a:chOff x="430" y="1206"/>
            <a:chExt cx="696" cy="452"/>
          </a:xfrm>
        </p:grpSpPr>
        <p:pic>
          <p:nvPicPr>
            <p:cNvPr id="1915" name="Shape 1915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580" y="1206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6" name="Shape 1916"/>
            <p:cNvSpPr/>
            <p:nvPr/>
          </p:nvSpPr>
          <p:spPr>
            <a:xfrm>
              <a:off x="430" y="1539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grpSp>
        <p:nvGrpSpPr>
          <p:cNvPr id="1917" name="Shape 1917"/>
          <p:cNvGrpSpPr/>
          <p:nvPr/>
        </p:nvGrpSpPr>
        <p:grpSpPr>
          <a:xfrm>
            <a:off x="719138" y="3843337"/>
            <a:ext cx="935037" cy="809625"/>
            <a:chOff x="453" y="2420"/>
            <a:chExt cx="589" cy="510"/>
          </a:xfrm>
        </p:grpSpPr>
        <p:pic>
          <p:nvPicPr>
            <p:cNvPr id="1918" name="Shape 191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476" y="2420"/>
              <a:ext cx="544" cy="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9" name="Shape 1919"/>
            <p:cNvSpPr/>
            <p:nvPr/>
          </p:nvSpPr>
          <p:spPr>
            <a:xfrm>
              <a:off x="453" y="2811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731838" y="2708274"/>
            <a:ext cx="935037" cy="839788"/>
            <a:chOff x="461" y="1705"/>
            <a:chExt cx="589" cy="529"/>
          </a:xfrm>
        </p:grpSpPr>
        <p:sp>
          <p:nvSpPr>
            <p:cNvPr id="1921" name="Shape 1921"/>
            <p:cNvSpPr/>
            <p:nvPr/>
          </p:nvSpPr>
          <p:spPr>
            <a:xfrm>
              <a:off x="461" y="211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  <p:pic>
          <p:nvPicPr>
            <p:cNvPr id="1922" name="Shape 1922"/>
            <p:cNvPicPr preferRelativeResize="0"/>
            <p:nvPr/>
          </p:nvPicPr>
          <p:blipFill rotWithShape="1">
            <a:blip r:embed="rId5"/>
            <a:srcRect/>
            <a:stretch/>
          </p:blipFill>
          <p:spPr>
            <a:xfrm>
              <a:off x="476" y="1705"/>
              <a:ext cx="544" cy="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3" name="Shape 1923"/>
          <p:cNvGrpSpPr/>
          <p:nvPr/>
        </p:nvGrpSpPr>
        <p:grpSpPr>
          <a:xfrm>
            <a:off x="3852863" y="1754188"/>
            <a:ext cx="935037" cy="712786"/>
            <a:chOff x="2427" y="1105"/>
            <a:chExt cx="589" cy="448"/>
          </a:xfrm>
        </p:grpSpPr>
        <p:pic>
          <p:nvPicPr>
            <p:cNvPr id="1924" name="Shape 192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2479" y="1105"/>
              <a:ext cx="453" cy="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5" name="Shape 1925"/>
            <p:cNvSpPr/>
            <p:nvPr/>
          </p:nvSpPr>
          <p:spPr>
            <a:xfrm>
              <a:off x="2427" y="143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1927" name="Shape 1927"/>
            <p:cNvSpPr/>
            <p:nvPr/>
          </p:nvSpPr>
          <p:spPr>
            <a:xfrm>
              <a:off x="3508" y="2176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  <p:pic>
          <p:nvPicPr>
            <p:cNvPr id="1928" name="Shape 1928"/>
            <p:cNvPicPr preferRelativeResize="0"/>
            <p:nvPr/>
          </p:nvPicPr>
          <p:blipFill rotWithShape="1">
            <a:blip r:embed="rId7"/>
            <a:srcRect/>
            <a:stretch/>
          </p:blipFill>
          <p:spPr>
            <a:xfrm>
              <a:off x="3559" y="1842"/>
              <a:ext cx="453" cy="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9" name="Shape 1929"/>
          <p:cNvSpPr/>
          <p:nvPr/>
        </p:nvSpPr>
        <p:spPr>
          <a:xfrm>
            <a:off x="5724525" y="1773238"/>
            <a:ext cx="1149349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Bifurcación:</a:t>
            </a:r>
          </a:p>
        </p:txBody>
      </p:sp>
      <p:grpSp>
        <p:nvGrpSpPr>
          <p:cNvPr id="1930" name="Shape 1930"/>
          <p:cNvGrpSpPr/>
          <p:nvPr/>
        </p:nvGrpSpPr>
        <p:grpSpPr>
          <a:xfrm>
            <a:off x="3819524" y="3502024"/>
            <a:ext cx="935038" cy="731837"/>
            <a:chOff x="2405" y="2205"/>
            <a:chExt cx="589" cy="460"/>
          </a:xfrm>
        </p:grpSpPr>
        <p:pic>
          <p:nvPicPr>
            <p:cNvPr id="1931" name="Shape 1931"/>
            <p:cNvPicPr preferRelativeResize="0"/>
            <p:nvPr/>
          </p:nvPicPr>
          <p:blipFill rotWithShape="1">
            <a:blip r:embed="rId8"/>
            <a:srcRect/>
            <a:stretch/>
          </p:blipFill>
          <p:spPr>
            <a:xfrm>
              <a:off x="2450" y="2205"/>
              <a:ext cx="499" cy="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2" name="Shape 1932"/>
            <p:cNvSpPr/>
            <p:nvPr/>
          </p:nvSpPr>
          <p:spPr>
            <a:xfrm>
              <a:off x="2405" y="2546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sp>
        <p:nvSpPr>
          <p:cNvPr id="1933" name="Shape 1933"/>
          <p:cNvSpPr/>
          <p:nvPr/>
        </p:nvSpPr>
        <p:spPr>
          <a:xfrm>
            <a:off x="2773363" y="4510087"/>
            <a:ext cx="1150936" cy="384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Infromación / datos</a:t>
            </a:r>
          </a:p>
        </p:txBody>
      </p:sp>
      <p:grpSp>
        <p:nvGrpSpPr>
          <p:cNvPr id="1934" name="Shape 1934"/>
          <p:cNvGrpSpPr/>
          <p:nvPr/>
        </p:nvGrpSpPr>
        <p:grpSpPr>
          <a:xfrm>
            <a:off x="3819525" y="4365624"/>
            <a:ext cx="935038" cy="693737"/>
            <a:chOff x="3515" y="3021"/>
            <a:chExt cx="589" cy="437"/>
          </a:xfrm>
        </p:grpSpPr>
        <p:pic>
          <p:nvPicPr>
            <p:cNvPr id="1935" name="Shape 1935"/>
            <p:cNvPicPr preferRelativeResize="0"/>
            <p:nvPr/>
          </p:nvPicPr>
          <p:blipFill rotWithShape="1">
            <a:blip r:embed="rId9"/>
            <a:srcRect/>
            <a:stretch/>
          </p:blipFill>
          <p:spPr>
            <a:xfrm>
              <a:off x="3559" y="3021"/>
              <a:ext cx="463" cy="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6" name="Shape 1936"/>
            <p:cNvSpPr/>
            <p:nvPr/>
          </p:nvSpPr>
          <p:spPr>
            <a:xfrm>
              <a:off x="3515" y="3338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37" name="Shape 1937"/>
          <p:cNvSpPr/>
          <p:nvPr/>
        </p:nvSpPr>
        <p:spPr>
          <a:xfrm>
            <a:off x="2671763" y="3663950"/>
            <a:ext cx="1252536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</a:p>
        </p:txBody>
      </p:sp>
      <p:grpSp>
        <p:nvGrpSpPr>
          <p:cNvPr id="1938" name="Shape 1938"/>
          <p:cNvGrpSpPr/>
          <p:nvPr/>
        </p:nvGrpSpPr>
        <p:grpSpPr>
          <a:xfrm>
            <a:off x="3819525" y="6051549"/>
            <a:ext cx="935038" cy="709613"/>
            <a:chOff x="3515" y="3556"/>
            <a:chExt cx="589" cy="447"/>
          </a:xfrm>
        </p:grpSpPr>
        <p:pic>
          <p:nvPicPr>
            <p:cNvPr id="1939" name="Shape 1939"/>
            <p:cNvPicPr preferRelativeResize="0"/>
            <p:nvPr/>
          </p:nvPicPr>
          <p:blipFill rotWithShape="1">
            <a:blip r:embed="rId10"/>
            <a:srcRect/>
            <a:stretch/>
          </p:blipFill>
          <p:spPr>
            <a:xfrm>
              <a:off x="3559" y="3556"/>
              <a:ext cx="453" cy="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0" name="Shape 1940"/>
            <p:cNvSpPr/>
            <p:nvPr/>
          </p:nvSpPr>
          <p:spPr>
            <a:xfrm>
              <a:off x="3515" y="388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41" name="Shape 1941"/>
          <p:cNvSpPr/>
          <p:nvPr/>
        </p:nvSpPr>
        <p:spPr>
          <a:xfrm>
            <a:off x="2700338" y="6281737"/>
            <a:ext cx="935037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</a:p>
        </p:txBody>
      </p:sp>
      <p:grpSp>
        <p:nvGrpSpPr>
          <p:cNvPr id="1942" name="Shape 1942"/>
          <p:cNvGrpSpPr/>
          <p:nvPr/>
        </p:nvGrpSpPr>
        <p:grpSpPr>
          <a:xfrm>
            <a:off x="3819524" y="5202237"/>
            <a:ext cx="935038" cy="695325"/>
            <a:chOff x="3559" y="3293"/>
            <a:chExt cx="589" cy="438"/>
          </a:xfrm>
        </p:grpSpPr>
        <p:pic>
          <p:nvPicPr>
            <p:cNvPr id="1943" name="Shape 1943"/>
            <p:cNvPicPr preferRelativeResize="0"/>
            <p:nvPr/>
          </p:nvPicPr>
          <p:blipFill rotWithShape="1">
            <a:blip r:embed="rId11"/>
            <a:srcRect/>
            <a:stretch/>
          </p:blipFill>
          <p:spPr>
            <a:xfrm>
              <a:off x="3606" y="3293"/>
              <a:ext cx="453" cy="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4" name="Shape 1944"/>
            <p:cNvSpPr/>
            <p:nvPr/>
          </p:nvSpPr>
          <p:spPr>
            <a:xfrm>
              <a:off x="3559" y="3611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45" name="Shape 1945"/>
          <p:cNvSpPr/>
          <p:nvPr/>
        </p:nvSpPr>
        <p:spPr>
          <a:xfrm>
            <a:off x="2738438" y="5321300"/>
            <a:ext cx="935037" cy="384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Producto / servicio</a:t>
            </a:r>
          </a:p>
        </p:txBody>
      </p:sp>
      <p:grpSp>
        <p:nvGrpSpPr>
          <p:cNvPr id="1946" name="Shape 1946"/>
          <p:cNvGrpSpPr/>
          <p:nvPr/>
        </p:nvGrpSpPr>
        <p:grpSpPr>
          <a:xfrm>
            <a:off x="755650" y="5254624"/>
            <a:ext cx="935038" cy="622300"/>
            <a:chOff x="476" y="3293"/>
            <a:chExt cx="589" cy="392"/>
          </a:xfrm>
        </p:grpSpPr>
        <p:pic>
          <p:nvPicPr>
            <p:cNvPr id="1947" name="Shape 1947"/>
            <p:cNvPicPr preferRelativeResize="0"/>
            <p:nvPr/>
          </p:nvPicPr>
          <p:blipFill rotWithShape="1">
            <a:blip r:embed="rId12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8" name="Shape 1948"/>
            <p:cNvSpPr/>
            <p:nvPr/>
          </p:nvSpPr>
          <p:spPr>
            <a:xfrm>
              <a:off x="476" y="3565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pic>
        <p:nvPicPr>
          <p:cNvPr id="1949" name="Shape 1949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7021513" y="5921375"/>
            <a:ext cx="5762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Shape 1950"/>
          <p:cNvSpPr/>
          <p:nvPr/>
        </p:nvSpPr>
        <p:spPr>
          <a:xfrm>
            <a:off x="5722937" y="5949950"/>
            <a:ext cx="1225550" cy="530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Paralelismo condicionado (bifurcación)</a:t>
            </a:r>
          </a:p>
        </p:txBody>
      </p:sp>
      <p:sp>
        <p:nvSpPr>
          <p:cNvPr id="1951" name="Shape 1951"/>
          <p:cNvSpPr/>
          <p:nvPr/>
        </p:nvSpPr>
        <p:spPr>
          <a:xfrm>
            <a:off x="5724525" y="5294312"/>
            <a:ext cx="1077913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Paralelismo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5741987" y="1268412"/>
            <a:ext cx="3151186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Bifurcación y Paralelismo</a:t>
            </a:r>
          </a:p>
        </p:txBody>
      </p:sp>
      <p:sp>
        <p:nvSpPr>
          <p:cNvPr id="1953" name="Shape 1953"/>
          <p:cNvSpPr/>
          <p:nvPr/>
        </p:nvSpPr>
        <p:spPr>
          <a:xfrm>
            <a:off x="2751138" y="2800350"/>
            <a:ext cx="1290636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Comunicación</a:t>
            </a:r>
          </a:p>
        </p:txBody>
      </p:sp>
      <p:sp>
        <p:nvSpPr>
          <p:cNvPr id="1954" name="Shape 1954"/>
          <p:cNvSpPr/>
          <p:nvPr/>
        </p:nvSpPr>
        <p:spPr>
          <a:xfrm>
            <a:off x="2771775" y="1989138"/>
            <a:ext cx="1039813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Calendario</a:t>
            </a:r>
          </a:p>
        </p:txBody>
      </p:sp>
      <p:sp>
        <p:nvSpPr>
          <p:cNvPr id="1955" name="Shape 1955"/>
          <p:cNvSpPr/>
          <p:nvPr/>
        </p:nvSpPr>
        <p:spPr>
          <a:xfrm>
            <a:off x="755650" y="5013325"/>
            <a:ext cx="935038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</a:p>
        </p:txBody>
      </p:sp>
      <p:sp>
        <p:nvSpPr>
          <p:cNvPr id="1956" name="Shape 1956"/>
          <p:cNvSpPr/>
          <p:nvPr/>
        </p:nvSpPr>
        <p:spPr>
          <a:xfrm rot="2791212">
            <a:off x="7019924" y="5156200"/>
            <a:ext cx="360362" cy="360362"/>
          </a:xfrm>
          <a:prstGeom prst="rtTriangle">
            <a:avLst/>
          </a:prstGeom>
          <a:solidFill>
            <a:srgbClr val="FFFF43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Shape 1957"/>
          <p:cNvSpPr/>
          <p:nvPr/>
        </p:nvSpPr>
        <p:spPr>
          <a:xfrm rot="-8008787">
            <a:off x="7235824" y="5156200"/>
            <a:ext cx="360362" cy="360362"/>
          </a:xfrm>
          <a:prstGeom prst="rtTriangle">
            <a:avLst/>
          </a:prstGeom>
          <a:solidFill>
            <a:srgbClr val="FFFF43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7308850" y="2276475"/>
            <a:ext cx="1079499" cy="863599"/>
          </a:xfrm>
          <a:prstGeom prst="diamond">
            <a:avLst/>
          </a:prstGeom>
          <a:noFill/>
          <a:ln w="25400" cap="flat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59" name="Shape 1959"/>
          <p:cNvSpPr/>
          <p:nvPr/>
        </p:nvSpPr>
        <p:spPr>
          <a:xfrm>
            <a:off x="6588125" y="3502025"/>
            <a:ext cx="1079499" cy="863599"/>
          </a:xfrm>
          <a:prstGeom prst="diamond">
            <a:avLst/>
          </a:prstGeom>
          <a:noFill/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60" name="Shape 1960"/>
          <p:cNvSpPr/>
          <p:nvPr/>
        </p:nvSpPr>
        <p:spPr>
          <a:xfrm>
            <a:off x="5795962" y="2276475"/>
            <a:ext cx="1079499" cy="863599"/>
          </a:xfrm>
          <a:prstGeom prst="diamond">
            <a:avLst/>
          </a:prstGeom>
          <a:noFill/>
          <a:ln w="25400" cap="flat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867400" y="3141663"/>
            <a:ext cx="935038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</a:p>
        </p:txBody>
      </p:sp>
      <p:sp>
        <p:nvSpPr>
          <p:cNvPr id="1962" name="Shape 1962"/>
          <p:cNvSpPr/>
          <p:nvPr/>
        </p:nvSpPr>
        <p:spPr>
          <a:xfrm>
            <a:off x="7380288" y="3141663"/>
            <a:ext cx="935037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</a:p>
        </p:txBody>
      </p:sp>
      <p:sp>
        <p:nvSpPr>
          <p:cNvPr id="1963" name="Shape 1963"/>
          <p:cNvSpPr/>
          <p:nvPr/>
        </p:nvSpPr>
        <p:spPr>
          <a:xfrm>
            <a:off x="6659563" y="4365625"/>
            <a:ext cx="935037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</a:p>
        </p:txBody>
      </p:sp>
      <p:cxnSp>
        <p:nvCxnSpPr>
          <p:cNvPr id="1964" name="Shape 1964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1681162" y="522288"/>
            <a:ext cx="5710238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9388" y="1268412"/>
            <a:ext cx="2628899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2987675" y="1795465"/>
            <a:ext cx="1198562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lang="en-US" sz="2000" b="1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987675" y="3770312"/>
            <a:ext cx="1222375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2916238" y="3500437"/>
            <a:ext cx="6048374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Shape 454"/>
          <p:cNvSpPr/>
          <p:nvPr/>
        </p:nvSpPr>
        <p:spPr>
          <a:xfrm>
            <a:off x="2987675" y="2385586"/>
            <a:ext cx="5834063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diseñar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implementar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brinden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soporte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, el Sistema 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1600" b="0" i="0" u="none" strike="noStrike" cap="none" baseline="0" dirty="0" err="1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Monitoreo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GPS</a:t>
            </a:r>
            <a:endParaRPr lang="en-US" sz="16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987675" y="4293096"/>
            <a:ext cx="583247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abarca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gestiona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o produce el Sistema 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1600" b="0" i="0" u="none" strike="noStrike" cap="none" baseline="0" dirty="0" err="1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Monitoreo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GPS</a:t>
            </a:r>
            <a:endParaRPr lang="en-US" sz="16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615379" y="3573016"/>
            <a:ext cx="9793287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  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2312987" y="502444"/>
            <a:ext cx="4446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Shape 58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83" name="Shape 583"/>
          <p:cNvGraphicFramePr/>
          <p:nvPr>
            <p:extLst>
              <p:ext uri="{D42A27DB-BD31-4B8C-83A1-F6EECF244321}">
                <p14:modId xmlns:p14="http://schemas.microsoft.com/office/powerpoint/2010/main" val="3544113066"/>
              </p:ext>
            </p:extLst>
          </p:nvPr>
        </p:nvGraphicFramePr>
        <p:xfrm>
          <a:off x="250825" y="1700808"/>
          <a:ext cx="8569325" cy="4465749"/>
        </p:xfrm>
        <a:graphic>
          <a:graphicData uri="http://schemas.openxmlformats.org/drawingml/2006/table">
            <a:tbl>
              <a:tblPr>
                <a:noFill/>
                <a:tableStyleId>{4E7DA4BA-C02A-456F-9D14-9744CDEBB000}</a:tableStyleId>
              </a:tblPr>
              <a:tblGrid>
                <a:gridCol w="431800"/>
                <a:gridCol w="2879725"/>
                <a:gridCol w="5257800"/>
              </a:tblGrid>
              <a:tr h="4169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Términos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Definiciones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 o línea base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de la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Ítem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Ubicación central donde se almacenan los ítems de configuración bajo el control de una herramienta de control de cambios.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de Gestión de la Configuración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provee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funcionalidades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siguientes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control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Permite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mantener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integridad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obtienen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 largo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garantizando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efectivo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control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cambios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disponibilidad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manejan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1339850" y="188913"/>
            <a:ext cx="4446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91" name="Shape 591"/>
          <p:cNvGraphicFramePr/>
          <p:nvPr/>
        </p:nvGraphicFramePr>
        <p:xfrm>
          <a:off x="250825" y="1700213"/>
          <a:ext cx="8642350" cy="3272495"/>
        </p:xfrm>
        <a:graphic>
          <a:graphicData uri="http://schemas.openxmlformats.org/drawingml/2006/table">
            <a:tbl>
              <a:tblPr>
                <a:noFill/>
                <a:tableStyleId>{EC4C4BE2-3E62-4769-97E8-E7D288B320E9}</a:tableStyleId>
              </a:tblPr>
              <a:tblGrid>
                <a:gridCol w="647700"/>
                <a:gridCol w="2809875"/>
                <a:gridCol w="51847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Términos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Definiciones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Disciplina que permite controlar la evolución de los proyectos involucrados en el Sistema de Delivery Online. Cubre los siguientes aspectos operacionales: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Identificación: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producto, así como sus componentes y su tipo, haciéndolos únicos y accesibles de alguna forma.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Seguimiento del estado: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grabar y reportar el estado de los componentes y requerimientos de cambio y recopilar estadísticas de vital importancia de los componentes del producto.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1200" b="1">
                          <a:solidFill>
                            <a:srgbClr val="000066"/>
                          </a:solidFill>
                        </a:rPr>
                        <a:t>Auditoría</a:t>
                      </a: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revisión: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605632" y="3645023"/>
            <a:ext cx="8964612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3.Roles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1381125" y="257175"/>
            <a:ext cx="6215063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Roles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68722" y="3861048"/>
            <a:ext cx="1655700" cy="792299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Jefe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(JP)</a:t>
            </a:r>
          </a:p>
        </p:txBody>
      </p:sp>
      <p:sp>
        <p:nvSpPr>
          <p:cNvPr id="719" name="Shape 719"/>
          <p:cNvSpPr/>
          <p:nvPr/>
        </p:nvSpPr>
        <p:spPr>
          <a:xfrm>
            <a:off x="179338" y="1966913"/>
            <a:ext cx="1655700" cy="792299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(GC)</a:t>
            </a:r>
          </a:p>
        </p:txBody>
      </p:sp>
      <p:sp>
        <p:nvSpPr>
          <p:cNvPr id="720" name="Shape 720"/>
          <p:cNvSpPr/>
          <p:nvPr/>
        </p:nvSpPr>
        <p:spPr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responsable de definir, diseñar y administrar el proceso de Gestión de la Configuración. 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y ejecuta el Plan del Proyecto para la Tercerización.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el seguimiento y auditoría de las tareas detalladas en el Plan del Proyecto.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Mantiene y </a:t>
            </a:r>
            <a:r>
              <a:rPr lang="en-US" sz="1200">
                <a:solidFill>
                  <a:schemeClr val="dk1"/>
                </a:solidFill>
              </a:rPr>
              <a:t>preservar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Baselines.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Asegura y garantiza la disponibilidad de la información almacenada en los repositorios.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la sincronización de documentos con el Repositorio Central de la Empresa.</a:t>
            </a:r>
          </a:p>
        </p:txBody>
      </p:sp>
      <p:sp>
        <p:nvSpPr>
          <p:cNvPr id="721" name="Shape 721"/>
          <p:cNvSpPr/>
          <p:nvPr/>
        </p:nvSpPr>
        <p:spPr>
          <a:xfrm>
            <a:off x="2051050" y="3384947"/>
            <a:ext cx="6913500" cy="17444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responsable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garantizar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sostenibilidad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versionamiento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cargo,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acuerdo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establecidos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179387" marR="0" lvl="0" indent="-179387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viabilizar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9387" lvl="0" indent="-179387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/>
              <a:t>Lleva</a:t>
            </a:r>
            <a:r>
              <a:rPr lang="en-US" sz="1200" dirty="0"/>
              <a:t> a </a:t>
            </a:r>
            <a:r>
              <a:rPr lang="en-US" sz="1200" dirty="0" err="1"/>
              <a:t>cabo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actividades</a:t>
            </a:r>
            <a:r>
              <a:rPr lang="en-US" sz="1200" dirty="0"/>
              <a:t> de </a:t>
            </a:r>
            <a:r>
              <a:rPr lang="en-US" sz="1200" dirty="0" err="1"/>
              <a:t>versionamiento</a:t>
            </a:r>
            <a:r>
              <a:rPr lang="en-US" sz="1200" dirty="0"/>
              <a:t> de </a:t>
            </a:r>
            <a:r>
              <a:rPr lang="en-US" sz="1200" dirty="0" err="1"/>
              <a:t>documentos</a:t>
            </a:r>
            <a:r>
              <a:rPr lang="en-US" sz="1200" dirty="0"/>
              <a:t> </a:t>
            </a:r>
            <a:r>
              <a:rPr lang="en-US" sz="1200" dirty="0" err="1"/>
              <a:t>técnicos</a:t>
            </a:r>
            <a:r>
              <a:rPr lang="en-US" sz="1200" dirty="0"/>
              <a:t> (</a:t>
            </a:r>
            <a:r>
              <a:rPr lang="en-US" sz="1200" dirty="0" err="1"/>
              <a:t>análisis</a:t>
            </a:r>
            <a:r>
              <a:rPr lang="en-US" sz="1200" dirty="0"/>
              <a:t>, </a:t>
            </a:r>
            <a:r>
              <a:rPr lang="en-US" sz="1200" dirty="0" err="1"/>
              <a:t>diseño</a:t>
            </a:r>
            <a:r>
              <a:rPr lang="en-US" sz="1200" dirty="0"/>
              <a:t>) y de control </a:t>
            </a:r>
            <a:r>
              <a:rPr lang="en-US" sz="1200" dirty="0" err="1"/>
              <a:t>interno</a:t>
            </a:r>
            <a:r>
              <a:rPr lang="en-US" sz="1200" dirty="0"/>
              <a:t> (</a:t>
            </a:r>
            <a:r>
              <a:rPr lang="en-US" sz="1200" dirty="0" err="1"/>
              <a:t>cronogramas</a:t>
            </a:r>
            <a:r>
              <a:rPr lang="en-US" sz="1200" dirty="0"/>
              <a:t> y </a:t>
            </a:r>
            <a:r>
              <a:rPr lang="en-US" sz="1200" dirty="0" err="1"/>
              <a:t>actas</a:t>
            </a:r>
            <a:r>
              <a:rPr lang="en-US" sz="1200" dirty="0"/>
              <a:t> de </a:t>
            </a:r>
            <a:r>
              <a:rPr lang="en-US" sz="1200" dirty="0" err="1"/>
              <a:t>reunión</a:t>
            </a:r>
            <a:r>
              <a:rPr lang="en-US" sz="1200" dirty="0"/>
              <a:t>), de </a:t>
            </a:r>
            <a:r>
              <a:rPr lang="en-US" sz="1200" dirty="0" err="1"/>
              <a:t>acuerdo</a:t>
            </a:r>
            <a:r>
              <a:rPr lang="en-US" sz="1200" dirty="0"/>
              <a:t> a los </a:t>
            </a:r>
            <a:r>
              <a:rPr lang="en-US" sz="1200" dirty="0" err="1"/>
              <a:t>procedimientos</a:t>
            </a:r>
            <a:r>
              <a:rPr lang="en-US" sz="1200" dirty="0"/>
              <a:t> y </a:t>
            </a:r>
            <a:r>
              <a:rPr lang="en-US" sz="1200" dirty="0" err="1"/>
              <a:t>estándares</a:t>
            </a:r>
            <a:r>
              <a:rPr lang="en-US" sz="1200" dirty="0"/>
              <a:t> </a:t>
            </a:r>
            <a:r>
              <a:rPr lang="en-US" sz="1200" dirty="0" err="1"/>
              <a:t>establecidos</a:t>
            </a:r>
            <a:r>
              <a:rPr lang="en-US" sz="1200" dirty="0"/>
              <a:t>.</a:t>
            </a:r>
          </a:p>
          <a:p>
            <a:pPr marL="179387" lvl="0" indent="-179387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/>
              <a:t>Revisa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se </a:t>
            </a:r>
            <a:r>
              <a:rPr lang="en-US" sz="1200" dirty="0" err="1"/>
              <a:t>mantenga</a:t>
            </a:r>
            <a:r>
              <a:rPr lang="en-US" sz="1200" dirty="0"/>
              <a:t> la forma y </a:t>
            </a:r>
            <a:r>
              <a:rPr lang="en-US" sz="1200" dirty="0" err="1"/>
              <a:t>estándares</a:t>
            </a:r>
            <a:r>
              <a:rPr lang="en-US" sz="1200" dirty="0"/>
              <a:t> de </a:t>
            </a:r>
            <a:r>
              <a:rPr lang="en-US" sz="1200" dirty="0" err="1"/>
              <a:t>nomenclatura</a:t>
            </a:r>
            <a:r>
              <a:rPr lang="en-US" sz="1200" dirty="0"/>
              <a:t> y </a:t>
            </a:r>
            <a:r>
              <a:rPr lang="en-US" sz="1200" dirty="0" err="1"/>
              <a:t>versionamiento</a:t>
            </a:r>
            <a:r>
              <a:rPr lang="en-US" sz="1200" dirty="0"/>
              <a:t> de los </a:t>
            </a:r>
            <a:r>
              <a:rPr lang="en-US" sz="1200" dirty="0" err="1"/>
              <a:t>entregables</a:t>
            </a:r>
            <a:r>
              <a:rPr lang="en-US" sz="1200" dirty="0"/>
              <a:t>.</a:t>
            </a:r>
          </a:p>
        </p:txBody>
      </p:sp>
      <p:cxnSp>
        <p:nvCxnSpPr>
          <p:cNvPr id="722" name="Shape 72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Shape 723"/>
          <p:cNvSpPr/>
          <p:nvPr/>
        </p:nvSpPr>
        <p:spPr>
          <a:xfrm>
            <a:off x="168722" y="5337874"/>
            <a:ext cx="1655700" cy="792299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Analista de </a:t>
            </a:r>
            <a:r>
              <a:rPr lang="es-PE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Calidad(AC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2051050" y="5373724"/>
            <a:ext cx="6913500" cy="7205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versionamiento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acuerdo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establecidos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2603</Words>
  <Application>Microsoft Office PowerPoint</Application>
  <PresentationFormat>Presentación en pantalla (4:3)</PresentationFormat>
  <Paragraphs>381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Alejandro</cp:lastModifiedBy>
  <cp:revision>28</cp:revision>
  <dcterms:modified xsi:type="dcterms:W3CDTF">2015-07-21T20:41:51Z</dcterms:modified>
</cp:coreProperties>
</file>