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4" d="100"/>
          <a:sy n="44"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DC174-1BC3-425F-8700-9E64563A838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3E5A53C-FDD3-4EF0-8F48-F6622009B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5A5844B-52F8-4CD1-A214-CED65B7EA27B}"/>
              </a:ext>
            </a:extLst>
          </p:cNvPr>
          <p:cNvSpPr>
            <a:spLocks noGrp="1"/>
          </p:cNvSpPr>
          <p:nvPr>
            <p:ph type="dt" sz="half" idx="10"/>
          </p:nvPr>
        </p:nvSpPr>
        <p:spPr/>
        <p:txBody>
          <a:bodyPr/>
          <a:lstStyle/>
          <a:p>
            <a:fld id="{6EA3D0D2-E38A-4F10-B8A4-8090BC4542B9}" type="datetimeFigureOut">
              <a:rPr lang="es-CO" smtClean="0"/>
              <a:t>21/05/2025</a:t>
            </a:fld>
            <a:endParaRPr lang="es-CO"/>
          </a:p>
        </p:txBody>
      </p:sp>
      <p:sp>
        <p:nvSpPr>
          <p:cNvPr id="5" name="Marcador de pie de página 4">
            <a:extLst>
              <a:ext uri="{FF2B5EF4-FFF2-40B4-BE49-F238E27FC236}">
                <a16:creationId xmlns:a16="http://schemas.microsoft.com/office/drawing/2014/main" id="{25408B2C-6945-46DA-8729-7FEF293964F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5A1417B-6251-4EC6-852D-A1FA12EC43AA}"/>
              </a:ext>
            </a:extLst>
          </p:cNvPr>
          <p:cNvSpPr>
            <a:spLocks noGrp="1"/>
          </p:cNvSpPr>
          <p:nvPr>
            <p:ph type="sldNum" sz="quarter" idx="12"/>
          </p:nvPr>
        </p:nvSpPr>
        <p:spPr/>
        <p:txBody>
          <a:bodyPr/>
          <a:lstStyle/>
          <a:p>
            <a:fld id="{374FE2C0-36F1-4BE0-87D3-31CE31C6D678}" type="slidenum">
              <a:rPr lang="es-CO" smtClean="0"/>
              <a:t>‹Nº›</a:t>
            </a:fld>
            <a:endParaRPr lang="es-CO"/>
          </a:p>
        </p:txBody>
      </p:sp>
    </p:spTree>
    <p:extLst>
      <p:ext uri="{BB962C8B-B14F-4D97-AF65-F5344CB8AC3E}">
        <p14:creationId xmlns:p14="http://schemas.microsoft.com/office/powerpoint/2010/main" val="276567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96D21-EF75-41DA-922D-A9A136CFF9E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0B4B318-D767-4667-8CB7-4BB40684F49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CF1DBDAD-7BC9-41DB-9562-0751321D373A}"/>
              </a:ext>
            </a:extLst>
          </p:cNvPr>
          <p:cNvSpPr>
            <a:spLocks noGrp="1"/>
          </p:cNvSpPr>
          <p:nvPr>
            <p:ph type="dt" sz="half" idx="10"/>
          </p:nvPr>
        </p:nvSpPr>
        <p:spPr/>
        <p:txBody>
          <a:bodyPr/>
          <a:lstStyle/>
          <a:p>
            <a:fld id="{6EA3D0D2-E38A-4F10-B8A4-8090BC4542B9}" type="datetimeFigureOut">
              <a:rPr lang="es-CO" smtClean="0"/>
              <a:t>21/05/2025</a:t>
            </a:fld>
            <a:endParaRPr lang="es-CO"/>
          </a:p>
        </p:txBody>
      </p:sp>
      <p:sp>
        <p:nvSpPr>
          <p:cNvPr id="5" name="Marcador de pie de página 4">
            <a:extLst>
              <a:ext uri="{FF2B5EF4-FFF2-40B4-BE49-F238E27FC236}">
                <a16:creationId xmlns:a16="http://schemas.microsoft.com/office/drawing/2014/main" id="{EBC48707-E525-44D3-AED8-53B6049209A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F8C5AD5-6C36-415E-8308-687BCE6ACC02}"/>
              </a:ext>
            </a:extLst>
          </p:cNvPr>
          <p:cNvSpPr>
            <a:spLocks noGrp="1"/>
          </p:cNvSpPr>
          <p:nvPr>
            <p:ph type="sldNum" sz="quarter" idx="12"/>
          </p:nvPr>
        </p:nvSpPr>
        <p:spPr/>
        <p:txBody>
          <a:bodyPr/>
          <a:lstStyle/>
          <a:p>
            <a:fld id="{374FE2C0-36F1-4BE0-87D3-31CE31C6D678}" type="slidenum">
              <a:rPr lang="es-CO" smtClean="0"/>
              <a:t>‹Nº›</a:t>
            </a:fld>
            <a:endParaRPr lang="es-CO"/>
          </a:p>
        </p:txBody>
      </p:sp>
    </p:spTree>
    <p:extLst>
      <p:ext uri="{BB962C8B-B14F-4D97-AF65-F5344CB8AC3E}">
        <p14:creationId xmlns:p14="http://schemas.microsoft.com/office/powerpoint/2010/main" val="848012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B312CE-1DE3-419D-89F3-33DCECA2A4E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6598021-67CD-4D0F-B90C-DA3303AC870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958909-C9A0-442F-BB7A-643D216C9B19}"/>
              </a:ext>
            </a:extLst>
          </p:cNvPr>
          <p:cNvSpPr>
            <a:spLocks noGrp="1"/>
          </p:cNvSpPr>
          <p:nvPr>
            <p:ph type="dt" sz="half" idx="10"/>
          </p:nvPr>
        </p:nvSpPr>
        <p:spPr/>
        <p:txBody>
          <a:bodyPr/>
          <a:lstStyle/>
          <a:p>
            <a:fld id="{6EA3D0D2-E38A-4F10-B8A4-8090BC4542B9}" type="datetimeFigureOut">
              <a:rPr lang="es-CO" smtClean="0"/>
              <a:t>21/05/2025</a:t>
            </a:fld>
            <a:endParaRPr lang="es-CO"/>
          </a:p>
        </p:txBody>
      </p:sp>
      <p:sp>
        <p:nvSpPr>
          <p:cNvPr id="5" name="Marcador de pie de página 4">
            <a:extLst>
              <a:ext uri="{FF2B5EF4-FFF2-40B4-BE49-F238E27FC236}">
                <a16:creationId xmlns:a16="http://schemas.microsoft.com/office/drawing/2014/main" id="{377AED32-18E3-4ABA-A728-432806FFC3C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AE1B0CC-AF2A-416E-980F-F4B71648198F}"/>
              </a:ext>
            </a:extLst>
          </p:cNvPr>
          <p:cNvSpPr>
            <a:spLocks noGrp="1"/>
          </p:cNvSpPr>
          <p:nvPr>
            <p:ph type="sldNum" sz="quarter" idx="12"/>
          </p:nvPr>
        </p:nvSpPr>
        <p:spPr/>
        <p:txBody>
          <a:bodyPr/>
          <a:lstStyle/>
          <a:p>
            <a:fld id="{374FE2C0-36F1-4BE0-87D3-31CE31C6D678}" type="slidenum">
              <a:rPr lang="es-CO" smtClean="0"/>
              <a:t>‹Nº›</a:t>
            </a:fld>
            <a:endParaRPr lang="es-CO"/>
          </a:p>
        </p:txBody>
      </p:sp>
    </p:spTree>
    <p:extLst>
      <p:ext uri="{BB962C8B-B14F-4D97-AF65-F5344CB8AC3E}">
        <p14:creationId xmlns:p14="http://schemas.microsoft.com/office/powerpoint/2010/main" val="266300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E1243-5D6B-48F9-8759-54C244386F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1C2F0BA-0170-4F4A-BC93-89F6AB953A8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543224-060D-4075-B9E1-0D3CFF108C6C}"/>
              </a:ext>
            </a:extLst>
          </p:cNvPr>
          <p:cNvSpPr>
            <a:spLocks noGrp="1"/>
          </p:cNvSpPr>
          <p:nvPr>
            <p:ph type="dt" sz="half" idx="10"/>
          </p:nvPr>
        </p:nvSpPr>
        <p:spPr/>
        <p:txBody>
          <a:bodyPr/>
          <a:lstStyle/>
          <a:p>
            <a:fld id="{6EA3D0D2-E38A-4F10-B8A4-8090BC4542B9}" type="datetimeFigureOut">
              <a:rPr lang="es-CO" smtClean="0"/>
              <a:t>21/05/2025</a:t>
            </a:fld>
            <a:endParaRPr lang="es-CO"/>
          </a:p>
        </p:txBody>
      </p:sp>
      <p:sp>
        <p:nvSpPr>
          <p:cNvPr id="5" name="Marcador de pie de página 4">
            <a:extLst>
              <a:ext uri="{FF2B5EF4-FFF2-40B4-BE49-F238E27FC236}">
                <a16:creationId xmlns:a16="http://schemas.microsoft.com/office/drawing/2014/main" id="{A61BF422-1B90-40FA-988F-DBC9436A55B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D7665E2-1810-4C9B-B027-ABBBE6BADCDD}"/>
              </a:ext>
            </a:extLst>
          </p:cNvPr>
          <p:cNvSpPr>
            <a:spLocks noGrp="1"/>
          </p:cNvSpPr>
          <p:nvPr>
            <p:ph type="sldNum" sz="quarter" idx="12"/>
          </p:nvPr>
        </p:nvSpPr>
        <p:spPr/>
        <p:txBody>
          <a:bodyPr/>
          <a:lstStyle/>
          <a:p>
            <a:fld id="{374FE2C0-36F1-4BE0-87D3-31CE31C6D678}" type="slidenum">
              <a:rPr lang="es-CO" smtClean="0"/>
              <a:t>‹Nº›</a:t>
            </a:fld>
            <a:endParaRPr lang="es-CO"/>
          </a:p>
        </p:txBody>
      </p:sp>
    </p:spTree>
    <p:extLst>
      <p:ext uri="{BB962C8B-B14F-4D97-AF65-F5344CB8AC3E}">
        <p14:creationId xmlns:p14="http://schemas.microsoft.com/office/powerpoint/2010/main" val="43597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39C10-9731-4EC7-BEF7-08A492DFAAB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BD23AF5-9275-4CDC-B630-288900412A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D53649D-EED9-4242-940F-7D2F47C2C1BE}"/>
              </a:ext>
            </a:extLst>
          </p:cNvPr>
          <p:cNvSpPr>
            <a:spLocks noGrp="1"/>
          </p:cNvSpPr>
          <p:nvPr>
            <p:ph type="dt" sz="half" idx="10"/>
          </p:nvPr>
        </p:nvSpPr>
        <p:spPr/>
        <p:txBody>
          <a:bodyPr/>
          <a:lstStyle/>
          <a:p>
            <a:fld id="{6EA3D0D2-E38A-4F10-B8A4-8090BC4542B9}" type="datetimeFigureOut">
              <a:rPr lang="es-CO" smtClean="0"/>
              <a:t>21/05/2025</a:t>
            </a:fld>
            <a:endParaRPr lang="es-CO"/>
          </a:p>
        </p:txBody>
      </p:sp>
      <p:sp>
        <p:nvSpPr>
          <p:cNvPr id="5" name="Marcador de pie de página 4">
            <a:extLst>
              <a:ext uri="{FF2B5EF4-FFF2-40B4-BE49-F238E27FC236}">
                <a16:creationId xmlns:a16="http://schemas.microsoft.com/office/drawing/2014/main" id="{9BD25446-EC1C-4658-9820-B5B98AD06A5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E6B7186-3A2C-48A4-A2F7-8C62544DA64D}"/>
              </a:ext>
            </a:extLst>
          </p:cNvPr>
          <p:cNvSpPr>
            <a:spLocks noGrp="1"/>
          </p:cNvSpPr>
          <p:nvPr>
            <p:ph type="sldNum" sz="quarter" idx="12"/>
          </p:nvPr>
        </p:nvSpPr>
        <p:spPr/>
        <p:txBody>
          <a:bodyPr/>
          <a:lstStyle/>
          <a:p>
            <a:fld id="{374FE2C0-36F1-4BE0-87D3-31CE31C6D678}" type="slidenum">
              <a:rPr lang="es-CO" smtClean="0"/>
              <a:t>‹Nº›</a:t>
            </a:fld>
            <a:endParaRPr lang="es-CO"/>
          </a:p>
        </p:txBody>
      </p:sp>
    </p:spTree>
    <p:extLst>
      <p:ext uri="{BB962C8B-B14F-4D97-AF65-F5344CB8AC3E}">
        <p14:creationId xmlns:p14="http://schemas.microsoft.com/office/powerpoint/2010/main" val="99604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D4B38-3FD7-490B-9548-9CEE73E85ED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512D56E-FFD4-4437-88A0-5EB3471EF77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8913D4F1-0194-410B-AAEE-50763D859CE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320BFF1-D0B4-49E8-8105-0520FF3AD07C}"/>
              </a:ext>
            </a:extLst>
          </p:cNvPr>
          <p:cNvSpPr>
            <a:spLocks noGrp="1"/>
          </p:cNvSpPr>
          <p:nvPr>
            <p:ph type="dt" sz="half" idx="10"/>
          </p:nvPr>
        </p:nvSpPr>
        <p:spPr/>
        <p:txBody>
          <a:bodyPr/>
          <a:lstStyle/>
          <a:p>
            <a:fld id="{6EA3D0D2-E38A-4F10-B8A4-8090BC4542B9}" type="datetimeFigureOut">
              <a:rPr lang="es-CO" smtClean="0"/>
              <a:t>21/05/2025</a:t>
            </a:fld>
            <a:endParaRPr lang="es-CO"/>
          </a:p>
        </p:txBody>
      </p:sp>
      <p:sp>
        <p:nvSpPr>
          <p:cNvPr id="6" name="Marcador de pie de página 5">
            <a:extLst>
              <a:ext uri="{FF2B5EF4-FFF2-40B4-BE49-F238E27FC236}">
                <a16:creationId xmlns:a16="http://schemas.microsoft.com/office/drawing/2014/main" id="{FB105206-A9F0-44D9-B4EB-550B923F60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81DB012-52BB-4986-8A47-2040BB7F37AC}"/>
              </a:ext>
            </a:extLst>
          </p:cNvPr>
          <p:cNvSpPr>
            <a:spLocks noGrp="1"/>
          </p:cNvSpPr>
          <p:nvPr>
            <p:ph type="sldNum" sz="quarter" idx="12"/>
          </p:nvPr>
        </p:nvSpPr>
        <p:spPr/>
        <p:txBody>
          <a:bodyPr/>
          <a:lstStyle/>
          <a:p>
            <a:fld id="{374FE2C0-36F1-4BE0-87D3-31CE31C6D678}" type="slidenum">
              <a:rPr lang="es-CO" smtClean="0"/>
              <a:t>‹Nº›</a:t>
            </a:fld>
            <a:endParaRPr lang="es-CO"/>
          </a:p>
        </p:txBody>
      </p:sp>
    </p:spTree>
    <p:extLst>
      <p:ext uri="{BB962C8B-B14F-4D97-AF65-F5344CB8AC3E}">
        <p14:creationId xmlns:p14="http://schemas.microsoft.com/office/powerpoint/2010/main" val="416170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CF5C25-23CF-4B2C-8D93-E786E030B6D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452A013-0302-49D6-B33E-37651940E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761DDFA-D639-4752-AF80-8BED2420E13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6F96C4E-1C96-4E01-8BC8-14DF9204ED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7833A55-7AF9-4D78-A32F-F6C23DC2F04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3C0563FC-380B-4870-A381-20DC22057E70}"/>
              </a:ext>
            </a:extLst>
          </p:cNvPr>
          <p:cNvSpPr>
            <a:spLocks noGrp="1"/>
          </p:cNvSpPr>
          <p:nvPr>
            <p:ph type="dt" sz="half" idx="10"/>
          </p:nvPr>
        </p:nvSpPr>
        <p:spPr/>
        <p:txBody>
          <a:bodyPr/>
          <a:lstStyle/>
          <a:p>
            <a:fld id="{6EA3D0D2-E38A-4F10-B8A4-8090BC4542B9}" type="datetimeFigureOut">
              <a:rPr lang="es-CO" smtClean="0"/>
              <a:t>21/05/2025</a:t>
            </a:fld>
            <a:endParaRPr lang="es-CO"/>
          </a:p>
        </p:txBody>
      </p:sp>
      <p:sp>
        <p:nvSpPr>
          <p:cNvPr id="8" name="Marcador de pie de página 7">
            <a:extLst>
              <a:ext uri="{FF2B5EF4-FFF2-40B4-BE49-F238E27FC236}">
                <a16:creationId xmlns:a16="http://schemas.microsoft.com/office/drawing/2014/main" id="{32773251-60CC-4CAD-862A-C2BDFE9EB7A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DFE1671-55E0-4157-87DD-22B7F14828BF}"/>
              </a:ext>
            </a:extLst>
          </p:cNvPr>
          <p:cNvSpPr>
            <a:spLocks noGrp="1"/>
          </p:cNvSpPr>
          <p:nvPr>
            <p:ph type="sldNum" sz="quarter" idx="12"/>
          </p:nvPr>
        </p:nvSpPr>
        <p:spPr/>
        <p:txBody>
          <a:bodyPr/>
          <a:lstStyle/>
          <a:p>
            <a:fld id="{374FE2C0-36F1-4BE0-87D3-31CE31C6D678}" type="slidenum">
              <a:rPr lang="es-CO" smtClean="0"/>
              <a:t>‹Nº›</a:t>
            </a:fld>
            <a:endParaRPr lang="es-CO"/>
          </a:p>
        </p:txBody>
      </p:sp>
    </p:spTree>
    <p:extLst>
      <p:ext uri="{BB962C8B-B14F-4D97-AF65-F5344CB8AC3E}">
        <p14:creationId xmlns:p14="http://schemas.microsoft.com/office/powerpoint/2010/main" val="1164194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B5893-97FE-4711-B09A-1EA0F27B1EF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EFAE4C5-B195-434C-95E8-4F60D5EEACCC}"/>
              </a:ext>
            </a:extLst>
          </p:cNvPr>
          <p:cNvSpPr>
            <a:spLocks noGrp="1"/>
          </p:cNvSpPr>
          <p:nvPr>
            <p:ph type="dt" sz="half" idx="10"/>
          </p:nvPr>
        </p:nvSpPr>
        <p:spPr/>
        <p:txBody>
          <a:bodyPr/>
          <a:lstStyle/>
          <a:p>
            <a:fld id="{6EA3D0D2-E38A-4F10-B8A4-8090BC4542B9}" type="datetimeFigureOut">
              <a:rPr lang="es-CO" smtClean="0"/>
              <a:t>21/05/2025</a:t>
            </a:fld>
            <a:endParaRPr lang="es-CO"/>
          </a:p>
        </p:txBody>
      </p:sp>
      <p:sp>
        <p:nvSpPr>
          <p:cNvPr id="4" name="Marcador de pie de página 3">
            <a:extLst>
              <a:ext uri="{FF2B5EF4-FFF2-40B4-BE49-F238E27FC236}">
                <a16:creationId xmlns:a16="http://schemas.microsoft.com/office/drawing/2014/main" id="{79DF6EED-6D7A-4B14-89E5-1EC7F3562AA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6A1FF91-2C4A-4C7D-89E1-33E6C7C2E57F}"/>
              </a:ext>
            </a:extLst>
          </p:cNvPr>
          <p:cNvSpPr>
            <a:spLocks noGrp="1"/>
          </p:cNvSpPr>
          <p:nvPr>
            <p:ph type="sldNum" sz="quarter" idx="12"/>
          </p:nvPr>
        </p:nvSpPr>
        <p:spPr/>
        <p:txBody>
          <a:bodyPr/>
          <a:lstStyle/>
          <a:p>
            <a:fld id="{374FE2C0-36F1-4BE0-87D3-31CE31C6D678}" type="slidenum">
              <a:rPr lang="es-CO" smtClean="0"/>
              <a:t>‹Nº›</a:t>
            </a:fld>
            <a:endParaRPr lang="es-CO"/>
          </a:p>
        </p:txBody>
      </p:sp>
    </p:spTree>
    <p:extLst>
      <p:ext uri="{BB962C8B-B14F-4D97-AF65-F5344CB8AC3E}">
        <p14:creationId xmlns:p14="http://schemas.microsoft.com/office/powerpoint/2010/main" val="429366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C3C4D30-6719-4D9B-BBC7-32CADD222791}"/>
              </a:ext>
            </a:extLst>
          </p:cNvPr>
          <p:cNvSpPr>
            <a:spLocks noGrp="1"/>
          </p:cNvSpPr>
          <p:nvPr>
            <p:ph type="dt" sz="half" idx="10"/>
          </p:nvPr>
        </p:nvSpPr>
        <p:spPr/>
        <p:txBody>
          <a:bodyPr/>
          <a:lstStyle/>
          <a:p>
            <a:fld id="{6EA3D0D2-E38A-4F10-B8A4-8090BC4542B9}" type="datetimeFigureOut">
              <a:rPr lang="es-CO" smtClean="0"/>
              <a:t>21/05/2025</a:t>
            </a:fld>
            <a:endParaRPr lang="es-CO"/>
          </a:p>
        </p:txBody>
      </p:sp>
      <p:sp>
        <p:nvSpPr>
          <p:cNvPr id="3" name="Marcador de pie de página 2">
            <a:extLst>
              <a:ext uri="{FF2B5EF4-FFF2-40B4-BE49-F238E27FC236}">
                <a16:creationId xmlns:a16="http://schemas.microsoft.com/office/drawing/2014/main" id="{C4408A1A-D05C-4F8E-BA6F-FB1FF6A8864F}"/>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149882BE-D279-4CB9-8E3E-23CEEB1CD474}"/>
              </a:ext>
            </a:extLst>
          </p:cNvPr>
          <p:cNvSpPr>
            <a:spLocks noGrp="1"/>
          </p:cNvSpPr>
          <p:nvPr>
            <p:ph type="sldNum" sz="quarter" idx="12"/>
          </p:nvPr>
        </p:nvSpPr>
        <p:spPr/>
        <p:txBody>
          <a:bodyPr/>
          <a:lstStyle/>
          <a:p>
            <a:fld id="{374FE2C0-36F1-4BE0-87D3-31CE31C6D678}" type="slidenum">
              <a:rPr lang="es-CO" smtClean="0"/>
              <a:t>‹Nº›</a:t>
            </a:fld>
            <a:endParaRPr lang="es-CO"/>
          </a:p>
        </p:txBody>
      </p:sp>
    </p:spTree>
    <p:extLst>
      <p:ext uri="{BB962C8B-B14F-4D97-AF65-F5344CB8AC3E}">
        <p14:creationId xmlns:p14="http://schemas.microsoft.com/office/powerpoint/2010/main" val="192386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C4D68E-0AE3-4160-81AA-70780BFD6E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0DDA8DB-0125-4126-8185-25436CF373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546510F-B08E-4752-86B2-F2030930C7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D144874-A929-4620-B049-B54600925D8F}"/>
              </a:ext>
            </a:extLst>
          </p:cNvPr>
          <p:cNvSpPr>
            <a:spLocks noGrp="1"/>
          </p:cNvSpPr>
          <p:nvPr>
            <p:ph type="dt" sz="half" idx="10"/>
          </p:nvPr>
        </p:nvSpPr>
        <p:spPr/>
        <p:txBody>
          <a:bodyPr/>
          <a:lstStyle/>
          <a:p>
            <a:fld id="{6EA3D0D2-E38A-4F10-B8A4-8090BC4542B9}" type="datetimeFigureOut">
              <a:rPr lang="es-CO" smtClean="0"/>
              <a:t>21/05/2025</a:t>
            </a:fld>
            <a:endParaRPr lang="es-CO"/>
          </a:p>
        </p:txBody>
      </p:sp>
      <p:sp>
        <p:nvSpPr>
          <p:cNvPr id="6" name="Marcador de pie de página 5">
            <a:extLst>
              <a:ext uri="{FF2B5EF4-FFF2-40B4-BE49-F238E27FC236}">
                <a16:creationId xmlns:a16="http://schemas.microsoft.com/office/drawing/2014/main" id="{19F14528-DA6C-47B9-A5B8-379B67BEEEC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B18C04A-CA4B-43FB-A860-8CC50CEB39C9}"/>
              </a:ext>
            </a:extLst>
          </p:cNvPr>
          <p:cNvSpPr>
            <a:spLocks noGrp="1"/>
          </p:cNvSpPr>
          <p:nvPr>
            <p:ph type="sldNum" sz="quarter" idx="12"/>
          </p:nvPr>
        </p:nvSpPr>
        <p:spPr/>
        <p:txBody>
          <a:bodyPr/>
          <a:lstStyle/>
          <a:p>
            <a:fld id="{374FE2C0-36F1-4BE0-87D3-31CE31C6D678}" type="slidenum">
              <a:rPr lang="es-CO" smtClean="0"/>
              <a:t>‹Nº›</a:t>
            </a:fld>
            <a:endParaRPr lang="es-CO"/>
          </a:p>
        </p:txBody>
      </p:sp>
    </p:spTree>
    <p:extLst>
      <p:ext uri="{BB962C8B-B14F-4D97-AF65-F5344CB8AC3E}">
        <p14:creationId xmlns:p14="http://schemas.microsoft.com/office/powerpoint/2010/main" val="387082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1DBC5-531A-489F-9447-44839F95F79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C5E0CB4-8B22-4244-88DF-EE68B2BB82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8A4B875-1C75-4DD4-A032-FCA5CC1A6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CFB8B2-DC6A-4D5E-8D8C-E9E9D30EEA41}"/>
              </a:ext>
            </a:extLst>
          </p:cNvPr>
          <p:cNvSpPr>
            <a:spLocks noGrp="1"/>
          </p:cNvSpPr>
          <p:nvPr>
            <p:ph type="dt" sz="half" idx="10"/>
          </p:nvPr>
        </p:nvSpPr>
        <p:spPr/>
        <p:txBody>
          <a:bodyPr/>
          <a:lstStyle/>
          <a:p>
            <a:fld id="{6EA3D0D2-E38A-4F10-B8A4-8090BC4542B9}" type="datetimeFigureOut">
              <a:rPr lang="es-CO" smtClean="0"/>
              <a:t>21/05/2025</a:t>
            </a:fld>
            <a:endParaRPr lang="es-CO"/>
          </a:p>
        </p:txBody>
      </p:sp>
      <p:sp>
        <p:nvSpPr>
          <p:cNvPr id="6" name="Marcador de pie de página 5">
            <a:extLst>
              <a:ext uri="{FF2B5EF4-FFF2-40B4-BE49-F238E27FC236}">
                <a16:creationId xmlns:a16="http://schemas.microsoft.com/office/drawing/2014/main" id="{74435757-1C52-4FD7-AEB3-B4391439B98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D9012B5-4E70-4F62-9985-E708E1748C95}"/>
              </a:ext>
            </a:extLst>
          </p:cNvPr>
          <p:cNvSpPr>
            <a:spLocks noGrp="1"/>
          </p:cNvSpPr>
          <p:nvPr>
            <p:ph type="sldNum" sz="quarter" idx="12"/>
          </p:nvPr>
        </p:nvSpPr>
        <p:spPr/>
        <p:txBody>
          <a:bodyPr/>
          <a:lstStyle/>
          <a:p>
            <a:fld id="{374FE2C0-36F1-4BE0-87D3-31CE31C6D678}" type="slidenum">
              <a:rPr lang="es-CO" smtClean="0"/>
              <a:t>‹Nº›</a:t>
            </a:fld>
            <a:endParaRPr lang="es-CO"/>
          </a:p>
        </p:txBody>
      </p:sp>
    </p:spTree>
    <p:extLst>
      <p:ext uri="{BB962C8B-B14F-4D97-AF65-F5344CB8AC3E}">
        <p14:creationId xmlns:p14="http://schemas.microsoft.com/office/powerpoint/2010/main" val="408666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7CB9FF5-40C6-4230-963F-5ADFB6379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017066C-042F-464E-B25F-B6E2783A46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6C8CEAD-F10A-4558-BF86-D6BFE5A0AB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3D0D2-E38A-4F10-B8A4-8090BC4542B9}" type="datetimeFigureOut">
              <a:rPr lang="es-CO" smtClean="0"/>
              <a:t>21/05/2025</a:t>
            </a:fld>
            <a:endParaRPr lang="es-CO"/>
          </a:p>
        </p:txBody>
      </p:sp>
      <p:sp>
        <p:nvSpPr>
          <p:cNvPr id="5" name="Marcador de pie de página 4">
            <a:extLst>
              <a:ext uri="{FF2B5EF4-FFF2-40B4-BE49-F238E27FC236}">
                <a16:creationId xmlns:a16="http://schemas.microsoft.com/office/drawing/2014/main" id="{2513B3F7-10F9-4EDB-9338-0463F83EE6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199DDC4B-9DD1-4290-8B06-A99EB273D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FE2C0-36F1-4BE0-87D3-31CE31C6D678}" type="slidenum">
              <a:rPr lang="es-CO" smtClean="0"/>
              <a:t>‹Nº›</a:t>
            </a:fld>
            <a:endParaRPr lang="es-CO"/>
          </a:p>
        </p:txBody>
      </p:sp>
    </p:spTree>
    <p:extLst>
      <p:ext uri="{BB962C8B-B14F-4D97-AF65-F5344CB8AC3E}">
        <p14:creationId xmlns:p14="http://schemas.microsoft.com/office/powerpoint/2010/main" val="2676986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4484">
              <a:srgbClr val="B1C5DA"/>
            </a:gs>
            <a:gs pos="0">
              <a:schemeClr val="tx2">
                <a:lumMod val="82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8100000" scaled="1"/>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07B2CD-9020-4506-BC68-F72B459C869C}"/>
              </a:ext>
            </a:extLst>
          </p:cNvPr>
          <p:cNvSpPr>
            <a:spLocks noGrp="1"/>
          </p:cNvSpPr>
          <p:nvPr>
            <p:ph type="ctrTitle"/>
          </p:nvPr>
        </p:nvSpPr>
        <p:spPr>
          <a:xfrm>
            <a:off x="1448499" y="568689"/>
            <a:ext cx="9144000" cy="2387600"/>
          </a:xfrm>
        </p:spPr>
        <p:txBody>
          <a:bodyPr>
            <a:normAutofit/>
          </a:bodyPr>
          <a:lstStyle/>
          <a:p>
            <a:r>
              <a:rPr lang="es-MX" b="1" dirty="0"/>
              <a:t>Estructura de Datos</a:t>
            </a:r>
            <a:endParaRPr lang="es-CO" b="1" dirty="0"/>
          </a:p>
        </p:txBody>
      </p:sp>
      <p:sp>
        <p:nvSpPr>
          <p:cNvPr id="5" name="Subtítulo 4">
            <a:extLst>
              <a:ext uri="{FF2B5EF4-FFF2-40B4-BE49-F238E27FC236}">
                <a16:creationId xmlns:a16="http://schemas.microsoft.com/office/drawing/2014/main" id="{F9074913-36FE-4056-9A2B-5434D108AAB0}"/>
              </a:ext>
            </a:extLst>
          </p:cNvPr>
          <p:cNvSpPr>
            <a:spLocks noGrp="1"/>
          </p:cNvSpPr>
          <p:nvPr>
            <p:ph type="subTitle" idx="1"/>
          </p:nvPr>
        </p:nvSpPr>
        <p:spPr>
          <a:xfrm>
            <a:off x="1163273" y="2956289"/>
            <a:ext cx="9144000" cy="1655762"/>
          </a:xfrm>
        </p:spPr>
        <p:txBody>
          <a:bodyPr>
            <a:normAutofit/>
          </a:bodyPr>
          <a:lstStyle/>
          <a:p>
            <a:r>
              <a:rPr lang="es-MX" sz="4400" b="1" dirty="0">
                <a:latin typeface="+mj-lt"/>
              </a:rPr>
              <a:t>Lineales y No Lineales</a:t>
            </a:r>
            <a:endParaRPr lang="es-CO" sz="4400" b="1" dirty="0">
              <a:latin typeface="+mj-lt"/>
            </a:endParaRPr>
          </a:p>
        </p:txBody>
      </p:sp>
    </p:spTree>
    <p:extLst>
      <p:ext uri="{BB962C8B-B14F-4D97-AF65-F5344CB8AC3E}">
        <p14:creationId xmlns:p14="http://schemas.microsoft.com/office/powerpoint/2010/main" val="2595686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4484">
              <a:srgbClr val="B1C5DA"/>
            </a:gs>
            <a:gs pos="0">
              <a:schemeClr val="tx2">
                <a:lumMod val="82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81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D1D79-4B36-4EEC-98CA-72DA7EDAB723}"/>
              </a:ext>
            </a:extLst>
          </p:cNvPr>
          <p:cNvSpPr>
            <a:spLocks noGrp="1"/>
          </p:cNvSpPr>
          <p:nvPr>
            <p:ph type="title"/>
          </p:nvPr>
        </p:nvSpPr>
        <p:spPr/>
        <p:txBody>
          <a:bodyPr/>
          <a:lstStyle/>
          <a:p>
            <a:pPr algn="ctr"/>
            <a:r>
              <a:rPr lang="es-MX" dirty="0"/>
              <a:t>Cliente</a:t>
            </a:r>
            <a:endParaRPr lang="es-CO" dirty="0"/>
          </a:p>
        </p:txBody>
      </p:sp>
      <p:sp>
        <p:nvSpPr>
          <p:cNvPr id="13" name="Marcador de contenido 12">
            <a:extLst>
              <a:ext uri="{FF2B5EF4-FFF2-40B4-BE49-F238E27FC236}">
                <a16:creationId xmlns:a16="http://schemas.microsoft.com/office/drawing/2014/main" id="{7323EB8E-0725-4C0C-BC91-D7C0C96F1C3F}"/>
              </a:ext>
            </a:extLst>
          </p:cNvPr>
          <p:cNvSpPr>
            <a:spLocks noGrp="1"/>
          </p:cNvSpPr>
          <p:nvPr>
            <p:ph sz="quarter" idx="4"/>
          </p:nvPr>
        </p:nvSpPr>
        <p:spPr>
          <a:xfrm>
            <a:off x="6172200" y="1579594"/>
            <a:ext cx="5183188" cy="4610069"/>
          </a:xfrm>
        </p:spPr>
        <p:txBody>
          <a:bodyPr>
            <a:normAutofit/>
          </a:bodyPr>
          <a:lstStyle/>
          <a:p>
            <a:r>
              <a:rPr lang="es-MX" dirty="0">
                <a:latin typeface="Perpetua" panose="02020502060401020303" pitchFamily="18" charset="0"/>
              </a:rPr>
              <a:t>El </a:t>
            </a:r>
            <a:r>
              <a:rPr lang="es-MX" dirty="0" err="1">
                <a:latin typeface="Perpetua" panose="02020502060401020303" pitchFamily="18" charset="0"/>
              </a:rPr>
              <a:t>require_once</a:t>
            </a:r>
            <a:r>
              <a:rPr lang="es-MX" dirty="0">
                <a:latin typeface="Perpetua" panose="02020502060401020303" pitchFamily="18" charset="0"/>
              </a:rPr>
              <a:t> nos carga los archivos donde están definidas las clases de estructuras.</a:t>
            </a:r>
          </a:p>
          <a:p>
            <a:r>
              <a:rPr lang="es-MX" dirty="0">
                <a:latin typeface="Perpetua" panose="02020502060401020303" pitchFamily="18" charset="0"/>
              </a:rPr>
              <a:t>Luego tenemos un arreglo simple que representa los platos disponibles.</a:t>
            </a:r>
          </a:p>
          <a:p>
            <a:r>
              <a:rPr lang="es-MX" dirty="0">
                <a:latin typeface="Perpetua" panose="02020502060401020303" pitchFamily="18" charset="0"/>
              </a:rPr>
              <a:t>Creamos las instancias de cada estructura que usamos para simular el funcionamiento del restaurante.</a:t>
            </a:r>
          </a:p>
          <a:p>
            <a:r>
              <a:rPr lang="es-MX" dirty="0">
                <a:latin typeface="Perpetua" panose="02020502060401020303" pitchFamily="18" charset="0"/>
              </a:rPr>
              <a:t>Usamos una cola para representar los clientes que acaban de llegar.</a:t>
            </a:r>
            <a:endParaRPr lang="es-CO" dirty="0">
              <a:latin typeface="Perpetua" panose="02020502060401020303" pitchFamily="18" charset="0"/>
            </a:endParaRPr>
          </a:p>
        </p:txBody>
      </p:sp>
      <p:pic>
        <p:nvPicPr>
          <p:cNvPr id="15" name="Imagen 14">
            <a:extLst>
              <a:ext uri="{FF2B5EF4-FFF2-40B4-BE49-F238E27FC236}">
                <a16:creationId xmlns:a16="http://schemas.microsoft.com/office/drawing/2014/main" id="{83F12064-5712-429D-8F59-FF60B621C4B4}"/>
              </a:ext>
            </a:extLst>
          </p:cNvPr>
          <p:cNvPicPr>
            <a:picLocks noChangeAspect="1"/>
          </p:cNvPicPr>
          <p:nvPr/>
        </p:nvPicPr>
        <p:blipFill>
          <a:blip r:embed="rId2"/>
          <a:stretch>
            <a:fillRect/>
          </a:stretch>
        </p:blipFill>
        <p:spPr>
          <a:xfrm>
            <a:off x="341734" y="1579594"/>
            <a:ext cx="5219700" cy="4762500"/>
          </a:xfrm>
          <a:prstGeom prst="rect">
            <a:avLst/>
          </a:prstGeom>
        </p:spPr>
      </p:pic>
    </p:spTree>
    <p:extLst>
      <p:ext uri="{BB962C8B-B14F-4D97-AF65-F5344CB8AC3E}">
        <p14:creationId xmlns:p14="http://schemas.microsoft.com/office/powerpoint/2010/main" val="109539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4484">
              <a:srgbClr val="B1C5DA"/>
            </a:gs>
            <a:gs pos="0">
              <a:schemeClr val="tx2">
                <a:lumMod val="82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8100000" scaled="1"/>
        </a:gradFill>
        <a:effectLst/>
      </p:bgPr>
    </p:bg>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5854981A-1BB6-4BB8-B6BD-C43E2B1B3FA0}"/>
              </a:ext>
            </a:extLst>
          </p:cNvPr>
          <p:cNvSpPr>
            <a:spLocks noGrp="1"/>
          </p:cNvSpPr>
          <p:nvPr>
            <p:ph sz="quarter" idx="4"/>
          </p:nvPr>
        </p:nvSpPr>
        <p:spPr>
          <a:xfrm>
            <a:off x="6172200" y="515815"/>
            <a:ext cx="5183188" cy="5673848"/>
          </a:xfrm>
        </p:spPr>
        <p:txBody>
          <a:bodyPr>
            <a:normAutofit/>
          </a:bodyPr>
          <a:lstStyle/>
          <a:p>
            <a:r>
              <a:rPr lang="es-MX" dirty="0">
                <a:latin typeface="Perpetua" panose="02020502060401020303" pitchFamily="18" charset="0"/>
              </a:rPr>
              <a:t>Acá creamos un grafo donde cada nodo representa una mesa del restaurante, luego agregamos aristas que son las conexiones entre las mesas lo cual sirve para representar la distribución física.</a:t>
            </a:r>
          </a:p>
          <a:p>
            <a:r>
              <a:rPr lang="es-MX" dirty="0">
                <a:latin typeface="Perpetua" panose="02020502060401020303" pitchFamily="18" charset="0"/>
              </a:rPr>
              <a:t>Tenemos una función que genera pedidos aleatorios, sirve para simular un pedido de una combinación aleatoria de platos y siempre elige una cantidad aleatoria entre 2 y 4 platos, y cada vez que se llama esta función devuelve un pedido diferente </a:t>
            </a:r>
            <a:endParaRPr lang="es-CO" dirty="0">
              <a:latin typeface="Perpetua" panose="02020502060401020303" pitchFamily="18" charset="0"/>
            </a:endParaRPr>
          </a:p>
        </p:txBody>
      </p:sp>
      <p:pic>
        <p:nvPicPr>
          <p:cNvPr id="8" name="Imagen 7">
            <a:extLst>
              <a:ext uri="{FF2B5EF4-FFF2-40B4-BE49-F238E27FC236}">
                <a16:creationId xmlns:a16="http://schemas.microsoft.com/office/drawing/2014/main" id="{E624D807-33F8-4CEC-A8F9-7D3D2B588A9D}"/>
              </a:ext>
            </a:extLst>
          </p:cNvPr>
          <p:cNvPicPr>
            <a:picLocks noChangeAspect="1"/>
          </p:cNvPicPr>
          <p:nvPr/>
        </p:nvPicPr>
        <p:blipFill>
          <a:blip r:embed="rId2"/>
          <a:stretch>
            <a:fillRect/>
          </a:stretch>
        </p:blipFill>
        <p:spPr>
          <a:xfrm>
            <a:off x="547283" y="1344673"/>
            <a:ext cx="4985032" cy="4211698"/>
          </a:xfrm>
          <a:prstGeom prst="rect">
            <a:avLst/>
          </a:prstGeom>
          <a:gradFill>
            <a:gsLst>
              <a:gs pos="34484">
                <a:srgbClr val="B1C5DA"/>
              </a:gs>
              <a:gs pos="0">
                <a:schemeClr val="tx2">
                  <a:lumMod val="82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8100000" scaled="1"/>
          </a:gradFill>
        </p:spPr>
      </p:pic>
    </p:spTree>
    <p:extLst>
      <p:ext uri="{BB962C8B-B14F-4D97-AF65-F5344CB8AC3E}">
        <p14:creationId xmlns:p14="http://schemas.microsoft.com/office/powerpoint/2010/main" val="242228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4484">
              <a:schemeClr val="accent1">
                <a:lumMod val="60000"/>
                <a:lumOff val="40000"/>
              </a:schemeClr>
            </a:gs>
            <a:gs pos="0">
              <a:schemeClr val="tx2">
                <a:lumMod val="82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8100000" scaled="1"/>
        </a:gradFill>
        <a:effectLst/>
      </p:bgPr>
    </p:bg>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3AFE25B4-94CD-4960-BA67-B632A845B6A6}"/>
              </a:ext>
            </a:extLst>
          </p:cNvPr>
          <p:cNvSpPr>
            <a:spLocks noGrp="1"/>
          </p:cNvSpPr>
          <p:nvPr>
            <p:ph sz="quarter" idx="4"/>
          </p:nvPr>
        </p:nvSpPr>
        <p:spPr>
          <a:xfrm>
            <a:off x="6172200" y="328246"/>
            <a:ext cx="5183188" cy="5861417"/>
          </a:xfrm>
        </p:spPr>
        <p:txBody>
          <a:bodyPr>
            <a:normAutofit fontScale="77500" lnSpcReduction="20000"/>
          </a:bodyPr>
          <a:lstStyle/>
          <a:p>
            <a:endParaRPr lang="es-MX" dirty="0">
              <a:latin typeface="Perpetua" panose="02020502060401020303" pitchFamily="18" charset="0"/>
            </a:endParaRPr>
          </a:p>
          <a:p>
            <a:r>
              <a:rPr lang="es-MX" dirty="0">
                <a:latin typeface="Perpetua" panose="02020502060401020303" pitchFamily="18" charset="0"/>
              </a:rPr>
              <a:t>En esta parte simulamos la atención de clientes usando diferentes estructuras, usamos el while para que mientras haya clientes en la cola los siga atendiendo uno a uno</a:t>
            </a:r>
          </a:p>
          <a:p>
            <a:r>
              <a:rPr lang="es-MX" dirty="0">
                <a:latin typeface="Perpetua" panose="02020502060401020303" pitchFamily="18" charset="0"/>
              </a:rPr>
              <a:t>Desencolar: Tomamos el primer cliente de la cola y nos muestra un mensaje indicando quien esta siendo atendido </a:t>
            </a:r>
          </a:p>
          <a:p>
            <a:r>
              <a:rPr lang="es-MX" dirty="0">
                <a:latin typeface="Perpetua" panose="02020502060401020303" pitchFamily="18" charset="0"/>
              </a:rPr>
              <a:t>Creamos una lista enlazada y generamos un pedido aleatorio</a:t>
            </a:r>
          </a:p>
          <a:p>
            <a:r>
              <a:rPr lang="es-MX" dirty="0">
                <a:latin typeface="Perpetua" panose="02020502060401020303" pitchFamily="18" charset="0"/>
              </a:rPr>
              <a:t>Se recorren los platos generados aleatoriamente y los agregamos a la lista enlazada, también apilamos en la pila de platos servidos, junto con el nombre del cliente. Llamamos al método pedido  que  muestra en pantalla los platos pedidos</a:t>
            </a:r>
          </a:p>
          <a:p>
            <a:r>
              <a:rPr lang="es-MX" dirty="0">
                <a:latin typeface="Perpetua" panose="02020502060401020303" pitchFamily="18" charset="0"/>
              </a:rPr>
              <a:t>Agregamos un echo que muestra un mensaje indicando que el pedido ha sido completado</a:t>
            </a:r>
          </a:p>
          <a:p>
            <a:r>
              <a:rPr lang="es-MX" dirty="0">
                <a:latin typeface="Perpetua" panose="02020502060401020303" pitchFamily="18" charset="0"/>
              </a:rPr>
              <a:t>Por ultimo agregamos un árbol para mantener ordenado alfabéticamente los clientes </a:t>
            </a:r>
            <a:endParaRPr lang="es-CO" dirty="0">
              <a:latin typeface="Perpetua" panose="02020502060401020303" pitchFamily="18" charset="0"/>
            </a:endParaRPr>
          </a:p>
        </p:txBody>
      </p:sp>
      <p:pic>
        <p:nvPicPr>
          <p:cNvPr id="10" name="Imagen 9">
            <a:extLst>
              <a:ext uri="{FF2B5EF4-FFF2-40B4-BE49-F238E27FC236}">
                <a16:creationId xmlns:a16="http://schemas.microsoft.com/office/drawing/2014/main" id="{507042D0-727E-4588-A239-954465C1565D}"/>
              </a:ext>
            </a:extLst>
          </p:cNvPr>
          <p:cNvPicPr>
            <a:picLocks noChangeAspect="1"/>
          </p:cNvPicPr>
          <p:nvPr/>
        </p:nvPicPr>
        <p:blipFill>
          <a:blip r:embed="rId2"/>
          <a:stretch>
            <a:fillRect/>
          </a:stretch>
        </p:blipFill>
        <p:spPr>
          <a:xfrm>
            <a:off x="391158" y="917330"/>
            <a:ext cx="5323598" cy="4615962"/>
          </a:xfrm>
          <a:prstGeom prst="rect">
            <a:avLst/>
          </a:prstGeom>
          <a:gradFill>
            <a:gsLst>
              <a:gs pos="34484">
                <a:schemeClr val="accent1">
                  <a:lumMod val="60000"/>
                  <a:lumOff val="40000"/>
                </a:schemeClr>
              </a:gs>
              <a:gs pos="0">
                <a:schemeClr val="tx2">
                  <a:lumMod val="82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8100000" scaled="1"/>
          </a:gradFill>
        </p:spPr>
      </p:pic>
    </p:spTree>
    <p:extLst>
      <p:ext uri="{BB962C8B-B14F-4D97-AF65-F5344CB8AC3E}">
        <p14:creationId xmlns:p14="http://schemas.microsoft.com/office/powerpoint/2010/main" val="88578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4484">
              <a:schemeClr val="accent1">
                <a:lumMod val="60000"/>
                <a:lumOff val="40000"/>
              </a:schemeClr>
            </a:gs>
            <a:gs pos="0">
              <a:schemeClr val="tx2">
                <a:lumMod val="82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8100000" scaled="1"/>
        </a:gradFill>
        <a:effectLst/>
      </p:bgPr>
    </p:bg>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985FB3A2-2784-4703-A685-0697688B94BE}"/>
              </a:ext>
            </a:extLst>
          </p:cNvPr>
          <p:cNvSpPr>
            <a:spLocks noGrp="1"/>
          </p:cNvSpPr>
          <p:nvPr>
            <p:ph sz="quarter" idx="4"/>
          </p:nvPr>
        </p:nvSpPr>
        <p:spPr>
          <a:xfrm>
            <a:off x="797169" y="3428999"/>
            <a:ext cx="10558219" cy="2760663"/>
          </a:xfrm>
        </p:spPr>
        <p:txBody>
          <a:bodyPr>
            <a:normAutofit fontScale="85000" lnSpcReduction="20000"/>
          </a:bodyPr>
          <a:lstStyle/>
          <a:p>
            <a:r>
              <a:rPr lang="es-MX" dirty="0">
                <a:latin typeface="Perpetua" panose="02020502060401020303" pitchFamily="18" charset="0"/>
              </a:rPr>
              <a:t>Ya por ultimo mostramos la información en tres estructuras diferentes, el primer echo nos muestra todos los platos que han sido servidos en el orden en que fueron apilados. Esto es característico de una pila y cada plato viene acompañado del nombre del cliente </a:t>
            </a:r>
          </a:p>
          <a:p>
            <a:r>
              <a:rPr lang="es-MX" dirty="0">
                <a:latin typeface="Perpetua" panose="02020502060401020303" pitchFamily="18" charset="0"/>
              </a:rPr>
              <a:t>Luego tenemos el historial de los clientes en orden alfabético usamos un recorrido inOrden que nos garantiza el ordenamiento.</a:t>
            </a:r>
          </a:p>
          <a:p>
            <a:endParaRPr lang="es-MX" dirty="0">
              <a:latin typeface="Perpetua" panose="02020502060401020303" pitchFamily="18" charset="0"/>
            </a:endParaRPr>
          </a:p>
          <a:p>
            <a:r>
              <a:rPr lang="es-MX" dirty="0">
                <a:latin typeface="Perpetua" panose="02020502060401020303" pitchFamily="18" charset="0"/>
              </a:rPr>
              <a:t>Concluimos con los grafos que nos muestra cada mesa y con las que esta conectada, nos ayuda a visualizar como conectar las mesas del restaurante físicamente o lógicamente.</a:t>
            </a:r>
            <a:endParaRPr lang="es-CO" dirty="0">
              <a:latin typeface="Perpetua" panose="02020502060401020303" pitchFamily="18" charset="0"/>
            </a:endParaRPr>
          </a:p>
        </p:txBody>
      </p:sp>
      <p:pic>
        <p:nvPicPr>
          <p:cNvPr id="8" name="Imagen 7">
            <a:extLst>
              <a:ext uri="{FF2B5EF4-FFF2-40B4-BE49-F238E27FC236}">
                <a16:creationId xmlns:a16="http://schemas.microsoft.com/office/drawing/2014/main" id="{B46F028A-A5D8-4374-81CC-BA2EB176276A}"/>
              </a:ext>
            </a:extLst>
          </p:cNvPr>
          <p:cNvPicPr>
            <a:picLocks noChangeAspect="1"/>
          </p:cNvPicPr>
          <p:nvPr/>
        </p:nvPicPr>
        <p:blipFill>
          <a:blip r:embed="rId2"/>
          <a:stretch>
            <a:fillRect/>
          </a:stretch>
        </p:blipFill>
        <p:spPr>
          <a:xfrm>
            <a:off x="2396728" y="368909"/>
            <a:ext cx="6114226" cy="2920049"/>
          </a:xfrm>
          <a:prstGeom prst="rect">
            <a:avLst/>
          </a:prstGeom>
        </p:spPr>
      </p:pic>
    </p:spTree>
    <p:extLst>
      <p:ext uri="{BB962C8B-B14F-4D97-AF65-F5344CB8AC3E}">
        <p14:creationId xmlns:p14="http://schemas.microsoft.com/office/powerpoint/2010/main" val="56385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4484">
              <a:schemeClr val="accent1">
                <a:lumMod val="60000"/>
                <a:lumOff val="40000"/>
              </a:schemeClr>
            </a:gs>
            <a:gs pos="0">
              <a:schemeClr val="tx2">
                <a:lumMod val="82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8100000" scaled="1"/>
        </a:gradFill>
        <a:effectLst/>
      </p:bgPr>
    </p:bg>
    <p:spTree>
      <p:nvGrpSpPr>
        <p:cNvPr id="1" name=""/>
        <p:cNvGrpSpPr/>
        <p:nvPr/>
      </p:nvGrpSpPr>
      <p:grpSpPr>
        <a:xfrm>
          <a:off x="0" y="0"/>
          <a:ext cx="0" cy="0"/>
          <a:chOff x="0" y="0"/>
          <a:chExt cx="0" cy="0"/>
        </a:xfrm>
      </p:grpSpPr>
      <p:sp>
        <p:nvSpPr>
          <p:cNvPr id="16" name="CuadroTexto 15">
            <a:extLst>
              <a:ext uri="{FF2B5EF4-FFF2-40B4-BE49-F238E27FC236}">
                <a16:creationId xmlns:a16="http://schemas.microsoft.com/office/drawing/2014/main" id="{ECB84F14-EE84-4B2C-BF99-1AD92BB468DE}"/>
              </a:ext>
            </a:extLst>
          </p:cNvPr>
          <p:cNvSpPr txBox="1"/>
          <p:nvPr/>
        </p:nvSpPr>
        <p:spPr>
          <a:xfrm>
            <a:off x="164123" y="1"/>
            <a:ext cx="6541477" cy="7294305"/>
          </a:xfrm>
          <a:prstGeom prst="rect">
            <a:avLst/>
          </a:prstGeom>
          <a:noFill/>
        </p:spPr>
        <p:txBody>
          <a:bodyPr wrap="square">
            <a:spAutoFit/>
          </a:bodyPr>
          <a:lstStyle/>
          <a:p>
            <a:r>
              <a:rPr lang="es-CO" dirty="0"/>
              <a:t>┌───────────────────────┐</a:t>
            </a:r>
          </a:p>
          <a:p>
            <a:r>
              <a:rPr lang="es-CO" dirty="0"/>
              <a:t>│      Menú (Array)     │</a:t>
            </a:r>
          </a:p>
          <a:p>
            <a:r>
              <a:rPr lang="es-CO" dirty="0"/>
              <a:t>│ ["Hamburguesa", ...]  │</a:t>
            </a:r>
          </a:p>
          <a:p>
            <a:r>
              <a:rPr lang="es-CO" dirty="0"/>
              <a:t>└─────────┬─────────────┘</a:t>
            </a:r>
          </a:p>
          <a:p>
            <a:r>
              <a:rPr lang="es-CO" dirty="0"/>
              <a:t>          │</a:t>
            </a:r>
          </a:p>
          <a:p>
            <a:r>
              <a:rPr lang="es-CO" dirty="0"/>
              <a:t>          │</a:t>
            </a:r>
          </a:p>
          <a:p>
            <a:r>
              <a:rPr lang="es-CO" dirty="0"/>
              <a:t>                                                                        ┌─────────▼─────┐               ┌──────────────────────┐           </a:t>
            </a:r>
          </a:p>
          <a:p>
            <a:r>
              <a:rPr lang="es-CO" dirty="0"/>
              <a:t>│     Cola Clientes     │                   ◄─────┤   Array clientes     </a:t>
            </a:r>
          </a:p>
          <a:p>
            <a:r>
              <a:rPr lang="es-CO" dirty="0"/>
              <a:t>│  (FIFO: Ana, Luis...) │                                 │ ["Ana", "Luis", ...] </a:t>
            </a:r>
          </a:p>
          <a:p>
            <a:r>
              <a:rPr lang="es-CO" dirty="0"/>
              <a:t>                                                                        └───────┬───────┘                          └──────────────────────┘</a:t>
            </a:r>
          </a:p>
          <a:p>
            <a:r>
              <a:rPr lang="es-CO" dirty="0"/>
              <a:t>          │</a:t>
            </a:r>
          </a:p>
          <a:p>
            <a:r>
              <a:rPr lang="es-CO" dirty="0"/>
              <a:t>          │ desencolar (cliente atendido)</a:t>
            </a:r>
          </a:p>
          <a:p>
            <a:r>
              <a:rPr lang="es-CO" dirty="0"/>
              <a:t>          │</a:t>
            </a:r>
          </a:p>
          <a:p>
            <a:r>
              <a:rPr lang="es-CO" dirty="0"/>
              <a:t>          ▼</a:t>
            </a:r>
          </a:p>
          <a:p>
            <a:r>
              <a:rPr lang="es-CO" dirty="0"/>
              <a:t>┌───────────────────────┐</a:t>
            </a:r>
          </a:p>
          <a:p>
            <a:r>
              <a:rPr lang="es-CO" dirty="0"/>
              <a:t>│   Atender cliente     │</a:t>
            </a:r>
          </a:p>
          <a:p>
            <a:r>
              <a:rPr lang="es-CO" dirty="0"/>
              <a:t>│  (while cola no vacía)│</a:t>
            </a:r>
          </a:p>
          <a:p>
            <a:r>
              <a:rPr lang="es-CO" dirty="0"/>
              <a:t>└─────────┬─────────────┘</a:t>
            </a:r>
          </a:p>
          <a:p>
            <a:r>
              <a:rPr lang="es-CO" dirty="0"/>
              <a:t>          │</a:t>
            </a:r>
          </a:p>
          <a:p>
            <a:r>
              <a:rPr lang="es-CO" dirty="0"/>
              <a:t>          │</a:t>
            </a:r>
          </a:p>
          <a:p>
            <a:r>
              <a:rPr lang="es-CO" dirty="0"/>
              <a:t>          │ Para cada cliente:</a:t>
            </a:r>
          </a:p>
          <a:p>
            <a:r>
              <a:rPr lang="es-CO" dirty="0"/>
              <a:t>          │</a:t>
            </a:r>
          </a:p>
          <a:p>
            <a:r>
              <a:rPr lang="es-CO" dirty="0"/>
              <a:t>          ▼</a:t>
            </a:r>
          </a:p>
          <a:p>
            <a:endParaRPr lang="es-CO" dirty="0"/>
          </a:p>
        </p:txBody>
      </p:sp>
      <p:sp>
        <p:nvSpPr>
          <p:cNvPr id="18" name="CuadroTexto 17">
            <a:extLst>
              <a:ext uri="{FF2B5EF4-FFF2-40B4-BE49-F238E27FC236}">
                <a16:creationId xmlns:a16="http://schemas.microsoft.com/office/drawing/2014/main" id="{34FA61EC-9F82-4300-BFC1-FFC583812C23}"/>
              </a:ext>
            </a:extLst>
          </p:cNvPr>
          <p:cNvSpPr txBox="1"/>
          <p:nvPr/>
        </p:nvSpPr>
        <p:spPr>
          <a:xfrm>
            <a:off x="6096000" y="590906"/>
            <a:ext cx="6353908" cy="5078313"/>
          </a:xfrm>
          <a:prstGeom prst="rect">
            <a:avLst/>
          </a:prstGeom>
          <a:noFill/>
        </p:spPr>
        <p:txBody>
          <a:bodyPr wrap="square">
            <a:spAutoFit/>
          </a:bodyPr>
          <a:lstStyle/>
          <a:p>
            <a:r>
              <a:rPr lang="es-CO" dirty="0"/>
              <a:t>                                                    </a:t>
            </a:r>
          </a:p>
          <a:p>
            <a:r>
              <a:rPr lang="es-CO" dirty="0"/>
              <a:t>                                                  ┌─────────────────┐                            ┌─────────────── ┐</a:t>
            </a:r>
          </a:p>
          <a:p>
            <a:r>
              <a:rPr lang="es-CO" dirty="0"/>
              <a:t>│  Lista Enlazada                     │  Pila Platos Servidos   </a:t>
            </a:r>
          </a:p>
          <a:p>
            <a:r>
              <a:rPr lang="es-CO" dirty="0"/>
              <a:t>│  (Pedido del cliente)           │ (LIFO, último plato)    </a:t>
            </a:r>
          </a:p>
          <a:p>
            <a:r>
              <a:rPr lang="es-CO" dirty="0"/>
              <a:t>│ - NodoLista (platos)            └─────────┬ ──────┘</a:t>
            </a:r>
          </a:p>
          <a:p>
            <a:r>
              <a:rPr lang="es-CO" dirty="0"/>
              <a:t> ────┬─────       ──┘                                   │</a:t>
            </a:r>
          </a:p>
          <a:p>
            <a:r>
              <a:rPr lang="es-CO" dirty="0"/>
              <a:t>          │                                                            │ apilar "Cliente: Plato"</a:t>
            </a:r>
          </a:p>
          <a:p>
            <a:r>
              <a:rPr lang="es-CO" dirty="0"/>
              <a:t>          │                                                            │</a:t>
            </a:r>
          </a:p>
          <a:p>
            <a:r>
              <a:rPr lang="es-CO" dirty="0"/>
              <a:t>          ▼                                                         ▼</a:t>
            </a:r>
          </a:p>
          <a:p>
            <a:r>
              <a:rPr lang="es-CO" dirty="0"/>
              <a:t>┌─────── ────────┐                         ┌───────────────┐</a:t>
            </a:r>
          </a:p>
          <a:p>
            <a:r>
              <a:rPr lang="es-CO" dirty="0"/>
              <a:t>│  Árbol Binario                                    │       Grafo Mesas           </a:t>
            </a:r>
          </a:p>
          <a:p>
            <a:r>
              <a:rPr lang="es-CO" dirty="0"/>
              <a:t>│ Historial clientes                               │(mesas y conexiones)  </a:t>
            </a:r>
          </a:p>
          <a:p>
            <a:r>
              <a:rPr lang="es-CO" dirty="0"/>
              <a:t>│ (orden alfabético)                            └─────────────           ┘ └─────────────────┘</a:t>
            </a:r>
          </a:p>
          <a:p>
            <a:r>
              <a:rPr lang="es-CO" dirty="0"/>
              <a:t>          ▲</a:t>
            </a:r>
          </a:p>
          <a:p>
            <a:r>
              <a:rPr lang="es-CO" dirty="0"/>
              <a:t>          │</a:t>
            </a:r>
          </a:p>
          <a:p>
            <a:r>
              <a:rPr lang="es-CO" dirty="0"/>
              <a:t>          └── insertar cliente</a:t>
            </a:r>
          </a:p>
        </p:txBody>
      </p:sp>
      <p:cxnSp>
        <p:nvCxnSpPr>
          <p:cNvPr id="29" name="Conector recto 28">
            <a:extLst>
              <a:ext uri="{FF2B5EF4-FFF2-40B4-BE49-F238E27FC236}">
                <a16:creationId xmlns:a16="http://schemas.microsoft.com/office/drawing/2014/main" id="{DD0904C6-0D74-4D60-B8D9-DD81A9A86C05}"/>
              </a:ext>
            </a:extLst>
          </p:cNvPr>
          <p:cNvCxnSpPr/>
          <p:nvPr/>
        </p:nvCxnSpPr>
        <p:spPr>
          <a:xfrm>
            <a:off x="984738" y="6682154"/>
            <a:ext cx="5111262" cy="0"/>
          </a:xfrm>
          <a:prstGeom prst="line">
            <a:avLst/>
          </a:prstGeom>
        </p:spPr>
        <p:style>
          <a:lnRef idx="1">
            <a:schemeClr val="dk1"/>
          </a:lnRef>
          <a:fillRef idx="0">
            <a:schemeClr val="dk1"/>
          </a:fillRef>
          <a:effectRef idx="0">
            <a:schemeClr val="dk1"/>
          </a:effectRef>
          <a:fontRef idx="minor">
            <a:schemeClr val="tx1"/>
          </a:fontRef>
        </p:style>
      </p:cxnSp>
      <p:cxnSp>
        <p:nvCxnSpPr>
          <p:cNvPr id="31" name="Conector recto 30">
            <a:extLst>
              <a:ext uri="{FF2B5EF4-FFF2-40B4-BE49-F238E27FC236}">
                <a16:creationId xmlns:a16="http://schemas.microsoft.com/office/drawing/2014/main" id="{A654411C-9414-4D75-8629-3169BA8A1441}"/>
              </a:ext>
            </a:extLst>
          </p:cNvPr>
          <p:cNvCxnSpPr>
            <a:cxnSpLocks/>
          </p:cNvCxnSpPr>
          <p:nvPr/>
        </p:nvCxnSpPr>
        <p:spPr>
          <a:xfrm>
            <a:off x="6096000" y="590906"/>
            <a:ext cx="0" cy="6020909"/>
          </a:xfrm>
          <a:prstGeom prst="line">
            <a:avLst/>
          </a:prstGeom>
        </p:spPr>
        <p:style>
          <a:lnRef idx="1">
            <a:schemeClr val="dk1"/>
          </a:lnRef>
          <a:fillRef idx="0">
            <a:schemeClr val="dk1"/>
          </a:fillRef>
          <a:effectRef idx="0">
            <a:schemeClr val="dk1"/>
          </a:effectRef>
          <a:fontRef idx="minor">
            <a:schemeClr val="tx1"/>
          </a:fontRef>
        </p:style>
      </p:cxnSp>
      <p:cxnSp>
        <p:nvCxnSpPr>
          <p:cNvPr id="34" name="Conector recto 33">
            <a:extLst>
              <a:ext uri="{FF2B5EF4-FFF2-40B4-BE49-F238E27FC236}">
                <a16:creationId xmlns:a16="http://schemas.microsoft.com/office/drawing/2014/main" id="{B40375A4-7408-422F-9C07-13D39F9ACAD6}"/>
              </a:ext>
            </a:extLst>
          </p:cNvPr>
          <p:cNvCxnSpPr/>
          <p:nvPr/>
        </p:nvCxnSpPr>
        <p:spPr>
          <a:xfrm>
            <a:off x="6096000" y="590906"/>
            <a:ext cx="1570892" cy="0"/>
          </a:xfrm>
          <a:prstGeom prst="line">
            <a:avLst/>
          </a:prstGeom>
        </p:spPr>
        <p:style>
          <a:lnRef idx="1">
            <a:schemeClr val="dk1"/>
          </a:lnRef>
          <a:fillRef idx="0">
            <a:schemeClr val="dk1"/>
          </a:fillRef>
          <a:effectRef idx="0">
            <a:schemeClr val="dk1"/>
          </a:effectRef>
          <a:fontRef idx="minor">
            <a:schemeClr val="tx1"/>
          </a:fontRef>
        </p:style>
      </p:cxnSp>
      <p:cxnSp>
        <p:nvCxnSpPr>
          <p:cNvPr id="36" name="Conector recto 35">
            <a:extLst>
              <a:ext uri="{FF2B5EF4-FFF2-40B4-BE49-F238E27FC236}">
                <a16:creationId xmlns:a16="http://schemas.microsoft.com/office/drawing/2014/main" id="{9997DF71-192D-4372-80E1-3F977707C0C0}"/>
              </a:ext>
            </a:extLst>
          </p:cNvPr>
          <p:cNvCxnSpPr/>
          <p:nvPr/>
        </p:nvCxnSpPr>
        <p:spPr>
          <a:xfrm>
            <a:off x="7666892" y="590906"/>
            <a:ext cx="0" cy="48761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998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4484">
              <a:schemeClr val="accent1">
                <a:lumMod val="60000"/>
                <a:lumOff val="40000"/>
              </a:schemeClr>
            </a:gs>
            <a:gs pos="0">
              <a:schemeClr val="tx2">
                <a:lumMod val="82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8100000" scaled="1"/>
        </a:grad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6EC45652-3973-4563-85D1-DB67E828CCE5}"/>
              </a:ext>
            </a:extLst>
          </p:cNvPr>
          <p:cNvSpPr>
            <a:spLocks noGrp="1" noChangeArrowheads="1"/>
          </p:cNvSpPr>
          <p:nvPr>
            <p:ph sz="half" idx="2"/>
          </p:nvPr>
        </p:nvSpPr>
        <p:spPr bwMode="auto">
          <a:xfrm>
            <a:off x="206742" y="289679"/>
            <a:ext cx="11047412"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a:ln>
                  <a:noFill/>
                </a:ln>
                <a:solidFill>
                  <a:schemeClr val="tx1"/>
                </a:solidFill>
                <a:effectLst/>
                <a:latin typeface="Perpetua" panose="02020502060401020303" pitchFamily="18" charset="0"/>
              </a:rPr>
              <a:t>Cola Clientes (FIFO):</a:t>
            </a:r>
            <a:br>
              <a:rPr kumimoji="0" lang="es-CO" altLang="es-CO" sz="2400" b="0" i="0" u="none" strike="noStrike" cap="none" normalizeH="0" baseline="0" dirty="0">
                <a:ln>
                  <a:noFill/>
                </a:ln>
                <a:solidFill>
                  <a:schemeClr val="tx1"/>
                </a:solidFill>
                <a:effectLst/>
                <a:latin typeface="Perpetua" panose="02020502060401020303" pitchFamily="18" charset="0"/>
              </a:rPr>
            </a:br>
            <a:r>
              <a:rPr kumimoji="0" lang="es-CO" altLang="es-CO" sz="2400" b="0" i="0" u="none" strike="noStrike" cap="none" normalizeH="0" baseline="0" dirty="0">
                <a:ln>
                  <a:noFill/>
                </a:ln>
                <a:solidFill>
                  <a:schemeClr val="tx1"/>
                </a:solidFill>
                <a:effectLst/>
                <a:latin typeface="Perpetua" panose="02020502060401020303" pitchFamily="18" charset="0"/>
              </a:rPr>
              <a:t>Se cargan los clientes en una cola para atenderlos en orden.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a:ln>
                  <a:noFill/>
                </a:ln>
                <a:solidFill>
                  <a:schemeClr val="tx1"/>
                </a:solidFill>
                <a:effectLst/>
                <a:latin typeface="Perpetua" panose="02020502060401020303" pitchFamily="18" charset="0"/>
              </a:rPr>
              <a:t>Al atender cada cliente:</a:t>
            </a:r>
            <a:endParaRPr kumimoji="0" lang="es-CO" altLang="es-CO"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chemeClr val="tx1"/>
                </a:solidFill>
                <a:effectLst/>
                <a:latin typeface="Perpetua" panose="02020502060401020303" pitchFamily="18" charset="0"/>
              </a:rPr>
              <a:t>Se crea una </a:t>
            </a:r>
            <a:r>
              <a:rPr kumimoji="0" lang="es-CO" altLang="es-CO" sz="2400" b="1" i="0" u="none" strike="noStrike" cap="none" normalizeH="0" baseline="0" dirty="0">
                <a:ln>
                  <a:noFill/>
                </a:ln>
                <a:solidFill>
                  <a:schemeClr val="tx1"/>
                </a:solidFill>
                <a:effectLst/>
                <a:latin typeface="Perpetua" panose="02020502060401020303" pitchFamily="18" charset="0"/>
              </a:rPr>
              <a:t>lista enlazada</a:t>
            </a:r>
            <a:r>
              <a:rPr kumimoji="0" lang="es-CO" altLang="es-CO" sz="2400" b="0" i="0" u="none" strike="noStrike" cap="none" normalizeH="0" baseline="0" dirty="0">
                <a:ln>
                  <a:noFill/>
                </a:ln>
                <a:solidFill>
                  <a:schemeClr val="tx1"/>
                </a:solidFill>
                <a:effectLst/>
                <a:latin typeface="Perpetua" panose="02020502060401020303" pitchFamily="18" charset="0"/>
              </a:rPr>
              <a:t> para guardar los platos que el </a:t>
            </a:r>
            <a:r>
              <a:rPr kumimoji="0" lang="es-CO" altLang="es-CO" sz="2400" b="0" i="0" u="none" strike="noStrike" cap="none" normalizeH="0" baseline="0">
                <a:ln>
                  <a:noFill/>
                </a:ln>
                <a:solidFill>
                  <a:schemeClr val="tx1"/>
                </a:solidFill>
                <a:effectLst/>
                <a:latin typeface="Perpetua" panose="02020502060401020303" pitchFamily="18" charset="0"/>
              </a:rPr>
              <a:t>cliente pide.</a:t>
            </a:r>
            <a:endParaRPr kumimoji="0" lang="es-CO" altLang="es-CO"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chemeClr val="tx1"/>
                </a:solidFill>
                <a:effectLst/>
                <a:latin typeface="Perpetua" panose="02020502060401020303" pitchFamily="18" charset="0"/>
              </a:rPr>
              <a:t>Los platos se seleccionan aleatoriamente del menú.</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chemeClr val="tx1"/>
                </a:solidFill>
                <a:effectLst/>
                <a:latin typeface="Perpetua" panose="02020502060401020303" pitchFamily="18" charset="0"/>
              </a:rPr>
              <a:t>Cada plato pedido se agrega a la lista enlazada y también se apila en la </a:t>
            </a:r>
            <a:r>
              <a:rPr kumimoji="0" lang="es-CO" altLang="es-CO" sz="2400" b="1" i="0" u="none" strike="noStrike" cap="none" normalizeH="0" baseline="0" dirty="0">
                <a:ln>
                  <a:noFill/>
                </a:ln>
                <a:solidFill>
                  <a:schemeClr val="tx1"/>
                </a:solidFill>
                <a:effectLst/>
                <a:latin typeface="Perpetua" panose="02020502060401020303" pitchFamily="18" charset="0"/>
              </a:rPr>
              <a:t>pila de platos servidos</a:t>
            </a:r>
            <a:r>
              <a:rPr kumimoji="0" lang="es-CO" altLang="es-CO" sz="2400" b="0" i="0" u="none" strike="noStrike" cap="none" normalizeH="0" baseline="0" dirty="0">
                <a:ln>
                  <a:noFill/>
                </a:ln>
                <a:solidFill>
                  <a:schemeClr val="tx1"/>
                </a:solidFill>
                <a:effectLst/>
                <a:latin typeface="Perpetua" panose="02020502060401020303" pitchFamily="18" charset="0"/>
              </a:rPr>
              <a:t> (para recordar el orden de servicio).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chemeClr val="tx1"/>
                </a:solidFill>
                <a:effectLst/>
                <a:latin typeface="Perpetua" panose="02020502060401020303" pitchFamily="18" charset="0"/>
              </a:rPr>
              <a:t>Al final, el cliente se inserta en un </a:t>
            </a:r>
            <a:r>
              <a:rPr kumimoji="0" lang="es-CO" altLang="es-CO" sz="2400" b="1" i="0" u="none" strike="noStrike" cap="none" normalizeH="0" baseline="0" dirty="0">
                <a:ln>
                  <a:noFill/>
                </a:ln>
                <a:solidFill>
                  <a:schemeClr val="tx1"/>
                </a:solidFill>
                <a:effectLst/>
                <a:latin typeface="Perpetua" panose="02020502060401020303" pitchFamily="18" charset="0"/>
              </a:rPr>
              <a:t>árbol binario</a:t>
            </a:r>
            <a:r>
              <a:rPr kumimoji="0" lang="es-CO" altLang="es-CO" sz="2400" b="0" i="0" u="none" strike="noStrike" cap="none" normalizeH="0" baseline="0" dirty="0">
                <a:ln>
                  <a:noFill/>
                </a:ln>
                <a:solidFill>
                  <a:schemeClr val="tx1"/>
                </a:solidFill>
                <a:effectLst/>
                <a:latin typeface="Perpetua" panose="02020502060401020303" pitchFamily="18" charset="0"/>
              </a:rPr>
              <a:t> para mantener un historial ordenado alfabéticamente.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a:ln>
                  <a:noFill/>
                </a:ln>
                <a:solidFill>
                  <a:schemeClr val="tx1"/>
                </a:solidFill>
                <a:effectLst/>
                <a:latin typeface="Perpetua" panose="02020502060401020303" pitchFamily="18" charset="0"/>
              </a:rPr>
              <a:t>Grafo de Mesas:</a:t>
            </a:r>
            <a:br>
              <a:rPr kumimoji="0" lang="es-CO" altLang="es-CO" sz="2400" b="0" i="0" u="none" strike="noStrike" cap="none" normalizeH="0" baseline="0" dirty="0">
                <a:ln>
                  <a:noFill/>
                </a:ln>
                <a:solidFill>
                  <a:schemeClr val="tx1"/>
                </a:solidFill>
                <a:effectLst/>
                <a:latin typeface="Perpetua" panose="02020502060401020303" pitchFamily="18" charset="0"/>
              </a:rPr>
            </a:br>
            <a:r>
              <a:rPr kumimoji="0" lang="es-CO" altLang="es-CO" sz="2400" b="0" i="0" u="none" strike="noStrike" cap="none" normalizeH="0" baseline="0" dirty="0">
                <a:ln>
                  <a:noFill/>
                </a:ln>
                <a:solidFill>
                  <a:schemeClr val="tx1"/>
                </a:solidFill>
                <a:effectLst/>
                <a:latin typeface="Perpetua" panose="02020502060401020303" pitchFamily="18" charset="0"/>
              </a:rPr>
              <a:t>Es independiente del flujo de clientes, pero modela las mesas y sus conexiones (vecinos) para mostrar la distribución del restaurante.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a:ln>
                  <a:noFill/>
                </a:ln>
                <a:solidFill>
                  <a:schemeClr val="tx1"/>
                </a:solidFill>
                <a:effectLst/>
                <a:latin typeface="Perpetua" panose="02020502060401020303" pitchFamily="18" charset="0"/>
              </a:rPr>
              <a:t>Al finalizar:</a:t>
            </a:r>
            <a:endParaRPr kumimoji="0" lang="es-CO" altLang="es-CO" sz="2400" b="0" i="0" u="none" strike="noStrike" cap="none" normalizeH="0" baseline="0" dirty="0">
              <a:ln>
                <a:noFill/>
              </a:ln>
              <a:solidFill>
                <a:schemeClr val="tx1"/>
              </a:solidFill>
              <a:effectLst/>
              <a:latin typeface="Perpetua" panose="02020502060401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chemeClr val="tx1"/>
                </a:solidFill>
                <a:effectLst/>
                <a:latin typeface="Perpetua" panose="02020502060401020303" pitchFamily="18" charset="0"/>
              </a:rPr>
              <a:t>Se muestran los platos servidos (pila, en orden inverso al que fueron servidos).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chemeClr val="tx1"/>
                </a:solidFill>
                <a:effectLst/>
                <a:latin typeface="Perpetua" panose="02020502060401020303" pitchFamily="18" charset="0"/>
              </a:rPr>
              <a:t>Se muestra el historial de clientes (árbol binario en orden alfabético).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chemeClr val="tx1"/>
                </a:solidFill>
                <a:effectLst/>
                <a:latin typeface="Perpetua" panose="02020502060401020303" pitchFamily="18" charset="0"/>
              </a:rPr>
              <a:t>Se muestra el grafo con las mesas y sus conexiones.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663295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693</Words>
  <Application>Microsoft Office PowerPoint</Application>
  <PresentationFormat>Panorámica</PresentationFormat>
  <Paragraphs>70</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Perpetua</vt:lpstr>
      <vt:lpstr>Tema de Office</vt:lpstr>
      <vt:lpstr>Estructura de Datos</vt:lpstr>
      <vt:lpstr>Cliente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user</dc:creator>
  <cp:lastModifiedBy>user</cp:lastModifiedBy>
  <cp:revision>12</cp:revision>
  <dcterms:created xsi:type="dcterms:W3CDTF">2025-05-21T22:27:10Z</dcterms:created>
  <dcterms:modified xsi:type="dcterms:W3CDTF">2025-05-22T00:43:38Z</dcterms:modified>
</cp:coreProperties>
</file>