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99ABB1"/>
    <a:srgbClr val="FFFFFF"/>
    <a:srgbClr val="2B2B2B"/>
    <a:srgbClr val="9E5ECE"/>
    <a:srgbClr val="FCF6B3"/>
    <a:srgbClr val="000000"/>
    <a:srgbClr val="00206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48"/>
  </p:normalViewPr>
  <p:slideViewPr>
    <p:cSldViewPr>
      <p:cViewPr varScale="1">
        <p:scale>
          <a:sx n="156" d="100"/>
          <a:sy n="156" d="100"/>
        </p:scale>
        <p:origin x="1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Recursividad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404E9E71-4F1C-F02E-9B90-0D373CC22C34}"/>
              </a:ext>
            </a:extLst>
          </p:cNvPr>
          <p:cNvSpPr/>
          <p:nvPr/>
        </p:nvSpPr>
        <p:spPr>
          <a:xfrm>
            <a:off x="397626" y="2661543"/>
            <a:ext cx="2416892" cy="3472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strike="sngStrike" dirty="0" err="1">
                <a:solidFill>
                  <a:schemeClr val="bg1"/>
                </a:solidFill>
              </a:rPr>
              <a:t>fill</a:t>
            </a:r>
            <a:r>
              <a:rPr lang="es-CO" strike="sngStrike" dirty="0">
                <a:solidFill>
                  <a:schemeClr val="bg1"/>
                </a:solidFill>
              </a:rPr>
              <a:t>(</a:t>
            </a:r>
            <a:r>
              <a:rPr lang="es-CO" strike="sngStrike" dirty="0" err="1">
                <a:solidFill>
                  <a:schemeClr val="bg1"/>
                </a:solidFill>
              </a:rPr>
              <a:t>objs</a:t>
            </a:r>
            <a:r>
              <a:rPr lang="es-CO" strike="sngStrike" dirty="0">
                <a:solidFill>
                  <a:schemeClr val="bg1"/>
                </a:solidFill>
              </a:rPr>
              <a:t>[2..7], sol, 50)</a:t>
            </a:r>
          </a:p>
        </p:txBody>
      </p:sp>
      <p:sp>
        <p:nvSpPr>
          <p:cNvPr id="20" name="Rectángulo redondeado 27">
            <a:extLst>
              <a:ext uri="{FF2B5EF4-FFF2-40B4-BE49-F238E27FC236}">
                <a16:creationId xmlns:a16="http://schemas.microsoft.com/office/drawing/2014/main" id="{374E45CA-547A-F748-5D83-337B786C74D9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20D87-7BD8-478C-EA5C-D96E10629776}"/>
              </a:ext>
            </a:extLst>
          </p:cNvPr>
          <p:cNvSpPr txBox="1"/>
          <p:nvPr/>
        </p:nvSpPr>
        <p:spPr>
          <a:xfrm>
            <a:off x="380790" y="40806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Descartamos la posición 2 porque no nos sirvió y probamos con la siguiente</a:t>
            </a:r>
          </a:p>
        </p:txBody>
      </p:sp>
      <p:sp>
        <p:nvSpPr>
          <p:cNvPr id="22" name="Rectángulo redondeado 2">
            <a:extLst>
              <a:ext uri="{FF2B5EF4-FFF2-40B4-BE49-F238E27FC236}">
                <a16:creationId xmlns:a16="http://schemas.microsoft.com/office/drawing/2014/main" id="{0F40AA08-F2A2-1698-4ADF-82F9961EFB12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151807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404E9E71-4F1C-F02E-9B90-0D373CC22C34}"/>
              </a:ext>
            </a:extLst>
          </p:cNvPr>
          <p:cNvSpPr/>
          <p:nvPr/>
        </p:nvSpPr>
        <p:spPr>
          <a:xfrm>
            <a:off x="397626" y="2661543"/>
            <a:ext cx="2416892" cy="3472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</a:t>
            </a:r>
            <a:r>
              <a:rPr lang="es-CO" b="1" dirty="0">
                <a:solidFill>
                  <a:schemeClr val="bg1"/>
                </a:solidFill>
              </a:rPr>
              <a:t>3..7</a:t>
            </a:r>
            <a:r>
              <a:rPr lang="es-CO" dirty="0">
                <a:solidFill>
                  <a:schemeClr val="bg1"/>
                </a:solidFill>
              </a:rPr>
              <a:t>], sol, 50)</a:t>
            </a:r>
          </a:p>
        </p:txBody>
      </p:sp>
      <p:sp>
        <p:nvSpPr>
          <p:cNvPr id="20" name="Rectángulo redondeado 27">
            <a:extLst>
              <a:ext uri="{FF2B5EF4-FFF2-40B4-BE49-F238E27FC236}">
                <a16:creationId xmlns:a16="http://schemas.microsoft.com/office/drawing/2014/main" id="{374E45CA-547A-F748-5D83-337B786C74D9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20D87-7BD8-478C-EA5C-D96E10629776}"/>
              </a:ext>
            </a:extLst>
          </p:cNvPr>
          <p:cNvSpPr txBox="1"/>
          <p:nvPr/>
        </p:nvSpPr>
        <p:spPr>
          <a:xfrm>
            <a:off x="380790" y="40806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Descartamos la posición 2 porque no nos sirvió y probamos con la siguiente</a:t>
            </a:r>
          </a:p>
        </p:txBody>
      </p:sp>
      <p:sp>
        <p:nvSpPr>
          <p:cNvPr id="9" name="Rectángulo redondeado 2">
            <a:extLst>
              <a:ext uri="{FF2B5EF4-FFF2-40B4-BE49-F238E27FC236}">
                <a16:creationId xmlns:a16="http://schemas.microsoft.com/office/drawing/2014/main" id="{71ED4F2E-09F4-8C79-0EDB-B021AF68721C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230373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404E9E71-4F1C-F02E-9B90-0D373CC22C34}"/>
              </a:ext>
            </a:extLst>
          </p:cNvPr>
          <p:cNvSpPr/>
          <p:nvPr/>
        </p:nvSpPr>
        <p:spPr>
          <a:xfrm>
            <a:off x="397626" y="266154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</a:t>
            </a:r>
            <a:r>
              <a:rPr lang="es-CO" b="1" dirty="0">
                <a:solidFill>
                  <a:schemeClr val="bg1"/>
                </a:solidFill>
              </a:rPr>
              <a:t>3..7</a:t>
            </a:r>
            <a:r>
              <a:rPr lang="es-CO" dirty="0">
                <a:solidFill>
                  <a:schemeClr val="bg1"/>
                </a:solidFill>
              </a:rPr>
              <a:t>], sol, 50)</a:t>
            </a:r>
          </a:p>
        </p:txBody>
      </p:sp>
      <p:sp>
        <p:nvSpPr>
          <p:cNvPr id="20" name="Rectángulo redondeado 27">
            <a:extLst>
              <a:ext uri="{FF2B5EF4-FFF2-40B4-BE49-F238E27FC236}">
                <a16:creationId xmlns:a16="http://schemas.microsoft.com/office/drawing/2014/main" id="{374E45CA-547A-F748-5D83-337B786C74D9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20D87-7BD8-478C-EA5C-D96E10629776}"/>
              </a:ext>
            </a:extLst>
          </p:cNvPr>
          <p:cNvSpPr txBox="1"/>
          <p:nvPr/>
        </p:nvSpPr>
        <p:spPr>
          <a:xfrm>
            <a:off x="380790" y="40806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En este punto ya tenemos una solución que da cero</a:t>
            </a:r>
          </a:p>
        </p:txBody>
      </p:sp>
      <p:sp>
        <p:nvSpPr>
          <p:cNvPr id="9" name="Rectángulo redondeado 26">
            <a:extLst>
              <a:ext uri="{FF2B5EF4-FFF2-40B4-BE49-F238E27FC236}">
                <a16:creationId xmlns:a16="http://schemas.microsoft.com/office/drawing/2014/main" id="{D864B567-08B4-D069-88ED-F0F7DFE9F187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50g</a:t>
            </a:r>
          </a:p>
        </p:txBody>
      </p:sp>
      <p:sp>
        <p:nvSpPr>
          <p:cNvPr id="12" name="Rectángulo redondeado 26">
            <a:extLst>
              <a:ext uri="{FF2B5EF4-FFF2-40B4-BE49-F238E27FC236}">
                <a16:creationId xmlns:a16="http://schemas.microsoft.com/office/drawing/2014/main" id="{4B156B82-C86D-BA28-C395-052D0B741005}"/>
              </a:ext>
            </a:extLst>
          </p:cNvPr>
          <p:cNvSpPr/>
          <p:nvPr/>
        </p:nvSpPr>
        <p:spPr>
          <a:xfrm>
            <a:off x="6116369" y="135957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13" name="Rectángulo redondeado 2">
            <a:extLst>
              <a:ext uri="{FF2B5EF4-FFF2-40B4-BE49-F238E27FC236}">
                <a16:creationId xmlns:a16="http://schemas.microsoft.com/office/drawing/2014/main" id="{5D568D6D-0591-0225-C6DA-BD5067D9B0BA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8067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de la maleta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822960" y="1563638"/>
            <a:ext cx="754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Hay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maleta con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límite</a:t>
            </a:r>
            <a:r>
              <a:rPr lang="en-US" dirty="0">
                <a:solidFill>
                  <a:schemeClr val="tx1"/>
                </a:solidFill>
              </a:rPr>
              <a:t> de peso de 500g.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objetivo</a:t>
            </a:r>
            <a:r>
              <a:rPr lang="en-US" dirty="0">
                <a:solidFill>
                  <a:schemeClr val="tx1"/>
                </a:solidFill>
              </a:rPr>
              <a:t> es </a:t>
            </a:r>
            <a:r>
              <a:rPr lang="en-US" dirty="0" err="1">
                <a:solidFill>
                  <a:schemeClr val="tx1"/>
                </a:solidFill>
              </a:rPr>
              <a:t>llenar</a:t>
            </a:r>
            <a:r>
              <a:rPr lang="en-US" dirty="0">
                <a:solidFill>
                  <a:schemeClr val="tx1"/>
                </a:solidFill>
              </a:rPr>
              <a:t> la maleta con </a:t>
            </a:r>
            <a:r>
              <a:rPr lang="en-US" dirty="0" err="1">
                <a:solidFill>
                  <a:schemeClr val="tx1"/>
                </a:solidFill>
              </a:rPr>
              <a:t>exactamente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peso </a:t>
            </a:r>
            <a:r>
              <a:rPr lang="en-US" dirty="0" err="1">
                <a:solidFill>
                  <a:schemeClr val="tx1"/>
                </a:solidFill>
              </a:rPr>
              <a:t>límite</a:t>
            </a:r>
            <a:r>
              <a:rPr lang="en-US" dirty="0">
                <a:solidFill>
                  <a:schemeClr val="tx1"/>
                </a:solidFill>
              </a:rPr>
              <a:t>.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Tiene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siguientes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disposición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a. </a:t>
            </a:r>
            <a:r>
              <a:rPr lang="en-US" dirty="0" err="1">
                <a:solidFill>
                  <a:schemeClr val="tx1"/>
                </a:solidFill>
              </a:rPr>
              <a:t>Lonchera</a:t>
            </a:r>
            <a:r>
              <a:rPr lang="en-US" dirty="0">
                <a:solidFill>
                  <a:schemeClr val="tx1"/>
                </a:solidFill>
              </a:rPr>
              <a:t>: 250g</a:t>
            </a:r>
          </a:p>
          <a:p>
            <a:r>
              <a:rPr lang="en-US" dirty="0">
                <a:solidFill>
                  <a:schemeClr val="tx1"/>
                </a:solidFill>
              </a:rPr>
              <a:t>b. </a:t>
            </a:r>
            <a:r>
              <a:rPr lang="en-US" dirty="0" err="1">
                <a:solidFill>
                  <a:schemeClr val="tx1"/>
                </a:solidFill>
              </a:rPr>
              <a:t>Computador</a:t>
            </a:r>
            <a:r>
              <a:rPr lang="en-US" dirty="0">
                <a:solidFill>
                  <a:schemeClr val="tx1"/>
                </a:solidFill>
              </a:rPr>
              <a:t>: 200g</a:t>
            </a:r>
          </a:p>
          <a:p>
            <a:r>
              <a:rPr lang="en-US" dirty="0">
                <a:solidFill>
                  <a:schemeClr val="tx1"/>
                </a:solidFill>
              </a:rPr>
              <a:t>c. </a:t>
            </a:r>
            <a:r>
              <a:rPr lang="en-US" dirty="0" err="1">
                <a:solidFill>
                  <a:schemeClr val="tx1"/>
                </a:solidFill>
              </a:rPr>
              <a:t>Cuaderno</a:t>
            </a:r>
            <a:r>
              <a:rPr lang="en-US" dirty="0">
                <a:solidFill>
                  <a:schemeClr val="tx1"/>
                </a:solidFill>
              </a:rPr>
              <a:t>: 100g</a:t>
            </a:r>
          </a:p>
          <a:p>
            <a:r>
              <a:rPr lang="en-US" dirty="0">
                <a:solidFill>
                  <a:schemeClr val="tx1"/>
                </a:solidFill>
              </a:rPr>
              <a:t>d. Manzana: 50g</a:t>
            </a:r>
          </a:p>
          <a:p>
            <a:r>
              <a:rPr lang="en-US" dirty="0">
                <a:solidFill>
                  <a:schemeClr val="tx1"/>
                </a:solidFill>
              </a:rPr>
              <a:t>e. </a:t>
            </a:r>
            <a:r>
              <a:rPr lang="en-US" dirty="0" err="1">
                <a:solidFill>
                  <a:schemeClr val="tx1"/>
                </a:solidFill>
              </a:rPr>
              <a:t>Lápiz</a:t>
            </a:r>
            <a:r>
              <a:rPr lang="en-US" dirty="0">
                <a:solidFill>
                  <a:schemeClr val="tx1"/>
                </a:solidFill>
              </a:rPr>
              <a:t>: 25g</a:t>
            </a:r>
          </a:p>
          <a:p>
            <a:r>
              <a:rPr lang="en-US" dirty="0">
                <a:solidFill>
                  <a:schemeClr val="tx1"/>
                </a:solidFill>
              </a:rPr>
              <a:t>f. </a:t>
            </a:r>
            <a:r>
              <a:rPr lang="en-US" dirty="0" err="1">
                <a:solidFill>
                  <a:schemeClr val="tx1"/>
                </a:solidFill>
              </a:rPr>
              <a:t>Lapicero</a:t>
            </a:r>
            <a:r>
              <a:rPr lang="en-US" dirty="0">
                <a:solidFill>
                  <a:schemeClr val="tx1"/>
                </a:solidFill>
              </a:rPr>
              <a:t>: 25g</a:t>
            </a:r>
          </a:p>
          <a:p>
            <a:r>
              <a:rPr lang="en-US" dirty="0">
                <a:solidFill>
                  <a:schemeClr val="tx1"/>
                </a:solidFill>
              </a:rPr>
              <a:t>g. </a:t>
            </a:r>
            <a:r>
              <a:rPr lang="en-US" dirty="0" err="1">
                <a:solidFill>
                  <a:schemeClr val="tx1"/>
                </a:solidFill>
              </a:rPr>
              <a:t>Sacapuntas</a:t>
            </a:r>
            <a:r>
              <a:rPr lang="en-US" dirty="0">
                <a:solidFill>
                  <a:schemeClr val="tx1"/>
                </a:solidFill>
              </a:rPr>
              <a:t>: 25g</a:t>
            </a:r>
          </a:p>
          <a:p>
            <a:r>
              <a:rPr lang="en-US" dirty="0">
                <a:solidFill>
                  <a:schemeClr val="tx1"/>
                </a:solidFill>
              </a:rPr>
              <a:t>h. </a:t>
            </a:r>
            <a:r>
              <a:rPr lang="en-US" dirty="0" err="1">
                <a:solidFill>
                  <a:schemeClr val="tx1"/>
                </a:solidFill>
              </a:rPr>
              <a:t>Borrador</a:t>
            </a:r>
            <a:r>
              <a:rPr lang="en-US" dirty="0">
                <a:solidFill>
                  <a:schemeClr val="tx1"/>
                </a:solidFill>
              </a:rPr>
              <a:t>: 25g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D71E2-7FC3-039E-504A-F555050BD527}"/>
              </a:ext>
            </a:extLst>
          </p:cNvPr>
          <p:cNvSpPr txBox="1"/>
          <p:nvPr/>
        </p:nvSpPr>
        <p:spPr>
          <a:xfrm>
            <a:off x="5868144" y="422793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Posible solución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80312" y="422793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Arreglo de objetos</a:t>
            </a: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CuadroTexto 37">
            <a:extLst>
              <a:ext uri="{FF2B5EF4-FFF2-40B4-BE49-F238E27FC236}">
                <a16:creationId xmlns:a16="http://schemas.microsoft.com/office/drawing/2014/main" id="{3DE06BB1-A285-AE7D-2281-73A5B51D316C}"/>
              </a:ext>
            </a:extLst>
          </p:cNvPr>
          <p:cNvSpPr txBox="1"/>
          <p:nvPr/>
        </p:nvSpPr>
        <p:spPr>
          <a:xfrm>
            <a:off x="375295" y="2478899"/>
            <a:ext cx="4556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Considere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recursiva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objs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disponibles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poner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maleta</a:t>
            </a:r>
          </a:p>
          <a:p>
            <a:r>
              <a:rPr lang="en-US" dirty="0">
                <a:solidFill>
                  <a:schemeClr val="tx1"/>
                </a:solidFill>
              </a:rPr>
              <a:t>sol &gt;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seleccionados</a:t>
            </a:r>
            <a:r>
              <a:rPr lang="en-US" dirty="0">
                <a:solidFill>
                  <a:schemeClr val="tx1"/>
                </a:solidFill>
              </a:rPr>
              <a:t> hasta </a:t>
            </a:r>
            <a:r>
              <a:rPr lang="en-US" dirty="0" err="1">
                <a:solidFill>
                  <a:schemeClr val="tx1"/>
                </a:solidFill>
              </a:rPr>
              <a:t>ahora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cap &gt; </a:t>
            </a:r>
            <a:r>
              <a:rPr lang="en-US" dirty="0" err="1">
                <a:solidFill>
                  <a:schemeClr val="tx1"/>
                </a:solidFill>
              </a:rPr>
              <a:t>capacidad</a:t>
            </a:r>
            <a:r>
              <a:rPr lang="en-US" dirty="0">
                <a:solidFill>
                  <a:schemeClr val="tx1"/>
                </a:solidFill>
              </a:rPr>
              <a:t> total de la maleta</a:t>
            </a:r>
          </a:p>
        </p:txBody>
      </p:sp>
      <p:sp>
        <p:nvSpPr>
          <p:cNvPr id="26" name="Rectángulo redondeado 2">
            <a:extLst>
              <a:ext uri="{FF2B5EF4-FFF2-40B4-BE49-F238E27FC236}">
                <a16:creationId xmlns:a16="http://schemas.microsoft.com/office/drawing/2014/main" id="{C1B34414-4E70-755B-4373-55FAACF925BE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, sol, </a:t>
            </a:r>
            <a:r>
              <a:rPr lang="es-CO" dirty="0" err="1">
                <a:solidFill>
                  <a:schemeClr val="bg1"/>
                </a:solidFill>
              </a:rPr>
              <a:t>cap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81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2">
            <a:extLst>
              <a:ext uri="{FF2B5EF4-FFF2-40B4-BE49-F238E27FC236}">
                <a16:creationId xmlns:a16="http://schemas.microsoft.com/office/drawing/2014/main" id="{5FE36923-161B-EB60-F642-AB2610EE74B3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  <p:sp>
        <p:nvSpPr>
          <p:cNvPr id="26" name="Rectángulo redondeado 26">
            <a:extLst>
              <a:ext uri="{FF2B5EF4-FFF2-40B4-BE49-F238E27FC236}">
                <a16:creationId xmlns:a16="http://schemas.microsoft.com/office/drawing/2014/main" id="{60345EA6-D549-454E-EEDF-B68FA4DD223A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9" name="Rectángulo redondeado 27">
            <a:extLst>
              <a:ext uri="{FF2B5EF4-FFF2-40B4-BE49-F238E27FC236}">
                <a16:creationId xmlns:a16="http://schemas.microsoft.com/office/drawing/2014/main" id="{31BF565B-071C-EA1E-9BED-916EACD72678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0" name="Rectángulo redondeado 27">
            <a:extLst>
              <a:ext uri="{FF2B5EF4-FFF2-40B4-BE49-F238E27FC236}">
                <a16:creationId xmlns:a16="http://schemas.microsoft.com/office/drawing/2014/main" id="{4D824CCE-CD80-D036-20FA-12CABC0BBB7D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31" name="Rectángulo redondeado 27">
            <a:extLst>
              <a:ext uri="{FF2B5EF4-FFF2-40B4-BE49-F238E27FC236}">
                <a16:creationId xmlns:a16="http://schemas.microsoft.com/office/drawing/2014/main" id="{11C4D083-8036-7F16-9DF3-8AB20256EA79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32" name="Rectángulo redondeado 26">
            <a:extLst>
              <a:ext uri="{FF2B5EF4-FFF2-40B4-BE49-F238E27FC236}">
                <a16:creationId xmlns:a16="http://schemas.microsoft.com/office/drawing/2014/main" id="{071DBAA2-F255-C8BA-4F9E-BCB97F2F08F1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33" name="Rectángulo redondeado 27">
            <a:extLst>
              <a:ext uri="{FF2B5EF4-FFF2-40B4-BE49-F238E27FC236}">
                <a16:creationId xmlns:a16="http://schemas.microsoft.com/office/drawing/2014/main" id="{230283E2-688F-BC84-E868-2470DAB6A16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34" name="Rectángulo redondeado 27">
            <a:extLst>
              <a:ext uri="{FF2B5EF4-FFF2-40B4-BE49-F238E27FC236}">
                <a16:creationId xmlns:a16="http://schemas.microsoft.com/office/drawing/2014/main" id="{8E5FC7E2-24D7-6830-47FF-33C6066153DE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35" name="Rectángulo redondeado 27">
            <a:extLst>
              <a:ext uri="{FF2B5EF4-FFF2-40B4-BE49-F238E27FC236}">
                <a16:creationId xmlns:a16="http://schemas.microsoft.com/office/drawing/2014/main" id="{FA94AD40-B1CC-F425-C4C3-1027A3791BB6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</p:spTree>
    <p:extLst>
      <p:ext uri="{BB962C8B-B14F-4D97-AF65-F5344CB8AC3E}">
        <p14:creationId xmlns:p14="http://schemas.microsoft.com/office/powerpoint/2010/main" val="135765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250g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2">
            <a:extLst>
              <a:ext uri="{FF2B5EF4-FFF2-40B4-BE49-F238E27FC236}">
                <a16:creationId xmlns:a16="http://schemas.microsoft.com/office/drawing/2014/main" id="{5FE36923-161B-EB60-F642-AB2610EE74B3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</p:spTree>
    <p:extLst>
      <p:ext uri="{BB962C8B-B14F-4D97-AF65-F5344CB8AC3E}">
        <p14:creationId xmlns:p14="http://schemas.microsoft.com/office/powerpoint/2010/main" val="395438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250g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">
            <a:extLst>
              <a:ext uri="{FF2B5EF4-FFF2-40B4-BE49-F238E27FC236}">
                <a16:creationId xmlns:a16="http://schemas.microsoft.com/office/drawing/2014/main" id="{CAC41787-0D8B-7346-2915-C51816153AE1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3324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56F7B41C-FDB8-21D6-1271-9C9887BA3F89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1142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404E9E71-4F1C-F02E-9B90-0D373CC22C34}"/>
              </a:ext>
            </a:extLst>
          </p:cNvPr>
          <p:cNvSpPr/>
          <p:nvPr/>
        </p:nvSpPr>
        <p:spPr>
          <a:xfrm>
            <a:off x="397626" y="2661543"/>
            <a:ext cx="2416892" cy="347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[2..7], sol, 50)</a:t>
            </a:r>
          </a:p>
        </p:txBody>
      </p:sp>
      <p:sp>
        <p:nvSpPr>
          <p:cNvPr id="12" name="Rectángulo redondeado 2">
            <a:extLst>
              <a:ext uri="{FF2B5EF4-FFF2-40B4-BE49-F238E27FC236}">
                <a16:creationId xmlns:a16="http://schemas.microsoft.com/office/drawing/2014/main" id="{04FD311E-C2C8-9270-6EA1-50FAF9685CC2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162546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630DCB-8556-8382-E7B9-CC4C8A198841}"/>
              </a:ext>
            </a:extLst>
          </p:cNvPr>
          <p:cNvSpPr/>
          <p:nvPr/>
        </p:nvSpPr>
        <p:spPr>
          <a:xfrm>
            <a:off x="4788024" y="371941"/>
            <a:ext cx="3782760" cy="163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Capacidad maleta: -50g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7667067" y="171161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50g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7667067" y="105979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250g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9308-9004-D0CF-77A4-F72FCF55AFE9}"/>
              </a:ext>
            </a:extLst>
          </p:cNvPr>
          <p:cNvSpPr txBox="1"/>
          <p:nvPr/>
        </p:nvSpPr>
        <p:spPr>
          <a:xfrm>
            <a:off x="7379035" y="43472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objs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27">
            <a:extLst>
              <a:ext uri="{FF2B5EF4-FFF2-40B4-BE49-F238E27FC236}">
                <a16:creationId xmlns:a16="http://schemas.microsoft.com/office/drawing/2014/main" id="{5714B1EA-5FB1-5A88-6806-870F4AF126E3}"/>
              </a:ext>
            </a:extLst>
          </p:cNvPr>
          <p:cNvSpPr/>
          <p:nvPr/>
        </p:nvSpPr>
        <p:spPr>
          <a:xfrm>
            <a:off x="7667067" y="642343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200g</a:t>
            </a:r>
          </a:p>
        </p:txBody>
      </p:sp>
      <p:sp>
        <p:nvSpPr>
          <p:cNvPr id="9" name="Rectángulo redondeado 27">
            <a:extLst>
              <a:ext uri="{FF2B5EF4-FFF2-40B4-BE49-F238E27FC236}">
                <a16:creationId xmlns:a16="http://schemas.microsoft.com/office/drawing/2014/main" id="{81A80688-03D4-C119-C2A5-7C09B21D33E3}"/>
              </a:ext>
            </a:extLst>
          </p:cNvPr>
          <p:cNvSpPr/>
          <p:nvPr/>
        </p:nvSpPr>
        <p:spPr>
          <a:xfrm>
            <a:off x="7667067" y="1176980"/>
            <a:ext cx="504056" cy="44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rgbClr val="99ABB1"/>
                </a:solidFill>
              </a:rPr>
              <a:t>100g</a:t>
            </a:r>
          </a:p>
        </p:txBody>
      </p:sp>
      <p:sp>
        <p:nvSpPr>
          <p:cNvPr id="14" name="Rectángulo redondeado 26">
            <a:extLst>
              <a:ext uri="{FF2B5EF4-FFF2-40B4-BE49-F238E27FC236}">
                <a16:creationId xmlns:a16="http://schemas.microsoft.com/office/drawing/2014/main" id="{D5F96675-2F72-8156-8AB9-A03A9B354EEC}"/>
              </a:ext>
            </a:extLst>
          </p:cNvPr>
          <p:cNvSpPr/>
          <p:nvPr/>
        </p:nvSpPr>
        <p:spPr>
          <a:xfrm>
            <a:off x="7668344" y="3851892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5" name="Rectángulo redondeado 27">
            <a:extLst>
              <a:ext uri="{FF2B5EF4-FFF2-40B4-BE49-F238E27FC236}">
                <a16:creationId xmlns:a16="http://schemas.microsoft.com/office/drawing/2014/main" id="{E9F55DE0-BDE9-F01E-26AF-43F9B3E4DEEE}"/>
              </a:ext>
            </a:extLst>
          </p:cNvPr>
          <p:cNvSpPr/>
          <p:nvPr/>
        </p:nvSpPr>
        <p:spPr>
          <a:xfrm>
            <a:off x="7668344" y="22462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6" name="Rectángulo redondeado 27">
            <a:extLst>
              <a:ext uri="{FF2B5EF4-FFF2-40B4-BE49-F238E27FC236}">
                <a16:creationId xmlns:a16="http://schemas.microsoft.com/office/drawing/2014/main" id="{368D6C9D-FD12-82B3-A32E-746A1BE2415F}"/>
              </a:ext>
            </a:extLst>
          </p:cNvPr>
          <p:cNvSpPr/>
          <p:nvPr/>
        </p:nvSpPr>
        <p:spPr>
          <a:xfrm>
            <a:off x="7668344" y="2782618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7" name="Rectángulo redondeado 27">
            <a:extLst>
              <a:ext uri="{FF2B5EF4-FFF2-40B4-BE49-F238E27FC236}">
                <a16:creationId xmlns:a16="http://schemas.microsoft.com/office/drawing/2014/main" id="{2910F926-B8C1-044F-8004-ECC504F4D914}"/>
              </a:ext>
            </a:extLst>
          </p:cNvPr>
          <p:cNvSpPr/>
          <p:nvPr/>
        </p:nvSpPr>
        <p:spPr>
          <a:xfrm>
            <a:off x="7668344" y="3317255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BE590-5BD6-42FE-A517-87825BCD4063}"/>
              </a:ext>
            </a:extLst>
          </p:cNvPr>
          <p:cNvSpPr/>
          <p:nvPr/>
        </p:nvSpPr>
        <p:spPr>
          <a:xfrm>
            <a:off x="5868144" y="105979"/>
            <a:ext cx="1008112" cy="4121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A21F-D235-118A-8F1D-39E3034C310C}"/>
              </a:ext>
            </a:extLst>
          </p:cNvPr>
          <p:cNvSpPr txBox="1"/>
          <p:nvPr/>
        </p:nvSpPr>
        <p:spPr>
          <a:xfrm>
            <a:off x="5832140" y="43458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800" b="1" dirty="0">
                <a:solidFill>
                  <a:schemeClr val="tx1"/>
                </a:solidFill>
              </a:rPr>
              <a:t>sol</a:t>
            </a:r>
            <a:endParaRPr lang="en-CO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27">
            <a:extLst>
              <a:ext uri="{FF2B5EF4-FFF2-40B4-BE49-F238E27FC236}">
                <a16:creationId xmlns:a16="http://schemas.microsoft.com/office/drawing/2014/main" id="{18F3CA9F-55EF-F08B-092B-F32ACFE8FFD1}"/>
              </a:ext>
            </a:extLst>
          </p:cNvPr>
          <p:cNvSpPr/>
          <p:nvPr/>
        </p:nvSpPr>
        <p:spPr>
          <a:xfrm>
            <a:off x="6120172" y="218754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250g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DF7EA91-685C-C1EC-FE34-0A6FC77458B9}"/>
              </a:ext>
            </a:extLst>
          </p:cNvPr>
          <p:cNvSpPr/>
          <p:nvPr/>
        </p:nvSpPr>
        <p:spPr>
          <a:xfrm>
            <a:off x="380790" y="212257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[1..7], sol, 250)</a:t>
            </a:r>
          </a:p>
        </p:txBody>
      </p:sp>
      <p:sp>
        <p:nvSpPr>
          <p:cNvPr id="5" name="Rectángulo redondeado 27">
            <a:extLst>
              <a:ext uri="{FF2B5EF4-FFF2-40B4-BE49-F238E27FC236}">
                <a16:creationId xmlns:a16="http://schemas.microsoft.com/office/drawing/2014/main" id="{D07056CF-F131-1310-2575-D5367E503FD0}"/>
              </a:ext>
            </a:extLst>
          </p:cNvPr>
          <p:cNvSpPr/>
          <p:nvPr/>
        </p:nvSpPr>
        <p:spPr>
          <a:xfrm>
            <a:off x="6120172" y="777547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200g</a:t>
            </a:r>
          </a:p>
        </p:txBody>
      </p:sp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404E9E71-4F1C-F02E-9B90-0D373CC22C34}"/>
              </a:ext>
            </a:extLst>
          </p:cNvPr>
          <p:cNvSpPr/>
          <p:nvPr/>
        </p:nvSpPr>
        <p:spPr>
          <a:xfrm>
            <a:off x="397626" y="266154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[2..7], sol, 50)</a:t>
            </a:r>
          </a:p>
        </p:txBody>
      </p:sp>
      <p:sp>
        <p:nvSpPr>
          <p:cNvPr id="12" name="Rectángulo redondeado 27">
            <a:extLst>
              <a:ext uri="{FF2B5EF4-FFF2-40B4-BE49-F238E27FC236}">
                <a16:creationId xmlns:a16="http://schemas.microsoft.com/office/drawing/2014/main" id="{B224B516-411E-8CE4-8000-3673C1AC5E29}"/>
              </a:ext>
            </a:extLst>
          </p:cNvPr>
          <p:cNvSpPr/>
          <p:nvPr/>
        </p:nvSpPr>
        <p:spPr>
          <a:xfrm>
            <a:off x="6120172" y="1309591"/>
            <a:ext cx="504056" cy="44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100g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878F0-89BF-26C2-6949-5A5289B7CEAD}"/>
              </a:ext>
            </a:extLst>
          </p:cNvPr>
          <p:cNvSpPr txBox="1"/>
          <p:nvPr/>
        </p:nvSpPr>
        <p:spPr>
          <a:xfrm>
            <a:off x="380790" y="408063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¡Excedimos la capacidad de la maleta!, así debemos devolvernos</a:t>
            </a:r>
          </a:p>
        </p:txBody>
      </p:sp>
      <p:sp>
        <p:nvSpPr>
          <p:cNvPr id="20" name="Rectángulo redondeado 2">
            <a:extLst>
              <a:ext uri="{FF2B5EF4-FFF2-40B4-BE49-F238E27FC236}">
                <a16:creationId xmlns:a16="http://schemas.microsoft.com/office/drawing/2014/main" id="{D0253CA9-2AF6-CF49-7514-34A7BB6A94D2}"/>
              </a:ext>
            </a:extLst>
          </p:cNvPr>
          <p:cNvSpPr/>
          <p:nvPr/>
        </p:nvSpPr>
        <p:spPr>
          <a:xfrm>
            <a:off x="388600" y="1583603"/>
            <a:ext cx="2416892" cy="347239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1" dirty="0" err="1">
                <a:solidFill>
                  <a:schemeClr val="bg1"/>
                </a:solidFill>
              </a:rPr>
              <a:t>fill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dirty="0" err="1">
                <a:solidFill>
                  <a:schemeClr val="bg1"/>
                </a:solidFill>
              </a:rPr>
              <a:t>objs</a:t>
            </a:r>
            <a:r>
              <a:rPr lang="es-CO" dirty="0">
                <a:solidFill>
                  <a:schemeClr val="bg1"/>
                </a:solidFill>
              </a:rPr>
              <a:t>[0..7], sol, 500)</a:t>
            </a:r>
          </a:p>
        </p:txBody>
      </p:sp>
    </p:spTree>
    <p:extLst>
      <p:ext uri="{BB962C8B-B14F-4D97-AF65-F5344CB8AC3E}">
        <p14:creationId xmlns:p14="http://schemas.microsoft.com/office/powerpoint/2010/main" val="2740125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8143</TotalTime>
  <Words>582</Words>
  <Application>Microsoft Macintosh PowerPoint</Application>
  <PresentationFormat>On-screen Show (16:9)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Recursividad</vt:lpstr>
      <vt:lpstr>Problema de la maleta</vt:lpstr>
      <vt:lpstr>Capacidad maleta: 500g</vt:lpstr>
      <vt:lpstr>Capacidad maleta: 500g</vt:lpstr>
      <vt:lpstr>Capacidad maleta: 250g</vt:lpstr>
      <vt:lpstr>Capacidad maleta: 250g</vt:lpstr>
      <vt:lpstr>Capacidad maleta: 50g</vt:lpstr>
      <vt:lpstr>Capacidad maleta: 50g</vt:lpstr>
      <vt:lpstr>Capacidad maleta: -50g</vt:lpstr>
      <vt:lpstr>Capacidad maleta: 50g</vt:lpstr>
      <vt:lpstr>Capacidad maleta: 50g</vt:lpstr>
      <vt:lpstr>Capacidad maleta: 0g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145</cp:revision>
  <dcterms:modified xsi:type="dcterms:W3CDTF">2022-08-04T18:30:43Z</dcterms:modified>
</cp:coreProperties>
</file>