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274" r:id="rId3"/>
    <p:sldId id="2253" r:id="rId4"/>
    <p:sldId id="2275" r:id="rId5"/>
    <p:sldId id="2276" r:id="rId6"/>
    <p:sldId id="2278" r:id="rId7"/>
    <p:sldId id="2277" r:id="rId8"/>
    <p:sldId id="2296" r:id="rId9"/>
    <p:sldId id="2285" r:id="rId10"/>
    <p:sldId id="2291" r:id="rId11"/>
    <p:sldId id="2292" r:id="rId12"/>
    <p:sldId id="2293" r:id="rId13"/>
    <p:sldId id="2261" r:id="rId14"/>
    <p:sldId id="2262" r:id="rId15"/>
    <p:sldId id="2283" r:id="rId16"/>
    <p:sldId id="2295" r:id="rId17"/>
    <p:sldId id="2294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jandro palomino samaniego" initials="aps" lastIdx="6" clrIdx="0">
    <p:extLst>
      <p:ext uri="{19B8F6BF-5375-455C-9EA6-DF929625EA0E}">
        <p15:presenceInfo xmlns:p15="http://schemas.microsoft.com/office/powerpoint/2012/main" userId="4b7e991c8e08be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26" autoAdjust="0"/>
    <p:restoredTop sz="94360" autoAdjust="0"/>
  </p:normalViewPr>
  <p:slideViewPr>
    <p:cSldViewPr snapToGrid="0">
      <p:cViewPr varScale="1">
        <p:scale>
          <a:sx n="110" d="100"/>
          <a:sy n="110" d="100"/>
        </p:scale>
        <p:origin x="564" y="10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2D9873-720E-46E2-B587-EF3AEDA5606C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DBE443A-FAD6-4785-9C48-C5F64F634A98}">
      <dgm:prSet phldrT="[Text]"/>
      <dgm:spPr/>
      <dgm:t>
        <a:bodyPr/>
        <a:lstStyle/>
        <a:p>
          <a:r>
            <a:rPr lang="es-MX"/>
            <a:t>Data mining</a:t>
          </a:r>
          <a:endParaRPr lang="es-PE"/>
        </a:p>
      </dgm:t>
    </dgm:pt>
    <dgm:pt modelId="{12061875-1137-4A5F-A928-92C65176A0E1}" type="parTrans" cxnId="{F21308D7-AD7F-4981-A5E4-7DBE32CF79CF}">
      <dgm:prSet/>
      <dgm:spPr/>
      <dgm:t>
        <a:bodyPr/>
        <a:lstStyle/>
        <a:p>
          <a:endParaRPr lang="es-PE" sz="1800"/>
        </a:p>
      </dgm:t>
    </dgm:pt>
    <dgm:pt modelId="{7CF86012-C85D-40F0-BE99-D8D985E1815C}" type="sibTrans" cxnId="{F21308D7-AD7F-4981-A5E4-7DBE32CF79CF}">
      <dgm:prSet/>
      <dgm:spPr/>
      <dgm:t>
        <a:bodyPr/>
        <a:lstStyle/>
        <a:p>
          <a:endParaRPr lang="es-PE"/>
        </a:p>
      </dgm:t>
    </dgm:pt>
    <dgm:pt modelId="{0C513C2D-6286-4B1A-AAB1-C7EDB2B835AD}">
      <dgm:prSet phldrT="[Text]"/>
      <dgm:spPr/>
      <dgm:t>
        <a:bodyPr/>
        <a:lstStyle/>
        <a:p>
          <a:r>
            <a:rPr lang="es-MX"/>
            <a:t>Técnicas supervisadas</a:t>
          </a:r>
          <a:endParaRPr lang="es-PE"/>
        </a:p>
      </dgm:t>
    </dgm:pt>
    <dgm:pt modelId="{6F78FF4D-6941-4293-B8FC-469AFF9EFE7A}" type="parTrans" cxnId="{3709B816-5CD9-4002-A138-52EE59A19CDA}">
      <dgm:prSet/>
      <dgm:spPr/>
      <dgm:t>
        <a:bodyPr/>
        <a:lstStyle/>
        <a:p>
          <a:endParaRPr lang="es-PE" sz="1800"/>
        </a:p>
      </dgm:t>
    </dgm:pt>
    <dgm:pt modelId="{53BEC93D-0214-42B1-A658-B734433C8EB1}" type="sibTrans" cxnId="{3709B816-5CD9-4002-A138-52EE59A19CDA}">
      <dgm:prSet/>
      <dgm:spPr/>
      <dgm:t>
        <a:bodyPr/>
        <a:lstStyle/>
        <a:p>
          <a:endParaRPr lang="es-PE"/>
        </a:p>
      </dgm:t>
    </dgm:pt>
    <dgm:pt modelId="{42AF8386-6C9A-4B34-9FE4-451929F203DE}">
      <dgm:prSet phldrT="[Text]"/>
      <dgm:spPr/>
      <dgm:t>
        <a:bodyPr/>
        <a:lstStyle/>
        <a:p>
          <a:r>
            <a:rPr lang="es-MX"/>
            <a:t>Técnicas no supervisadas</a:t>
          </a:r>
          <a:endParaRPr lang="es-PE"/>
        </a:p>
      </dgm:t>
    </dgm:pt>
    <dgm:pt modelId="{A24ECFE9-9EF2-4465-A404-49659C9D0527}" type="parTrans" cxnId="{4E0CF69A-A8BF-40D8-BC69-D749B485ACF1}">
      <dgm:prSet/>
      <dgm:spPr/>
      <dgm:t>
        <a:bodyPr/>
        <a:lstStyle/>
        <a:p>
          <a:endParaRPr lang="es-PE" sz="1800"/>
        </a:p>
      </dgm:t>
    </dgm:pt>
    <dgm:pt modelId="{438E0A03-098B-4C1B-B8CB-5D17A0524E03}" type="sibTrans" cxnId="{4E0CF69A-A8BF-40D8-BC69-D749B485ACF1}">
      <dgm:prSet/>
      <dgm:spPr/>
      <dgm:t>
        <a:bodyPr/>
        <a:lstStyle/>
        <a:p>
          <a:endParaRPr lang="es-PE"/>
        </a:p>
      </dgm:t>
    </dgm:pt>
    <dgm:pt modelId="{8E7D71BB-E18E-48B9-98DF-58F2010FEEDC}">
      <dgm:prSet custT="1"/>
      <dgm:spPr>
        <a:solidFill>
          <a:srgbClr val="A5A5A5">
            <a:hueOff val="0"/>
            <a:satOff val="0"/>
            <a:lumOff val="0"/>
            <a:alphaOff val="0"/>
          </a:srgbClr>
        </a:solidFill>
        <a:ln w="88900" cap="flat" cmpd="sng" algn="ctr">
          <a:noFill/>
          <a:prstDash val="solid"/>
          <a:miter lim="800000"/>
        </a:ln>
        <a:effectLst/>
      </dgm:spPr>
      <dgm:t>
        <a:bodyPr spcFirstLastPara="0" vert="horz" wrap="square" lIns="14605" tIns="14605" rIns="14605" bIns="14605" numCol="1" spcCol="1270" anchor="ctr" anchorCtr="0"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Regression</a:t>
          </a:r>
          <a:endParaRPr lang="es-PE" sz="23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9289828-FF72-4CE3-BFC4-E5B6FE6AA0AC}" type="parTrans" cxnId="{FC2E84AF-A3F2-4C34-B5F8-325E7A9F822E}">
      <dgm:prSet/>
      <dgm:spPr/>
      <dgm:t>
        <a:bodyPr/>
        <a:lstStyle/>
        <a:p>
          <a:endParaRPr lang="es-PE" sz="1800"/>
        </a:p>
      </dgm:t>
    </dgm:pt>
    <dgm:pt modelId="{084E040B-7E7C-41A5-B698-155F0708D299}" type="sibTrans" cxnId="{FC2E84AF-A3F2-4C34-B5F8-325E7A9F822E}">
      <dgm:prSet/>
      <dgm:spPr/>
      <dgm:t>
        <a:bodyPr/>
        <a:lstStyle/>
        <a:p>
          <a:endParaRPr lang="es-PE"/>
        </a:p>
      </dgm:t>
    </dgm:pt>
    <dgm:pt modelId="{35ACB76E-AEAF-4346-B7AC-B714735AE168}">
      <dgm:prSet custT="1"/>
      <dgm:spPr>
        <a:solidFill>
          <a:srgbClr val="A5A5A5">
            <a:hueOff val="0"/>
            <a:satOff val="0"/>
            <a:lumOff val="0"/>
            <a:alphaOff val="0"/>
          </a:srgbClr>
        </a:solidFill>
        <a:ln w="95250" cap="flat" cmpd="sng" algn="ctr">
          <a:solidFill>
            <a:srgbClr val="FF0000"/>
          </a:solidFill>
          <a:prstDash val="solid"/>
          <a:miter lim="800000"/>
        </a:ln>
        <a:effectLst/>
      </dgm:spPr>
      <dgm:t>
        <a:bodyPr spcFirstLastPara="0" vert="horz" wrap="square" lIns="14605" tIns="14605" rIns="14605" bIns="14605" numCol="1" spcCol="1270" anchor="ctr" anchorCtr="0"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Classification</a:t>
          </a:r>
          <a:endParaRPr lang="es-PE" sz="23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C60B861-F678-461E-A41F-0D3D6470A7D0}" type="parTrans" cxnId="{2C1C58B7-892E-457A-A485-1417661B88C1}">
      <dgm:prSet/>
      <dgm:spPr/>
      <dgm:t>
        <a:bodyPr/>
        <a:lstStyle/>
        <a:p>
          <a:endParaRPr lang="es-PE" sz="1800"/>
        </a:p>
      </dgm:t>
    </dgm:pt>
    <dgm:pt modelId="{50CC937D-ED3B-4B38-B06E-2DB73FBE0B04}" type="sibTrans" cxnId="{2C1C58B7-892E-457A-A485-1417661B88C1}">
      <dgm:prSet/>
      <dgm:spPr/>
      <dgm:t>
        <a:bodyPr/>
        <a:lstStyle/>
        <a:p>
          <a:endParaRPr lang="es-PE"/>
        </a:p>
      </dgm:t>
    </dgm:pt>
    <dgm:pt modelId="{C1582682-8B0F-4E6F-9377-2F047B50619E}">
      <dgm:prSet custT="1"/>
      <dgm:spPr>
        <a:solidFill>
          <a:srgbClr val="A5A5A5">
            <a:hueOff val="0"/>
            <a:satOff val="0"/>
            <a:lumOff val="0"/>
            <a:alphaOff val="0"/>
          </a:srgbClr>
        </a:solidFill>
        <a:ln w="88900" cap="flat" cmpd="sng" algn="ctr">
          <a:noFill/>
          <a:prstDash val="solid"/>
          <a:miter lim="800000"/>
        </a:ln>
        <a:effectLst/>
      </dgm:spPr>
      <dgm:t>
        <a:bodyPr spcFirstLastPara="0" vert="horz" wrap="square" lIns="14605" tIns="14605" rIns="14605" bIns="14605" numCol="1" spcCol="1270" anchor="ctr" anchorCtr="0"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Clustering</a:t>
          </a:r>
          <a:endParaRPr lang="es-PE" sz="23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77ABEAF9-ABE2-4831-A142-9135C7DF147C}" type="parTrans" cxnId="{21FC937F-DF29-4F27-AD7C-216875646E75}">
      <dgm:prSet/>
      <dgm:spPr/>
      <dgm:t>
        <a:bodyPr/>
        <a:lstStyle/>
        <a:p>
          <a:endParaRPr lang="es-PE" sz="1800"/>
        </a:p>
      </dgm:t>
    </dgm:pt>
    <dgm:pt modelId="{FB7CD535-708C-4223-9C97-44C5C4DF0B30}" type="sibTrans" cxnId="{21FC937F-DF29-4F27-AD7C-216875646E75}">
      <dgm:prSet/>
      <dgm:spPr/>
      <dgm:t>
        <a:bodyPr/>
        <a:lstStyle/>
        <a:p>
          <a:endParaRPr lang="es-PE"/>
        </a:p>
      </dgm:t>
    </dgm:pt>
    <dgm:pt modelId="{93525024-C502-4E42-8B93-177515624311}">
      <dgm:prSet custT="1"/>
      <dgm:spPr>
        <a:solidFill>
          <a:srgbClr val="A5A5A5">
            <a:hueOff val="0"/>
            <a:satOff val="0"/>
            <a:lumOff val="0"/>
            <a:alphaOff val="0"/>
          </a:srgbClr>
        </a:solidFill>
        <a:ln w="88900" cap="flat" cmpd="sng" algn="ctr">
          <a:noFill/>
          <a:prstDash val="solid"/>
          <a:miter lim="800000"/>
        </a:ln>
        <a:effectLst/>
      </dgm:spPr>
      <dgm:t>
        <a:bodyPr spcFirstLastPara="0" vert="horz" wrap="square" lIns="14605" tIns="14605" rIns="14605" bIns="14605" numCol="1" spcCol="1270" anchor="ctr" anchorCtr="0"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Dimensionality </a:t>
          </a:r>
          <a:r>
            <a:rPr lang="es-MX" sz="2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reduction</a:t>
          </a:r>
          <a:endParaRPr lang="es-PE" sz="2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93D8AACD-F9D4-460A-A820-6079013D0FB8}" type="parTrans" cxnId="{1CA85450-7DBF-420A-ACB0-AB34E2839FDC}">
      <dgm:prSet/>
      <dgm:spPr/>
      <dgm:t>
        <a:bodyPr/>
        <a:lstStyle/>
        <a:p>
          <a:endParaRPr lang="es-PE" sz="1800"/>
        </a:p>
      </dgm:t>
    </dgm:pt>
    <dgm:pt modelId="{4BD1DCC7-5F60-4A66-9476-7BCBFB21EBCD}" type="sibTrans" cxnId="{1CA85450-7DBF-420A-ACB0-AB34E2839FDC}">
      <dgm:prSet/>
      <dgm:spPr/>
      <dgm:t>
        <a:bodyPr/>
        <a:lstStyle/>
        <a:p>
          <a:endParaRPr lang="es-PE"/>
        </a:p>
      </dgm:t>
    </dgm:pt>
    <dgm:pt modelId="{9A4B0588-A4BE-421D-AD8A-5B15823FD7F2}" type="pres">
      <dgm:prSet presAssocID="{AB2D9873-720E-46E2-B587-EF3AEDA560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9B906F-CB1F-42C8-9F62-54D2B64B7AAC}" type="pres">
      <dgm:prSet presAssocID="{6DBE443A-FAD6-4785-9C48-C5F64F634A98}" presName="hierRoot1" presStyleCnt="0">
        <dgm:presLayoutVars>
          <dgm:hierBranch val="init"/>
        </dgm:presLayoutVars>
      </dgm:prSet>
      <dgm:spPr/>
    </dgm:pt>
    <dgm:pt modelId="{03794E63-7F01-454B-9EBB-E721174AB13D}" type="pres">
      <dgm:prSet presAssocID="{6DBE443A-FAD6-4785-9C48-C5F64F634A98}" presName="rootComposite1" presStyleCnt="0"/>
      <dgm:spPr/>
    </dgm:pt>
    <dgm:pt modelId="{E1170AA5-C8AD-4474-976B-ABAB1E4DC975}" type="pres">
      <dgm:prSet presAssocID="{6DBE443A-FAD6-4785-9C48-C5F64F634A98}" presName="rootText1" presStyleLbl="node0" presStyleIdx="0" presStyleCnt="1">
        <dgm:presLayoutVars>
          <dgm:chPref val="3"/>
        </dgm:presLayoutVars>
      </dgm:prSet>
      <dgm:spPr/>
    </dgm:pt>
    <dgm:pt modelId="{5617D375-9A58-44B6-91FB-00C4442E11FF}" type="pres">
      <dgm:prSet presAssocID="{6DBE443A-FAD6-4785-9C48-C5F64F634A98}" presName="rootConnector1" presStyleLbl="node1" presStyleIdx="0" presStyleCnt="0"/>
      <dgm:spPr/>
    </dgm:pt>
    <dgm:pt modelId="{93F2A15B-4483-4E3B-9AE9-69C3F4FC9AA6}" type="pres">
      <dgm:prSet presAssocID="{6DBE443A-FAD6-4785-9C48-C5F64F634A98}" presName="hierChild2" presStyleCnt="0"/>
      <dgm:spPr/>
    </dgm:pt>
    <dgm:pt modelId="{0E211169-CAE1-49B8-AF5D-E6FEC07D19BA}" type="pres">
      <dgm:prSet presAssocID="{6F78FF4D-6941-4293-B8FC-469AFF9EFE7A}" presName="Name37" presStyleLbl="parChTrans1D2" presStyleIdx="0" presStyleCnt="2"/>
      <dgm:spPr/>
    </dgm:pt>
    <dgm:pt modelId="{A03D4267-69B0-4B76-A116-C03EC954F534}" type="pres">
      <dgm:prSet presAssocID="{0C513C2D-6286-4B1A-AAB1-C7EDB2B835AD}" presName="hierRoot2" presStyleCnt="0">
        <dgm:presLayoutVars>
          <dgm:hierBranch val="init"/>
        </dgm:presLayoutVars>
      </dgm:prSet>
      <dgm:spPr/>
    </dgm:pt>
    <dgm:pt modelId="{BF79777F-28C6-497A-BF65-4C1D55D4683F}" type="pres">
      <dgm:prSet presAssocID="{0C513C2D-6286-4B1A-AAB1-C7EDB2B835AD}" presName="rootComposite" presStyleCnt="0"/>
      <dgm:spPr/>
    </dgm:pt>
    <dgm:pt modelId="{F6DD3F56-924B-4FBC-BAB0-7DFD8EE933BE}" type="pres">
      <dgm:prSet presAssocID="{0C513C2D-6286-4B1A-AAB1-C7EDB2B835AD}" presName="rootText" presStyleLbl="node2" presStyleIdx="0" presStyleCnt="2">
        <dgm:presLayoutVars>
          <dgm:chPref val="3"/>
        </dgm:presLayoutVars>
      </dgm:prSet>
      <dgm:spPr/>
    </dgm:pt>
    <dgm:pt modelId="{2678E8F3-CB41-4C34-8433-452F33317FE0}" type="pres">
      <dgm:prSet presAssocID="{0C513C2D-6286-4B1A-AAB1-C7EDB2B835AD}" presName="rootConnector" presStyleLbl="node2" presStyleIdx="0" presStyleCnt="2"/>
      <dgm:spPr/>
    </dgm:pt>
    <dgm:pt modelId="{D905091D-13FF-4F70-8C7E-429FCAA98C87}" type="pres">
      <dgm:prSet presAssocID="{0C513C2D-6286-4B1A-AAB1-C7EDB2B835AD}" presName="hierChild4" presStyleCnt="0"/>
      <dgm:spPr/>
    </dgm:pt>
    <dgm:pt modelId="{9DC03E3D-9631-4590-9002-AAFB10E90B67}" type="pres">
      <dgm:prSet presAssocID="{29289828-FF72-4CE3-BFC4-E5B6FE6AA0AC}" presName="Name37" presStyleLbl="parChTrans1D3" presStyleIdx="0" presStyleCnt="4"/>
      <dgm:spPr/>
    </dgm:pt>
    <dgm:pt modelId="{BD788B3C-3EEA-4184-87AB-9CD7A1E7BCAF}" type="pres">
      <dgm:prSet presAssocID="{8E7D71BB-E18E-48B9-98DF-58F2010FEEDC}" presName="hierRoot2" presStyleCnt="0">
        <dgm:presLayoutVars>
          <dgm:hierBranch val="init"/>
        </dgm:presLayoutVars>
      </dgm:prSet>
      <dgm:spPr/>
    </dgm:pt>
    <dgm:pt modelId="{AE9CA230-A1CF-443A-9E15-786366C4D3AA}" type="pres">
      <dgm:prSet presAssocID="{8E7D71BB-E18E-48B9-98DF-58F2010FEEDC}" presName="rootComposite" presStyleCnt="0"/>
      <dgm:spPr/>
    </dgm:pt>
    <dgm:pt modelId="{C27C370F-862F-41AC-987A-422D89C5F45B}" type="pres">
      <dgm:prSet presAssocID="{8E7D71BB-E18E-48B9-98DF-58F2010FEEDC}" presName="rootText" presStyleLbl="node3" presStyleIdx="0" presStyleCnt="4">
        <dgm:presLayoutVars>
          <dgm:chPref val="3"/>
        </dgm:presLayoutVars>
      </dgm:prSet>
      <dgm:spPr>
        <a:xfrm>
          <a:off x="655954" y="2516076"/>
          <a:ext cx="1769910" cy="884955"/>
        </a:xfrm>
        <a:prstGeom prst="rect">
          <a:avLst/>
        </a:prstGeom>
      </dgm:spPr>
    </dgm:pt>
    <dgm:pt modelId="{47D6A3F3-D5FC-4F96-8484-6E3C83EA5978}" type="pres">
      <dgm:prSet presAssocID="{8E7D71BB-E18E-48B9-98DF-58F2010FEEDC}" presName="rootConnector" presStyleLbl="node3" presStyleIdx="0" presStyleCnt="4"/>
      <dgm:spPr/>
    </dgm:pt>
    <dgm:pt modelId="{600BAE68-0045-4665-BCED-E0FE06BB57BB}" type="pres">
      <dgm:prSet presAssocID="{8E7D71BB-E18E-48B9-98DF-58F2010FEEDC}" presName="hierChild4" presStyleCnt="0"/>
      <dgm:spPr/>
    </dgm:pt>
    <dgm:pt modelId="{47E3A7C0-6935-4DF6-9453-6FEB5866C1A6}" type="pres">
      <dgm:prSet presAssocID="{8E7D71BB-E18E-48B9-98DF-58F2010FEEDC}" presName="hierChild5" presStyleCnt="0"/>
      <dgm:spPr/>
    </dgm:pt>
    <dgm:pt modelId="{3F9BF7EA-AEFF-4B45-B139-77A649CA692A}" type="pres">
      <dgm:prSet presAssocID="{1C60B861-F678-461E-A41F-0D3D6470A7D0}" presName="Name37" presStyleLbl="parChTrans1D3" presStyleIdx="1" presStyleCnt="4"/>
      <dgm:spPr/>
    </dgm:pt>
    <dgm:pt modelId="{E46E453E-FFA4-4840-BFA2-77844E42D186}" type="pres">
      <dgm:prSet presAssocID="{35ACB76E-AEAF-4346-B7AC-B714735AE168}" presName="hierRoot2" presStyleCnt="0">
        <dgm:presLayoutVars>
          <dgm:hierBranch val="init"/>
        </dgm:presLayoutVars>
      </dgm:prSet>
      <dgm:spPr/>
    </dgm:pt>
    <dgm:pt modelId="{3B63BEDB-D6E4-45A9-8EE6-124A211F520F}" type="pres">
      <dgm:prSet presAssocID="{35ACB76E-AEAF-4346-B7AC-B714735AE168}" presName="rootComposite" presStyleCnt="0"/>
      <dgm:spPr/>
    </dgm:pt>
    <dgm:pt modelId="{92A43832-A7D3-4000-81DC-0DB90D691E2F}" type="pres">
      <dgm:prSet presAssocID="{35ACB76E-AEAF-4346-B7AC-B714735AE168}" presName="rootText" presStyleLbl="node3" presStyleIdx="1" presStyleCnt="4">
        <dgm:presLayoutVars>
          <dgm:chPref val="3"/>
        </dgm:presLayoutVars>
      </dgm:prSet>
      <dgm:spPr>
        <a:xfrm>
          <a:off x="655954" y="3772712"/>
          <a:ext cx="1769910" cy="884955"/>
        </a:xfrm>
        <a:prstGeom prst="rect">
          <a:avLst/>
        </a:prstGeom>
      </dgm:spPr>
    </dgm:pt>
    <dgm:pt modelId="{2D5533CF-94ED-41C2-A3F0-4591773EDC7A}" type="pres">
      <dgm:prSet presAssocID="{35ACB76E-AEAF-4346-B7AC-B714735AE168}" presName="rootConnector" presStyleLbl="node3" presStyleIdx="1" presStyleCnt="4"/>
      <dgm:spPr/>
    </dgm:pt>
    <dgm:pt modelId="{CADF67BD-6C40-4EEC-81B6-2C2CD9DF8CE3}" type="pres">
      <dgm:prSet presAssocID="{35ACB76E-AEAF-4346-B7AC-B714735AE168}" presName="hierChild4" presStyleCnt="0"/>
      <dgm:spPr/>
    </dgm:pt>
    <dgm:pt modelId="{7A627623-4589-4C2D-85C4-56D503C0ACAC}" type="pres">
      <dgm:prSet presAssocID="{35ACB76E-AEAF-4346-B7AC-B714735AE168}" presName="hierChild5" presStyleCnt="0"/>
      <dgm:spPr/>
    </dgm:pt>
    <dgm:pt modelId="{AE28EADD-F7A8-4365-AB01-AEA635C07563}" type="pres">
      <dgm:prSet presAssocID="{0C513C2D-6286-4B1A-AAB1-C7EDB2B835AD}" presName="hierChild5" presStyleCnt="0"/>
      <dgm:spPr/>
    </dgm:pt>
    <dgm:pt modelId="{68B1F031-1F0D-4D2C-B586-A8D77A946F3D}" type="pres">
      <dgm:prSet presAssocID="{A24ECFE9-9EF2-4465-A404-49659C9D0527}" presName="Name37" presStyleLbl="parChTrans1D2" presStyleIdx="1" presStyleCnt="2"/>
      <dgm:spPr/>
    </dgm:pt>
    <dgm:pt modelId="{917BDDFF-0906-45D4-BCC0-600D06D8897A}" type="pres">
      <dgm:prSet presAssocID="{42AF8386-6C9A-4B34-9FE4-451929F203DE}" presName="hierRoot2" presStyleCnt="0">
        <dgm:presLayoutVars>
          <dgm:hierBranch val="init"/>
        </dgm:presLayoutVars>
      </dgm:prSet>
      <dgm:spPr/>
    </dgm:pt>
    <dgm:pt modelId="{1620401F-B049-4521-A788-6E6BCFBD19CD}" type="pres">
      <dgm:prSet presAssocID="{42AF8386-6C9A-4B34-9FE4-451929F203DE}" presName="rootComposite" presStyleCnt="0"/>
      <dgm:spPr/>
    </dgm:pt>
    <dgm:pt modelId="{0EDD7EF1-A57C-4D25-8935-8AE51885F818}" type="pres">
      <dgm:prSet presAssocID="{42AF8386-6C9A-4B34-9FE4-451929F203DE}" presName="rootText" presStyleLbl="node2" presStyleIdx="1" presStyleCnt="2">
        <dgm:presLayoutVars>
          <dgm:chPref val="3"/>
        </dgm:presLayoutVars>
      </dgm:prSet>
      <dgm:spPr/>
    </dgm:pt>
    <dgm:pt modelId="{BEC7DC35-CD3C-4C13-832F-FCE3E127DF28}" type="pres">
      <dgm:prSet presAssocID="{42AF8386-6C9A-4B34-9FE4-451929F203DE}" presName="rootConnector" presStyleLbl="node2" presStyleIdx="1" presStyleCnt="2"/>
      <dgm:spPr/>
    </dgm:pt>
    <dgm:pt modelId="{E96A43D7-3AA3-429A-AA26-76A6C7A95EA7}" type="pres">
      <dgm:prSet presAssocID="{42AF8386-6C9A-4B34-9FE4-451929F203DE}" presName="hierChild4" presStyleCnt="0"/>
      <dgm:spPr/>
    </dgm:pt>
    <dgm:pt modelId="{536473FA-1D29-448C-9C46-CC66D27B6AC1}" type="pres">
      <dgm:prSet presAssocID="{77ABEAF9-ABE2-4831-A142-9135C7DF147C}" presName="Name37" presStyleLbl="parChTrans1D3" presStyleIdx="2" presStyleCnt="4"/>
      <dgm:spPr/>
    </dgm:pt>
    <dgm:pt modelId="{1B74F99F-40C8-4A78-A56D-7B8AE08214AD}" type="pres">
      <dgm:prSet presAssocID="{C1582682-8B0F-4E6F-9377-2F047B50619E}" presName="hierRoot2" presStyleCnt="0">
        <dgm:presLayoutVars>
          <dgm:hierBranch val="init"/>
        </dgm:presLayoutVars>
      </dgm:prSet>
      <dgm:spPr/>
    </dgm:pt>
    <dgm:pt modelId="{43A74D1B-85D2-47F1-B193-77332B6BDC00}" type="pres">
      <dgm:prSet presAssocID="{C1582682-8B0F-4E6F-9377-2F047B50619E}" presName="rootComposite" presStyleCnt="0"/>
      <dgm:spPr/>
    </dgm:pt>
    <dgm:pt modelId="{9A67940F-9200-4966-AA8B-5213F66C8C84}" type="pres">
      <dgm:prSet presAssocID="{C1582682-8B0F-4E6F-9377-2F047B50619E}" presName="rootText" presStyleLbl="node3" presStyleIdx="2" presStyleCnt="4">
        <dgm:presLayoutVars>
          <dgm:chPref val="3"/>
        </dgm:presLayoutVars>
      </dgm:prSet>
      <dgm:spPr>
        <a:xfrm>
          <a:off x="2797545" y="2516076"/>
          <a:ext cx="1769910" cy="884955"/>
        </a:xfrm>
        <a:prstGeom prst="rect">
          <a:avLst/>
        </a:prstGeom>
      </dgm:spPr>
    </dgm:pt>
    <dgm:pt modelId="{6A5006D5-5CC2-47ED-B2EA-F077F0D53CC3}" type="pres">
      <dgm:prSet presAssocID="{C1582682-8B0F-4E6F-9377-2F047B50619E}" presName="rootConnector" presStyleLbl="node3" presStyleIdx="2" presStyleCnt="4"/>
      <dgm:spPr/>
    </dgm:pt>
    <dgm:pt modelId="{1640B537-D1ED-4CC9-A260-631C6C1845D2}" type="pres">
      <dgm:prSet presAssocID="{C1582682-8B0F-4E6F-9377-2F047B50619E}" presName="hierChild4" presStyleCnt="0"/>
      <dgm:spPr/>
    </dgm:pt>
    <dgm:pt modelId="{839F0ED7-4F50-4660-99B2-B9A23937CDAF}" type="pres">
      <dgm:prSet presAssocID="{C1582682-8B0F-4E6F-9377-2F047B50619E}" presName="hierChild5" presStyleCnt="0"/>
      <dgm:spPr/>
    </dgm:pt>
    <dgm:pt modelId="{9B406F7C-E864-4509-9369-E52F1E38A239}" type="pres">
      <dgm:prSet presAssocID="{93D8AACD-F9D4-460A-A820-6079013D0FB8}" presName="Name37" presStyleLbl="parChTrans1D3" presStyleIdx="3" presStyleCnt="4"/>
      <dgm:spPr/>
    </dgm:pt>
    <dgm:pt modelId="{E865E9A6-476C-4E56-9698-232314CDBA5E}" type="pres">
      <dgm:prSet presAssocID="{93525024-C502-4E42-8B93-177515624311}" presName="hierRoot2" presStyleCnt="0">
        <dgm:presLayoutVars>
          <dgm:hierBranch val="init"/>
        </dgm:presLayoutVars>
      </dgm:prSet>
      <dgm:spPr/>
    </dgm:pt>
    <dgm:pt modelId="{8853FEDC-C90D-4024-9AC6-BE1F42876F71}" type="pres">
      <dgm:prSet presAssocID="{93525024-C502-4E42-8B93-177515624311}" presName="rootComposite" presStyleCnt="0"/>
      <dgm:spPr/>
    </dgm:pt>
    <dgm:pt modelId="{269A834E-F66F-4C77-B276-966C8F36E001}" type="pres">
      <dgm:prSet presAssocID="{93525024-C502-4E42-8B93-177515624311}" presName="rootText" presStyleLbl="node3" presStyleIdx="3" presStyleCnt="4">
        <dgm:presLayoutVars>
          <dgm:chPref val="3"/>
        </dgm:presLayoutVars>
      </dgm:prSet>
      <dgm:spPr>
        <a:xfrm>
          <a:off x="2797545" y="3772712"/>
          <a:ext cx="1769910" cy="884955"/>
        </a:xfrm>
        <a:prstGeom prst="rect">
          <a:avLst/>
        </a:prstGeom>
      </dgm:spPr>
    </dgm:pt>
    <dgm:pt modelId="{84AF352F-FC61-4168-BE82-493D759F322C}" type="pres">
      <dgm:prSet presAssocID="{93525024-C502-4E42-8B93-177515624311}" presName="rootConnector" presStyleLbl="node3" presStyleIdx="3" presStyleCnt="4"/>
      <dgm:spPr/>
    </dgm:pt>
    <dgm:pt modelId="{2BD1E49C-C4BB-4FAA-95B9-28C94C720400}" type="pres">
      <dgm:prSet presAssocID="{93525024-C502-4E42-8B93-177515624311}" presName="hierChild4" presStyleCnt="0"/>
      <dgm:spPr/>
    </dgm:pt>
    <dgm:pt modelId="{23DD16E5-8E43-49E7-965C-9E876150D167}" type="pres">
      <dgm:prSet presAssocID="{93525024-C502-4E42-8B93-177515624311}" presName="hierChild5" presStyleCnt="0"/>
      <dgm:spPr/>
    </dgm:pt>
    <dgm:pt modelId="{8C99CECD-78F7-40F9-A06B-0625FCBA74D0}" type="pres">
      <dgm:prSet presAssocID="{42AF8386-6C9A-4B34-9FE4-451929F203DE}" presName="hierChild5" presStyleCnt="0"/>
      <dgm:spPr/>
    </dgm:pt>
    <dgm:pt modelId="{F6331A68-9EBB-47CD-A665-F68717DA205D}" type="pres">
      <dgm:prSet presAssocID="{6DBE443A-FAD6-4785-9C48-C5F64F634A98}" presName="hierChild3" presStyleCnt="0"/>
      <dgm:spPr/>
    </dgm:pt>
  </dgm:ptLst>
  <dgm:cxnLst>
    <dgm:cxn modelId="{1D904505-30DD-4EBD-82CC-E8AD582EF823}" type="presOf" srcId="{35ACB76E-AEAF-4346-B7AC-B714735AE168}" destId="{2D5533CF-94ED-41C2-A3F0-4591773EDC7A}" srcOrd="1" destOrd="0" presId="urn:microsoft.com/office/officeart/2005/8/layout/orgChart1"/>
    <dgm:cxn modelId="{D596AE11-86A8-403A-B0FC-4FA7DA47294F}" type="presOf" srcId="{6DBE443A-FAD6-4785-9C48-C5F64F634A98}" destId="{5617D375-9A58-44B6-91FB-00C4442E11FF}" srcOrd="1" destOrd="0" presId="urn:microsoft.com/office/officeart/2005/8/layout/orgChart1"/>
    <dgm:cxn modelId="{3709B816-5CD9-4002-A138-52EE59A19CDA}" srcId="{6DBE443A-FAD6-4785-9C48-C5F64F634A98}" destId="{0C513C2D-6286-4B1A-AAB1-C7EDB2B835AD}" srcOrd="0" destOrd="0" parTransId="{6F78FF4D-6941-4293-B8FC-469AFF9EFE7A}" sibTransId="{53BEC93D-0214-42B1-A658-B734433C8EB1}"/>
    <dgm:cxn modelId="{4E6CAA22-8D73-4C51-B3BD-7E12CDE8A692}" type="presOf" srcId="{A24ECFE9-9EF2-4465-A404-49659C9D0527}" destId="{68B1F031-1F0D-4D2C-B586-A8D77A946F3D}" srcOrd="0" destOrd="0" presId="urn:microsoft.com/office/officeart/2005/8/layout/orgChart1"/>
    <dgm:cxn modelId="{DE5FC22C-184B-4C0D-A014-1969B0EEEB29}" type="presOf" srcId="{0C513C2D-6286-4B1A-AAB1-C7EDB2B835AD}" destId="{F6DD3F56-924B-4FBC-BAB0-7DFD8EE933BE}" srcOrd="0" destOrd="0" presId="urn:microsoft.com/office/officeart/2005/8/layout/orgChart1"/>
    <dgm:cxn modelId="{DA0B1A36-BB1A-4258-8106-CF61D244A764}" type="presOf" srcId="{1C60B861-F678-461E-A41F-0D3D6470A7D0}" destId="{3F9BF7EA-AEFF-4B45-B139-77A649CA692A}" srcOrd="0" destOrd="0" presId="urn:microsoft.com/office/officeart/2005/8/layout/orgChart1"/>
    <dgm:cxn modelId="{7C517E3D-B254-4F1D-81E3-4A1C1A936425}" type="presOf" srcId="{C1582682-8B0F-4E6F-9377-2F047B50619E}" destId="{9A67940F-9200-4966-AA8B-5213F66C8C84}" srcOrd="0" destOrd="0" presId="urn:microsoft.com/office/officeart/2005/8/layout/orgChart1"/>
    <dgm:cxn modelId="{6AF3FB5C-8A54-4E5E-83BF-F5A4D4D9A30C}" type="presOf" srcId="{77ABEAF9-ABE2-4831-A142-9135C7DF147C}" destId="{536473FA-1D29-448C-9C46-CC66D27B6AC1}" srcOrd="0" destOrd="0" presId="urn:microsoft.com/office/officeart/2005/8/layout/orgChart1"/>
    <dgm:cxn modelId="{F9AF3643-BF1D-4933-A8F4-E6C52280B35C}" type="presOf" srcId="{C1582682-8B0F-4E6F-9377-2F047B50619E}" destId="{6A5006D5-5CC2-47ED-B2EA-F077F0D53CC3}" srcOrd="1" destOrd="0" presId="urn:microsoft.com/office/officeart/2005/8/layout/orgChart1"/>
    <dgm:cxn modelId="{2AAAA74D-CA8D-4BBA-A2E2-CE6F1E4FBA25}" type="presOf" srcId="{35ACB76E-AEAF-4346-B7AC-B714735AE168}" destId="{92A43832-A7D3-4000-81DC-0DB90D691E2F}" srcOrd="0" destOrd="0" presId="urn:microsoft.com/office/officeart/2005/8/layout/orgChart1"/>
    <dgm:cxn modelId="{58E9106E-65E9-46DA-BF69-9E7B3DAB0DAF}" type="presOf" srcId="{AB2D9873-720E-46E2-B587-EF3AEDA5606C}" destId="{9A4B0588-A4BE-421D-AD8A-5B15823FD7F2}" srcOrd="0" destOrd="0" presId="urn:microsoft.com/office/officeart/2005/8/layout/orgChart1"/>
    <dgm:cxn modelId="{1CA85450-7DBF-420A-ACB0-AB34E2839FDC}" srcId="{42AF8386-6C9A-4B34-9FE4-451929F203DE}" destId="{93525024-C502-4E42-8B93-177515624311}" srcOrd="1" destOrd="0" parTransId="{93D8AACD-F9D4-460A-A820-6079013D0FB8}" sibTransId="{4BD1DCC7-5F60-4A66-9476-7BCBFB21EBCD}"/>
    <dgm:cxn modelId="{21FC937F-DF29-4F27-AD7C-216875646E75}" srcId="{42AF8386-6C9A-4B34-9FE4-451929F203DE}" destId="{C1582682-8B0F-4E6F-9377-2F047B50619E}" srcOrd="0" destOrd="0" parTransId="{77ABEAF9-ABE2-4831-A142-9135C7DF147C}" sibTransId="{FB7CD535-708C-4223-9C97-44C5C4DF0B30}"/>
    <dgm:cxn modelId="{8561B084-880B-41C6-862E-5B4E5E6F1923}" type="presOf" srcId="{8E7D71BB-E18E-48B9-98DF-58F2010FEEDC}" destId="{47D6A3F3-D5FC-4F96-8484-6E3C83EA5978}" srcOrd="1" destOrd="0" presId="urn:microsoft.com/office/officeart/2005/8/layout/orgChart1"/>
    <dgm:cxn modelId="{9DC1078A-BF68-4289-BF1D-4F8174A9FD85}" type="presOf" srcId="{42AF8386-6C9A-4B34-9FE4-451929F203DE}" destId="{0EDD7EF1-A57C-4D25-8935-8AE51885F818}" srcOrd="0" destOrd="0" presId="urn:microsoft.com/office/officeart/2005/8/layout/orgChart1"/>
    <dgm:cxn modelId="{4E0CF69A-A8BF-40D8-BC69-D749B485ACF1}" srcId="{6DBE443A-FAD6-4785-9C48-C5F64F634A98}" destId="{42AF8386-6C9A-4B34-9FE4-451929F203DE}" srcOrd="1" destOrd="0" parTransId="{A24ECFE9-9EF2-4465-A404-49659C9D0527}" sibTransId="{438E0A03-098B-4C1B-B8CB-5D17A0524E03}"/>
    <dgm:cxn modelId="{B40F8C9E-E967-442E-8BF2-4C2BEBB894EC}" type="presOf" srcId="{6DBE443A-FAD6-4785-9C48-C5F64F634A98}" destId="{E1170AA5-C8AD-4474-976B-ABAB1E4DC975}" srcOrd="0" destOrd="0" presId="urn:microsoft.com/office/officeart/2005/8/layout/orgChart1"/>
    <dgm:cxn modelId="{5BE8DAAD-DFB7-4F73-8659-140C66BB9136}" type="presOf" srcId="{29289828-FF72-4CE3-BFC4-E5B6FE6AA0AC}" destId="{9DC03E3D-9631-4590-9002-AAFB10E90B67}" srcOrd="0" destOrd="0" presId="urn:microsoft.com/office/officeart/2005/8/layout/orgChart1"/>
    <dgm:cxn modelId="{525651AF-10C8-4A40-BFF0-2C6F413FB762}" type="presOf" srcId="{8E7D71BB-E18E-48B9-98DF-58F2010FEEDC}" destId="{C27C370F-862F-41AC-987A-422D89C5F45B}" srcOrd="0" destOrd="0" presId="urn:microsoft.com/office/officeart/2005/8/layout/orgChart1"/>
    <dgm:cxn modelId="{FC2E84AF-A3F2-4C34-B5F8-325E7A9F822E}" srcId="{0C513C2D-6286-4B1A-AAB1-C7EDB2B835AD}" destId="{8E7D71BB-E18E-48B9-98DF-58F2010FEEDC}" srcOrd="0" destOrd="0" parTransId="{29289828-FF72-4CE3-BFC4-E5B6FE6AA0AC}" sibTransId="{084E040B-7E7C-41A5-B698-155F0708D299}"/>
    <dgm:cxn modelId="{919EF1B0-8609-47BE-9D51-D4EB289AB5E2}" type="presOf" srcId="{0C513C2D-6286-4B1A-AAB1-C7EDB2B835AD}" destId="{2678E8F3-CB41-4C34-8433-452F33317FE0}" srcOrd="1" destOrd="0" presId="urn:microsoft.com/office/officeart/2005/8/layout/orgChart1"/>
    <dgm:cxn modelId="{2C1C58B7-892E-457A-A485-1417661B88C1}" srcId="{0C513C2D-6286-4B1A-AAB1-C7EDB2B835AD}" destId="{35ACB76E-AEAF-4346-B7AC-B714735AE168}" srcOrd="1" destOrd="0" parTransId="{1C60B861-F678-461E-A41F-0D3D6470A7D0}" sibTransId="{50CC937D-ED3B-4B38-B06E-2DB73FBE0B04}"/>
    <dgm:cxn modelId="{673464BB-B143-4E13-B5BF-515A64E52D2F}" type="presOf" srcId="{6F78FF4D-6941-4293-B8FC-469AFF9EFE7A}" destId="{0E211169-CAE1-49B8-AF5D-E6FEC07D19BA}" srcOrd="0" destOrd="0" presId="urn:microsoft.com/office/officeart/2005/8/layout/orgChart1"/>
    <dgm:cxn modelId="{F21308D7-AD7F-4981-A5E4-7DBE32CF79CF}" srcId="{AB2D9873-720E-46E2-B587-EF3AEDA5606C}" destId="{6DBE443A-FAD6-4785-9C48-C5F64F634A98}" srcOrd="0" destOrd="0" parTransId="{12061875-1137-4A5F-A928-92C65176A0E1}" sibTransId="{7CF86012-C85D-40F0-BE99-D8D985E1815C}"/>
    <dgm:cxn modelId="{61A481DB-7E21-45FC-9B1F-F56518482A73}" type="presOf" srcId="{93525024-C502-4E42-8B93-177515624311}" destId="{269A834E-F66F-4C77-B276-966C8F36E001}" srcOrd="0" destOrd="0" presId="urn:microsoft.com/office/officeart/2005/8/layout/orgChart1"/>
    <dgm:cxn modelId="{814315DC-D2A6-48E9-B190-3F94D78297B7}" type="presOf" srcId="{42AF8386-6C9A-4B34-9FE4-451929F203DE}" destId="{BEC7DC35-CD3C-4C13-832F-FCE3E127DF28}" srcOrd="1" destOrd="0" presId="urn:microsoft.com/office/officeart/2005/8/layout/orgChart1"/>
    <dgm:cxn modelId="{7CD0BEDC-BC50-4007-9533-DECF269E8982}" type="presOf" srcId="{93525024-C502-4E42-8B93-177515624311}" destId="{84AF352F-FC61-4168-BE82-493D759F322C}" srcOrd="1" destOrd="0" presId="urn:microsoft.com/office/officeart/2005/8/layout/orgChart1"/>
    <dgm:cxn modelId="{D0B0AFE7-307E-4105-ADE5-534A0E2DA2DB}" type="presOf" srcId="{93D8AACD-F9D4-460A-A820-6079013D0FB8}" destId="{9B406F7C-E864-4509-9369-E52F1E38A239}" srcOrd="0" destOrd="0" presId="urn:microsoft.com/office/officeart/2005/8/layout/orgChart1"/>
    <dgm:cxn modelId="{0BF09716-9D2B-4367-AF18-6BC0E4D7B724}" type="presParOf" srcId="{9A4B0588-A4BE-421D-AD8A-5B15823FD7F2}" destId="{6C9B906F-CB1F-42C8-9F62-54D2B64B7AAC}" srcOrd="0" destOrd="0" presId="urn:microsoft.com/office/officeart/2005/8/layout/orgChart1"/>
    <dgm:cxn modelId="{778A7644-BA2E-49A1-8526-33BB9483D346}" type="presParOf" srcId="{6C9B906F-CB1F-42C8-9F62-54D2B64B7AAC}" destId="{03794E63-7F01-454B-9EBB-E721174AB13D}" srcOrd="0" destOrd="0" presId="urn:microsoft.com/office/officeart/2005/8/layout/orgChart1"/>
    <dgm:cxn modelId="{54A54440-9EC9-4CA1-A2EE-B3E46A9C230E}" type="presParOf" srcId="{03794E63-7F01-454B-9EBB-E721174AB13D}" destId="{E1170AA5-C8AD-4474-976B-ABAB1E4DC975}" srcOrd="0" destOrd="0" presId="urn:microsoft.com/office/officeart/2005/8/layout/orgChart1"/>
    <dgm:cxn modelId="{C022E679-3265-4D30-84A4-026F47FEC6E0}" type="presParOf" srcId="{03794E63-7F01-454B-9EBB-E721174AB13D}" destId="{5617D375-9A58-44B6-91FB-00C4442E11FF}" srcOrd="1" destOrd="0" presId="urn:microsoft.com/office/officeart/2005/8/layout/orgChart1"/>
    <dgm:cxn modelId="{7EBA8DA6-40D9-41DF-A112-E8C44AFBB4C0}" type="presParOf" srcId="{6C9B906F-CB1F-42C8-9F62-54D2B64B7AAC}" destId="{93F2A15B-4483-4E3B-9AE9-69C3F4FC9AA6}" srcOrd="1" destOrd="0" presId="urn:microsoft.com/office/officeart/2005/8/layout/orgChart1"/>
    <dgm:cxn modelId="{DCEBBF4C-1726-495C-9362-C15072A23C53}" type="presParOf" srcId="{93F2A15B-4483-4E3B-9AE9-69C3F4FC9AA6}" destId="{0E211169-CAE1-49B8-AF5D-E6FEC07D19BA}" srcOrd="0" destOrd="0" presId="urn:microsoft.com/office/officeart/2005/8/layout/orgChart1"/>
    <dgm:cxn modelId="{3E7C40E1-762D-491C-80C8-97C67DFD27B1}" type="presParOf" srcId="{93F2A15B-4483-4E3B-9AE9-69C3F4FC9AA6}" destId="{A03D4267-69B0-4B76-A116-C03EC954F534}" srcOrd="1" destOrd="0" presId="urn:microsoft.com/office/officeart/2005/8/layout/orgChart1"/>
    <dgm:cxn modelId="{9490E447-8C51-4758-821B-E184A035C4A1}" type="presParOf" srcId="{A03D4267-69B0-4B76-A116-C03EC954F534}" destId="{BF79777F-28C6-497A-BF65-4C1D55D4683F}" srcOrd="0" destOrd="0" presId="urn:microsoft.com/office/officeart/2005/8/layout/orgChart1"/>
    <dgm:cxn modelId="{5EAEED48-14AA-4828-B86B-8204DBA98F07}" type="presParOf" srcId="{BF79777F-28C6-497A-BF65-4C1D55D4683F}" destId="{F6DD3F56-924B-4FBC-BAB0-7DFD8EE933BE}" srcOrd="0" destOrd="0" presId="urn:microsoft.com/office/officeart/2005/8/layout/orgChart1"/>
    <dgm:cxn modelId="{45465E97-CA2C-4255-9980-812BDB349594}" type="presParOf" srcId="{BF79777F-28C6-497A-BF65-4C1D55D4683F}" destId="{2678E8F3-CB41-4C34-8433-452F33317FE0}" srcOrd="1" destOrd="0" presId="urn:microsoft.com/office/officeart/2005/8/layout/orgChart1"/>
    <dgm:cxn modelId="{057C9554-F46C-41BD-875D-6593184E34C1}" type="presParOf" srcId="{A03D4267-69B0-4B76-A116-C03EC954F534}" destId="{D905091D-13FF-4F70-8C7E-429FCAA98C87}" srcOrd="1" destOrd="0" presId="urn:microsoft.com/office/officeart/2005/8/layout/orgChart1"/>
    <dgm:cxn modelId="{7B5CA551-D600-44E2-BE3C-7078149BA588}" type="presParOf" srcId="{D905091D-13FF-4F70-8C7E-429FCAA98C87}" destId="{9DC03E3D-9631-4590-9002-AAFB10E90B67}" srcOrd="0" destOrd="0" presId="urn:microsoft.com/office/officeart/2005/8/layout/orgChart1"/>
    <dgm:cxn modelId="{CA8A4C83-A5AF-4348-BD73-7E2ADB63C775}" type="presParOf" srcId="{D905091D-13FF-4F70-8C7E-429FCAA98C87}" destId="{BD788B3C-3EEA-4184-87AB-9CD7A1E7BCAF}" srcOrd="1" destOrd="0" presId="urn:microsoft.com/office/officeart/2005/8/layout/orgChart1"/>
    <dgm:cxn modelId="{5ADCEC0F-BC4D-4DF8-8664-A0CF693C801D}" type="presParOf" srcId="{BD788B3C-3EEA-4184-87AB-9CD7A1E7BCAF}" destId="{AE9CA230-A1CF-443A-9E15-786366C4D3AA}" srcOrd="0" destOrd="0" presId="urn:microsoft.com/office/officeart/2005/8/layout/orgChart1"/>
    <dgm:cxn modelId="{1ADDFA4A-89FD-486F-A4CD-18A9DF0AAF86}" type="presParOf" srcId="{AE9CA230-A1CF-443A-9E15-786366C4D3AA}" destId="{C27C370F-862F-41AC-987A-422D89C5F45B}" srcOrd="0" destOrd="0" presId="urn:microsoft.com/office/officeart/2005/8/layout/orgChart1"/>
    <dgm:cxn modelId="{B2ACC4C5-0B76-4AD9-812D-BA55A9EAC354}" type="presParOf" srcId="{AE9CA230-A1CF-443A-9E15-786366C4D3AA}" destId="{47D6A3F3-D5FC-4F96-8484-6E3C83EA5978}" srcOrd="1" destOrd="0" presId="urn:microsoft.com/office/officeart/2005/8/layout/orgChart1"/>
    <dgm:cxn modelId="{314EE64F-AF74-4FCC-A215-6A6596969B43}" type="presParOf" srcId="{BD788B3C-3EEA-4184-87AB-9CD7A1E7BCAF}" destId="{600BAE68-0045-4665-BCED-E0FE06BB57BB}" srcOrd="1" destOrd="0" presId="urn:microsoft.com/office/officeart/2005/8/layout/orgChart1"/>
    <dgm:cxn modelId="{F584026F-FE4F-4A5A-8F68-A41CF29D654F}" type="presParOf" srcId="{BD788B3C-3EEA-4184-87AB-9CD7A1E7BCAF}" destId="{47E3A7C0-6935-4DF6-9453-6FEB5866C1A6}" srcOrd="2" destOrd="0" presId="urn:microsoft.com/office/officeart/2005/8/layout/orgChart1"/>
    <dgm:cxn modelId="{709EA0D9-157E-46F7-B4EE-A317A03A3981}" type="presParOf" srcId="{D905091D-13FF-4F70-8C7E-429FCAA98C87}" destId="{3F9BF7EA-AEFF-4B45-B139-77A649CA692A}" srcOrd="2" destOrd="0" presId="urn:microsoft.com/office/officeart/2005/8/layout/orgChart1"/>
    <dgm:cxn modelId="{2BC72899-8C21-41AD-8F0F-6A83FBA3FE4E}" type="presParOf" srcId="{D905091D-13FF-4F70-8C7E-429FCAA98C87}" destId="{E46E453E-FFA4-4840-BFA2-77844E42D186}" srcOrd="3" destOrd="0" presId="urn:microsoft.com/office/officeart/2005/8/layout/orgChart1"/>
    <dgm:cxn modelId="{A2D93321-30CF-4B39-8088-FCFDFDE63693}" type="presParOf" srcId="{E46E453E-FFA4-4840-BFA2-77844E42D186}" destId="{3B63BEDB-D6E4-45A9-8EE6-124A211F520F}" srcOrd="0" destOrd="0" presId="urn:microsoft.com/office/officeart/2005/8/layout/orgChart1"/>
    <dgm:cxn modelId="{A7CC28E5-C14E-41F3-BDA7-D519EAC8CD77}" type="presParOf" srcId="{3B63BEDB-D6E4-45A9-8EE6-124A211F520F}" destId="{92A43832-A7D3-4000-81DC-0DB90D691E2F}" srcOrd="0" destOrd="0" presId="urn:microsoft.com/office/officeart/2005/8/layout/orgChart1"/>
    <dgm:cxn modelId="{75006A10-2947-41AF-945F-B5AC0904885A}" type="presParOf" srcId="{3B63BEDB-D6E4-45A9-8EE6-124A211F520F}" destId="{2D5533CF-94ED-41C2-A3F0-4591773EDC7A}" srcOrd="1" destOrd="0" presId="urn:microsoft.com/office/officeart/2005/8/layout/orgChart1"/>
    <dgm:cxn modelId="{A8E234A3-861E-4F42-ABF1-20935F5AA8BC}" type="presParOf" srcId="{E46E453E-FFA4-4840-BFA2-77844E42D186}" destId="{CADF67BD-6C40-4EEC-81B6-2C2CD9DF8CE3}" srcOrd="1" destOrd="0" presId="urn:microsoft.com/office/officeart/2005/8/layout/orgChart1"/>
    <dgm:cxn modelId="{77D1F639-F68C-4EA0-BE31-BFE5C7E73621}" type="presParOf" srcId="{E46E453E-FFA4-4840-BFA2-77844E42D186}" destId="{7A627623-4589-4C2D-85C4-56D503C0ACAC}" srcOrd="2" destOrd="0" presId="urn:microsoft.com/office/officeart/2005/8/layout/orgChart1"/>
    <dgm:cxn modelId="{446CCD0D-8082-452F-8E9B-416A6DF2A053}" type="presParOf" srcId="{A03D4267-69B0-4B76-A116-C03EC954F534}" destId="{AE28EADD-F7A8-4365-AB01-AEA635C07563}" srcOrd="2" destOrd="0" presId="urn:microsoft.com/office/officeart/2005/8/layout/orgChart1"/>
    <dgm:cxn modelId="{15FA7068-0E45-46EC-8A3F-881D87452B8E}" type="presParOf" srcId="{93F2A15B-4483-4E3B-9AE9-69C3F4FC9AA6}" destId="{68B1F031-1F0D-4D2C-B586-A8D77A946F3D}" srcOrd="2" destOrd="0" presId="urn:microsoft.com/office/officeart/2005/8/layout/orgChart1"/>
    <dgm:cxn modelId="{2F8F67FF-9B61-4150-A9B9-27D50E504446}" type="presParOf" srcId="{93F2A15B-4483-4E3B-9AE9-69C3F4FC9AA6}" destId="{917BDDFF-0906-45D4-BCC0-600D06D8897A}" srcOrd="3" destOrd="0" presId="urn:microsoft.com/office/officeart/2005/8/layout/orgChart1"/>
    <dgm:cxn modelId="{4ACCC216-6C55-405C-AAFB-A57C4C3BDD5F}" type="presParOf" srcId="{917BDDFF-0906-45D4-BCC0-600D06D8897A}" destId="{1620401F-B049-4521-A788-6E6BCFBD19CD}" srcOrd="0" destOrd="0" presId="urn:microsoft.com/office/officeart/2005/8/layout/orgChart1"/>
    <dgm:cxn modelId="{6AE2FE6C-E0C1-45C5-91F0-B9BDA6558CE3}" type="presParOf" srcId="{1620401F-B049-4521-A788-6E6BCFBD19CD}" destId="{0EDD7EF1-A57C-4D25-8935-8AE51885F818}" srcOrd="0" destOrd="0" presId="urn:microsoft.com/office/officeart/2005/8/layout/orgChart1"/>
    <dgm:cxn modelId="{3E603E26-7E7D-4CBB-89DF-7652DC31854A}" type="presParOf" srcId="{1620401F-B049-4521-A788-6E6BCFBD19CD}" destId="{BEC7DC35-CD3C-4C13-832F-FCE3E127DF28}" srcOrd="1" destOrd="0" presId="urn:microsoft.com/office/officeart/2005/8/layout/orgChart1"/>
    <dgm:cxn modelId="{1C50AA88-E456-4074-820D-3BAA3677050E}" type="presParOf" srcId="{917BDDFF-0906-45D4-BCC0-600D06D8897A}" destId="{E96A43D7-3AA3-429A-AA26-76A6C7A95EA7}" srcOrd="1" destOrd="0" presId="urn:microsoft.com/office/officeart/2005/8/layout/orgChart1"/>
    <dgm:cxn modelId="{DC8957A1-86FF-44A5-A085-7DE9216481A9}" type="presParOf" srcId="{E96A43D7-3AA3-429A-AA26-76A6C7A95EA7}" destId="{536473FA-1D29-448C-9C46-CC66D27B6AC1}" srcOrd="0" destOrd="0" presId="urn:microsoft.com/office/officeart/2005/8/layout/orgChart1"/>
    <dgm:cxn modelId="{D1A9515A-59E3-4DC0-BE09-ABAE29873B7B}" type="presParOf" srcId="{E96A43D7-3AA3-429A-AA26-76A6C7A95EA7}" destId="{1B74F99F-40C8-4A78-A56D-7B8AE08214AD}" srcOrd="1" destOrd="0" presId="urn:microsoft.com/office/officeart/2005/8/layout/orgChart1"/>
    <dgm:cxn modelId="{5438C79D-A02C-4F34-B978-D2DB6C1A267E}" type="presParOf" srcId="{1B74F99F-40C8-4A78-A56D-7B8AE08214AD}" destId="{43A74D1B-85D2-47F1-B193-77332B6BDC00}" srcOrd="0" destOrd="0" presId="urn:microsoft.com/office/officeart/2005/8/layout/orgChart1"/>
    <dgm:cxn modelId="{48A34F61-2E03-4796-874A-526DD9E4A6F5}" type="presParOf" srcId="{43A74D1B-85D2-47F1-B193-77332B6BDC00}" destId="{9A67940F-9200-4966-AA8B-5213F66C8C84}" srcOrd="0" destOrd="0" presId="urn:microsoft.com/office/officeart/2005/8/layout/orgChart1"/>
    <dgm:cxn modelId="{8249E9D9-533B-4D66-9EC7-2DA70CADB348}" type="presParOf" srcId="{43A74D1B-85D2-47F1-B193-77332B6BDC00}" destId="{6A5006D5-5CC2-47ED-B2EA-F077F0D53CC3}" srcOrd="1" destOrd="0" presId="urn:microsoft.com/office/officeart/2005/8/layout/orgChart1"/>
    <dgm:cxn modelId="{121D1F8F-D094-47C4-9317-E6EA791DAA6C}" type="presParOf" srcId="{1B74F99F-40C8-4A78-A56D-7B8AE08214AD}" destId="{1640B537-D1ED-4CC9-A260-631C6C1845D2}" srcOrd="1" destOrd="0" presId="urn:microsoft.com/office/officeart/2005/8/layout/orgChart1"/>
    <dgm:cxn modelId="{0A9DD8C3-1E1F-41D3-B9AD-8246B7B7334B}" type="presParOf" srcId="{1B74F99F-40C8-4A78-A56D-7B8AE08214AD}" destId="{839F0ED7-4F50-4660-99B2-B9A23937CDAF}" srcOrd="2" destOrd="0" presId="urn:microsoft.com/office/officeart/2005/8/layout/orgChart1"/>
    <dgm:cxn modelId="{60255B8A-D0A4-4292-9DD5-9D65ABBA1977}" type="presParOf" srcId="{E96A43D7-3AA3-429A-AA26-76A6C7A95EA7}" destId="{9B406F7C-E864-4509-9369-E52F1E38A239}" srcOrd="2" destOrd="0" presId="urn:microsoft.com/office/officeart/2005/8/layout/orgChart1"/>
    <dgm:cxn modelId="{A845B8FD-82E3-4842-B884-199495D551EE}" type="presParOf" srcId="{E96A43D7-3AA3-429A-AA26-76A6C7A95EA7}" destId="{E865E9A6-476C-4E56-9698-232314CDBA5E}" srcOrd="3" destOrd="0" presId="urn:microsoft.com/office/officeart/2005/8/layout/orgChart1"/>
    <dgm:cxn modelId="{DFC75BFE-4883-4362-987E-854B9DAED1AD}" type="presParOf" srcId="{E865E9A6-476C-4E56-9698-232314CDBA5E}" destId="{8853FEDC-C90D-4024-9AC6-BE1F42876F71}" srcOrd="0" destOrd="0" presId="urn:microsoft.com/office/officeart/2005/8/layout/orgChart1"/>
    <dgm:cxn modelId="{C4A83436-3849-4029-8871-3BFAE6EC8A02}" type="presParOf" srcId="{8853FEDC-C90D-4024-9AC6-BE1F42876F71}" destId="{269A834E-F66F-4C77-B276-966C8F36E001}" srcOrd="0" destOrd="0" presId="urn:microsoft.com/office/officeart/2005/8/layout/orgChart1"/>
    <dgm:cxn modelId="{E865F717-B81A-4056-945A-A5797769F405}" type="presParOf" srcId="{8853FEDC-C90D-4024-9AC6-BE1F42876F71}" destId="{84AF352F-FC61-4168-BE82-493D759F322C}" srcOrd="1" destOrd="0" presId="urn:microsoft.com/office/officeart/2005/8/layout/orgChart1"/>
    <dgm:cxn modelId="{2B5091A9-8D46-4B0F-89EB-D406743FA034}" type="presParOf" srcId="{E865E9A6-476C-4E56-9698-232314CDBA5E}" destId="{2BD1E49C-C4BB-4FAA-95B9-28C94C720400}" srcOrd="1" destOrd="0" presId="urn:microsoft.com/office/officeart/2005/8/layout/orgChart1"/>
    <dgm:cxn modelId="{D0AEF772-9918-4812-9A4A-E2738F8DF07B}" type="presParOf" srcId="{E865E9A6-476C-4E56-9698-232314CDBA5E}" destId="{23DD16E5-8E43-49E7-965C-9E876150D167}" srcOrd="2" destOrd="0" presId="urn:microsoft.com/office/officeart/2005/8/layout/orgChart1"/>
    <dgm:cxn modelId="{F6FE91CF-5D6B-4D2F-9E9C-3433DED4086D}" type="presParOf" srcId="{917BDDFF-0906-45D4-BCC0-600D06D8897A}" destId="{8C99CECD-78F7-40F9-A06B-0625FCBA74D0}" srcOrd="2" destOrd="0" presId="urn:microsoft.com/office/officeart/2005/8/layout/orgChart1"/>
    <dgm:cxn modelId="{6D08B427-FEA9-4D2B-917C-718A4E6B0C2D}" type="presParOf" srcId="{6C9B906F-CB1F-42C8-9F62-54D2B64B7AAC}" destId="{F6331A68-9EBB-47CD-A665-F68717DA205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06F7C-E864-4509-9369-E52F1E38A239}">
      <dsp:nvSpPr>
        <dsp:cNvPr id="0" name=""/>
        <dsp:cNvSpPr/>
      </dsp:nvSpPr>
      <dsp:spPr>
        <a:xfrm>
          <a:off x="3419743" y="2722671"/>
          <a:ext cx="336975" cy="2628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8405"/>
              </a:lnTo>
              <a:lnTo>
                <a:pt x="336975" y="262840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473FA-1D29-448C-9C46-CC66D27B6AC1}">
      <dsp:nvSpPr>
        <dsp:cNvPr id="0" name=""/>
        <dsp:cNvSpPr/>
      </dsp:nvSpPr>
      <dsp:spPr>
        <a:xfrm>
          <a:off x="3419743" y="2722671"/>
          <a:ext cx="336975" cy="1033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3390"/>
              </a:lnTo>
              <a:lnTo>
                <a:pt x="336975" y="10333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1F031-1F0D-4D2C-B586-A8D77A946F3D}">
      <dsp:nvSpPr>
        <dsp:cNvPr id="0" name=""/>
        <dsp:cNvSpPr/>
      </dsp:nvSpPr>
      <dsp:spPr>
        <a:xfrm>
          <a:off x="2959210" y="1127655"/>
          <a:ext cx="1359132" cy="471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882"/>
              </a:lnTo>
              <a:lnTo>
                <a:pt x="1359132" y="235882"/>
              </a:lnTo>
              <a:lnTo>
                <a:pt x="1359132" y="4717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BF7EA-AEFF-4B45-B139-77A649CA692A}">
      <dsp:nvSpPr>
        <dsp:cNvPr id="0" name=""/>
        <dsp:cNvSpPr/>
      </dsp:nvSpPr>
      <dsp:spPr>
        <a:xfrm>
          <a:off x="701477" y="2722671"/>
          <a:ext cx="336975" cy="2628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8405"/>
              </a:lnTo>
              <a:lnTo>
                <a:pt x="336975" y="262840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03E3D-9631-4590-9002-AAFB10E90B67}">
      <dsp:nvSpPr>
        <dsp:cNvPr id="0" name=""/>
        <dsp:cNvSpPr/>
      </dsp:nvSpPr>
      <dsp:spPr>
        <a:xfrm>
          <a:off x="701477" y="2722671"/>
          <a:ext cx="336975" cy="1033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3390"/>
              </a:lnTo>
              <a:lnTo>
                <a:pt x="336975" y="10333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11169-CAE1-49B8-AF5D-E6FEC07D19BA}">
      <dsp:nvSpPr>
        <dsp:cNvPr id="0" name=""/>
        <dsp:cNvSpPr/>
      </dsp:nvSpPr>
      <dsp:spPr>
        <a:xfrm>
          <a:off x="1600078" y="1127655"/>
          <a:ext cx="1359132" cy="471765"/>
        </a:xfrm>
        <a:custGeom>
          <a:avLst/>
          <a:gdLst/>
          <a:ahLst/>
          <a:cxnLst/>
          <a:rect l="0" t="0" r="0" b="0"/>
          <a:pathLst>
            <a:path>
              <a:moveTo>
                <a:pt x="1359132" y="0"/>
              </a:moveTo>
              <a:lnTo>
                <a:pt x="1359132" y="235882"/>
              </a:lnTo>
              <a:lnTo>
                <a:pt x="0" y="235882"/>
              </a:lnTo>
              <a:lnTo>
                <a:pt x="0" y="4717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70AA5-C8AD-4474-976B-ABAB1E4DC975}">
      <dsp:nvSpPr>
        <dsp:cNvPr id="0" name=""/>
        <dsp:cNvSpPr/>
      </dsp:nvSpPr>
      <dsp:spPr>
        <a:xfrm>
          <a:off x="1835960" y="4405"/>
          <a:ext cx="2246500" cy="1123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/>
            <a:t>Data mining</a:t>
          </a:r>
          <a:endParaRPr lang="es-PE" sz="3300" kern="1200"/>
        </a:p>
      </dsp:txBody>
      <dsp:txXfrm>
        <a:off x="1835960" y="4405"/>
        <a:ext cx="2246500" cy="1123250"/>
      </dsp:txXfrm>
    </dsp:sp>
    <dsp:sp modelId="{F6DD3F56-924B-4FBC-BAB0-7DFD8EE933BE}">
      <dsp:nvSpPr>
        <dsp:cNvPr id="0" name=""/>
        <dsp:cNvSpPr/>
      </dsp:nvSpPr>
      <dsp:spPr>
        <a:xfrm>
          <a:off x="476827" y="1599421"/>
          <a:ext cx="2246500" cy="11232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/>
            <a:t>Técnicas supervisadas</a:t>
          </a:r>
          <a:endParaRPr lang="es-PE" sz="3300" kern="1200"/>
        </a:p>
      </dsp:txBody>
      <dsp:txXfrm>
        <a:off x="476827" y="1599421"/>
        <a:ext cx="2246500" cy="1123250"/>
      </dsp:txXfrm>
    </dsp:sp>
    <dsp:sp modelId="{C27C370F-862F-41AC-987A-422D89C5F45B}">
      <dsp:nvSpPr>
        <dsp:cNvPr id="0" name=""/>
        <dsp:cNvSpPr/>
      </dsp:nvSpPr>
      <dsp:spPr>
        <a:xfrm>
          <a:off x="1038452" y="3194436"/>
          <a:ext cx="2246500" cy="1123250"/>
        </a:xfrm>
        <a:prstGeom prst="rect">
          <a:avLst/>
        </a:prstGeom>
        <a:solidFill>
          <a:srgbClr val="A5A5A5">
            <a:hueOff val="0"/>
            <a:satOff val="0"/>
            <a:lumOff val="0"/>
            <a:alphaOff val="0"/>
          </a:srgbClr>
        </a:solidFill>
        <a:ln w="889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Regression</a:t>
          </a:r>
          <a:endParaRPr lang="es-PE" sz="23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038452" y="3194436"/>
        <a:ext cx="2246500" cy="1123250"/>
      </dsp:txXfrm>
    </dsp:sp>
    <dsp:sp modelId="{92A43832-A7D3-4000-81DC-0DB90D691E2F}">
      <dsp:nvSpPr>
        <dsp:cNvPr id="0" name=""/>
        <dsp:cNvSpPr/>
      </dsp:nvSpPr>
      <dsp:spPr>
        <a:xfrm>
          <a:off x="1038452" y="4789452"/>
          <a:ext cx="2246500" cy="1123250"/>
        </a:xfrm>
        <a:prstGeom prst="rect">
          <a:avLst/>
        </a:prstGeom>
        <a:solidFill>
          <a:srgbClr val="A5A5A5">
            <a:hueOff val="0"/>
            <a:satOff val="0"/>
            <a:lumOff val="0"/>
            <a:alphaOff val="0"/>
          </a:srgbClr>
        </a:solidFill>
        <a:ln w="952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Classification</a:t>
          </a:r>
          <a:endParaRPr lang="es-PE" sz="23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038452" y="4789452"/>
        <a:ext cx="2246500" cy="1123250"/>
      </dsp:txXfrm>
    </dsp:sp>
    <dsp:sp modelId="{0EDD7EF1-A57C-4D25-8935-8AE51885F818}">
      <dsp:nvSpPr>
        <dsp:cNvPr id="0" name=""/>
        <dsp:cNvSpPr/>
      </dsp:nvSpPr>
      <dsp:spPr>
        <a:xfrm>
          <a:off x="3195093" y="1599421"/>
          <a:ext cx="2246500" cy="11232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/>
            <a:t>Técnicas no supervisadas</a:t>
          </a:r>
          <a:endParaRPr lang="es-PE" sz="3300" kern="1200"/>
        </a:p>
      </dsp:txBody>
      <dsp:txXfrm>
        <a:off x="3195093" y="1599421"/>
        <a:ext cx="2246500" cy="1123250"/>
      </dsp:txXfrm>
    </dsp:sp>
    <dsp:sp modelId="{9A67940F-9200-4966-AA8B-5213F66C8C84}">
      <dsp:nvSpPr>
        <dsp:cNvPr id="0" name=""/>
        <dsp:cNvSpPr/>
      </dsp:nvSpPr>
      <dsp:spPr>
        <a:xfrm>
          <a:off x="3756718" y="3194436"/>
          <a:ext cx="2246500" cy="1123250"/>
        </a:xfrm>
        <a:prstGeom prst="rect">
          <a:avLst/>
        </a:prstGeom>
        <a:solidFill>
          <a:srgbClr val="A5A5A5">
            <a:hueOff val="0"/>
            <a:satOff val="0"/>
            <a:lumOff val="0"/>
            <a:alphaOff val="0"/>
          </a:srgbClr>
        </a:solidFill>
        <a:ln w="889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Clustering</a:t>
          </a:r>
          <a:endParaRPr lang="es-PE" sz="23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3756718" y="3194436"/>
        <a:ext cx="2246500" cy="1123250"/>
      </dsp:txXfrm>
    </dsp:sp>
    <dsp:sp modelId="{269A834E-F66F-4C77-B276-966C8F36E001}">
      <dsp:nvSpPr>
        <dsp:cNvPr id="0" name=""/>
        <dsp:cNvSpPr/>
      </dsp:nvSpPr>
      <dsp:spPr>
        <a:xfrm>
          <a:off x="3756718" y="4789452"/>
          <a:ext cx="2246500" cy="1123250"/>
        </a:xfrm>
        <a:prstGeom prst="rect">
          <a:avLst/>
        </a:prstGeom>
        <a:solidFill>
          <a:srgbClr val="A5A5A5">
            <a:hueOff val="0"/>
            <a:satOff val="0"/>
            <a:lumOff val="0"/>
            <a:alphaOff val="0"/>
          </a:srgbClr>
        </a:solidFill>
        <a:ln w="889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Dimensionality </a:t>
          </a:r>
          <a:r>
            <a:rPr lang="es-MX" sz="2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reduction</a:t>
          </a:r>
          <a:endParaRPr lang="es-PE" sz="2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3756718" y="4789452"/>
        <a:ext cx="2246500" cy="1123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3384A-EDF8-4AE9-B2F5-DE84512DCBB3}" type="datetimeFigureOut">
              <a:rPr lang="es-PE" smtClean="0"/>
              <a:t>25/09/2021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B554-1D70-420C-9B17-44D12CA4CFC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107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5912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MX" dirty="0"/>
              <a:t>Caso ejemplo: modelo de series de tiempo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344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MX" dirty="0"/>
              <a:t>Caso ejemplo: modelo de series de tiempo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7009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1069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Explicar todos los conceptos en el ejemplo de la data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4974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Explicar por que decimos eficiencia / relevancia / por que es relativa la precisión </a:t>
            </a:r>
          </a:p>
          <a:p>
            <a:endParaRPr lang="es-MX" dirty="0"/>
          </a:p>
          <a:p>
            <a:r>
              <a:rPr lang="es-MX" dirty="0"/>
              <a:t>** Contratación: como explicarías a negocio la matriz de </a:t>
            </a:r>
            <a:r>
              <a:rPr lang="es-MX" dirty="0" err="1"/>
              <a:t>confusion</a:t>
            </a:r>
            <a:r>
              <a:rPr lang="es-MX" dirty="0"/>
              <a:t> 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8792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Explicar trade-off entre precisión y recall </a:t>
            </a:r>
            <a:br>
              <a:rPr lang="es-MX" dirty="0"/>
            </a:br>
            <a:br>
              <a:rPr lang="es-MX" dirty="0"/>
            </a:br>
            <a:r>
              <a:rPr lang="es-MX" dirty="0"/>
              <a:t>AUC se detallara en clase sobre </a:t>
            </a:r>
            <a:r>
              <a:rPr lang="es-MX" dirty="0" err="1"/>
              <a:t>clasificacion</a:t>
            </a:r>
            <a:r>
              <a:rPr lang="es-MX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5614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E =&gt; Efectividad de retención debería salir del resultado de un experimento  !!!!!!!!!!!!!!!!</a:t>
            </a:r>
          </a:p>
          <a:p>
            <a:endParaRPr lang="es-MX" dirty="0"/>
          </a:p>
          <a:p>
            <a:r>
              <a:rPr lang="es-MX" dirty="0"/>
              <a:t>Explicar detalladamente como funcionan los resultados </a:t>
            </a:r>
          </a:p>
          <a:p>
            <a:endParaRPr lang="es-MX" dirty="0"/>
          </a:p>
          <a:p>
            <a:r>
              <a:rPr lang="es-MX" dirty="0"/>
              <a:t>Explicar como precisión y recall impactan :  </a:t>
            </a:r>
          </a:p>
          <a:p>
            <a:endParaRPr lang="es-MX" dirty="0"/>
          </a:p>
          <a:p>
            <a:r>
              <a:rPr lang="es-MX" dirty="0"/>
              <a:t>Al final la condición: A*B*E*CLV &gt; F  =&gt; 8%*CLV &gt; $10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0666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E =&gt; Efectividad de retención debería salir del resultado de un experimento  !!!!!!!!!!!!!!!!</a:t>
            </a:r>
          </a:p>
          <a:p>
            <a:endParaRPr lang="es-MX" dirty="0"/>
          </a:p>
          <a:p>
            <a:r>
              <a:rPr lang="es-MX" dirty="0"/>
              <a:t>Explicar detalladamente como funcionan los resultados </a:t>
            </a:r>
          </a:p>
          <a:p>
            <a:endParaRPr lang="es-MX" dirty="0"/>
          </a:p>
          <a:p>
            <a:r>
              <a:rPr lang="es-MX" dirty="0"/>
              <a:t>Explicar como precisión y recall impactan :  </a:t>
            </a:r>
          </a:p>
          <a:p>
            <a:endParaRPr lang="es-MX" dirty="0"/>
          </a:p>
          <a:p>
            <a:r>
              <a:rPr lang="es-MX" dirty="0"/>
              <a:t>Al final la condición: A*B*E*CLV &gt; F  =&gt; 8%*CLV &gt; $10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835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2865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Algoritmos: Input =&gt; Output</a:t>
            </a:r>
          </a:p>
          <a:p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Supervisadas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: Output </a:t>
            </a:r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definido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No </a:t>
            </a:r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supervisadas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: No se define output, el algoritmos </a:t>
            </a:r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mismo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crea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el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914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MX" dirty="0"/>
              <a:t>Resaltar que los Betas y el e son la clave del modelo. Existe un error porque no hay relación perfecta. 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8876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2179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6364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MX" dirty="0"/>
              <a:t>Lineal: un crecimiento de X siempre tendrá el mismo impacto en Y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2205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106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106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9E2C-4EDE-4F64-AA5E-6169C8DC1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9BA13-6371-48FD-ACCF-B96F08F1C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B69FF-850A-4974-9943-C13A6FD6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25/09/2021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4B64D-0C6E-4C1A-B7C8-37426725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4FA8-8F3F-4E09-B42F-B50BD140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865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A894-6175-4589-99A8-FA7B3E45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8A81F-6296-4DA9-8EB7-941C43DB6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D73CD-B253-4194-A964-DF946390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25/09/2021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14185-1777-496F-A88E-D4C5DB18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FA1A2-1A3C-4F58-B0CC-6B4180CB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716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B5F5F-EDE2-4A08-BD2C-3AC1141A0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8D21E-D67A-4B74-AC85-F90D099C4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A226-8B60-4978-8A23-6F6CE0ED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25/09/2021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BAA4E-DF22-48C5-9049-3564B571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36DFD-D11E-44E4-A8C2-02704DA8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003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2716-9433-4177-8461-C620DAE3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4AB9-E9BC-4953-B9B9-BE6CF60B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711DD-2BB1-4FE7-8367-5DF12787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25/09/2021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F3E09-047F-4357-A755-A48A85C5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B7276-3CD4-4935-BAF6-569989AE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122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0200-3342-409D-B93D-532A4AE8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52D14-7142-4505-BC76-86B4225A2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931D-7286-4AE0-8D16-A8702F51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25/09/2021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191A-5765-4A76-B0D3-AF1CCCBF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6750E-B2AD-45A5-AC52-2F9EF051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898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9837-C3FA-43D7-BDCD-CBBA3D55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D1F8A-6851-4835-94CF-30D0A65FD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9F573-5611-44E1-B42E-D56AD045E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15531-6C5B-4A9A-AEE4-1CFBA00E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25/09/2021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4F001-78E9-4513-971E-5185AC91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94D55-5285-414F-B110-B10A0D56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60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C0FB-6D18-475B-B688-3D83DA44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87EA-DE30-4243-AAD0-989F8791B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DA6BE-44DC-4D97-A29E-41A6BB239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229D6-04A2-4DD9-9782-33D3D8F05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838E9-333F-4143-B471-487E61E8F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C21A6-2495-4839-A377-87EE2E0E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25/09/2021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57553-06E7-4192-84D0-E2083BC1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0816E-D30E-4A0B-998D-66566608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808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8B22-CA7E-4C37-891E-119E1323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FC458-8549-405B-A253-979D3880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25/09/2021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3F727-E332-404E-80D1-FEB5C474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08CE3-EE15-4FA1-836C-EFEAE7C9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24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884DE-BFB3-4A51-80B5-D48E5B61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25/09/2021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48035-883D-4814-930C-469506D1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454A7-4EA9-4FE2-AC2B-70D95673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153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6579-06E7-47DE-BC76-8C970A15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0C5D-B970-4CEE-A54B-74E1E5AD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687BC-FAA2-4EC8-9591-92ACC7EBA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DAE0D-38EF-4A36-92E8-992812EF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25/09/2021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8CD68-455B-4B64-8101-444822C6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CA683-D695-4FDE-A4EF-5991D033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115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39A2-67E7-401B-80C0-9E02F7A9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BC904-C732-4CF6-B7CE-F4A74FEA4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ECFF5-E117-4770-85FC-DC88385CA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EE809-AE8F-41D2-B63F-873FC762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25/09/2021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045F3-BC22-4082-AD62-B8FE7905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3ECCF-9370-4E6B-96E8-DEEAC80A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465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26936-635E-421D-A09F-F381C214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AAADC-4BEC-41B4-B020-CF99D0C88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DB6E0-32C6-452F-B653-F2433D7C8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DCB7B-EDAC-46E5-83B3-1128A9E09896}" type="datetimeFigureOut">
              <a:rPr lang="es-PE" smtClean="0"/>
              <a:t>25/09/2021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3CACC-D61F-4230-9DDE-8EB9A567F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F1A10-5762-4D47-9FF0-C554E2ED8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192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8E369-3A59-4472-9A29-00C9979CC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5623" y="1669073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MX" sz="4400" b="1" dirty="0">
                <a:solidFill>
                  <a:srgbClr val="080808"/>
                </a:solidFill>
              </a:rPr>
              <a:t>Data Mining</a:t>
            </a:r>
            <a:endParaRPr lang="es-PE" sz="4400" b="1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7DF68-CA4F-4E51-BFB3-7947D51F2EFE}"/>
              </a:ext>
            </a:extLst>
          </p:cNvPr>
          <p:cNvSpPr txBox="1"/>
          <p:nvPr/>
        </p:nvSpPr>
        <p:spPr>
          <a:xfrm>
            <a:off x="4341234" y="3948097"/>
            <a:ext cx="35095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Alejandro Palomino</a:t>
            </a:r>
          </a:p>
          <a:p>
            <a:pPr algn="ctr"/>
            <a:endParaRPr lang="es-MX" sz="1600" i="1" dirty="0"/>
          </a:p>
          <a:p>
            <a:pPr algn="ctr"/>
            <a:r>
              <a:rPr lang="es-MX" sz="1600" i="1" dirty="0"/>
              <a:t>Director Analytics COE en Belcorp</a:t>
            </a:r>
            <a:endParaRPr lang="es-PE" sz="1600" i="1" dirty="0"/>
          </a:p>
        </p:txBody>
      </p:sp>
    </p:spTree>
    <p:extLst>
      <p:ext uri="{BB962C8B-B14F-4D97-AF65-F5344CB8AC3E}">
        <p14:creationId xmlns:p14="http://schemas.microsoft.com/office/powerpoint/2010/main" val="93855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5">
            <a:extLst>
              <a:ext uri="{FF2B5EF4-FFF2-40B4-BE49-F238E27FC236}">
                <a16:creationId xmlns:a16="http://schemas.microsoft.com/office/drawing/2014/main" id="{9A71F03A-8888-49FE-BC02-591BE47705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467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Supuestos de la regresión logística </a:t>
            </a:r>
            <a:endParaRPr lang="es-P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2916E-900D-4922-97FD-75F7E5448FF9}"/>
              </a:ext>
            </a:extLst>
          </p:cNvPr>
          <p:cNvSpPr txBox="1"/>
          <p:nvPr/>
        </p:nvSpPr>
        <p:spPr>
          <a:xfrm>
            <a:off x="838200" y="2023028"/>
            <a:ext cx="103174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Supuesto principal: Se debe tener un bajo nivel de multicolinealidad</a:t>
            </a:r>
            <a:endParaRPr lang="es-PE" sz="2800" b="1" dirty="0"/>
          </a:p>
          <a:p>
            <a:endParaRPr lang="es-MX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Significado: </a:t>
            </a:r>
            <a:r>
              <a:rPr lang="es-MX" sz="2400" dirty="0"/>
              <a:t>Las variables no deben estar correlacionadas entre sí. </a:t>
            </a:r>
          </a:p>
          <a:p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¿Cómo testearlo y qué hacer?: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Test de multicolinealidad VIF: las X con VIF menor a 5 están OK, el resto deberían eliminarse (a criterio del modelador, es mejor eliminar las de peor p-value).</a:t>
            </a:r>
            <a:endParaRPr lang="es-MX" sz="24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113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5">
            <a:extLst>
              <a:ext uri="{FF2B5EF4-FFF2-40B4-BE49-F238E27FC236}">
                <a16:creationId xmlns:a16="http://schemas.microsoft.com/office/drawing/2014/main" id="{9A71F03A-8888-49FE-BC02-591BE47705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467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Supuestos de la regresión logística </a:t>
            </a:r>
            <a:endParaRPr lang="es-P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2916E-900D-4922-97FD-75F7E5448FF9}"/>
              </a:ext>
            </a:extLst>
          </p:cNvPr>
          <p:cNvSpPr txBox="1"/>
          <p:nvPr/>
        </p:nvSpPr>
        <p:spPr>
          <a:xfrm>
            <a:off x="838200" y="2023028"/>
            <a:ext cx="1031748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Supuesto principal: Las observaciones son independientes entre sí</a:t>
            </a:r>
            <a:endParaRPr lang="es-PE" sz="2800" b="1" dirty="0"/>
          </a:p>
          <a:p>
            <a:endParaRPr lang="es-MX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Significado: </a:t>
            </a:r>
            <a:r>
              <a:rPr lang="es-MX" sz="2400" dirty="0"/>
              <a:t>Una vez definida la unidad de análisis, buscar no tener repetidos en el dataset. </a:t>
            </a:r>
          </a:p>
          <a:p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¿Cómo testearlo y qué hacer?: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Al momento de construir el dataset, si se trata por ejemplo de una base de clientes o productos, asegurarse que estos no aparezcan 2 veces en la data (esto haría que las observaciones se correlacionen entre sí)</a:t>
            </a:r>
            <a:endParaRPr lang="es-MX" sz="24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038853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>
            <a:extLst>
              <a:ext uri="{FF2B5EF4-FFF2-40B4-BE49-F238E27FC236}">
                <a16:creationId xmlns:a16="http://schemas.microsoft.com/office/drawing/2014/main" id="{5A2F46BC-EFAB-44DD-9E1E-81BC0FA4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1" y="542139"/>
            <a:ext cx="10553624" cy="1135737"/>
          </a:xfrm>
        </p:spPr>
        <p:txBody>
          <a:bodyPr>
            <a:normAutofit/>
          </a:bodyPr>
          <a:lstStyle/>
          <a:p>
            <a:r>
              <a:rPr lang="es-MX" b="1" dirty="0"/>
              <a:t>Ejemplos en Python</a:t>
            </a:r>
            <a:endParaRPr lang="es-PE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FC1E3-D59C-4FCB-AB34-6101DBF3B44D}"/>
              </a:ext>
            </a:extLst>
          </p:cNvPr>
          <p:cNvSpPr txBox="1"/>
          <p:nvPr/>
        </p:nvSpPr>
        <p:spPr>
          <a:xfrm>
            <a:off x="1498050" y="2187230"/>
            <a:ext cx="9195899" cy="374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s-PE" altLang="es-PE" sz="2400" dirty="0"/>
              <a:t>Car =&gt; </a:t>
            </a:r>
            <a:r>
              <a:rPr lang="es-PE" altLang="es-PE" sz="2400" dirty="0" err="1"/>
              <a:t>Selling</a:t>
            </a:r>
            <a:r>
              <a:rPr lang="es-PE" altLang="es-PE" sz="2400" dirty="0"/>
              <a:t> </a:t>
            </a:r>
            <a:r>
              <a:rPr lang="es-PE" altLang="es-PE" sz="2400" dirty="0" err="1"/>
              <a:t>price</a:t>
            </a:r>
            <a:endParaRPr lang="es-PE" altLang="es-PE" sz="2400" dirty="0"/>
          </a:p>
          <a:p>
            <a:pPr eaLnBrk="1" hangingPunct="1">
              <a:lnSpc>
                <a:spcPct val="90000"/>
              </a:lnSpc>
            </a:pPr>
            <a:endParaRPr lang="es-PE" altLang="es-PE" sz="2400" dirty="0"/>
          </a:p>
          <a:p>
            <a:pPr eaLnBrk="1" hangingPunct="1">
              <a:lnSpc>
                <a:spcPct val="90000"/>
              </a:lnSpc>
            </a:pPr>
            <a:r>
              <a:rPr lang="es-PE" altLang="es-PE" sz="2400" dirty="0"/>
              <a:t>Fish =&gt; </a:t>
            </a:r>
            <a:r>
              <a:rPr lang="es-PE" altLang="es-PE" sz="2400" dirty="0" err="1"/>
              <a:t>Weight</a:t>
            </a:r>
            <a:r>
              <a:rPr lang="es-PE" altLang="es-PE" sz="2400" dirty="0"/>
              <a:t> 500</a:t>
            </a:r>
          </a:p>
          <a:p>
            <a:pPr eaLnBrk="1" hangingPunct="1">
              <a:lnSpc>
                <a:spcPct val="90000"/>
              </a:lnSpc>
            </a:pPr>
            <a:endParaRPr lang="es-PE" altLang="es-PE" sz="2400" dirty="0"/>
          </a:p>
          <a:p>
            <a:pPr eaLnBrk="1" hangingPunct="1">
              <a:lnSpc>
                <a:spcPct val="90000"/>
              </a:lnSpc>
            </a:pPr>
            <a:r>
              <a:rPr lang="es-PE" altLang="es-PE" sz="2400" dirty="0" err="1"/>
              <a:t>Insurance</a:t>
            </a:r>
            <a:r>
              <a:rPr lang="es-PE" altLang="es-PE" sz="2400" dirty="0"/>
              <a:t> =&gt; </a:t>
            </a:r>
            <a:r>
              <a:rPr lang="es-PE" altLang="es-PE" sz="2400" dirty="0" err="1"/>
              <a:t>Charges</a:t>
            </a:r>
            <a:r>
              <a:rPr lang="es-PE" altLang="es-PE" sz="2400" dirty="0"/>
              <a:t> 15k</a:t>
            </a:r>
          </a:p>
          <a:p>
            <a:pPr eaLnBrk="1" hangingPunct="1">
              <a:lnSpc>
                <a:spcPct val="90000"/>
              </a:lnSpc>
            </a:pPr>
            <a:endParaRPr lang="es-PE" altLang="es-PE" sz="2400" dirty="0"/>
          </a:p>
          <a:p>
            <a:pPr eaLnBrk="1" hangingPunct="1">
              <a:lnSpc>
                <a:spcPct val="90000"/>
              </a:lnSpc>
            </a:pPr>
            <a:r>
              <a:rPr lang="es-PE" altLang="es-PE" sz="2400" dirty="0"/>
              <a:t>Real </a:t>
            </a:r>
            <a:r>
              <a:rPr lang="es-PE" altLang="es-PE" sz="2400" dirty="0" err="1"/>
              <a:t>state</a:t>
            </a:r>
            <a:r>
              <a:rPr lang="es-PE" altLang="es-PE" sz="2400" dirty="0"/>
              <a:t> =&gt; House Price 45</a:t>
            </a:r>
          </a:p>
          <a:p>
            <a:pPr eaLnBrk="1" hangingPunct="1">
              <a:lnSpc>
                <a:spcPct val="90000"/>
              </a:lnSpc>
            </a:pPr>
            <a:endParaRPr lang="es-PE" altLang="es-PE" sz="2400" dirty="0"/>
          </a:p>
          <a:p>
            <a:pPr eaLnBrk="1" hangingPunct="1">
              <a:lnSpc>
                <a:spcPct val="90000"/>
              </a:lnSpc>
            </a:pPr>
            <a:r>
              <a:rPr lang="es-PE" altLang="es-PE" sz="2400" dirty="0" err="1"/>
              <a:t>Life</a:t>
            </a:r>
            <a:r>
              <a:rPr lang="es-PE" altLang="es-PE" sz="2400" dirty="0"/>
              <a:t> </a:t>
            </a:r>
            <a:r>
              <a:rPr lang="es-PE" altLang="es-PE" sz="2400" dirty="0" err="1"/>
              <a:t>expectancy</a:t>
            </a:r>
            <a:r>
              <a:rPr lang="es-PE" altLang="es-PE" sz="2400" dirty="0"/>
              <a:t> =&gt; </a:t>
            </a:r>
            <a:r>
              <a:rPr lang="es-PE" altLang="es-PE" sz="2400" dirty="0" err="1"/>
              <a:t>Life</a:t>
            </a:r>
            <a:r>
              <a:rPr lang="es-PE" altLang="es-PE" sz="2400" dirty="0"/>
              <a:t> </a:t>
            </a:r>
            <a:r>
              <a:rPr lang="es-PE" altLang="es-PE" sz="2400" dirty="0" err="1"/>
              <a:t>expectancy</a:t>
            </a:r>
            <a:r>
              <a:rPr lang="es-PE" altLang="es-PE" sz="2400" dirty="0"/>
              <a:t> 75</a:t>
            </a:r>
          </a:p>
          <a:p>
            <a:pPr eaLnBrk="1" hangingPunct="1">
              <a:lnSpc>
                <a:spcPct val="90000"/>
              </a:lnSpc>
            </a:pPr>
            <a:endParaRPr lang="es-PE" altLang="es-PE" sz="2400" dirty="0"/>
          </a:p>
          <a:p>
            <a:pPr eaLnBrk="1" hangingPunct="1">
              <a:lnSpc>
                <a:spcPct val="90000"/>
              </a:lnSpc>
            </a:pPr>
            <a:r>
              <a:rPr lang="es-PE" altLang="es-PE" sz="2400" dirty="0" err="1"/>
              <a:t>Wine</a:t>
            </a:r>
            <a:r>
              <a:rPr lang="es-PE" altLang="es-PE" sz="2400" dirty="0"/>
              <a:t> quality =&gt; Quality 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75908F-05DE-4221-9B74-886624490131}"/>
              </a:ext>
            </a:extLst>
          </p:cNvPr>
          <p:cNvSpPr txBox="1"/>
          <p:nvPr/>
        </p:nvSpPr>
        <p:spPr>
          <a:xfrm>
            <a:off x="7538979" y="1265179"/>
            <a:ext cx="33116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2 medidas clave:</a:t>
            </a:r>
          </a:p>
          <a:p>
            <a:endParaRPr lang="es-MX" dirty="0"/>
          </a:p>
          <a:p>
            <a:pPr marL="285750" indent="-285750">
              <a:buFontTx/>
              <a:buChar char="-"/>
            </a:pPr>
            <a:r>
              <a:rPr lang="es-MX" b="1" dirty="0"/>
              <a:t>P-values: </a:t>
            </a:r>
            <a:r>
              <a:rPr lang="es-MX" dirty="0"/>
              <a:t>Si es menor a 0.05 entonces la independiente tiene una relación significativa con la dependiente</a:t>
            </a:r>
          </a:p>
          <a:p>
            <a:pPr marL="285750" indent="-285750">
              <a:buFontTx/>
              <a:buChar char="-"/>
            </a:pPr>
            <a:r>
              <a:rPr lang="es-MX" b="1" dirty="0"/>
              <a:t>Adjusted R-</a:t>
            </a:r>
            <a:r>
              <a:rPr lang="es-MX" b="1" dirty="0" err="1"/>
              <a:t>squared</a:t>
            </a:r>
            <a:r>
              <a:rPr lang="es-MX" b="1" dirty="0"/>
              <a:t>: </a:t>
            </a:r>
            <a:r>
              <a:rPr lang="es-MX" dirty="0"/>
              <a:t>Si es mayor a 30% es una ecuación que predice bien el comportamiento de la dependiente</a:t>
            </a:r>
          </a:p>
          <a:p>
            <a:pPr marL="285750" indent="-285750">
              <a:buFontTx/>
              <a:buChar char="-"/>
            </a:pPr>
            <a:endParaRPr lang="es-MX" dirty="0"/>
          </a:p>
          <a:p>
            <a:r>
              <a:rPr lang="es-MX" b="1" dirty="0"/>
              <a:t>2 ejercicios:</a:t>
            </a:r>
          </a:p>
          <a:p>
            <a:endParaRPr lang="es-MX" dirty="0"/>
          </a:p>
          <a:p>
            <a:pPr marL="285750" indent="-285750">
              <a:buFontTx/>
              <a:buChar char="-"/>
            </a:pPr>
            <a:r>
              <a:rPr lang="es-MX" dirty="0"/>
              <a:t>Interpretar log-odds de cada variable</a:t>
            </a:r>
          </a:p>
          <a:p>
            <a:pPr marL="285750" indent="-285750">
              <a:buFontTx/>
              <a:buChar char="-"/>
            </a:pPr>
            <a:r>
              <a:rPr lang="es-MX" dirty="0"/>
              <a:t>Evaluar supuestos de regresión logística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5865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5A3662-570B-421A-9FBE-99EBF83E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595426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PE" sz="2800" b="1" dirty="0"/>
              <a:t>Evaluación de técnicas de clasificación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9BBF37A-9839-4BD0-B9E3-1C170C99F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39" y="2483216"/>
            <a:ext cx="658616" cy="62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FC5910F-1EAA-4CB5-960C-B90EC32BF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860" y="4075183"/>
            <a:ext cx="472731" cy="60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1AF1F2F-6E63-4334-B0A4-745F1773D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48" y="5571650"/>
            <a:ext cx="630806" cy="71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0368742-63CD-4981-BC3C-991597188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949" y="3283645"/>
            <a:ext cx="595912" cy="60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E249BC5-A9F2-4F47-9162-79FCD52C5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60" y="1735956"/>
            <a:ext cx="698069" cy="53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79D0A32-5497-4195-B557-52AB45850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281" y="4866142"/>
            <a:ext cx="696830" cy="58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21876EC-5F53-452C-A01C-D50A448969E7}"/>
              </a:ext>
            </a:extLst>
          </p:cNvPr>
          <p:cNvSpPr txBox="1"/>
          <p:nvPr/>
        </p:nvSpPr>
        <p:spPr>
          <a:xfrm>
            <a:off x="6414031" y="884898"/>
            <a:ext cx="891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Fuga real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340FA89-3FD0-445E-8C30-115E4BF1D316}"/>
              </a:ext>
            </a:extLst>
          </p:cNvPr>
          <p:cNvSpPr txBox="1"/>
          <p:nvPr/>
        </p:nvSpPr>
        <p:spPr>
          <a:xfrm>
            <a:off x="6414031" y="1824010"/>
            <a:ext cx="89198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875E00-AA1A-45CF-ABCF-22FB9639B441}"/>
              </a:ext>
            </a:extLst>
          </p:cNvPr>
          <p:cNvSpPr txBox="1"/>
          <p:nvPr/>
        </p:nvSpPr>
        <p:spPr>
          <a:xfrm>
            <a:off x="7387484" y="894146"/>
            <a:ext cx="110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Fuga predicha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72664D-22D1-43DC-BC2E-506B25313C13}"/>
              </a:ext>
            </a:extLst>
          </p:cNvPr>
          <p:cNvSpPr txBox="1"/>
          <p:nvPr/>
        </p:nvSpPr>
        <p:spPr>
          <a:xfrm>
            <a:off x="7447709" y="1811653"/>
            <a:ext cx="89198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15%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84%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55%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57%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22%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39%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540BF7-5817-4A5A-BD22-106FBF467565}"/>
              </a:ext>
            </a:extLst>
          </p:cNvPr>
          <p:cNvSpPr/>
          <p:nvPr/>
        </p:nvSpPr>
        <p:spPr>
          <a:xfrm>
            <a:off x="5075874" y="744797"/>
            <a:ext cx="3595426" cy="5790691"/>
          </a:xfrm>
          <a:prstGeom prst="rect">
            <a:avLst/>
          </a:prstGeom>
          <a:solidFill>
            <a:schemeClr val="accent6">
              <a:lumMod val="20000"/>
              <a:lumOff val="8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37DC32-98FF-4E05-A183-CF1DE3E68D4B}"/>
              </a:ext>
            </a:extLst>
          </p:cNvPr>
          <p:cNvSpPr/>
          <p:nvPr/>
        </p:nvSpPr>
        <p:spPr>
          <a:xfrm>
            <a:off x="8727246" y="744797"/>
            <a:ext cx="2255664" cy="5790691"/>
          </a:xfrm>
          <a:prstGeom prst="rect">
            <a:avLst/>
          </a:prstGeom>
          <a:solidFill>
            <a:schemeClr val="accent4">
              <a:lumMod val="20000"/>
              <a:lumOff val="8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24197F-AD2A-4455-9155-392366AFF9DD}"/>
              </a:ext>
            </a:extLst>
          </p:cNvPr>
          <p:cNvSpPr txBox="1"/>
          <p:nvPr/>
        </p:nvSpPr>
        <p:spPr>
          <a:xfrm>
            <a:off x="8826906" y="894146"/>
            <a:ext cx="110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Corte al 50%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86BEB0-C0A9-4A2E-B7D7-DCB9E658C4DD}"/>
              </a:ext>
            </a:extLst>
          </p:cNvPr>
          <p:cNvSpPr txBox="1"/>
          <p:nvPr/>
        </p:nvSpPr>
        <p:spPr>
          <a:xfrm>
            <a:off x="8887131" y="1824010"/>
            <a:ext cx="89198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b="1" dirty="0">
                <a:solidFill>
                  <a:srgbClr val="FF0000"/>
                </a:solidFill>
              </a:rPr>
              <a:t>1 (!)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b="1" dirty="0">
                <a:solidFill>
                  <a:srgbClr val="FF0000"/>
                </a:solidFill>
              </a:rPr>
              <a:t>0 (!)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8724BB-5FE6-4F0F-9255-612BDF2C506A}"/>
              </a:ext>
            </a:extLst>
          </p:cNvPr>
          <p:cNvSpPr txBox="1"/>
          <p:nvPr/>
        </p:nvSpPr>
        <p:spPr>
          <a:xfrm>
            <a:off x="9889188" y="894146"/>
            <a:ext cx="110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Corte al 60%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EB4E55-05E5-4EBC-A0D8-6BC81DFE56D7}"/>
              </a:ext>
            </a:extLst>
          </p:cNvPr>
          <p:cNvSpPr txBox="1"/>
          <p:nvPr/>
        </p:nvSpPr>
        <p:spPr>
          <a:xfrm>
            <a:off x="9973977" y="1805331"/>
            <a:ext cx="89198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b="1" dirty="0">
                <a:solidFill>
                  <a:srgbClr val="FF0000"/>
                </a:solidFill>
              </a:rPr>
              <a:t>0 (!)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b="1" dirty="0">
                <a:solidFill>
                  <a:srgbClr val="FF0000"/>
                </a:solidFill>
              </a:rPr>
              <a:t>0 (!)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E9B76BBD-3D38-4784-B5F0-A43770B78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66" y="2770292"/>
            <a:ext cx="3708876" cy="3765196"/>
          </a:xfrm>
        </p:spPr>
        <p:txBody>
          <a:bodyPr>
            <a:normAutofit fontScale="92500" lnSpcReduction="10000"/>
          </a:bodyPr>
          <a:lstStyle/>
          <a:p>
            <a:r>
              <a:rPr lang="es-MX" sz="2000" dirty="0">
                <a:latin typeface="+mj-lt"/>
                <a:cs typeface="Arial" panose="020B0604020202020204" pitchFamily="34" charset="0"/>
              </a:rPr>
              <a:t>Se requieren cortes de probabilidad para asignar una clasificación predicha. Esto genera 4 grupos:</a:t>
            </a:r>
          </a:p>
          <a:p>
            <a:endParaRPr lang="es-MX" sz="2000" dirty="0">
              <a:latin typeface="+mj-lt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s-MX" sz="2000" dirty="0">
                <a:latin typeface="+mj-lt"/>
                <a:cs typeface="Arial" panose="020B0604020202020204" pitchFamily="34" charset="0"/>
              </a:rPr>
              <a:t>Verdaderos positivos: Predije como (1) y eran realmente (1)</a:t>
            </a:r>
          </a:p>
          <a:p>
            <a:pPr>
              <a:buFontTx/>
              <a:buChar char="-"/>
            </a:pPr>
            <a:r>
              <a:rPr lang="es-MX" sz="2000" dirty="0">
                <a:latin typeface="+mj-lt"/>
                <a:cs typeface="Arial" panose="020B0604020202020204" pitchFamily="34" charset="0"/>
              </a:rPr>
              <a:t>Falsos positivos: Predije como (1) y no eran realmente (1)</a:t>
            </a:r>
          </a:p>
          <a:p>
            <a:pPr>
              <a:buFontTx/>
              <a:buChar char="-"/>
            </a:pPr>
            <a:r>
              <a:rPr lang="es-MX" sz="2000" dirty="0">
                <a:latin typeface="+mj-lt"/>
                <a:cs typeface="Arial" panose="020B0604020202020204" pitchFamily="34" charset="0"/>
              </a:rPr>
              <a:t>Verdaderos negativos: Predije como (0) y eran realmente (0)</a:t>
            </a:r>
          </a:p>
          <a:p>
            <a:pPr>
              <a:buFontTx/>
              <a:buChar char="-"/>
            </a:pPr>
            <a:r>
              <a:rPr lang="es-MX" sz="2000" dirty="0">
                <a:latin typeface="+mj-lt"/>
                <a:cs typeface="Arial" panose="020B0604020202020204" pitchFamily="34" charset="0"/>
              </a:rPr>
              <a:t>Falsos negativos: Predije como (0) y no eran realmente (0)</a:t>
            </a:r>
          </a:p>
          <a:p>
            <a:pPr marL="0" indent="0">
              <a:buNone/>
            </a:pPr>
            <a:endParaRPr lang="es-MX" sz="2000" dirty="0">
              <a:latin typeface="+mj-lt"/>
              <a:cs typeface="Arial" panose="020B0604020202020204" pitchFamily="34" charset="0"/>
            </a:endParaRP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08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5A3662-570B-421A-9FBE-99EBF83E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595426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PE" sz="2800" b="1" dirty="0"/>
              <a:t>Evaluación de técnicas de clasificación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6103749-945F-4F03-B444-AC35432B389C}"/>
              </a:ext>
            </a:extLst>
          </p:cNvPr>
          <p:cNvGraphicFramePr>
            <a:graphicFrameLocks noGrp="1"/>
          </p:cNvGraphicFramePr>
          <p:nvPr/>
        </p:nvGraphicFramePr>
        <p:xfrm>
          <a:off x="5202195" y="2069052"/>
          <a:ext cx="5152768" cy="2601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3">
                  <a:extLst>
                    <a:ext uri="{9D8B030D-6E8A-4147-A177-3AD203B41FA5}">
                      <a16:colId xmlns:a16="http://schemas.microsoft.com/office/drawing/2014/main" val="1990695213"/>
                    </a:ext>
                  </a:extLst>
                </a:gridCol>
                <a:gridCol w="1924717">
                  <a:extLst>
                    <a:ext uri="{9D8B030D-6E8A-4147-A177-3AD203B41FA5}">
                      <a16:colId xmlns:a16="http://schemas.microsoft.com/office/drawing/2014/main" val="1455539254"/>
                    </a:ext>
                  </a:extLst>
                </a:gridCol>
                <a:gridCol w="1892008">
                  <a:extLst>
                    <a:ext uri="{9D8B030D-6E8A-4147-A177-3AD203B41FA5}">
                      <a16:colId xmlns:a16="http://schemas.microsoft.com/office/drawing/2014/main" val="3929923127"/>
                    </a:ext>
                  </a:extLst>
                </a:gridCol>
              </a:tblGrid>
              <a:tr h="867267"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Predicho: </a:t>
                      </a:r>
                    </a:p>
                    <a:p>
                      <a:r>
                        <a:rPr lang="es-MX" sz="2000" dirty="0"/>
                        <a:t>Negativo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/>
                        <a:t>Predicho: Positivo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057359"/>
                  </a:ext>
                </a:extLst>
              </a:tr>
              <a:tr h="867267">
                <a:tc>
                  <a:txBody>
                    <a:bodyPr/>
                    <a:lstStyle/>
                    <a:p>
                      <a:r>
                        <a:rPr lang="es-MX" sz="2000" dirty="0"/>
                        <a:t>Real: Negativo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D = True Negative (TN)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A = False Positive (FP)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58018"/>
                  </a:ext>
                </a:extLst>
              </a:tr>
              <a:tr h="867267">
                <a:tc>
                  <a:txBody>
                    <a:bodyPr/>
                    <a:lstStyle/>
                    <a:p>
                      <a:r>
                        <a:rPr lang="es-MX" sz="2000" dirty="0"/>
                        <a:t>Real: Positivo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C = False Negative (FN)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B = True Positive (TP)</a:t>
                      </a:r>
                      <a:r>
                        <a:rPr lang="es-MX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98627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D1A9F136-7E01-4F80-92E6-B463DF0311DD}"/>
              </a:ext>
            </a:extLst>
          </p:cNvPr>
          <p:cNvSpPr/>
          <p:nvPr/>
        </p:nvSpPr>
        <p:spPr>
          <a:xfrm>
            <a:off x="6223983" y="1261979"/>
            <a:ext cx="3358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1" dirty="0"/>
              <a:t>Matriz de confusión</a:t>
            </a:r>
            <a:endParaRPr lang="es-MX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56F8EE-5F8F-4C88-8716-2A9E7E46D2C2}"/>
              </a:ext>
            </a:extLst>
          </p:cNvPr>
          <p:cNvSpPr txBox="1"/>
          <p:nvPr/>
        </p:nvSpPr>
        <p:spPr>
          <a:xfrm>
            <a:off x="5217052" y="5152692"/>
            <a:ext cx="5372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Precisión: </a:t>
            </a:r>
            <a:r>
              <a:rPr lang="es-MX" sz="2400" b="1" dirty="0"/>
              <a:t>B/(A+B)</a:t>
            </a:r>
            <a:r>
              <a:rPr lang="es-MX" sz="2400" dirty="0"/>
              <a:t>   </a:t>
            </a:r>
            <a:r>
              <a:rPr lang="es-MX" sz="2400" dirty="0">
                <a:solidFill>
                  <a:srgbClr val="0070C0"/>
                </a:solidFill>
              </a:rPr>
              <a:t>Eficiencia</a:t>
            </a:r>
          </a:p>
          <a:p>
            <a:r>
              <a:rPr lang="es-MX" sz="2400" dirty="0"/>
              <a:t>Recall: </a:t>
            </a:r>
            <a:r>
              <a:rPr lang="es-MX" sz="2400" b="1" dirty="0"/>
              <a:t>B/(B+C)</a:t>
            </a:r>
            <a:r>
              <a:rPr lang="es-MX" sz="2400" dirty="0"/>
              <a:t>   </a:t>
            </a:r>
            <a:r>
              <a:rPr lang="es-MX" sz="2400" dirty="0">
                <a:solidFill>
                  <a:srgbClr val="0070C0"/>
                </a:solidFill>
              </a:rPr>
              <a:t>Relevancia</a:t>
            </a:r>
          </a:p>
          <a:p>
            <a:r>
              <a:rPr lang="es-MX" sz="2400" dirty="0"/>
              <a:t>Accuracy: </a:t>
            </a:r>
            <a:r>
              <a:rPr lang="es-MX" sz="2400" b="1" dirty="0"/>
              <a:t>(B+D)/(A+B+C+D)</a:t>
            </a:r>
            <a:r>
              <a:rPr lang="es-MX" sz="2400" dirty="0"/>
              <a:t>   </a:t>
            </a:r>
            <a:r>
              <a:rPr lang="es-MX" sz="2400" dirty="0">
                <a:solidFill>
                  <a:srgbClr val="0070C0"/>
                </a:solidFill>
              </a:rPr>
              <a:t>Precisión</a:t>
            </a:r>
            <a:r>
              <a:rPr lang="es-MX" sz="2400" dirty="0"/>
              <a:t>  </a:t>
            </a:r>
          </a:p>
        </p:txBody>
      </p:sp>
      <p:sp>
        <p:nvSpPr>
          <p:cNvPr id="60" name="Content Placeholder 5">
            <a:extLst>
              <a:ext uri="{FF2B5EF4-FFF2-40B4-BE49-F238E27FC236}">
                <a16:creationId xmlns:a16="http://schemas.microsoft.com/office/drawing/2014/main" id="{5264F2F1-B335-4C85-825B-12D866F17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66" y="2770292"/>
            <a:ext cx="3708876" cy="3765196"/>
          </a:xfrm>
        </p:spPr>
        <p:txBody>
          <a:bodyPr>
            <a:normAutofit/>
          </a:bodyPr>
          <a:lstStyle/>
          <a:p>
            <a:r>
              <a:rPr lang="es-MX" sz="2000" dirty="0">
                <a:latin typeface="+mj-lt"/>
                <a:cs typeface="Arial" panose="020B0604020202020204" pitchFamily="34" charset="0"/>
              </a:rPr>
              <a:t>La matriz de confusión permite construir métricas sobre los algoritmos de clasificación binarios (es mas complejo para multi-clasificatorios)</a:t>
            </a:r>
          </a:p>
          <a:p>
            <a:pPr marL="0" indent="0">
              <a:buNone/>
            </a:pPr>
            <a:endParaRPr lang="es-MX" sz="2000" dirty="0">
              <a:latin typeface="+mj-lt"/>
              <a:cs typeface="Arial" panose="020B0604020202020204" pitchFamily="34" charset="0"/>
            </a:endParaRP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4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5A3662-570B-421A-9FBE-99EBF83E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80" y="596761"/>
            <a:ext cx="3595426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PE" sz="2800" b="1" dirty="0"/>
              <a:t>Evaluación de técnicas de clasificación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0505876-DAD5-4E9F-8445-2BE1C3C8418A}"/>
              </a:ext>
            </a:extLst>
          </p:cNvPr>
          <p:cNvSpPr txBox="1">
            <a:spLocks/>
          </p:cNvSpPr>
          <p:nvPr/>
        </p:nvSpPr>
        <p:spPr>
          <a:xfrm>
            <a:off x="619052" y="2205765"/>
            <a:ext cx="3708876" cy="3765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000" dirty="0"/>
              <a:t>Diferentes puntos de corte generan diferentes métricas. Sin embargo, ambas salen de una misma lista de probabilidades (</a:t>
            </a:r>
            <a:r>
              <a:rPr lang="es-PE" sz="2000" b="1" dirty="0"/>
              <a:t>un mismo modelo</a:t>
            </a:r>
            <a:r>
              <a:rPr lang="es-PE" sz="2000" dirty="0"/>
              <a:t>). </a:t>
            </a:r>
          </a:p>
          <a:p>
            <a:r>
              <a:rPr lang="es-PE" sz="2000" dirty="0"/>
              <a:t>¿Cómo evaluar todos los posibles cortes?: </a:t>
            </a:r>
            <a:r>
              <a:rPr lang="es-PE" sz="2000" b="1" dirty="0"/>
              <a:t>AUC. </a:t>
            </a:r>
            <a:r>
              <a:rPr lang="es-PE" sz="2000" dirty="0"/>
              <a:t>Una curva que junta todas las métricas posibles de todos los cortes posibles. </a:t>
            </a:r>
            <a:endParaRPr lang="es-MX" sz="3200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   =&gt; </a:t>
            </a:r>
            <a:r>
              <a:rPr lang="es-MX" sz="2000" dirty="0"/>
              <a:t>Benchmark: AUC&gt;0.7</a:t>
            </a:r>
          </a:p>
          <a:p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P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8A0D8F-F554-4E6E-8727-C2E83002B878}"/>
              </a:ext>
            </a:extLst>
          </p:cNvPr>
          <p:cNvSpPr/>
          <p:nvPr/>
        </p:nvSpPr>
        <p:spPr>
          <a:xfrm>
            <a:off x="6760967" y="595437"/>
            <a:ext cx="2255664" cy="5790691"/>
          </a:xfrm>
          <a:prstGeom prst="rect">
            <a:avLst/>
          </a:prstGeom>
          <a:solidFill>
            <a:schemeClr val="accent4">
              <a:lumMod val="20000"/>
              <a:lumOff val="8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AA4DB-DCCC-418D-95F6-88C386BF3FDB}"/>
              </a:ext>
            </a:extLst>
          </p:cNvPr>
          <p:cNvSpPr txBox="1"/>
          <p:nvPr/>
        </p:nvSpPr>
        <p:spPr>
          <a:xfrm>
            <a:off x="6860627" y="744786"/>
            <a:ext cx="110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Corte al 50%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7CE701-3682-4D18-B686-0D352AE7C6CC}"/>
              </a:ext>
            </a:extLst>
          </p:cNvPr>
          <p:cNvSpPr txBox="1"/>
          <p:nvPr/>
        </p:nvSpPr>
        <p:spPr>
          <a:xfrm>
            <a:off x="6920852" y="1674650"/>
            <a:ext cx="89198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b="1" dirty="0">
                <a:solidFill>
                  <a:srgbClr val="FF0000"/>
                </a:solidFill>
              </a:rPr>
              <a:t>1 (!)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b="1" dirty="0">
                <a:solidFill>
                  <a:srgbClr val="FF0000"/>
                </a:solidFill>
              </a:rPr>
              <a:t>0 (!)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8BE240-576D-4CDA-80C7-FFDD03AEC15A}"/>
              </a:ext>
            </a:extLst>
          </p:cNvPr>
          <p:cNvSpPr txBox="1"/>
          <p:nvPr/>
        </p:nvSpPr>
        <p:spPr>
          <a:xfrm>
            <a:off x="7922909" y="744786"/>
            <a:ext cx="110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Corte al 60%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4061DE-C0AA-417C-9371-73287FF0BED3}"/>
              </a:ext>
            </a:extLst>
          </p:cNvPr>
          <p:cNvSpPr txBox="1"/>
          <p:nvPr/>
        </p:nvSpPr>
        <p:spPr>
          <a:xfrm>
            <a:off x="8007698" y="1655971"/>
            <a:ext cx="89198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b="1" dirty="0">
                <a:solidFill>
                  <a:srgbClr val="FF0000"/>
                </a:solidFill>
              </a:rPr>
              <a:t>0 (!)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b="1" dirty="0">
                <a:solidFill>
                  <a:srgbClr val="FF0000"/>
                </a:solidFill>
              </a:rPr>
              <a:t>0(!)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FF3460B-F0CE-43D5-850C-1BEAA5F43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495" y="2333856"/>
            <a:ext cx="658616" cy="62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43EEF72-F469-4626-90F0-5CC380B85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816" y="3925823"/>
            <a:ext cx="472731" cy="60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1C1252-A352-491E-8759-F0B75FA5A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04" y="5422290"/>
            <a:ext cx="630806" cy="71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B17221D-0882-4382-B2DF-3790C2D4A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905" y="3134285"/>
            <a:ext cx="595912" cy="60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2819EA6-E32B-4F91-B8F4-6C3DD8382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116" y="1586596"/>
            <a:ext cx="698069" cy="53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098242C-0592-454D-8BF5-30AA87CFE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237" y="4716782"/>
            <a:ext cx="696830" cy="58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94962BC-FAF3-456A-8BAD-8875E81BB4D3}"/>
              </a:ext>
            </a:extLst>
          </p:cNvPr>
          <p:cNvSpPr txBox="1"/>
          <p:nvPr/>
        </p:nvSpPr>
        <p:spPr>
          <a:xfrm>
            <a:off x="5868987" y="735538"/>
            <a:ext cx="891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Fuga real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C2FDC7-5237-4904-A392-FA8FC21C50AC}"/>
              </a:ext>
            </a:extLst>
          </p:cNvPr>
          <p:cNvSpPr txBox="1"/>
          <p:nvPr/>
        </p:nvSpPr>
        <p:spPr>
          <a:xfrm>
            <a:off x="5868987" y="1674650"/>
            <a:ext cx="89198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  <a:p>
            <a:pPr algn="ctr"/>
            <a:endParaRPr lang="es-MX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81B06F-6C61-43B8-91E3-DA51AFAAE7AA}"/>
              </a:ext>
            </a:extLst>
          </p:cNvPr>
          <p:cNvSpPr/>
          <p:nvPr/>
        </p:nvSpPr>
        <p:spPr>
          <a:xfrm>
            <a:off x="4530830" y="595437"/>
            <a:ext cx="2230137" cy="5790691"/>
          </a:xfrm>
          <a:prstGeom prst="rect">
            <a:avLst/>
          </a:prstGeom>
          <a:solidFill>
            <a:schemeClr val="accent6">
              <a:lumMod val="20000"/>
              <a:lumOff val="8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4C6FF-36B4-4D2D-A319-9EB7B88F0CA5}"/>
              </a:ext>
            </a:extLst>
          </p:cNvPr>
          <p:cNvSpPr txBox="1"/>
          <p:nvPr/>
        </p:nvSpPr>
        <p:spPr>
          <a:xfrm>
            <a:off x="9312052" y="1723644"/>
            <a:ext cx="25088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Corte al 50%:</a:t>
            </a:r>
          </a:p>
          <a:p>
            <a:endParaRPr lang="es-MX" b="1" dirty="0"/>
          </a:p>
          <a:p>
            <a:r>
              <a:rPr lang="es-MX" dirty="0"/>
              <a:t>Precisión: 2/3 (66%)</a:t>
            </a:r>
          </a:p>
          <a:p>
            <a:r>
              <a:rPr lang="es-MX" dirty="0"/>
              <a:t>Recall: 2/3 (66%)</a:t>
            </a:r>
          </a:p>
          <a:p>
            <a:r>
              <a:rPr lang="es-MX" dirty="0"/>
              <a:t>Accuracy: 4/6 (66%)</a:t>
            </a:r>
          </a:p>
          <a:p>
            <a:endParaRPr lang="es-MX" dirty="0"/>
          </a:p>
          <a:p>
            <a:br>
              <a:rPr lang="es-PE" dirty="0"/>
            </a:br>
            <a:r>
              <a:rPr lang="es-PE" b="1" dirty="0"/>
              <a:t>Corte al 60%:</a:t>
            </a:r>
          </a:p>
          <a:p>
            <a:endParaRPr lang="es-PE" dirty="0"/>
          </a:p>
          <a:p>
            <a:r>
              <a:rPr lang="es-PE" dirty="0"/>
              <a:t>Precisión: 1/1 (100%)</a:t>
            </a:r>
          </a:p>
          <a:p>
            <a:r>
              <a:rPr lang="es-PE" dirty="0"/>
              <a:t>Recall: 1/3 (33%)</a:t>
            </a:r>
          </a:p>
          <a:p>
            <a:r>
              <a:rPr lang="es-PE" dirty="0"/>
              <a:t>Accuracy: 4/6 (66%)</a:t>
            </a:r>
          </a:p>
          <a:p>
            <a:endParaRPr lang="es-PE" dirty="0"/>
          </a:p>
          <a:p>
            <a:endParaRPr lang="es-PE" dirty="0"/>
          </a:p>
          <a:p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390254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337184DA-8104-43A5-A145-4DE3DBBB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762" y="349548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PE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Simulación financiera de estrategia de retención </a:t>
            </a:r>
            <a:br>
              <a:rPr lang="es-PE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s-PE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(1st BBVA Data Challenge)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83034" y="2022377"/>
            <a:ext cx="10168128" cy="4604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8275" indent="-168275" algn="l" defTabSz="923925" rtl="0" eaLnBrk="1" fontAlgn="base" hangingPunct="1">
              <a:lnSpc>
                <a:spcPct val="95000"/>
              </a:lnSpc>
              <a:spcBef>
                <a:spcPct val="80000"/>
              </a:spcBef>
              <a:spcAft>
                <a:spcPct val="0"/>
              </a:spcAft>
              <a:buSzPct val="90000"/>
              <a:buFont typeface="Symbol" panose="05050102010706020507" pitchFamily="18" charset="2"/>
              <a:buChar char="·"/>
              <a:defRPr sz="1400" kern="1200">
                <a:solidFill>
                  <a:srgbClr val="094FA4"/>
                </a:solidFill>
                <a:latin typeface="+mn-lt"/>
                <a:ea typeface="+mn-ea"/>
                <a:cs typeface="+mn-cs"/>
              </a:defRPr>
            </a:lvl1pPr>
            <a:lvl2pPr marL="315913" indent="-146050" algn="l" defTabSz="923925" rtl="0" eaLnBrk="1" fontAlgn="base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Font typeface="BBVA Office Light" pitchFamily="34" charset="0"/>
              <a:buChar char="–"/>
              <a:defRPr sz="1400" kern="1200">
                <a:solidFill>
                  <a:srgbClr val="094FA4"/>
                </a:solidFill>
                <a:latin typeface="+mn-lt"/>
                <a:ea typeface="+mn-ea"/>
                <a:cs typeface="+mn-cs"/>
              </a:defRPr>
            </a:lvl2pPr>
            <a:lvl3pPr marL="461963" indent="-144463" algn="l" defTabSz="923925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SzPct val="90000"/>
              <a:buFont typeface="BBVA Office Book" pitchFamily="34" charset="0"/>
              <a:buChar char="•"/>
              <a:defRPr sz="1400" kern="1200">
                <a:solidFill>
                  <a:srgbClr val="094FA4"/>
                </a:solidFill>
                <a:latin typeface="+mn-lt"/>
                <a:ea typeface="+mn-ea"/>
                <a:cs typeface="+mn-cs"/>
              </a:defRPr>
            </a:lvl3pPr>
            <a:lvl4pPr marL="587375" indent="-123825" algn="l" defTabSz="923925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BBVA Office Light" pitchFamily="34" charset="0"/>
              <a:buChar char="-"/>
              <a:defRPr sz="1200" kern="1200">
                <a:solidFill>
                  <a:srgbClr val="094FA4"/>
                </a:solidFill>
                <a:latin typeface="+mn-lt"/>
                <a:ea typeface="+mn-ea"/>
                <a:cs typeface="+mn-cs"/>
              </a:defRPr>
            </a:lvl4pPr>
            <a:lvl5pPr marL="727075" indent="-138113" algn="l" defTabSz="923925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BBVA Office Light" pitchFamily="34" charset="0"/>
              <a:buChar char="»"/>
              <a:defRPr sz="1200" kern="1200">
                <a:solidFill>
                  <a:srgbClr val="094FA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90000"/>
              </a:lnSpc>
              <a:buNone/>
            </a:pPr>
            <a:r>
              <a:rPr lang="es-PE" sz="1800" b="1" dirty="0">
                <a:solidFill>
                  <a:schemeClr val="tx1"/>
                </a:solidFill>
              </a:rPr>
              <a:t>Contexto:</a:t>
            </a:r>
          </a:p>
          <a:p>
            <a:pPr marL="0" indent="0" defTabSz="914400">
              <a:lnSpc>
                <a:spcPct val="90000"/>
              </a:lnSpc>
              <a:buNone/>
            </a:pPr>
            <a:r>
              <a:rPr lang="es-PE" sz="1800" dirty="0">
                <a:solidFill>
                  <a:schemeClr val="tx1"/>
                </a:solidFill>
              </a:rPr>
              <a:t>Base de datos histórica de clientes que fugan y no fugan. Se aplica gestión de retención sobre aquellos clientes que el modelo indica que tienen mas de 50% de probabilidades de fuga</a:t>
            </a:r>
          </a:p>
          <a:p>
            <a:pPr marL="0" indent="0" defTabSz="914400">
              <a:lnSpc>
                <a:spcPct val="90000"/>
              </a:lnSpc>
              <a:buNone/>
            </a:pPr>
            <a:endParaRPr lang="es-PE" sz="1100" dirty="0">
              <a:solidFill>
                <a:schemeClr val="tx1"/>
              </a:solidFill>
            </a:endParaRPr>
          </a:p>
          <a:p>
            <a:pPr marL="0" indent="0" defTabSz="914400">
              <a:lnSpc>
                <a:spcPct val="90000"/>
              </a:lnSpc>
              <a:buNone/>
            </a:pPr>
            <a:r>
              <a:rPr lang="es-PE" sz="1800" b="1" dirty="0">
                <a:solidFill>
                  <a:schemeClr val="tx1"/>
                </a:solidFill>
              </a:rPr>
              <a:t>Supuestos: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sz="1800" dirty="0">
                <a:solidFill>
                  <a:schemeClr val="tx1"/>
                </a:solidFill>
              </a:rPr>
              <a:t>Clientes: 100,000 (C)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sz="1800" dirty="0">
                <a:solidFill>
                  <a:schemeClr val="tx1"/>
                </a:solidFill>
              </a:rPr>
              <a:t>Tasa de fuga anual: 15% (D)</a:t>
            </a:r>
          </a:p>
          <a:p>
            <a:pPr marL="0" indent="0" defTabSz="914400">
              <a:lnSpc>
                <a:spcPct val="90000"/>
              </a:lnSpc>
              <a:buNone/>
            </a:pPr>
            <a:endParaRPr lang="es-PE" sz="900" dirty="0">
              <a:solidFill>
                <a:schemeClr val="tx1"/>
              </a:solidFill>
            </a:endParaRPr>
          </a:p>
          <a:p>
            <a:pPr marL="0" indent="0" defTabSz="914400">
              <a:lnSpc>
                <a:spcPct val="90000"/>
              </a:lnSpc>
              <a:buNone/>
            </a:pPr>
            <a:r>
              <a:rPr lang="es-PE" sz="1800" b="1" dirty="0">
                <a:solidFill>
                  <a:schemeClr val="accent1">
                    <a:lumMod val="75000"/>
                  </a:schemeClr>
                </a:solidFill>
              </a:rPr>
              <a:t>¿Cuántos fugan?: </a:t>
            </a:r>
            <a:r>
              <a:rPr lang="es-PE" sz="1800" dirty="0">
                <a:solidFill>
                  <a:schemeClr val="tx1"/>
                </a:solidFill>
              </a:rPr>
              <a:t>15,000           (C*D)</a:t>
            </a:r>
          </a:p>
          <a:p>
            <a:pPr marL="0" indent="0" defTabSz="914400">
              <a:lnSpc>
                <a:spcPct val="90000"/>
              </a:lnSpc>
              <a:buNone/>
            </a:pPr>
            <a:r>
              <a:rPr lang="es-PE" sz="1800" b="1" dirty="0">
                <a:solidFill>
                  <a:schemeClr val="accent1">
                    <a:lumMod val="75000"/>
                  </a:schemeClr>
                </a:solidFill>
              </a:rPr>
              <a:t>¿Cuántos detecta el modelo correctamente?</a:t>
            </a:r>
            <a:r>
              <a:rPr lang="es-PE" sz="1800" dirty="0">
                <a:solidFill>
                  <a:schemeClr val="tx1"/>
                </a:solidFill>
              </a:rPr>
              <a:t>: 15,000*Recall = 9,000           (C*D*B)</a:t>
            </a:r>
          </a:p>
          <a:p>
            <a:pPr marL="0" indent="0" defTabSz="914400">
              <a:lnSpc>
                <a:spcPct val="90000"/>
              </a:lnSpc>
              <a:buNone/>
            </a:pPr>
            <a:r>
              <a:rPr lang="es-PE" sz="1800" b="1" dirty="0">
                <a:solidFill>
                  <a:schemeClr val="accent1">
                    <a:lumMod val="75000"/>
                  </a:schemeClr>
                </a:solidFill>
              </a:rPr>
              <a:t>¿Cuántos predice el modelo como potencial fuga?</a:t>
            </a:r>
            <a:r>
              <a:rPr lang="es-PE" sz="1800" dirty="0">
                <a:solidFill>
                  <a:schemeClr val="tx1"/>
                </a:solidFill>
              </a:rPr>
              <a:t>: 15,000*Recall*(1/Precisión) = 18,000        (C*D*B*1/A)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PE" sz="1800" dirty="0">
              <a:solidFill>
                <a:schemeClr val="tx1"/>
              </a:solidFill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PE" sz="18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3450D-AE95-4829-9CB5-AA63133BEF2C}"/>
              </a:ext>
            </a:extLst>
          </p:cNvPr>
          <p:cNvSpPr txBox="1"/>
          <p:nvPr/>
        </p:nvSpPr>
        <p:spPr>
          <a:xfrm>
            <a:off x="4537167" y="3429000"/>
            <a:ext cx="609600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>
              <a:lnSpc>
                <a:spcPct val="90000"/>
              </a:lnSpc>
              <a:buNone/>
            </a:pPr>
            <a:r>
              <a:rPr lang="es-PE" sz="1800" b="1" dirty="0">
                <a:solidFill>
                  <a:schemeClr val="tx1"/>
                </a:solidFill>
              </a:rPr>
              <a:t>Datos modelo (corte al 50%):</a:t>
            </a:r>
          </a:p>
          <a:p>
            <a:pPr marL="0" indent="0" defTabSz="914400">
              <a:lnSpc>
                <a:spcPct val="90000"/>
              </a:lnSpc>
              <a:buNone/>
            </a:pPr>
            <a:endParaRPr lang="es-PE" sz="1800" b="1" dirty="0">
              <a:solidFill>
                <a:schemeClr val="tx1"/>
              </a:solidFill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sz="1800" dirty="0">
                <a:solidFill>
                  <a:schemeClr val="tx1"/>
                </a:solidFill>
              </a:rPr>
              <a:t>Precisión: 50% (A)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PE" sz="1800" dirty="0">
              <a:solidFill>
                <a:schemeClr val="tx1"/>
              </a:solidFill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sz="1800" dirty="0">
                <a:solidFill>
                  <a:schemeClr val="tx1"/>
                </a:solidFill>
              </a:rPr>
              <a:t>Recall: 80% (B)</a:t>
            </a:r>
          </a:p>
        </p:txBody>
      </p:sp>
    </p:spTree>
    <p:extLst>
      <p:ext uri="{BB962C8B-B14F-4D97-AF65-F5344CB8AC3E}">
        <p14:creationId xmlns:p14="http://schemas.microsoft.com/office/powerpoint/2010/main" val="4230975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337184DA-8104-43A5-A145-4DE3DBBB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762" y="349548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PE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Simulación financiera de estrategia de retención </a:t>
            </a:r>
            <a:br>
              <a:rPr lang="es-PE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s-PE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(1st BBVA Data Challenge)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83035" y="2022377"/>
            <a:ext cx="3949926" cy="4604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8275" indent="-168275" algn="l" defTabSz="923925" rtl="0" eaLnBrk="1" fontAlgn="base" hangingPunct="1">
              <a:lnSpc>
                <a:spcPct val="95000"/>
              </a:lnSpc>
              <a:spcBef>
                <a:spcPct val="80000"/>
              </a:spcBef>
              <a:spcAft>
                <a:spcPct val="0"/>
              </a:spcAft>
              <a:buSzPct val="90000"/>
              <a:buFont typeface="Symbol" panose="05050102010706020507" pitchFamily="18" charset="2"/>
              <a:buChar char="·"/>
              <a:defRPr sz="1400" kern="1200">
                <a:solidFill>
                  <a:srgbClr val="094FA4"/>
                </a:solidFill>
                <a:latin typeface="+mn-lt"/>
                <a:ea typeface="+mn-ea"/>
                <a:cs typeface="+mn-cs"/>
              </a:defRPr>
            </a:lvl1pPr>
            <a:lvl2pPr marL="315913" indent="-146050" algn="l" defTabSz="923925" rtl="0" eaLnBrk="1" fontAlgn="base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Font typeface="BBVA Office Light" pitchFamily="34" charset="0"/>
              <a:buChar char="–"/>
              <a:defRPr sz="1400" kern="1200">
                <a:solidFill>
                  <a:srgbClr val="094FA4"/>
                </a:solidFill>
                <a:latin typeface="+mn-lt"/>
                <a:ea typeface="+mn-ea"/>
                <a:cs typeface="+mn-cs"/>
              </a:defRPr>
            </a:lvl2pPr>
            <a:lvl3pPr marL="461963" indent="-144463" algn="l" defTabSz="923925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SzPct val="90000"/>
              <a:buFont typeface="BBVA Office Book" pitchFamily="34" charset="0"/>
              <a:buChar char="•"/>
              <a:defRPr sz="1400" kern="1200">
                <a:solidFill>
                  <a:srgbClr val="094FA4"/>
                </a:solidFill>
                <a:latin typeface="+mn-lt"/>
                <a:ea typeface="+mn-ea"/>
                <a:cs typeface="+mn-cs"/>
              </a:defRPr>
            </a:lvl3pPr>
            <a:lvl4pPr marL="587375" indent="-123825" algn="l" defTabSz="923925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BBVA Office Light" pitchFamily="34" charset="0"/>
              <a:buChar char="-"/>
              <a:defRPr sz="1200" kern="1200">
                <a:solidFill>
                  <a:srgbClr val="094FA4"/>
                </a:solidFill>
                <a:latin typeface="+mn-lt"/>
                <a:ea typeface="+mn-ea"/>
                <a:cs typeface="+mn-cs"/>
              </a:defRPr>
            </a:lvl4pPr>
            <a:lvl5pPr marL="727075" indent="-138113" algn="l" defTabSz="923925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BBVA Office Light" pitchFamily="34" charset="0"/>
              <a:buChar char="»"/>
              <a:defRPr sz="1200" kern="1200">
                <a:solidFill>
                  <a:srgbClr val="094FA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buFont typeface="Symbol" panose="05050102010706020507" pitchFamily="18" charset="2"/>
              <a:buChar char="Þ"/>
            </a:pPr>
            <a:r>
              <a:rPr lang="es-PE" sz="1800" b="1" dirty="0">
                <a:solidFill>
                  <a:schemeClr val="accent1">
                    <a:lumMod val="75000"/>
                  </a:schemeClr>
                </a:solidFill>
              </a:rPr>
              <a:t>Ingresos por retención</a:t>
            </a:r>
            <a:r>
              <a:rPr lang="es-PE" sz="18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PE" sz="1800" dirty="0">
                <a:solidFill>
                  <a:schemeClr val="tx1"/>
                </a:solidFill>
              </a:rPr>
              <a:t>Detectados correctamente * Efectividad de retención * CLV </a:t>
            </a:r>
            <a:r>
              <a:rPr lang="es-PE" sz="1800" dirty="0"/>
              <a:t>= C*D*B*</a:t>
            </a:r>
            <a:r>
              <a:rPr lang="es-PE" sz="1800" b="1" dirty="0">
                <a:solidFill>
                  <a:srgbClr val="FFC000"/>
                </a:solidFill>
              </a:rPr>
              <a:t>E*CLV</a:t>
            </a:r>
          </a:p>
          <a:p>
            <a:pPr defTabSz="914400">
              <a:lnSpc>
                <a:spcPct val="90000"/>
              </a:lnSpc>
              <a:buFont typeface="Symbol" panose="05050102010706020507" pitchFamily="18" charset="2"/>
              <a:buChar char="Þ"/>
            </a:pPr>
            <a:endParaRPr lang="es-PE" sz="1800" b="1" dirty="0">
              <a:solidFill>
                <a:schemeClr val="accent2"/>
              </a:solidFill>
            </a:endParaRPr>
          </a:p>
          <a:p>
            <a:pPr defTabSz="914400">
              <a:lnSpc>
                <a:spcPct val="90000"/>
              </a:lnSpc>
              <a:buFont typeface="Symbol" panose="05050102010706020507" pitchFamily="18" charset="2"/>
              <a:buChar char="Þ"/>
            </a:pPr>
            <a:r>
              <a:rPr lang="es-PE" sz="1800" b="1" dirty="0">
                <a:solidFill>
                  <a:schemeClr val="accent1">
                    <a:lumMod val="75000"/>
                  </a:schemeClr>
                </a:solidFill>
              </a:rPr>
              <a:t>Gastos de retención: </a:t>
            </a:r>
            <a:r>
              <a:rPr lang="es-PE" sz="1800" dirty="0">
                <a:solidFill>
                  <a:schemeClr val="tx1"/>
                </a:solidFill>
              </a:rPr>
              <a:t>Clientes identificados como potencial fuga * Costo unitario de retención </a:t>
            </a:r>
            <a:r>
              <a:rPr lang="es-PE" sz="1800" dirty="0"/>
              <a:t>= C*D*B*1/A*</a:t>
            </a:r>
            <a:r>
              <a:rPr lang="es-PE" sz="1800" b="1" dirty="0">
                <a:solidFill>
                  <a:srgbClr val="FFC000"/>
                </a:solidFill>
              </a:rPr>
              <a:t>F</a:t>
            </a:r>
          </a:p>
          <a:p>
            <a:pPr defTabSz="914400">
              <a:lnSpc>
                <a:spcPct val="90000"/>
              </a:lnSpc>
              <a:buFont typeface="Symbol" panose="05050102010706020507" pitchFamily="18" charset="2"/>
              <a:buChar char="Þ"/>
            </a:pPr>
            <a:endParaRPr lang="es-PE" sz="1800" dirty="0">
              <a:solidFill>
                <a:schemeClr val="tx1"/>
              </a:solidFill>
            </a:endParaRPr>
          </a:p>
          <a:p>
            <a:pPr marL="0" indent="0" defTabSz="914400">
              <a:lnSpc>
                <a:spcPct val="90000"/>
              </a:lnSpc>
              <a:buNone/>
            </a:pPr>
            <a:r>
              <a:rPr lang="es-PE" sz="1800" b="1" dirty="0">
                <a:solidFill>
                  <a:schemeClr val="tx1"/>
                </a:solidFill>
              </a:rPr>
              <a:t>Supuestos: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sz="1800" dirty="0">
                <a:solidFill>
                  <a:schemeClr val="tx1"/>
                </a:solidFill>
              </a:rPr>
              <a:t>Efectividad de retención: 20% (E)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sz="1800" dirty="0">
                <a:solidFill>
                  <a:schemeClr val="tx1"/>
                </a:solidFill>
              </a:rPr>
              <a:t>Costo de retención unitario: $10 (F)</a:t>
            </a:r>
          </a:p>
          <a:p>
            <a:pPr marL="0" indent="0" defTabSz="914400">
              <a:lnSpc>
                <a:spcPct val="90000"/>
              </a:lnSpc>
              <a:buNone/>
            </a:pPr>
            <a:endParaRPr lang="es-PE" sz="1800" dirty="0">
              <a:solidFill>
                <a:schemeClr val="tx1"/>
              </a:solidFill>
            </a:endParaRPr>
          </a:p>
          <a:p>
            <a:pPr marL="0" indent="0" defTabSz="914400">
              <a:lnSpc>
                <a:spcPct val="90000"/>
              </a:lnSpc>
              <a:buNone/>
            </a:pPr>
            <a:endParaRPr lang="es-PE" sz="1800" dirty="0">
              <a:solidFill>
                <a:schemeClr val="tx1"/>
              </a:solidFill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PE" sz="1800" dirty="0">
              <a:solidFill>
                <a:schemeClr val="tx1"/>
              </a:solidFill>
            </a:endParaRPr>
          </a:p>
        </p:txBody>
      </p:sp>
      <p:pic>
        <p:nvPicPr>
          <p:cNvPr id="13" name="Imagen 26">
            <a:extLst>
              <a:ext uri="{FF2B5EF4-FFF2-40B4-BE49-F238E27FC236}">
                <a16:creationId xmlns:a16="http://schemas.microsoft.com/office/drawing/2014/main" id="{EE08BE02-9731-4BA4-AE0B-BCFAC58AB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35940"/>
            <a:ext cx="4814387" cy="288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1DFF8-A4F3-42E2-B7B1-81024412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s-MX" sz="4000" b="1" dirty="0"/>
              <a:t>Plan del curso</a:t>
            </a:r>
            <a:endParaRPr lang="es-PE" sz="4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7EA1D-614B-4FCF-A742-64180034658E}"/>
              </a:ext>
            </a:extLst>
          </p:cNvPr>
          <p:cNvSpPr txBox="1"/>
          <p:nvPr/>
        </p:nvSpPr>
        <p:spPr>
          <a:xfrm>
            <a:off x="2089548" y="1875404"/>
            <a:ext cx="2320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1. Introducción a data mining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</p:txBody>
      </p:sp>
      <p:pic>
        <p:nvPicPr>
          <p:cNvPr id="6146" name="Picture 2" descr="Improving Collaborative Filtering with Dimensionality Reduction | by  Jackson Wu | Medium">
            <a:extLst>
              <a:ext uri="{FF2B5EF4-FFF2-40B4-BE49-F238E27FC236}">
                <a16:creationId xmlns:a16="http://schemas.microsoft.com/office/drawing/2014/main" id="{9D2C6A57-4C91-48DB-A5A5-D2B7E62F2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84" y="4573301"/>
            <a:ext cx="1173561" cy="118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EDFE8F-E44C-4843-BA04-EEA1080B70A4}"/>
              </a:ext>
            </a:extLst>
          </p:cNvPr>
          <p:cNvSpPr txBox="1"/>
          <p:nvPr/>
        </p:nvSpPr>
        <p:spPr>
          <a:xfrm>
            <a:off x="2146698" y="3211509"/>
            <a:ext cx="18110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2. Técnicas de clustering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  <a:p>
            <a:endParaRPr lang="es-PE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E50FDB-25C0-48FA-B0E9-AAAF9825E54E}"/>
              </a:ext>
            </a:extLst>
          </p:cNvPr>
          <p:cNvSpPr txBox="1"/>
          <p:nvPr/>
        </p:nvSpPr>
        <p:spPr>
          <a:xfrm>
            <a:off x="2146698" y="4525821"/>
            <a:ext cx="24003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3. Técnicas de reducción de dimensionalidad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AD2A3C1-496F-4E0E-9338-1D2DBBBBE857}"/>
              </a:ext>
            </a:extLst>
          </p:cNvPr>
          <p:cNvSpPr/>
          <p:nvPr/>
        </p:nvSpPr>
        <p:spPr>
          <a:xfrm>
            <a:off x="952419" y="1884903"/>
            <a:ext cx="923476" cy="844581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4" name="Rectangle 23" descr="Lightbulb">
            <a:extLst>
              <a:ext uri="{FF2B5EF4-FFF2-40B4-BE49-F238E27FC236}">
                <a16:creationId xmlns:a16="http://schemas.microsoft.com/office/drawing/2014/main" id="{7639CDA8-A4F8-478B-859D-452382B1A9DB}"/>
              </a:ext>
            </a:extLst>
          </p:cNvPr>
          <p:cNvSpPr/>
          <p:nvPr/>
        </p:nvSpPr>
        <p:spPr>
          <a:xfrm>
            <a:off x="1183889" y="2079242"/>
            <a:ext cx="430701" cy="43606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148" name="Picture 4" descr="Cluster analysis - Wikipedia">
            <a:extLst>
              <a:ext uri="{FF2B5EF4-FFF2-40B4-BE49-F238E27FC236}">
                <a16:creationId xmlns:a16="http://schemas.microsoft.com/office/drawing/2014/main" id="{C4BB4024-F903-44FB-A38D-566F73859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92" y="3081255"/>
            <a:ext cx="1484401" cy="99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0A9167-29A4-418E-89CE-912D3E000FAB}"/>
              </a:ext>
            </a:extLst>
          </p:cNvPr>
          <p:cNvSpPr txBox="1"/>
          <p:nvPr/>
        </p:nvSpPr>
        <p:spPr>
          <a:xfrm>
            <a:off x="7481124" y="2741529"/>
            <a:ext cx="18110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5. Técnicas de regresión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  <a:p>
            <a:endParaRPr lang="es-PE" sz="2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9D0FE43-4A37-4217-AD13-02F735F712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3198" y="2779588"/>
            <a:ext cx="1172087" cy="11089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B76D15-0263-43C5-A6EA-306BE22BDE53}"/>
              </a:ext>
            </a:extLst>
          </p:cNvPr>
          <p:cNvSpPr txBox="1"/>
          <p:nvPr/>
        </p:nvSpPr>
        <p:spPr>
          <a:xfrm>
            <a:off x="7488048" y="4135786"/>
            <a:ext cx="2320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6. Técnicas de clasificación 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6347FEF-A59C-467D-82BF-FA43C7E06B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5877" y="4125364"/>
            <a:ext cx="1160759" cy="108842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A025FCA-CC50-4CB6-A51A-58F26A1E7EB3}"/>
              </a:ext>
            </a:extLst>
          </p:cNvPr>
          <p:cNvSpPr txBox="1"/>
          <p:nvPr/>
        </p:nvSpPr>
        <p:spPr>
          <a:xfrm>
            <a:off x="7502223" y="5569626"/>
            <a:ext cx="2400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7. Recapitulación y examen</a:t>
            </a:r>
            <a:endParaRPr lang="es-PE" sz="2400" dirty="0"/>
          </a:p>
          <a:p>
            <a:pPr marL="285750" indent="-285750">
              <a:buFontTx/>
              <a:buChar char="-"/>
            </a:pPr>
            <a:endParaRPr lang="es-MX" sz="2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B5577C-3D05-4BCE-95FD-825556C66581}"/>
              </a:ext>
            </a:extLst>
          </p:cNvPr>
          <p:cNvSpPr/>
          <p:nvPr/>
        </p:nvSpPr>
        <p:spPr>
          <a:xfrm>
            <a:off x="6288362" y="5545531"/>
            <a:ext cx="865747" cy="850771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9" name="Rectangle 28" descr="Dictionary">
            <a:extLst>
              <a:ext uri="{FF2B5EF4-FFF2-40B4-BE49-F238E27FC236}">
                <a16:creationId xmlns:a16="http://schemas.microsoft.com/office/drawing/2014/main" id="{AABF0C97-D884-4E80-9143-4BF64FD1893E}"/>
              </a:ext>
            </a:extLst>
          </p:cNvPr>
          <p:cNvSpPr/>
          <p:nvPr/>
        </p:nvSpPr>
        <p:spPr>
          <a:xfrm>
            <a:off x="6494302" y="5781354"/>
            <a:ext cx="440852" cy="420275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7CAAD7E-81C0-4E7E-97D9-2DC26C4C013A}"/>
              </a:ext>
            </a:extLst>
          </p:cNvPr>
          <p:cNvSpPr/>
          <p:nvPr/>
        </p:nvSpPr>
        <p:spPr>
          <a:xfrm>
            <a:off x="6245144" y="1624797"/>
            <a:ext cx="865747" cy="850771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0" name="Rectangle 29" descr="Dictionary">
            <a:extLst>
              <a:ext uri="{FF2B5EF4-FFF2-40B4-BE49-F238E27FC236}">
                <a16:creationId xmlns:a16="http://schemas.microsoft.com/office/drawing/2014/main" id="{F90A2EC5-3839-4509-BEC2-DB9ADC4E136F}"/>
              </a:ext>
            </a:extLst>
          </p:cNvPr>
          <p:cNvSpPr/>
          <p:nvPr/>
        </p:nvSpPr>
        <p:spPr>
          <a:xfrm>
            <a:off x="6457591" y="1830987"/>
            <a:ext cx="440852" cy="420275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EEFF0-6181-480B-AF6E-2EE342F01588}"/>
              </a:ext>
            </a:extLst>
          </p:cNvPr>
          <p:cNvSpPr txBox="1"/>
          <p:nvPr/>
        </p:nvSpPr>
        <p:spPr>
          <a:xfrm>
            <a:off x="7408038" y="1579855"/>
            <a:ext cx="2400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4. Recapitulación y examen</a:t>
            </a:r>
            <a:endParaRPr lang="es-PE" sz="2400" dirty="0"/>
          </a:p>
          <a:p>
            <a:pPr marL="285750" indent="-285750">
              <a:buFontTx/>
              <a:buChar char="-"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0701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FD47C34-F299-499B-A56C-D120BC06DB6C}"/>
              </a:ext>
            </a:extLst>
          </p:cNvPr>
          <p:cNvSpPr txBox="1"/>
          <p:nvPr/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Técnicas de Data Mining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697CD88-C0B1-47B0-97C5-156A14DC7A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013360"/>
              </p:ext>
            </p:extLst>
          </p:nvPr>
        </p:nvGraphicFramePr>
        <p:xfrm>
          <a:off x="5166628" y="470446"/>
          <a:ext cx="6480047" cy="5917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453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5">
            <a:extLst>
              <a:ext uri="{FF2B5EF4-FFF2-40B4-BE49-F238E27FC236}">
                <a16:creationId xmlns:a16="http://schemas.microsoft.com/office/drawing/2014/main" id="{A46FA0E4-FD62-49DA-A0F3-241046BE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6770" cy="1325563"/>
          </a:xfrm>
        </p:spPr>
        <p:txBody>
          <a:bodyPr/>
          <a:lstStyle/>
          <a:p>
            <a:r>
              <a:rPr lang="es-MX" b="1" dirty="0"/>
              <a:t>Definición </a:t>
            </a:r>
            <a:endParaRPr lang="es-PE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A365EAA-F3C7-4C5C-A301-1DEE762C2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983" y="893798"/>
            <a:ext cx="5943206" cy="620120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PE" altLang="es-PE" sz="2000" dirty="0"/>
              <a:t>La técnica de clasificación busca asignar las observaciones a un conjunto limitado de categorías predefinidas</a:t>
            </a:r>
          </a:p>
          <a:p>
            <a:pPr eaLnBrk="1" hangingPunct="1">
              <a:lnSpc>
                <a:spcPct val="90000"/>
              </a:lnSpc>
            </a:pPr>
            <a:endParaRPr lang="es-PE" altLang="es-PE" sz="900" dirty="0"/>
          </a:p>
          <a:p>
            <a:pPr eaLnBrk="1" hangingPunct="1">
              <a:lnSpc>
                <a:spcPct val="90000"/>
              </a:lnSpc>
            </a:pPr>
            <a:r>
              <a:rPr lang="es-PE" altLang="es-PE" sz="2000" dirty="0"/>
              <a:t>Tiene 2 modalidades, la clasificación binaria (2 categorías, por lo general: 0 o 1, Si o No) o la clasificación múltiple (3 a más categorías). </a:t>
            </a:r>
          </a:p>
          <a:p>
            <a:endParaRPr lang="es-PE" altLang="es-PE" sz="900" dirty="0"/>
          </a:p>
          <a:p>
            <a:pPr eaLnBrk="1" hangingPunct="1">
              <a:lnSpc>
                <a:spcPct val="90000"/>
              </a:lnSpc>
            </a:pPr>
            <a:r>
              <a:rPr lang="es-PE" altLang="es-PE" sz="2000" dirty="0"/>
              <a:t>La clasificación binaria se convierte en un problema de estimar una función de probabilidad: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PE" altLang="es-PE" sz="2000" dirty="0"/>
              <a:t>		</a:t>
            </a:r>
            <a:r>
              <a:rPr lang="es-PE" altLang="es-PE" sz="2000" b="1" dirty="0"/>
              <a:t>Pr(Y=1) = f(X)</a:t>
            </a:r>
          </a:p>
          <a:p>
            <a:r>
              <a:rPr lang="es-PE" sz="2000" dirty="0"/>
              <a:t>Existen muchos ejemplos de clasificación binaria en negocio:</a:t>
            </a:r>
          </a:p>
          <a:p>
            <a:pPr marL="0" indent="0">
              <a:buNone/>
            </a:pPr>
            <a:r>
              <a:rPr lang="es-PE" altLang="es-PE" sz="2000" b="1" dirty="0">
                <a:solidFill>
                  <a:schemeClr val="tx2"/>
                </a:solidFill>
              </a:rPr>
              <a:t>     Pr(Venta=positiva) = f(Precio, Demanda, Otras X)</a:t>
            </a:r>
          </a:p>
          <a:p>
            <a:pPr marL="0" indent="0">
              <a:buNone/>
            </a:pPr>
            <a:r>
              <a:rPr lang="es-PE" altLang="es-PE" sz="2000" b="1" dirty="0">
                <a:solidFill>
                  <a:schemeClr val="tx2"/>
                </a:solidFill>
              </a:rPr>
              <a:t>     Pr(Fuga=positiva) = f(Satisfacción, Otras X)</a:t>
            </a:r>
          </a:p>
          <a:p>
            <a:pPr marL="0" indent="0">
              <a:buNone/>
            </a:pPr>
            <a:r>
              <a:rPr lang="es-PE" altLang="es-PE" sz="2000" b="1" dirty="0">
                <a:solidFill>
                  <a:schemeClr val="tx2"/>
                </a:solidFill>
              </a:rPr>
              <a:t>     Pr(Fraude=positivo) = f(Comportamiento, Otras X)</a:t>
            </a:r>
          </a:p>
          <a:p>
            <a:pPr marL="0" indent="0">
              <a:buNone/>
            </a:pPr>
            <a:endParaRPr lang="es-PE" altLang="es-PE" sz="2000" b="1" dirty="0"/>
          </a:p>
          <a:p>
            <a:pPr marL="0" indent="0">
              <a:buNone/>
            </a:pPr>
            <a:endParaRPr lang="es-PE" altLang="es-PE" sz="2000" b="1" dirty="0"/>
          </a:p>
          <a:p>
            <a:pPr marL="0" indent="0">
              <a:buNone/>
            </a:pPr>
            <a:endParaRPr lang="es-PE" sz="2000" dirty="0"/>
          </a:p>
          <a:p>
            <a:endParaRPr lang="es-PE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s-PE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s-PE" sz="2000" dirty="0"/>
          </a:p>
          <a:p>
            <a:endParaRPr lang="es-PE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A64876-F916-42ED-95C0-316519735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11" y="2360659"/>
            <a:ext cx="3484624" cy="326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9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0" name="Picture 329">
            <a:extLst>
              <a:ext uri="{FF2B5EF4-FFF2-40B4-BE49-F238E27FC236}">
                <a16:creationId xmlns:a16="http://schemas.microsoft.com/office/drawing/2014/main" id="{29D6637A-B4AC-4102-82A4-55260A4E7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952" y="1749610"/>
            <a:ext cx="658616" cy="62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330">
            <a:extLst>
              <a:ext uri="{FF2B5EF4-FFF2-40B4-BE49-F238E27FC236}">
                <a16:creationId xmlns:a16="http://schemas.microsoft.com/office/drawing/2014/main" id="{9B25DED3-BF27-452B-9987-0D99B9158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01" y="3378648"/>
            <a:ext cx="472731" cy="60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331">
            <a:extLst>
              <a:ext uri="{FF2B5EF4-FFF2-40B4-BE49-F238E27FC236}">
                <a16:creationId xmlns:a16="http://schemas.microsoft.com/office/drawing/2014/main" id="{6AE0106D-A3D6-4216-9CE3-1FDF513A1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36" y="5073789"/>
            <a:ext cx="630806" cy="71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3" name="Picture 332">
            <a:extLst>
              <a:ext uri="{FF2B5EF4-FFF2-40B4-BE49-F238E27FC236}">
                <a16:creationId xmlns:a16="http://schemas.microsoft.com/office/drawing/2014/main" id="{4331F985-A659-415B-A475-96DEFDED3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719" y="2550039"/>
            <a:ext cx="595912" cy="60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4" name="Picture 333">
            <a:extLst>
              <a:ext uri="{FF2B5EF4-FFF2-40B4-BE49-F238E27FC236}">
                <a16:creationId xmlns:a16="http://schemas.microsoft.com/office/drawing/2014/main" id="{4B5D0DB7-1146-4189-827D-C4E8056AD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73" y="1002350"/>
            <a:ext cx="698069" cy="53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5" name="Picture 334">
            <a:extLst>
              <a:ext uri="{FF2B5EF4-FFF2-40B4-BE49-F238E27FC236}">
                <a16:creationId xmlns:a16="http://schemas.microsoft.com/office/drawing/2014/main" id="{23ADDCD9-D2C4-493E-A743-2517197B1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13" y="4260906"/>
            <a:ext cx="696830" cy="58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" name="TextBox 337">
            <a:extLst>
              <a:ext uri="{FF2B5EF4-FFF2-40B4-BE49-F238E27FC236}">
                <a16:creationId xmlns:a16="http://schemas.microsoft.com/office/drawing/2014/main" id="{DDCA6788-7747-462D-9327-411CCB5B0B10}"/>
              </a:ext>
            </a:extLst>
          </p:cNvPr>
          <p:cNvSpPr txBox="1"/>
          <p:nvPr/>
        </p:nvSpPr>
        <p:spPr>
          <a:xfrm>
            <a:off x="8657018" y="428146"/>
            <a:ext cx="157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Fuga en T+1</a:t>
            </a:r>
            <a:endParaRPr lang="es-MX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2878FC07-0BA9-4599-95A0-10491D0193DE}"/>
              </a:ext>
            </a:extLst>
          </p:cNvPr>
          <p:cNvSpPr txBox="1"/>
          <p:nvPr/>
        </p:nvSpPr>
        <p:spPr>
          <a:xfrm>
            <a:off x="9038218" y="1015044"/>
            <a:ext cx="89198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/>
              <a:t>No (0)</a:t>
            </a:r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Si (1)</a:t>
            </a:r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No (0)</a:t>
            </a:r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Si (1)</a:t>
            </a:r>
          </a:p>
          <a:p>
            <a:endParaRPr lang="es-MX" sz="2400" dirty="0"/>
          </a:p>
          <a:p>
            <a:endParaRPr lang="es-MX" sz="1700" dirty="0"/>
          </a:p>
          <a:p>
            <a:r>
              <a:rPr lang="es-MX" sz="1700" dirty="0"/>
              <a:t>No (0)</a:t>
            </a:r>
          </a:p>
          <a:p>
            <a:endParaRPr lang="es-MX" sz="1200" dirty="0"/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Si (1)</a:t>
            </a:r>
            <a:endParaRPr lang="es-MX" sz="1700" b="1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D4D92D48-7C78-4DF5-8CE6-EFDE986A07C3}"/>
              </a:ext>
            </a:extLst>
          </p:cNvPr>
          <p:cNvSpPr txBox="1"/>
          <p:nvPr/>
        </p:nvSpPr>
        <p:spPr>
          <a:xfrm>
            <a:off x="2418338" y="356019"/>
            <a:ext cx="127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Línea de crédito</a:t>
            </a:r>
            <a:endParaRPr lang="es-MX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F87936D3-E0C3-4DAE-82E1-FBF449EAF6F0}"/>
              </a:ext>
            </a:extLst>
          </p:cNvPr>
          <p:cNvSpPr txBox="1"/>
          <p:nvPr/>
        </p:nvSpPr>
        <p:spPr>
          <a:xfrm>
            <a:off x="3753530" y="341001"/>
            <a:ext cx="127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Gama de vehículo</a:t>
            </a:r>
            <a:endParaRPr lang="es-MX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2C5CFFA2-E3B5-44BD-AC45-BC527CA4A7EC}"/>
              </a:ext>
            </a:extLst>
          </p:cNvPr>
          <p:cNvSpPr txBox="1"/>
          <p:nvPr/>
        </p:nvSpPr>
        <p:spPr>
          <a:xfrm>
            <a:off x="5110400" y="361697"/>
            <a:ext cx="113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Uso de APPs</a:t>
            </a:r>
            <a:endParaRPr lang="es-MX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25913582-D8C8-4B10-AA64-481CFC22039B}"/>
              </a:ext>
            </a:extLst>
          </p:cNvPr>
          <p:cNvSpPr txBox="1"/>
          <p:nvPr/>
        </p:nvSpPr>
        <p:spPr>
          <a:xfrm>
            <a:off x="7314166" y="475857"/>
            <a:ext cx="12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Edad</a:t>
            </a:r>
            <a:endParaRPr lang="es-MX" dirty="0"/>
          </a:p>
        </p:txBody>
      </p:sp>
      <p:sp>
        <p:nvSpPr>
          <p:cNvPr id="350" name="Arrow: Up 349">
            <a:extLst>
              <a:ext uri="{FF2B5EF4-FFF2-40B4-BE49-F238E27FC236}">
                <a16:creationId xmlns:a16="http://schemas.microsoft.com/office/drawing/2014/main" id="{D68C223A-742C-4B88-900E-BA054A85846A}"/>
              </a:ext>
            </a:extLst>
          </p:cNvPr>
          <p:cNvSpPr/>
          <p:nvPr/>
        </p:nvSpPr>
        <p:spPr>
          <a:xfrm>
            <a:off x="2739750" y="1197137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1" name="Arrow: Up 350">
            <a:extLst>
              <a:ext uri="{FF2B5EF4-FFF2-40B4-BE49-F238E27FC236}">
                <a16:creationId xmlns:a16="http://schemas.microsoft.com/office/drawing/2014/main" id="{3794132E-60D1-47E6-89B6-4C8CA8EDC74D}"/>
              </a:ext>
            </a:extLst>
          </p:cNvPr>
          <p:cNvSpPr/>
          <p:nvPr/>
        </p:nvSpPr>
        <p:spPr>
          <a:xfrm>
            <a:off x="2963034" y="1197136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2" name="Arrow: Up 351">
            <a:extLst>
              <a:ext uri="{FF2B5EF4-FFF2-40B4-BE49-F238E27FC236}">
                <a16:creationId xmlns:a16="http://schemas.microsoft.com/office/drawing/2014/main" id="{F9E50CA2-CDFA-4F90-A9AA-888ADEC812A3}"/>
              </a:ext>
            </a:extLst>
          </p:cNvPr>
          <p:cNvSpPr/>
          <p:nvPr/>
        </p:nvSpPr>
        <p:spPr>
          <a:xfrm>
            <a:off x="3188535" y="1200367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3" name="Arrow: Up 352">
            <a:extLst>
              <a:ext uri="{FF2B5EF4-FFF2-40B4-BE49-F238E27FC236}">
                <a16:creationId xmlns:a16="http://schemas.microsoft.com/office/drawing/2014/main" id="{EE3BAD5C-03A5-4702-B6F3-8E0420637D25}"/>
              </a:ext>
            </a:extLst>
          </p:cNvPr>
          <p:cNvSpPr/>
          <p:nvPr/>
        </p:nvSpPr>
        <p:spPr>
          <a:xfrm>
            <a:off x="3969725" y="118211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4" name="Arrow: Up 353">
            <a:extLst>
              <a:ext uri="{FF2B5EF4-FFF2-40B4-BE49-F238E27FC236}">
                <a16:creationId xmlns:a16="http://schemas.microsoft.com/office/drawing/2014/main" id="{FE309ADC-7BDB-4E05-999D-026E2CFD88E3}"/>
              </a:ext>
            </a:extLst>
          </p:cNvPr>
          <p:cNvSpPr/>
          <p:nvPr/>
        </p:nvSpPr>
        <p:spPr>
          <a:xfrm>
            <a:off x="4193009" y="1182118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5" name="Arrow: Up 354">
            <a:extLst>
              <a:ext uri="{FF2B5EF4-FFF2-40B4-BE49-F238E27FC236}">
                <a16:creationId xmlns:a16="http://schemas.microsoft.com/office/drawing/2014/main" id="{0D5F97D7-232E-448C-8E02-C1B24739E8DF}"/>
              </a:ext>
            </a:extLst>
          </p:cNvPr>
          <p:cNvSpPr/>
          <p:nvPr/>
        </p:nvSpPr>
        <p:spPr>
          <a:xfrm>
            <a:off x="4418510" y="118534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6" name="Arrow: Up 355">
            <a:extLst>
              <a:ext uri="{FF2B5EF4-FFF2-40B4-BE49-F238E27FC236}">
                <a16:creationId xmlns:a16="http://schemas.microsoft.com/office/drawing/2014/main" id="{47D693A3-36A4-4371-9A90-503FF0C88E3F}"/>
              </a:ext>
            </a:extLst>
          </p:cNvPr>
          <p:cNvSpPr/>
          <p:nvPr/>
        </p:nvSpPr>
        <p:spPr>
          <a:xfrm>
            <a:off x="4012357" y="2681310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7" name="Arrow: Up 356">
            <a:extLst>
              <a:ext uri="{FF2B5EF4-FFF2-40B4-BE49-F238E27FC236}">
                <a16:creationId xmlns:a16="http://schemas.microsoft.com/office/drawing/2014/main" id="{58B1CC55-269D-4CAB-A171-1AB88FCA6B44}"/>
              </a:ext>
            </a:extLst>
          </p:cNvPr>
          <p:cNvSpPr/>
          <p:nvPr/>
        </p:nvSpPr>
        <p:spPr>
          <a:xfrm>
            <a:off x="4235641" y="268130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8" name="Arrow: Up 357">
            <a:extLst>
              <a:ext uri="{FF2B5EF4-FFF2-40B4-BE49-F238E27FC236}">
                <a16:creationId xmlns:a16="http://schemas.microsoft.com/office/drawing/2014/main" id="{D1711712-0049-447E-8640-14AD8CFF8A8C}"/>
              </a:ext>
            </a:extLst>
          </p:cNvPr>
          <p:cNvSpPr/>
          <p:nvPr/>
        </p:nvSpPr>
        <p:spPr>
          <a:xfrm>
            <a:off x="4461142" y="2684540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9" name="Arrow: Up 358">
            <a:extLst>
              <a:ext uri="{FF2B5EF4-FFF2-40B4-BE49-F238E27FC236}">
                <a16:creationId xmlns:a16="http://schemas.microsoft.com/office/drawing/2014/main" id="{1F0F93C2-706D-4178-BC52-66CE4CD80C4D}"/>
              </a:ext>
            </a:extLst>
          </p:cNvPr>
          <p:cNvSpPr/>
          <p:nvPr/>
        </p:nvSpPr>
        <p:spPr>
          <a:xfrm>
            <a:off x="2787596" y="4452215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0" name="Arrow: Up 359">
            <a:extLst>
              <a:ext uri="{FF2B5EF4-FFF2-40B4-BE49-F238E27FC236}">
                <a16:creationId xmlns:a16="http://schemas.microsoft.com/office/drawing/2014/main" id="{FA4098E1-40FF-4C2F-BBFF-F8503A380E94}"/>
              </a:ext>
            </a:extLst>
          </p:cNvPr>
          <p:cNvSpPr/>
          <p:nvPr/>
        </p:nvSpPr>
        <p:spPr>
          <a:xfrm>
            <a:off x="3010880" y="4452214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1" name="Arrow: Up 360">
            <a:extLst>
              <a:ext uri="{FF2B5EF4-FFF2-40B4-BE49-F238E27FC236}">
                <a16:creationId xmlns:a16="http://schemas.microsoft.com/office/drawing/2014/main" id="{501957D5-8984-464E-830D-A504AFE1D69D}"/>
              </a:ext>
            </a:extLst>
          </p:cNvPr>
          <p:cNvSpPr/>
          <p:nvPr/>
        </p:nvSpPr>
        <p:spPr>
          <a:xfrm>
            <a:off x="4016575" y="4423333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2" name="Arrow: Up 361">
            <a:extLst>
              <a:ext uri="{FF2B5EF4-FFF2-40B4-BE49-F238E27FC236}">
                <a16:creationId xmlns:a16="http://schemas.microsoft.com/office/drawing/2014/main" id="{3A012CB9-9CA3-4784-904E-6458791A0809}"/>
              </a:ext>
            </a:extLst>
          </p:cNvPr>
          <p:cNvSpPr/>
          <p:nvPr/>
        </p:nvSpPr>
        <p:spPr>
          <a:xfrm>
            <a:off x="4239859" y="4423332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3" name="Arrow: Up 362">
            <a:extLst>
              <a:ext uri="{FF2B5EF4-FFF2-40B4-BE49-F238E27FC236}">
                <a16:creationId xmlns:a16="http://schemas.microsoft.com/office/drawing/2014/main" id="{B04D4315-C125-4784-98E5-382AA15941D0}"/>
              </a:ext>
            </a:extLst>
          </p:cNvPr>
          <p:cNvSpPr/>
          <p:nvPr/>
        </p:nvSpPr>
        <p:spPr>
          <a:xfrm>
            <a:off x="4465360" y="4426563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4" name="Arrow: Up 363">
            <a:extLst>
              <a:ext uri="{FF2B5EF4-FFF2-40B4-BE49-F238E27FC236}">
                <a16:creationId xmlns:a16="http://schemas.microsoft.com/office/drawing/2014/main" id="{A2C818E8-B98A-44BF-B0E3-4D3A96EFC420}"/>
              </a:ext>
            </a:extLst>
          </p:cNvPr>
          <p:cNvSpPr/>
          <p:nvPr/>
        </p:nvSpPr>
        <p:spPr>
          <a:xfrm>
            <a:off x="5383943" y="2691002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5" name="Arrow: Up 364">
            <a:extLst>
              <a:ext uri="{FF2B5EF4-FFF2-40B4-BE49-F238E27FC236}">
                <a16:creationId xmlns:a16="http://schemas.microsoft.com/office/drawing/2014/main" id="{7753E054-E931-4BBC-AAB7-FDA582E515D9}"/>
              </a:ext>
            </a:extLst>
          </p:cNvPr>
          <p:cNvSpPr/>
          <p:nvPr/>
        </p:nvSpPr>
        <p:spPr>
          <a:xfrm>
            <a:off x="5607227" y="2691001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6" name="Arrow: Up 365">
            <a:extLst>
              <a:ext uri="{FF2B5EF4-FFF2-40B4-BE49-F238E27FC236}">
                <a16:creationId xmlns:a16="http://schemas.microsoft.com/office/drawing/2014/main" id="{73E00A9D-98A6-4342-A853-915721F748FA}"/>
              </a:ext>
            </a:extLst>
          </p:cNvPr>
          <p:cNvSpPr/>
          <p:nvPr/>
        </p:nvSpPr>
        <p:spPr>
          <a:xfrm>
            <a:off x="5832728" y="2694232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7" name="Arrow: Up 366">
            <a:extLst>
              <a:ext uri="{FF2B5EF4-FFF2-40B4-BE49-F238E27FC236}">
                <a16:creationId xmlns:a16="http://schemas.microsoft.com/office/drawing/2014/main" id="{0BD107D7-18A7-4980-B319-7243E943B4AE}"/>
              </a:ext>
            </a:extLst>
          </p:cNvPr>
          <p:cNvSpPr/>
          <p:nvPr/>
        </p:nvSpPr>
        <p:spPr>
          <a:xfrm>
            <a:off x="2756701" y="2696511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8" name="Arrow: Up 367">
            <a:extLst>
              <a:ext uri="{FF2B5EF4-FFF2-40B4-BE49-F238E27FC236}">
                <a16:creationId xmlns:a16="http://schemas.microsoft.com/office/drawing/2014/main" id="{C2049591-F038-450F-8D40-1C9BFF798BD9}"/>
              </a:ext>
            </a:extLst>
          </p:cNvPr>
          <p:cNvSpPr/>
          <p:nvPr/>
        </p:nvSpPr>
        <p:spPr>
          <a:xfrm>
            <a:off x="2979985" y="2696510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9" name="Arrow: Up 368">
            <a:extLst>
              <a:ext uri="{FF2B5EF4-FFF2-40B4-BE49-F238E27FC236}">
                <a16:creationId xmlns:a16="http://schemas.microsoft.com/office/drawing/2014/main" id="{37725606-261C-4787-862F-8693ABEA08BA}"/>
              </a:ext>
            </a:extLst>
          </p:cNvPr>
          <p:cNvSpPr/>
          <p:nvPr/>
        </p:nvSpPr>
        <p:spPr>
          <a:xfrm>
            <a:off x="3205486" y="2699741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0" name="Arrow: Up 369">
            <a:extLst>
              <a:ext uri="{FF2B5EF4-FFF2-40B4-BE49-F238E27FC236}">
                <a16:creationId xmlns:a16="http://schemas.microsoft.com/office/drawing/2014/main" id="{8678B5CC-2688-45A6-8E42-B964A193DCA3}"/>
              </a:ext>
            </a:extLst>
          </p:cNvPr>
          <p:cNvSpPr/>
          <p:nvPr/>
        </p:nvSpPr>
        <p:spPr>
          <a:xfrm rot="10800000">
            <a:off x="5340087" y="1203382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1" name="Arrow: Up 370">
            <a:extLst>
              <a:ext uri="{FF2B5EF4-FFF2-40B4-BE49-F238E27FC236}">
                <a16:creationId xmlns:a16="http://schemas.microsoft.com/office/drawing/2014/main" id="{AE830E79-F260-41A2-BF23-316C2CDA94D5}"/>
              </a:ext>
            </a:extLst>
          </p:cNvPr>
          <p:cNvSpPr/>
          <p:nvPr/>
        </p:nvSpPr>
        <p:spPr>
          <a:xfrm rot="10800000">
            <a:off x="5563371" y="1203381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2" name="Arrow: Up 371">
            <a:extLst>
              <a:ext uri="{FF2B5EF4-FFF2-40B4-BE49-F238E27FC236}">
                <a16:creationId xmlns:a16="http://schemas.microsoft.com/office/drawing/2014/main" id="{4E014B87-1ED8-4704-8F06-C472ACB632F8}"/>
              </a:ext>
            </a:extLst>
          </p:cNvPr>
          <p:cNvSpPr/>
          <p:nvPr/>
        </p:nvSpPr>
        <p:spPr>
          <a:xfrm rot="10800000">
            <a:off x="5383943" y="4437192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3" name="Arrow: Up 372">
            <a:extLst>
              <a:ext uri="{FF2B5EF4-FFF2-40B4-BE49-F238E27FC236}">
                <a16:creationId xmlns:a16="http://schemas.microsoft.com/office/drawing/2014/main" id="{A08D87A3-7CD8-44A9-98CD-6C3E8AB6FBC9}"/>
              </a:ext>
            </a:extLst>
          </p:cNvPr>
          <p:cNvSpPr/>
          <p:nvPr/>
        </p:nvSpPr>
        <p:spPr>
          <a:xfrm rot="10800000">
            <a:off x="2741517" y="1943058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4" name="Arrow: Up 373">
            <a:extLst>
              <a:ext uri="{FF2B5EF4-FFF2-40B4-BE49-F238E27FC236}">
                <a16:creationId xmlns:a16="http://schemas.microsoft.com/office/drawing/2014/main" id="{25530633-1852-4524-9D7A-A8156BF9515C}"/>
              </a:ext>
            </a:extLst>
          </p:cNvPr>
          <p:cNvSpPr/>
          <p:nvPr/>
        </p:nvSpPr>
        <p:spPr>
          <a:xfrm rot="10800000">
            <a:off x="2964801" y="1943057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5" name="Arrow: Up 374">
            <a:extLst>
              <a:ext uri="{FF2B5EF4-FFF2-40B4-BE49-F238E27FC236}">
                <a16:creationId xmlns:a16="http://schemas.microsoft.com/office/drawing/2014/main" id="{2F22BBDA-2C00-4137-888B-51B880BE5D8F}"/>
              </a:ext>
            </a:extLst>
          </p:cNvPr>
          <p:cNvSpPr/>
          <p:nvPr/>
        </p:nvSpPr>
        <p:spPr>
          <a:xfrm rot="10800000">
            <a:off x="2759791" y="3566451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6" name="Arrow: Up 375">
            <a:extLst>
              <a:ext uri="{FF2B5EF4-FFF2-40B4-BE49-F238E27FC236}">
                <a16:creationId xmlns:a16="http://schemas.microsoft.com/office/drawing/2014/main" id="{90C9FC2F-7E99-41C2-AEE3-7D38FF80A36D}"/>
              </a:ext>
            </a:extLst>
          </p:cNvPr>
          <p:cNvSpPr/>
          <p:nvPr/>
        </p:nvSpPr>
        <p:spPr>
          <a:xfrm rot="10800000">
            <a:off x="2983075" y="3566450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3" name="Arrow: Up 382">
            <a:extLst>
              <a:ext uri="{FF2B5EF4-FFF2-40B4-BE49-F238E27FC236}">
                <a16:creationId xmlns:a16="http://schemas.microsoft.com/office/drawing/2014/main" id="{1905E8DD-7E60-475F-9F87-B794D480A349}"/>
              </a:ext>
            </a:extLst>
          </p:cNvPr>
          <p:cNvSpPr/>
          <p:nvPr/>
        </p:nvSpPr>
        <p:spPr>
          <a:xfrm rot="10800000">
            <a:off x="4014358" y="3542354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4" name="Arrow: Up 383">
            <a:extLst>
              <a:ext uri="{FF2B5EF4-FFF2-40B4-BE49-F238E27FC236}">
                <a16:creationId xmlns:a16="http://schemas.microsoft.com/office/drawing/2014/main" id="{21427DAD-A93C-4B84-85E4-F61DF22B55B6}"/>
              </a:ext>
            </a:extLst>
          </p:cNvPr>
          <p:cNvSpPr/>
          <p:nvPr/>
        </p:nvSpPr>
        <p:spPr>
          <a:xfrm rot="10800000">
            <a:off x="4237642" y="3542353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5" name="Arrow: Up 384">
            <a:extLst>
              <a:ext uri="{FF2B5EF4-FFF2-40B4-BE49-F238E27FC236}">
                <a16:creationId xmlns:a16="http://schemas.microsoft.com/office/drawing/2014/main" id="{AF8F4FCC-E7A5-49E2-98DC-BC694CC21E88}"/>
              </a:ext>
            </a:extLst>
          </p:cNvPr>
          <p:cNvSpPr/>
          <p:nvPr/>
        </p:nvSpPr>
        <p:spPr>
          <a:xfrm rot="10800000">
            <a:off x="4012257" y="1923194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6" name="Arrow: Up 385">
            <a:extLst>
              <a:ext uri="{FF2B5EF4-FFF2-40B4-BE49-F238E27FC236}">
                <a16:creationId xmlns:a16="http://schemas.microsoft.com/office/drawing/2014/main" id="{145A80A0-1810-4A46-8C78-B912E183873D}"/>
              </a:ext>
            </a:extLst>
          </p:cNvPr>
          <p:cNvSpPr/>
          <p:nvPr/>
        </p:nvSpPr>
        <p:spPr>
          <a:xfrm>
            <a:off x="5333906" y="1897756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7" name="Arrow: Up 386">
            <a:extLst>
              <a:ext uri="{FF2B5EF4-FFF2-40B4-BE49-F238E27FC236}">
                <a16:creationId xmlns:a16="http://schemas.microsoft.com/office/drawing/2014/main" id="{DA0F7528-967D-4FE7-8E65-49112AFC3158}"/>
              </a:ext>
            </a:extLst>
          </p:cNvPr>
          <p:cNvSpPr/>
          <p:nvPr/>
        </p:nvSpPr>
        <p:spPr>
          <a:xfrm>
            <a:off x="5557190" y="1897755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8" name="Arrow: Up 387">
            <a:extLst>
              <a:ext uri="{FF2B5EF4-FFF2-40B4-BE49-F238E27FC236}">
                <a16:creationId xmlns:a16="http://schemas.microsoft.com/office/drawing/2014/main" id="{1AB70508-710C-43D2-A8F1-3B8337A09696}"/>
              </a:ext>
            </a:extLst>
          </p:cNvPr>
          <p:cNvSpPr/>
          <p:nvPr/>
        </p:nvSpPr>
        <p:spPr>
          <a:xfrm>
            <a:off x="5782691" y="1900986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9" name="Arrow: Up 388">
            <a:extLst>
              <a:ext uri="{FF2B5EF4-FFF2-40B4-BE49-F238E27FC236}">
                <a16:creationId xmlns:a16="http://schemas.microsoft.com/office/drawing/2014/main" id="{BB6D6901-CD0A-4AB5-9848-8ABC8843CA3F}"/>
              </a:ext>
            </a:extLst>
          </p:cNvPr>
          <p:cNvSpPr/>
          <p:nvPr/>
        </p:nvSpPr>
        <p:spPr>
          <a:xfrm>
            <a:off x="5361353" y="3518925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0" name="Arrow: Up 389">
            <a:extLst>
              <a:ext uri="{FF2B5EF4-FFF2-40B4-BE49-F238E27FC236}">
                <a16:creationId xmlns:a16="http://schemas.microsoft.com/office/drawing/2014/main" id="{AAE28045-CD82-49FE-892E-5AD3001AD19E}"/>
              </a:ext>
            </a:extLst>
          </p:cNvPr>
          <p:cNvSpPr/>
          <p:nvPr/>
        </p:nvSpPr>
        <p:spPr>
          <a:xfrm>
            <a:off x="5584637" y="3518924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1A4B3B3D-0899-45DA-859F-1BEC4C6E44E8}"/>
              </a:ext>
            </a:extLst>
          </p:cNvPr>
          <p:cNvSpPr txBox="1"/>
          <p:nvPr/>
        </p:nvSpPr>
        <p:spPr>
          <a:xfrm>
            <a:off x="7788962" y="1076300"/>
            <a:ext cx="89198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/>
              <a:t>74</a:t>
            </a:r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24</a:t>
            </a:r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72</a:t>
            </a:r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23</a:t>
            </a:r>
          </a:p>
          <a:p>
            <a:endParaRPr lang="es-MX" sz="2400" dirty="0"/>
          </a:p>
          <a:p>
            <a:endParaRPr lang="es-MX" sz="1700" dirty="0"/>
          </a:p>
          <a:p>
            <a:r>
              <a:rPr lang="es-MX" sz="1700" dirty="0"/>
              <a:t>71</a:t>
            </a:r>
          </a:p>
          <a:p>
            <a:endParaRPr lang="es-MX" sz="1200" dirty="0"/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25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DFF6BE45-CFD6-4F2E-830A-B7AED65FE795}"/>
              </a:ext>
            </a:extLst>
          </p:cNvPr>
          <p:cNvSpPr/>
          <p:nvPr/>
        </p:nvSpPr>
        <p:spPr>
          <a:xfrm>
            <a:off x="8600664" y="351829"/>
            <a:ext cx="1512920" cy="5508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EE81FACA-8805-401C-B5A8-F0E975A8F757}"/>
              </a:ext>
            </a:extLst>
          </p:cNvPr>
          <p:cNvSpPr txBox="1"/>
          <p:nvPr/>
        </p:nvSpPr>
        <p:spPr>
          <a:xfrm>
            <a:off x="6212283" y="339401"/>
            <a:ext cx="127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Compras digitales</a:t>
            </a:r>
            <a:endParaRPr lang="es-MX" dirty="0"/>
          </a:p>
        </p:txBody>
      </p:sp>
      <p:sp>
        <p:nvSpPr>
          <p:cNvPr id="402" name="Arrow: Up 401">
            <a:extLst>
              <a:ext uri="{FF2B5EF4-FFF2-40B4-BE49-F238E27FC236}">
                <a16:creationId xmlns:a16="http://schemas.microsoft.com/office/drawing/2014/main" id="{3EF12CA8-4DD7-497A-A45F-BE25937C67D0}"/>
              </a:ext>
            </a:extLst>
          </p:cNvPr>
          <p:cNvSpPr/>
          <p:nvPr/>
        </p:nvSpPr>
        <p:spPr>
          <a:xfrm rot="10800000">
            <a:off x="6610303" y="1187021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3" name="Arrow: Up 402">
            <a:extLst>
              <a:ext uri="{FF2B5EF4-FFF2-40B4-BE49-F238E27FC236}">
                <a16:creationId xmlns:a16="http://schemas.microsoft.com/office/drawing/2014/main" id="{17A1A8F6-6818-43BE-856C-13A5405A95C8}"/>
              </a:ext>
            </a:extLst>
          </p:cNvPr>
          <p:cNvSpPr/>
          <p:nvPr/>
        </p:nvSpPr>
        <p:spPr>
          <a:xfrm rot="10800000">
            <a:off x="6833587" y="1187020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4" name="Arrow: Up 403">
            <a:extLst>
              <a:ext uri="{FF2B5EF4-FFF2-40B4-BE49-F238E27FC236}">
                <a16:creationId xmlns:a16="http://schemas.microsoft.com/office/drawing/2014/main" id="{FC954E2A-6BE8-4776-B4B4-8B5DBDCCD862}"/>
              </a:ext>
            </a:extLst>
          </p:cNvPr>
          <p:cNvSpPr/>
          <p:nvPr/>
        </p:nvSpPr>
        <p:spPr>
          <a:xfrm rot="10800000">
            <a:off x="6621959" y="2726808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5" name="Arrow: Up 404">
            <a:extLst>
              <a:ext uri="{FF2B5EF4-FFF2-40B4-BE49-F238E27FC236}">
                <a16:creationId xmlns:a16="http://schemas.microsoft.com/office/drawing/2014/main" id="{063614F5-7B57-4343-B2AB-0EB5482FC96E}"/>
              </a:ext>
            </a:extLst>
          </p:cNvPr>
          <p:cNvSpPr/>
          <p:nvPr/>
        </p:nvSpPr>
        <p:spPr>
          <a:xfrm rot="10800000">
            <a:off x="6845243" y="2726807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6" name="Arrow: Up 405">
            <a:extLst>
              <a:ext uri="{FF2B5EF4-FFF2-40B4-BE49-F238E27FC236}">
                <a16:creationId xmlns:a16="http://schemas.microsoft.com/office/drawing/2014/main" id="{2B61F15C-3B68-4F3C-A577-5F5A1DE1A69E}"/>
              </a:ext>
            </a:extLst>
          </p:cNvPr>
          <p:cNvSpPr/>
          <p:nvPr/>
        </p:nvSpPr>
        <p:spPr>
          <a:xfrm rot="10800000">
            <a:off x="6567904" y="4420102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7" name="Arrow: Up 406">
            <a:extLst>
              <a:ext uri="{FF2B5EF4-FFF2-40B4-BE49-F238E27FC236}">
                <a16:creationId xmlns:a16="http://schemas.microsoft.com/office/drawing/2014/main" id="{46268ED3-C7B5-4929-ADF7-7976D34C9ABD}"/>
              </a:ext>
            </a:extLst>
          </p:cNvPr>
          <p:cNvSpPr/>
          <p:nvPr/>
        </p:nvSpPr>
        <p:spPr>
          <a:xfrm rot="10800000">
            <a:off x="6791188" y="4420101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8" name="Arrow: Up 407">
            <a:extLst>
              <a:ext uri="{FF2B5EF4-FFF2-40B4-BE49-F238E27FC236}">
                <a16:creationId xmlns:a16="http://schemas.microsoft.com/office/drawing/2014/main" id="{2556A9C3-EB66-4E99-9C2D-A01D49B72D7F}"/>
              </a:ext>
            </a:extLst>
          </p:cNvPr>
          <p:cNvSpPr/>
          <p:nvPr/>
        </p:nvSpPr>
        <p:spPr>
          <a:xfrm rot="10800000">
            <a:off x="7016689" y="4423332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9" name="Arrow: Up 408">
            <a:extLst>
              <a:ext uri="{FF2B5EF4-FFF2-40B4-BE49-F238E27FC236}">
                <a16:creationId xmlns:a16="http://schemas.microsoft.com/office/drawing/2014/main" id="{F02014FE-3A0F-42BD-AEFA-C2347E2B0BA3}"/>
              </a:ext>
            </a:extLst>
          </p:cNvPr>
          <p:cNvSpPr/>
          <p:nvPr/>
        </p:nvSpPr>
        <p:spPr>
          <a:xfrm>
            <a:off x="6582665" y="1894525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0" name="Arrow: Up 409">
            <a:extLst>
              <a:ext uri="{FF2B5EF4-FFF2-40B4-BE49-F238E27FC236}">
                <a16:creationId xmlns:a16="http://schemas.microsoft.com/office/drawing/2014/main" id="{9BF7E8EE-BD2E-48BD-8975-ADBE95DB4049}"/>
              </a:ext>
            </a:extLst>
          </p:cNvPr>
          <p:cNvSpPr/>
          <p:nvPr/>
        </p:nvSpPr>
        <p:spPr>
          <a:xfrm>
            <a:off x="6805949" y="1894524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1" name="Arrow: Up 410">
            <a:extLst>
              <a:ext uri="{FF2B5EF4-FFF2-40B4-BE49-F238E27FC236}">
                <a16:creationId xmlns:a16="http://schemas.microsoft.com/office/drawing/2014/main" id="{6E0B611A-8B3B-48BC-B135-899D052F83EC}"/>
              </a:ext>
            </a:extLst>
          </p:cNvPr>
          <p:cNvSpPr/>
          <p:nvPr/>
        </p:nvSpPr>
        <p:spPr>
          <a:xfrm>
            <a:off x="7031450" y="1897755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2" name="Arrow: Up 411">
            <a:extLst>
              <a:ext uri="{FF2B5EF4-FFF2-40B4-BE49-F238E27FC236}">
                <a16:creationId xmlns:a16="http://schemas.microsoft.com/office/drawing/2014/main" id="{C242A75F-4985-4AB7-9FA2-87A8D6178A84}"/>
              </a:ext>
            </a:extLst>
          </p:cNvPr>
          <p:cNvSpPr/>
          <p:nvPr/>
        </p:nvSpPr>
        <p:spPr>
          <a:xfrm>
            <a:off x="6561825" y="3513814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3" name="Arrow: Up 412">
            <a:extLst>
              <a:ext uri="{FF2B5EF4-FFF2-40B4-BE49-F238E27FC236}">
                <a16:creationId xmlns:a16="http://schemas.microsoft.com/office/drawing/2014/main" id="{61DF0BB4-45D5-414A-BD30-2062A7672500}"/>
              </a:ext>
            </a:extLst>
          </p:cNvPr>
          <p:cNvSpPr/>
          <p:nvPr/>
        </p:nvSpPr>
        <p:spPr>
          <a:xfrm>
            <a:off x="6785109" y="3513813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4" name="Arrow: Up 413">
            <a:extLst>
              <a:ext uri="{FF2B5EF4-FFF2-40B4-BE49-F238E27FC236}">
                <a16:creationId xmlns:a16="http://schemas.microsoft.com/office/drawing/2014/main" id="{4044EAF2-230A-436B-B93A-ED215BCE5E6B}"/>
              </a:ext>
            </a:extLst>
          </p:cNvPr>
          <p:cNvSpPr/>
          <p:nvPr/>
        </p:nvSpPr>
        <p:spPr>
          <a:xfrm>
            <a:off x="7010610" y="3517044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5" name="Arrow: Up 414">
            <a:extLst>
              <a:ext uri="{FF2B5EF4-FFF2-40B4-BE49-F238E27FC236}">
                <a16:creationId xmlns:a16="http://schemas.microsoft.com/office/drawing/2014/main" id="{F6073AA6-F5A7-459B-89D1-B4FACA40B70F}"/>
              </a:ext>
            </a:extLst>
          </p:cNvPr>
          <p:cNvSpPr/>
          <p:nvPr/>
        </p:nvSpPr>
        <p:spPr>
          <a:xfrm>
            <a:off x="6567904" y="5283308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6" name="Arrow: Up 415">
            <a:extLst>
              <a:ext uri="{FF2B5EF4-FFF2-40B4-BE49-F238E27FC236}">
                <a16:creationId xmlns:a16="http://schemas.microsoft.com/office/drawing/2014/main" id="{E9DA190B-7EF0-428F-89FF-9A8BD6F2F33F}"/>
              </a:ext>
            </a:extLst>
          </p:cNvPr>
          <p:cNvSpPr/>
          <p:nvPr/>
        </p:nvSpPr>
        <p:spPr>
          <a:xfrm>
            <a:off x="6791188" y="5283307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7" name="Arrow: Up 416">
            <a:extLst>
              <a:ext uri="{FF2B5EF4-FFF2-40B4-BE49-F238E27FC236}">
                <a16:creationId xmlns:a16="http://schemas.microsoft.com/office/drawing/2014/main" id="{6A0D644E-8C0A-4225-B835-8C8EE7FFCC9A}"/>
              </a:ext>
            </a:extLst>
          </p:cNvPr>
          <p:cNvSpPr/>
          <p:nvPr/>
        </p:nvSpPr>
        <p:spPr>
          <a:xfrm>
            <a:off x="7016689" y="5286538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9" name="Arrow: Up 418">
            <a:extLst>
              <a:ext uri="{FF2B5EF4-FFF2-40B4-BE49-F238E27FC236}">
                <a16:creationId xmlns:a16="http://schemas.microsoft.com/office/drawing/2014/main" id="{20EAB901-F13D-4304-9377-8946873EF941}"/>
              </a:ext>
            </a:extLst>
          </p:cNvPr>
          <p:cNvSpPr/>
          <p:nvPr/>
        </p:nvSpPr>
        <p:spPr>
          <a:xfrm rot="10800000">
            <a:off x="2699513" y="5398074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0" name="Arrow: Up 419">
            <a:extLst>
              <a:ext uri="{FF2B5EF4-FFF2-40B4-BE49-F238E27FC236}">
                <a16:creationId xmlns:a16="http://schemas.microsoft.com/office/drawing/2014/main" id="{37971231-788C-4BE1-AF93-A93FAB142002}"/>
              </a:ext>
            </a:extLst>
          </p:cNvPr>
          <p:cNvSpPr/>
          <p:nvPr/>
        </p:nvSpPr>
        <p:spPr>
          <a:xfrm rot="10800000">
            <a:off x="2922797" y="5398073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1" name="Arrow: Up 420">
            <a:extLst>
              <a:ext uri="{FF2B5EF4-FFF2-40B4-BE49-F238E27FC236}">
                <a16:creationId xmlns:a16="http://schemas.microsoft.com/office/drawing/2014/main" id="{E8750CB1-672B-484C-9F88-CDD10E2719EE}"/>
              </a:ext>
            </a:extLst>
          </p:cNvPr>
          <p:cNvSpPr/>
          <p:nvPr/>
        </p:nvSpPr>
        <p:spPr>
          <a:xfrm rot="10800000">
            <a:off x="3954080" y="5373977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2" name="Arrow: Up 421">
            <a:extLst>
              <a:ext uri="{FF2B5EF4-FFF2-40B4-BE49-F238E27FC236}">
                <a16:creationId xmlns:a16="http://schemas.microsoft.com/office/drawing/2014/main" id="{552D11ED-30E1-4C43-83BA-748F06956C0A}"/>
              </a:ext>
            </a:extLst>
          </p:cNvPr>
          <p:cNvSpPr/>
          <p:nvPr/>
        </p:nvSpPr>
        <p:spPr>
          <a:xfrm rot="10800000">
            <a:off x="4177364" y="5373976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3" name="Arrow: Up 422">
            <a:extLst>
              <a:ext uri="{FF2B5EF4-FFF2-40B4-BE49-F238E27FC236}">
                <a16:creationId xmlns:a16="http://schemas.microsoft.com/office/drawing/2014/main" id="{DAB012EC-7C7A-4288-A977-3A9EAFE8FE41}"/>
              </a:ext>
            </a:extLst>
          </p:cNvPr>
          <p:cNvSpPr/>
          <p:nvPr/>
        </p:nvSpPr>
        <p:spPr>
          <a:xfrm>
            <a:off x="5301075" y="5350548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4" name="Arrow: Up 423">
            <a:extLst>
              <a:ext uri="{FF2B5EF4-FFF2-40B4-BE49-F238E27FC236}">
                <a16:creationId xmlns:a16="http://schemas.microsoft.com/office/drawing/2014/main" id="{D101C97B-E300-43D5-89B5-23EDDB76B669}"/>
              </a:ext>
            </a:extLst>
          </p:cNvPr>
          <p:cNvSpPr/>
          <p:nvPr/>
        </p:nvSpPr>
        <p:spPr>
          <a:xfrm>
            <a:off x="5524359" y="5350547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5" name="Left Brace 424">
            <a:extLst>
              <a:ext uri="{FF2B5EF4-FFF2-40B4-BE49-F238E27FC236}">
                <a16:creationId xmlns:a16="http://schemas.microsoft.com/office/drawing/2014/main" id="{E948033A-6B58-4D81-AF09-07CEE7DA71C5}"/>
              </a:ext>
            </a:extLst>
          </p:cNvPr>
          <p:cNvSpPr/>
          <p:nvPr/>
        </p:nvSpPr>
        <p:spPr>
          <a:xfrm rot="16200000">
            <a:off x="5438109" y="3393208"/>
            <a:ext cx="172500" cy="525051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10A854C2-01B7-47CB-9359-0C1ED7B62545}"/>
              </a:ext>
            </a:extLst>
          </p:cNvPr>
          <p:cNvSpPr txBox="1"/>
          <p:nvPr/>
        </p:nvSpPr>
        <p:spPr>
          <a:xfrm>
            <a:off x="4730383" y="6285725"/>
            <a:ext cx="278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Independientes</a:t>
            </a:r>
            <a:endParaRPr lang="es-PE" b="1" dirty="0"/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91719DBA-14E4-4C24-A559-AC7D1189908F}"/>
              </a:ext>
            </a:extLst>
          </p:cNvPr>
          <p:cNvSpPr txBox="1"/>
          <p:nvPr/>
        </p:nvSpPr>
        <p:spPr>
          <a:xfrm>
            <a:off x="10563606" y="1151793"/>
            <a:ext cx="278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Dependiente</a:t>
            </a:r>
            <a:endParaRPr lang="es-PE" b="1" dirty="0"/>
          </a:p>
        </p:txBody>
      </p: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0CE8217C-3FA4-425B-8956-42F98349E740}"/>
              </a:ext>
            </a:extLst>
          </p:cNvPr>
          <p:cNvCxnSpPr>
            <a:cxnSpLocks/>
          </p:cNvCxnSpPr>
          <p:nvPr/>
        </p:nvCxnSpPr>
        <p:spPr>
          <a:xfrm>
            <a:off x="10269683" y="717416"/>
            <a:ext cx="922297" cy="40308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2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437272AC-2B05-4B77-9BA3-DDE36EDD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799"/>
            <a:ext cx="10515600" cy="1325563"/>
          </a:xfrm>
        </p:spPr>
        <p:txBody>
          <a:bodyPr/>
          <a:lstStyle/>
          <a:p>
            <a:r>
              <a:rPr lang="es-MX" b="1" dirty="0"/>
              <a:t>Algoritmos de </a:t>
            </a:r>
            <a:r>
              <a:rPr lang="es-MX" b="1" dirty="0" err="1"/>
              <a:t>Clasificacion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EA1E7-A7F0-492D-94BF-5EC3C3E3B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475" y="2408691"/>
            <a:ext cx="6400800" cy="32194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BA87BF7-5C40-44BC-86CB-FC846A8889D2}"/>
              </a:ext>
            </a:extLst>
          </p:cNvPr>
          <p:cNvSpPr/>
          <p:nvPr/>
        </p:nvSpPr>
        <p:spPr>
          <a:xfrm>
            <a:off x="3707027" y="2303659"/>
            <a:ext cx="1470454" cy="1125341"/>
          </a:xfrm>
          <a:prstGeom prst="ellipse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B37EA0-3BD4-42A0-999C-2D553BB2AAC7}"/>
              </a:ext>
            </a:extLst>
          </p:cNvPr>
          <p:cNvCxnSpPr/>
          <p:nvPr/>
        </p:nvCxnSpPr>
        <p:spPr>
          <a:xfrm flipH="1">
            <a:off x="4991048" y="1943100"/>
            <a:ext cx="1927654" cy="41307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B3591A-8DBA-4CE9-A652-A80100F48389}"/>
              </a:ext>
            </a:extLst>
          </p:cNvPr>
          <p:cNvSpPr txBox="1"/>
          <p:nvPr/>
        </p:nvSpPr>
        <p:spPr>
          <a:xfrm>
            <a:off x="6993924" y="1530608"/>
            <a:ext cx="2755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más utilizado (junto con Decision Trees)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8847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itle 1">
            <a:extLst>
              <a:ext uri="{FF2B5EF4-FFF2-40B4-BE49-F238E27FC236}">
                <a16:creationId xmlns:a16="http://schemas.microsoft.com/office/drawing/2014/main" id="{5A2F46BC-EFAB-44DD-9E1E-81BC0FA4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1" y="542139"/>
            <a:ext cx="10553624" cy="1135737"/>
          </a:xfrm>
        </p:spPr>
        <p:txBody>
          <a:bodyPr>
            <a:normAutofit/>
          </a:bodyPr>
          <a:lstStyle/>
          <a:p>
            <a:r>
              <a:rPr lang="es-MX" b="1" dirty="0"/>
              <a:t>Técnica de regresión logística</a:t>
            </a:r>
            <a:endParaRPr lang="es-PE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FC1E3-D59C-4FCB-AB34-6101DBF3B44D}"/>
              </a:ext>
            </a:extLst>
          </p:cNvPr>
          <p:cNvSpPr txBox="1"/>
          <p:nvPr/>
        </p:nvSpPr>
        <p:spPr>
          <a:xfrm>
            <a:off x="969592" y="1748041"/>
            <a:ext cx="9195899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s-PE" altLang="es-PE" sz="2400" dirty="0"/>
              <a:t>El algoritmo busca determinar “A” y los “B” de tal forma que minimicen el error “e” en la data disponible.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AC1BAA-018D-4319-A37F-83D2D06F7D5A}"/>
              </a:ext>
            </a:extLst>
          </p:cNvPr>
          <p:cNvSpPr txBox="1"/>
          <p:nvPr/>
        </p:nvSpPr>
        <p:spPr>
          <a:xfrm>
            <a:off x="1354695" y="2870582"/>
            <a:ext cx="7456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s-PE" sz="2400" b="1" dirty="0"/>
              <a:t>Regresión logística: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7A0E3C-7F3C-4A4A-B068-0546CD703F79}"/>
              </a:ext>
            </a:extLst>
          </p:cNvPr>
          <p:cNvSpPr txBox="1"/>
          <p:nvPr/>
        </p:nvSpPr>
        <p:spPr>
          <a:xfrm>
            <a:off x="1774813" y="4902749"/>
            <a:ext cx="86423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altLang="es-PE" sz="2000" b="1" dirty="0"/>
              <a:t>¿Qué significa “A”?: </a:t>
            </a:r>
            <a:r>
              <a:rPr lang="es-PE" altLang="es-PE" sz="2000" dirty="0"/>
              <a:t>Nuevamente es el intercepto 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PE" altLang="es-PE" sz="2000" dirty="0"/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altLang="es-PE" sz="2000" b="1" dirty="0"/>
              <a:t>¿Qué importancia tiene la magnitud y signo de “B” sobre la predicción de “Y”?: </a:t>
            </a:r>
            <a:r>
              <a:rPr lang="es-PE" altLang="es-PE" sz="2000" dirty="0"/>
              <a:t>No existe una relación clara (están en numerador y denominador, se requiere observar los log-odds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D1AC40-F10A-415A-9B45-8E3A04660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528213"/>
            <a:ext cx="2026509" cy="110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D6B31B-7CA3-48E4-B32D-3E50F17FA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010" y="3874887"/>
            <a:ext cx="4930199" cy="54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72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>
            <a:extLst>
              <a:ext uri="{FF2B5EF4-FFF2-40B4-BE49-F238E27FC236}">
                <a16:creationId xmlns:a16="http://schemas.microsoft.com/office/drawing/2014/main" id="{5A2F46BC-EFAB-44DD-9E1E-81BC0FA4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1" y="542139"/>
            <a:ext cx="10553624" cy="1135737"/>
          </a:xfrm>
        </p:spPr>
        <p:txBody>
          <a:bodyPr>
            <a:normAutofit/>
          </a:bodyPr>
          <a:lstStyle/>
          <a:p>
            <a:r>
              <a:rPr lang="es-MX" b="1" dirty="0"/>
              <a:t>Ejemplos en Python</a:t>
            </a:r>
            <a:endParaRPr lang="es-PE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FC1E3-D59C-4FCB-AB34-6101DBF3B44D}"/>
              </a:ext>
            </a:extLst>
          </p:cNvPr>
          <p:cNvSpPr txBox="1"/>
          <p:nvPr/>
        </p:nvSpPr>
        <p:spPr>
          <a:xfrm>
            <a:off x="1744464" y="2230419"/>
            <a:ext cx="882774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s-PE" altLang="es-PE" sz="2000" b="1" dirty="0"/>
              <a:t>Grupo       Dataset                                                        Variable dependiente</a:t>
            </a:r>
          </a:p>
          <a:p>
            <a:pPr eaLnBrk="1" hangingPunct="1">
              <a:lnSpc>
                <a:spcPct val="90000"/>
              </a:lnSpc>
            </a:pPr>
            <a:endParaRPr lang="es-PE" altLang="es-PE" sz="2000" dirty="0"/>
          </a:p>
          <a:p>
            <a:pPr eaLnBrk="1" hangingPunct="1">
              <a:lnSpc>
                <a:spcPct val="90000"/>
              </a:lnSpc>
            </a:pPr>
            <a:r>
              <a:rPr lang="es-PE" altLang="es-PE" sz="2000" dirty="0"/>
              <a:t>GRUPO 1   </a:t>
            </a:r>
            <a:r>
              <a:rPr lang="es-PE" sz="2000" b="0" i="0" u="none" strike="noStrike" dirty="0">
                <a:effectLst/>
                <a:latin typeface="-apple-system"/>
              </a:rPr>
              <a:t>Clase6_example2_fish.csv</a:t>
            </a:r>
            <a:r>
              <a:rPr lang="es-PE" altLang="es-PE" sz="2000" dirty="0"/>
              <a:t>                       </a:t>
            </a:r>
            <a:r>
              <a:rPr lang="es-PE" sz="2000" b="0" i="0" dirty="0">
                <a:solidFill>
                  <a:srgbClr val="24292F"/>
                </a:solidFill>
                <a:effectLst/>
                <a:latin typeface="ui-monospace"/>
              </a:rPr>
              <a:t>Weight_500</a:t>
            </a:r>
            <a:endParaRPr lang="es-PE" altLang="es-PE" sz="2000" dirty="0"/>
          </a:p>
          <a:p>
            <a:pPr eaLnBrk="1" hangingPunct="1">
              <a:lnSpc>
                <a:spcPct val="90000"/>
              </a:lnSpc>
            </a:pPr>
            <a:endParaRPr lang="es-PE" altLang="es-PE" sz="2000" dirty="0"/>
          </a:p>
          <a:p>
            <a:pPr eaLnBrk="1" hangingPunct="1">
              <a:lnSpc>
                <a:spcPct val="90000"/>
              </a:lnSpc>
            </a:pPr>
            <a:r>
              <a:rPr lang="es-PE" altLang="es-PE" sz="2000" dirty="0"/>
              <a:t>GRUPO 2   </a:t>
            </a:r>
            <a:r>
              <a:rPr lang="es-PE" sz="2000" b="0" i="0" u="none" strike="noStrike" dirty="0">
                <a:effectLst/>
                <a:latin typeface="-apple-system"/>
              </a:rPr>
              <a:t>Clase6_example3_insurance.csv</a:t>
            </a:r>
            <a:r>
              <a:rPr lang="es-PE" altLang="es-PE" sz="2000" dirty="0"/>
              <a:t>            </a:t>
            </a:r>
            <a:r>
              <a:rPr lang="es-PE" sz="2000" b="0" i="0" dirty="0">
                <a:solidFill>
                  <a:srgbClr val="24292F"/>
                </a:solidFill>
                <a:effectLst/>
                <a:latin typeface="ui-monospace"/>
              </a:rPr>
              <a:t>Charges_15000</a:t>
            </a:r>
            <a:endParaRPr lang="es-PE" altLang="es-PE" sz="2000" dirty="0"/>
          </a:p>
          <a:p>
            <a:pPr eaLnBrk="1" hangingPunct="1">
              <a:lnSpc>
                <a:spcPct val="90000"/>
              </a:lnSpc>
            </a:pPr>
            <a:endParaRPr lang="es-PE" altLang="es-PE" sz="2000" dirty="0"/>
          </a:p>
          <a:p>
            <a:pPr eaLnBrk="1" hangingPunct="1">
              <a:lnSpc>
                <a:spcPct val="90000"/>
              </a:lnSpc>
            </a:pPr>
            <a:r>
              <a:rPr lang="es-PE" altLang="es-PE" sz="2000" dirty="0"/>
              <a:t>GRUPO 3   </a:t>
            </a:r>
            <a:r>
              <a:rPr lang="es-PE" sz="2000" b="0" i="0" u="none" strike="noStrike" dirty="0">
                <a:effectLst/>
                <a:latin typeface="-apple-system"/>
              </a:rPr>
              <a:t>Clase6_example4_realstate.csv </a:t>
            </a:r>
            <a:r>
              <a:rPr lang="es-PE" altLang="es-PE" sz="2000" dirty="0"/>
              <a:t>             </a:t>
            </a:r>
            <a:r>
              <a:rPr lang="es-PE" sz="2000" b="0" i="0" dirty="0">
                <a:solidFill>
                  <a:srgbClr val="24292F"/>
                </a:solidFill>
                <a:effectLst/>
                <a:latin typeface="ui-monospace"/>
              </a:rPr>
              <a:t>Y </a:t>
            </a:r>
            <a:r>
              <a:rPr lang="es-PE" sz="2000" b="0" i="0" dirty="0" err="1">
                <a:solidFill>
                  <a:srgbClr val="24292F"/>
                </a:solidFill>
                <a:effectLst/>
                <a:latin typeface="ui-monospace"/>
              </a:rPr>
              <a:t>house</a:t>
            </a:r>
            <a:r>
              <a:rPr lang="es-PE" sz="20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s-PE" sz="2000" b="0" i="0" dirty="0" err="1">
                <a:solidFill>
                  <a:srgbClr val="24292F"/>
                </a:solidFill>
                <a:effectLst/>
                <a:latin typeface="ui-monospace"/>
              </a:rPr>
              <a:t>price</a:t>
            </a:r>
            <a:r>
              <a:rPr lang="es-PE" sz="2000" b="0" i="0" dirty="0">
                <a:solidFill>
                  <a:srgbClr val="24292F"/>
                </a:solidFill>
                <a:effectLst/>
                <a:latin typeface="ui-monospace"/>
              </a:rPr>
              <a:t> 45</a:t>
            </a:r>
            <a:endParaRPr lang="es-PE" altLang="es-PE" sz="2000" dirty="0"/>
          </a:p>
          <a:p>
            <a:pPr eaLnBrk="1" hangingPunct="1">
              <a:lnSpc>
                <a:spcPct val="90000"/>
              </a:lnSpc>
            </a:pPr>
            <a:endParaRPr lang="es-PE" altLang="es-PE" sz="2000" dirty="0"/>
          </a:p>
          <a:p>
            <a:pPr eaLnBrk="1" hangingPunct="1">
              <a:lnSpc>
                <a:spcPct val="90000"/>
              </a:lnSpc>
            </a:pPr>
            <a:r>
              <a:rPr lang="es-PE" altLang="es-PE" sz="2000" dirty="0"/>
              <a:t>GRUPO 4   </a:t>
            </a:r>
            <a:r>
              <a:rPr lang="es-PE" sz="2000" b="0" i="0" u="none" strike="noStrike" dirty="0">
                <a:effectLst/>
                <a:latin typeface="-apple-system"/>
              </a:rPr>
              <a:t>Clase6_example5_lifeexpectancy.csv    </a:t>
            </a:r>
            <a:r>
              <a:rPr lang="es-PE" altLang="es-PE" sz="2000" dirty="0" err="1"/>
              <a:t>Life</a:t>
            </a:r>
            <a:r>
              <a:rPr lang="es-PE" altLang="es-PE" sz="2000" dirty="0"/>
              <a:t> </a:t>
            </a:r>
            <a:r>
              <a:rPr lang="es-PE" altLang="es-PE" sz="2000" dirty="0" err="1"/>
              <a:t>expectancy</a:t>
            </a:r>
            <a:r>
              <a:rPr lang="es-PE" altLang="es-PE" sz="2000" dirty="0"/>
              <a:t> (alta o no alta)</a:t>
            </a:r>
          </a:p>
          <a:p>
            <a:pPr eaLnBrk="1" hangingPunct="1">
              <a:lnSpc>
                <a:spcPct val="90000"/>
              </a:lnSpc>
            </a:pPr>
            <a:endParaRPr lang="es-PE" altLang="es-PE" sz="2000" dirty="0"/>
          </a:p>
          <a:p>
            <a:pPr eaLnBrk="1" hangingPunct="1">
              <a:lnSpc>
                <a:spcPct val="90000"/>
              </a:lnSpc>
            </a:pPr>
            <a:r>
              <a:rPr lang="es-PE" altLang="es-PE" sz="2000" dirty="0"/>
              <a:t>GRUPO 5   </a:t>
            </a:r>
            <a:r>
              <a:rPr lang="es-PE" sz="2000" b="0" i="0" u="none" strike="noStrike" dirty="0">
                <a:effectLst/>
                <a:latin typeface="-apple-system"/>
              </a:rPr>
              <a:t>Clase6_example6_winequality.csv         </a:t>
            </a:r>
            <a:r>
              <a:rPr lang="es-PE" sz="2000" b="0" i="0" dirty="0">
                <a:solidFill>
                  <a:srgbClr val="24292F"/>
                </a:solidFill>
                <a:effectLst/>
                <a:latin typeface="ui-monospace"/>
              </a:rPr>
              <a:t>quality_7</a:t>
            </a:r>
            <a:endParaRPr lang="es-PE" altLang="es-PE" sz="2000" dirty="0"/>
          </a:p>
        </p:txBody>
      </p:sp>
    </p:spTree>
    <p:extLst>
      <p:ext uri="{BB962C8B-B14F-4D97-AF65-F5344CB8AC3E}">
        <p14:creationId xmlns:p14="http://schemas.microsoft.com/office/powerpoint/2010/main" val="360298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itle 1">
            <a:extLst>
              <a:ext uri="{FF2B5EF4-FFF2-40B4-BE49-F238E27FC236}">
                <a16:creationId xmlns:a16="http://schemas.microsoft.com/office/drawing/2014/main" id="{5A2F46BC-EFAB-44DD-9E1E-81BC0FA4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1" y="542139"/>
            <a:ext cx="10553624" cy="1135737"/>
          </a:xfrm>
        </p:spPr>
        <p:txBody>
          <a:bodyPr>
            <a:normAutofit/>
          </a:bodyPr>
          <a:lstStyle/>
          <a:p>
            <a:r>
              <a:rPr lang="es-MX" b="1" dirty="0"/>
              <a:t>Ejemplos en Python</a:t>
            </a:r>
            <a:endParaRPr lang="es-PE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FC1E3-D59C-4FCB-AB34-6101DBF3B44D}"/>
              </a:ext>
            </a:extLst>
          </p:cNvPr>
          <p:cNvSpPr txBox="1"/>
          <p:nvPr/>
        </p:nvSpPr>
        <p:spPr>
          <a:xfrm>
            <a:off x="1498050" y="2187230"/>
            <a:ext cx="9195899" cy="374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s-PE" altLang="es-PE" sz="2400" dirty="0"/>
              <a:t>Car =&gt; </a:t>
            </a:r>
            <a:r>
              <a:rPr lang="es-PE" altLang="es-PE" sz="2400" dirty="0" err="1"/>
              <a:t>Selling</a:t>
            </a:r>
            <a:r>
              <a:rPr lang="es-PE" altLang="es-PE" sz="2400" dirty="0"/>
              <a:t> </a:t>
            </a:r>
            <a:r>
              <a:rPr lang="es-PE" altLang="es-PE" sz="2400" dirty="0" err="1"/>
              <a:t>price</a:t>
            </a:r>
            <a:endParaRPr lang="es-PE" altLang="es-PE" sz="2400" dirty="0"/>
          </a:p>
          <a:p>
            <a:pPr eaLnBrk="1" hangingPunct="1">
              <a:lnSpc>
                <a:spcPct val="90000"/>
              </a:lnSpc>
            </a:pPr>
            <a:endParaRPr lang="es-PE" altLang="es-PE" sz="2400" dirty="0"/>
          </a:p>
          <a:p>
            <a:pPr eaLnBrk="1" hangingPunct="1">
              <a:lnSpc>
                <a:spcPct val="90000"/>
              </a:lnSpc>
            </a:pPr>
            <a:r>
              <a:rPr lang="es-PE" altLang="es-PE" sz="2400" dirty="0"/>
              <a:t>Fish =&gt; </a:t>
            </a:r>
            <a:r>
              <a:rPr lang="es-PE" altLang="es-PE" sz="2400" dirty="0" err="1"/>
              <a:t>Weight</a:t>
            </a:r>
            <a:r>
              <a:rPr lang="es-PE" altLang="es-PE" sz="2400" dirty="0"/>
              <a:t> 500</a:t>
            </a:r>
          </a:p>
          <a:p>
            <a:pPr eaLnBrk="1" hangingPunct="1">
              <a:lnSpc>
                <a:spcPct val="90000"/>
              </a:lnSpc>
            </a:pPr>
            <a:endParaRPr lang="es-PE" altLang="es-PE" sz="2400" dirty="0"/>
          </a:p>
          <a:p>
            <a:pPr eaLnBrk="1" hangingPunct="1">
              <a:lnSpc>
                <a:spcPct val="90000"/>
              </a:lnSpc>
            </a:pPr>
            <a:r>
              <a:rPr lang="es-PE" altLang="es-PE" sz="2400" dirty="0" err="1"/>
              <a:t>Insurance</a:t>
            </a:r>
            <a:r>
              <a:rPr lang="es-PE" altLang="es-PE" sz="2400" dirty="0"/>
              <a:t> =&gt; </a:t>
            </a:r>
            <a:r>
              <a:rPr lang="es-PE" altLang="es-PE" sz="2400" dirty="0" err="1"/>
              <a:t>Charges</a:t>
            </a:r>
            <a:r>
              <a:rPr lang="es-PE" altLang="es-PE" sz="2400" dirty="0"/>
              <a:t> 15k</a:t>
            </a:r>
          </a:p>
          <a:p>
            <a:pPr eaLnBrk="1" hangingPunct="1">
              <a:lnSpc>
                <a:spcPct val="90000"/>
              </a:lnSpc>
            </a:pPr>
            <a:endParaRPr lang="es-PE" altLang="es-PE" sz="2400" dirty="0"/>
          </a:p>
          <a:p>
            <a:pPr eaLnBrk="1" hangingPunct="1">
              <a:lnSpc>
                <a:spcPct val="90000"/>
              </a:lnSpc>
            </a:pPr>
            <a:r>
              <a:rPr lang="es-PE" altLang="es-PE" sz="2400" dirty="0"/>
              <a:t>Real </a:t>
            </a:r>
            <a:r>
              <a:rPr lang="es-PE" altLang="es-PE" sz="2400" dirty="0" err="1"/>
              <a:t>state</a:t>
            </a:r>
            <a:r>
              <a:rPr lang="es-PE" altLang="es-PE" sz="2400" dirty="0"/>
              <a:t> =&gt; House Price 45</a:t>
            </a:r>
          </a:p>
          <a:p>
            <a:pPr eaLnBrk="1" hangingPunct="1">
              <a:lnSpc>
                <a:spcPct val="90000"/>
              </a:lnSpc>
            </a:pPr>
            <a:endParaRPr lang="es-PE" altLang="es-PE" sz="2400" dirty="0"/>
          </a:p>
          <a:p>
            <a:pPr eaLnBrk="1" hangingPunct="1">
              <a:lnSpc>
                <a:spcPct val="90000"/>
              </a:lnSpc>
            </a:pPr>
            <a:r>
              <a:rPr lang="es-PE" altLang="es-PE" sz="2400" dirty="0" err="1"/>
              <a:t>Life</a:t>
            </a:r>
            <a:r>
              <a:rPr lang="es-PE" altLang="es-PE" sz="2400" dirty="0"/>
              <a:t> </a:t>
            </a:r>
            <a:r>
              <a:rPr lang="es-PE" altLang="es-PE" sz="2400" dirty="0" err="1"/>
              <a:t>expectancy</a:t>
            </a:r>
            <a:r>
              <a:rPr lang="es-PE" altLang="es-PE" sz="2400" dirty="0"/>
              <a:t> =&gt; </a:t>
            </a:r>
            <a:r>
              <a:rPr lang="es-PE" altLang="es-PE" sz="2400" dirty="0" err="1"/>
              <a:t>Life</a:t>
            </a:r>
            <a:r>
              <a:rPr lang="es-PE" altLang="es-PE" sz="2400" dirty="0"/>
              <a:t> </a:t>
            </a:r>
            <a:r>
              <a:rPr lang="es-PE" altLang="es-PE" sz="2400" dirty="0" err="1"/>
              <a:t>expectancy</a:t>
            </a:r>
            <a:r>
              <a:rPr lang="es-PE" altLang="es-PE" sz="2400" dirty="0"/>
              <a:t> 75</a:t>
            </a:r>
          </a:p>
          <a:p>
            <a:pPr eaLnBrk="1" hangingPunct="1">
              <a:lnSpc>
                <a:spcPct val="90000"/>
              </a:lnSpc>
            </a:pPr>
            <a:endParaRPr lang="es-PE" altLang="es-PE" sz="2400" dirty="0"/>
          </a:p>
          <a:p>
            <a:pPr eaLnBrk="1" hangingPunct="1">
              <a:lnSpc>
                <a:spcPct val="90000"/>
              </a:lnSpc>
            </a:pPr>
            <a:r>
              <a:rPr lang="es-PE" altLang="es-PE" sz="2400" dirty="0" err="1"/>
              <a:t>Wine</a:t>
            </a:r>
            <a:r>
              <a:rPr lang="es-PE" altLang="es-PE" sz="2400" dirty="0"/>
              <a:t> quality =&gt; Quality 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75908F-05DE-4221-9B74-886624490131}"/>
              </a:ext>
            </a:extLst>
          </p:cNvPr>
          <p:cNvSpPr txBox="1"/>
          <p:nvPr/>
        </p:nvSpPr>
        <p:spPr>
          <a:xfrm>
            <a:off x="7538979" y="1265179"/>
            <a:ext cx="33116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2 medidas clave:</a:t>
            </a:r>
          </a:p>
          <a:p>
            <a:endParaRPr lang="es-MX" dirty="0"/>
          </a:p>
          <a:p>
            <a:pPr marL="285750" indent="-285750">
              <a:buFontTx/>
              <a:buChar char="-"/>
            </a:pPr>
            <a:r>
              <a:rPr lang="es-MX" b="1" dirty="0"/>
              <a:t>P-values: </a:t>
            </a:r>
            <a:r>
              <a:rPr lang="es-MX" dirty="0"/>
              <a:t>Si es menor a 0.05 entonces la independiente tiene una relación significativa con la dependiente</a:t>
            </a:r>
          </a:p>
          <a:p>
            <a:pPr marL="285750" indent="-285750">
              <a:buFontTx/>
              <a:buChar char="-"/>
            </a:pPr>
            <a:r>
              <a:rPr lang="es-MX" b="1" dirty="0"/>
              <a:t>Adjusted R-</a:t>
            </a:r>
            <a:r>
              <a:rPr lang="es-MX" b="1" dirty="0" err="1"/>
              <a:t>squared</a:t>
            </a:r>
            <a:r>
              <a:rPr lang="es-MX" b="1" dirty="0"/>
              <a:t>: </a:t>
            </a:r>
            <a:r>
              <a:rPr lang="es-MX" dirty="0"/>
              <a:t>Si es mayor a 30% es una ecuación que predice bien el comportamiento de la dependiente</a:t>
            </a:r>
          </a:p>
          <a:p>
            <a:pPr marL="285750" indent="-285750">
              <a:buFontTx/>
              <a:buChar char="-"/>
            </a:pPr>
            <a:endParaRPr lang="es-MX" dirty="0"/>
          </a:p>
          <a:p>
            <a:r>
              <a:rPr lang="es-MX" b="1" dirty="0"/>
              <a:t>2 ejercicios:</a:t>
            </a:r>
          </a:p>
          <a:p>
            <a:endParaRPr lang="es-MX" dirty="0"/>
          </a:p>
          <a:p>
            <a:pPr marL="285750" indent="-285750">
              <a:buFontTx/>
              <a:buChar char="-"/>
            </a:pPr>
            <a:r>
              <a:rPr lang="es-MX" dirty="0"/>
              <a:t>Interpretar log-odds de cada variable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8984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2478</TotalTime>
  <Words>1555</Words>
  <Application>Microsoft Office PowerPoint</Application>
  <PresentationFormat>Widescreen</PresentationFormat>
  <Paragraphs>388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-apple-system</vt:lpstr>
      <vt:lpstr>Arial</vt:lpstr>
      <vt:lpstr>Arial</vt:lpstr>
      <vt:lpstr>Calibri</vt:lpstr>
      <vt:lpstr>Calibri Light</vt:lpstr>
      <vt:lpstr>Courier New</vt:lpstr>
      <vt:lpstr>Symbol</vt:lpstr>
      <vt:lpstr>ui-monospace</vt:lpstr>
      <vt:lpstr>Office Theme</vt:lpstr>
      <vt:lpstr>Data Mining</vt:lpstr>
      <vt:lpstr>Plan del curso</vt:lpstr>
      <vt:lpstr>PowerPoint Presentation</vt:lpstr>
      <vt:lpstr>Definición </vt:lpstr>
      <vt:lpstr>PowerPoint Presentation</vt:lpstr>
      <vt:lpstr>Algoritmos de Clasificacion</vt:lpstr>
      <vt:lpstr>Técnica de regresión logística</vt:lpstr>
      <vt:lpstr>Ejemplos en Python</vt:lpstr>
      <vt:lpstr>Ejemplos en Python</vt:lpstr>
      <vt:lpstr>PowerPoint Presentation</vt:lpstr>
      <vt:lpstr>PowerPoint Presentation</vt:lpstr>
      <vt:lpstr>Ejemplos en Python</vt:lpstr>
      <vt:lpstr>Evaluación de técnicas de clasificación</vt:lpstr>
      <vt:lpstr>Evaluación de técnicas de clasificación</vt:lpstr>
      <vt:lpstr>Evaluación de técnicas de clasificación</vt:lpstr>
      <vt:lpstr>Simulación financiera de estrategia de retención  (1st BBVA Data Challenge)</vt:lpstr>
      <vt:lpstr>Simulación financiera de estrategia de retención  (1st BBVA Data Challenge)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alejandro palomino samaniego</dc:creator>
  <cp:lastModifiedBy>alejandro palomino samaniego</cp:lastModifiedBy>
  <cp:revision>331</cp:revision>
  <dcterms:created xsi:type="dcterms:W3CDTF">2021-01-31T19:12:49Z</dcterms:created>
  <dcterms:modified xsi:type="dcterms:W3CDTF">2021-09-25T23:01:26Z</dcterms:modified>
</cp:coreProperties>
</file>