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80" r:id="rId22"/>
    <p:sldId id="267" r:id="rId23"/>
    <p:sldId id="268" r:id="rId24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26"/>
      <p:bold r:id="rId27"/>
      <p:italic r:id="rId28"/>
      <p:boldItalic r:id="rId29"/>
    </p:embeddedFont>
    <p:embeddedFont>
      <p:font typeface="Livvic Light" pitchFamily="2" charset="0"/>
      <p:regular r:id="rId30"/>
      <p:italic r:id="rId31"/>
    </p:embeddedFont>
    <p:embeddedFont>
      <p:font typeface="Maven Pro" panose="020B0604020202020204" charset="0"/>
      <p:regular r:id="rId32"/>
      <p:bold r:id="rId33"/>
    </p:embeddedFont>
    <p:embeddedFont>
      <p:font typeface="Maven Pro SemiBold" panose="020B0604020202020204" charset="0"/>
      <p:regular r:id="rId34"/>
      <p:bold r:id="rId35"/>
    </p:embeddedFont>
    <p:embeddedFont>
      <p:font typeface="Roboto Condensed Light" panose="02000000000000000000" pitchFamily="2" charset="0"/>
      <p:regular r:id="rId36"/>
      <p:italic r:id="rId37"/>
    </p:embeddedFont>
    <p:embeddedFont>
      <p:font typeface="Share Tech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7" autoAdjust="0"/>
  </p:normalViewPr>
  <p:slideViewPr>
    <p:cSldViewPr snapToGrid="0">
      <p:cViewPr varScale="1">
        <p:scale>
          <a:sx n="145" d="100"/>
          <a:sy n="145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e9a81ae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e9a81ae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e9a81ae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e9a81ae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00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e9a81ae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e9a81ae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43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e9a81ae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e9a81ae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22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e9a81ae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e9a81ae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074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e9a81ae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e9a81ae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784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e9a81ae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e9a81ae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9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e9a81ae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e9a81ae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969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e9a81ae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e9a81ae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37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e9a81ae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e9a81ae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645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e9a81ae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e9a81ae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573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d09eb185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d09eb185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ctrTitle"/>
          </p:nvPr>
        </p:nvSpPr>
        <p:spPr>
          <a:xfrm>
            <a:off x="1278825" y="761476"/>
            <a:ext cx="6353100" cy="21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CREANDO CLIENTES FIELES</a:t>
            </a:r>
            <a:endParaRPr dirty="0"/>
          </a:p>
        </p:txBody>
      </p:sp>
      <p:sp>
        <p:nvSpPr>
          <p:cNvPr id="431" name="Google Shape;431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1" name="Google Shape;441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4" name="Google Shape;444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0" name="Google Shape;450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3" name="Google Shape;453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23"/>
          <p:cNvSpPr txBox="1">
            <a:spLocks noGrp="1"/>
          </p:cNvSpPr>
          <p:nvPr>
            <p:ph type="subTitle" idx="1"/>
          </p:nvPr>
        </p:nvSpPr>
        <p:spPr>
          <a:xfrm>
            <a:off x="2637850" y="4062525"/>
            <a:ext cx="42096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Josué Rodríguez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Alejandro Parra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2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</a:t>
            </a:r>
            <a:endParaRPr/>
          </a:p>
        </p:txBody>
      </p:sp>
      <p:sp>
        <p:nvSpPr>
          <p:cNvPr id="973" name="Google Shape;973;p32"/>
          <p:cNvSpPr/>
          <p:nvPr/>
        </p:nvSpPr>
        <p:spPr>
          <a:xfrm>
            <a:off x="452783" y="2185925"/>
            <a:ext cx="1674020" cy="1674059"/>
          </a:xfrm>
          <a:custGeom>
            <a:avLst/>
            <a:gdLst/>
            <a:ahLst/>
            <a:cxnLst/>
            <a:rect l="l" t="t" r="r" b="b"/>
            <a:pathLst>
              <a:path w="43045" h="43046" extrusionOk="0">
                <a:moveTo>
                  <a:pt x="21522" y="2193"/>
                </a:moveTo>
                <a:cubicBezTo>
                  <a:pt x="32195" y="2206"/>
                  <a:pt x="40839" y="10850"/>
                  <a:pt x="40852" y="21523"/>
                </a:cubicBezTo>
                <a:cubicBezTo>
                  <a:pt x="40852" y="29348"/>
                  <a:pt x="36139" y="36392"/>
                  <a:pt x="28919" y="39391"/>
                </a:cubicBezTo>
                <a:cubicBezTo>
                  <a:pt x="26525" y="40379"/>
                  <a:pt x="24014" y="40860"/>
                  <a:pt x="21525" y="40860"/>
                </a:cubicBezTo>
                <a:cubicBezTo>
                  <a:pt x="16494" y="40860"/>
                  <a:pt x="11551" y="38896"/>
                  <a:pt x="7850" y="35195"/>
                </a:cubicBezTo>
                <a:cubicBezTo>
                  <a:pt x="2319" y="29663"/>
                  <a:pt x="668" y="21346"/>
                  <a:pt x="3654" y="14126"/>
                </a:cubicBezTo>
                <a:cubicBezTo>
                  <a:pt x="6653" y="6893"/>
                  <a:pt x="13697" y="2193"/>
                  <a:pt x="21522" y="2193"/>
                </a:cubicBezTo>
                <a:close/>
                <a:moveTo>
                  <a:pt x="21522" y="1"/>
                </a:moveTo>
                <a:cubicBezTo>
                  <a:pt x="9652" y="1"/>
                  <a:pt x="0" y="9653"/>
                  <a:pt x="0" y="21523"/>
                </a:cubicBezTo>
                <a:cubicBezTo>
                  <a:pt x="0" y="33393"/>
                  <a:pt x="9652" y="43045"/>
                  <a:pt x="21522" y="43045"/>
                </a:cubicBezTo>
                <a:cubicBezTo>
                  <a:pt x="33380" y="43045"/>
                  <a:pt x="43045" y="33393"/>
                  <a:pt x="43045" y="21523"/>
                </a:cubicBezTo>
                <a:cubicBezTo>
                  <a:pt x="43045" y="9653"/>
                  <a:pt x="33392" y="1"/>
                  <a:pt x="21522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2"/>
          <p:cNvSpPr/>
          <p:nvPr/>
        </p:nvSpPr>
        <p:spPr>
          <a:xfrm>
            <a:off x="550279" y="2337790"/>
            <a:ext cx="1424618" cy="1370756"/>
          </a:xfrm>
          <a:custGeom>
            <a:avLst/>
            <a:gdLst/>
            <a:ahLst/>
            <a:cxnLst/>
            <a:rect l="l" t="t" r="r" b="b"/>
            <a:pathLst>
              <a:path w="36632" h="35247" extrusionOk="0">
                <a:moveTo>
                  <a:pt x="19015" y="2182"/>
                </a:moveTo>
                <a:cubicBezTo>
                  <a:pt x="27533" y="2194"/>
                  <a:pt x="34439" y="9100"/>
                  <a:pt x="34451" y="17630"/>
                </a:cubicBezTo>
                <a:cubicBezTo>
                  <a:pt x="34451" y="23868"/>
                  <a:pt x="30684" y="29500"/>
                  <a:pt x="24913" y="31882"/>
                </a:cubicBezTo>
                <a:cubicBezTo>
                  <a:pt x="23004" y="32675"/>
                  <a:pt x="21000" y="33060"/>
                  <a:pt x="19011" y="33060"/>
                </a:cubicBezTo>
                <a:cubicBezTo>
                  <a:pt x="14997" y="33060"/>
                  <a:pt x="11048" y="31492"/>
                  <a:pt x="8090" y="28543"/>
                </a:cubicBezTo>
                <a:cubicBezTo>
                  <a:pt x="3680" y="24132"/>
                  <a:pt x="2357" y="17492"/>
                  <a:pt x="4751" y="11721"/>
                </a:cubicBezTo>
                <a:cubicBezTo>
                  <a:pt x="7133" y="5949"/>
                  <a:pt x="12765" y="2194"/>
                  <a:pt x="19015" y="2194"/>
                </a:cubicBezTo>
                <a:lnTo>
                  <a:pt x="19015" y="2182"/>
                </a:lnTo>
                <a:close/>
                <a:moveTo>
                  <a:pt x="19027" y="1"/>
                </a:moveTo>
                <a:cubicBezTo>
                  <a:pt x="14437" y="1"/>
                  <a:pt x="9927" y="1794"/>
                  <a:pt x="6553" y="5168"/>
                </a:cubicBezTo>
                <a:cubicBezTo>
                  <a:pt x="1513" y="10209"/>
                  <a:pt x="1" y="17782"/>
                  <a:pt x="2735" y="24372"/>
                </a:cubicBezTo>
                <a:cubicBezTo>
                  <a:pt x="5457" y="30950"/>
                  <a:pt x="11883" y="35246"/>
                  <a:pt x="19015" y="35246"/>
                </a:cubicBezTo>
                <a:cubicBezTo>
                  <a:pt x="28743" y="35234"/>
                  <a:pt x="36619" y="27358"/>
                  <a:pt x="36631" y="17630"/>
                </a:cubicBezTo>
                <a:cubicBezTo>
                  <a:pt x="36631" y="10498"/>
                  <a:pt x="32334" y="4072"/>
                  <a:pt x="25757" y="1338"/>
                </a:cubicBezTo>
                <a:cubicBezTo>
                  <a:pt x="23578" y="438"/>
                  <a:pt x="21293" y="1"/>
                  <a:pt x="19027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2"/>
          <p:cNvSpPr/>
          <p:nvPr/>
        </p:nvSpPr>
        <p:spPr>
          <a:xfrm>
            <a:off x="452795" y="2186175"/>
            <a:ext cx="1674000" cy="1674000"/>
          </a:xfrm>
          <a:prstGeom prst="blockArc">
            <a:avLst>
              <a:gd name="adj1" fmla="val 5981036"/>
              <a:gd name="adj2" fmla="val 1956664"/>
              <a:gd name="adj3" fmla="val 517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2"/>
          <p:cNvSpPr/>
          <p:nvPr/>
        </p:nvSpPr>
        <p:spPr>
          <a:xfrm>
            <a:off x="604557" y="2337763"/>
            <a:ext cx="1370400" cy="1370400"/>
          </a:xfrm>
          <a:prstGeom prst="blockArc">
            <a:avLst>
              <a:gd name="adj1" fmla="val 10800000"/>
              <a:gd name="adj2" fmla="val 1840440"/>
              <a:gd name="adj3" fmla="val 598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2"/>
          <p:cNvSpPr/>
          <p:nvPr/>
        </p:nvSpPr>
        <p:spPr>
          <a:xfrm>
            <a:off x="2168875" y="1592800"/>
            <a:ext cx="342000" cy="27228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2"/>
          <p:cNvSpPr txBox="1"/>
          <p:nvPr/>
        </p:nvSpPr>
        <p:spPr>
          <a:xfrm>
            <a:off x="349162" y="159280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DATASET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79" name="Google Shape;979;p32"/>
          <p:cNvSpPr txBox="1"/>
          <p:nvPr/>
        </p:nvSpPr>
        <p:spPr>
          <a:xfrm>
            <a:off x="2552950" y="1592800"/>
            <a:ext cx="5991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El dataset cuenta con 20 variables independientes y 1 variable objetivo, con un total de 7043 registros.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 variable objetivo indica si un cliente ha dejado la empresa (churn=yes) en el último mes.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Dado que la variable objetivo tiene dos estados (sí/no o 1/0), este es un problema de clasificación binaria.</a:t>
            </a:r>
            <a:endParaRPr sz="18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</a:t>
            </a:r>
            <a:endParaRPr/>
          </a:p>
        </p:txBody>
      </p:sp>
      <p:sp>
        <p:nvSpPr>
          <p:cNvPr id="985" name="Google Shape;985;p33"/>
          <p:cNvSpPr/>
          <p:nvPr/>
        </p:nvSpPr>
        <p:spPr>
          <a:xfrm>
            <a:off x="2233688" y="3870175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6" name="Google Shape;986;p33"/>
          <p:cNvCxnSpPr>
            <a:stCxn id="985" idx="1"/>
          </p:cNvCxnSpPr>
          <p:nvPr/>
        </p:nvCxnSpPr>
        <p:spPr>
          <a:xfrm rot="10800000" flipH="1">
            <a:off x="2417888" y="4787104"/>
            <a:ext cx="6202800" cy="20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7" name="Google Shape;987;p33"/>
          <p:cNvSpPr txBox="1"/>
          <p:nvPr/>
        </p:nvSpPr>
        <p:spPr>
          <a:xfrm>
            <a:off x="398300" y="1322825"/>
            <a:ext cx="23469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Columnas de interés: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988" name="Google Shape;988;p33"/>
          <p:cNvGrpSpPr/>
          <p:nvPr/>
        </p:nvGrpSpPr>
        <p:grpSpPr>
          <a:xfrm>
            <a:off x="1055892" y="3951738"/>
            <a:ext cx="995840" cy="941459"/>
            <a:chOff x="1396957" y="4287365"/>
            <a:chExt cx="301861" cy="332871"/>
          </a:xfrm>
        </p:grpSpPr>
        <p:sp>
          <p:nvSpPr>
            <p:cNvPr id="989" name="Google Shape;989;p33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004" name="Google Shape;1004;p33"/>
          <p:cNvSpPr txBox="1"/>
          <p:nvPr/>
        </p:nvSpPr>
        <p:spPr>
          <a:xfrm>
            <a:off x="2713425" y="1909188"/>
            <a:ext cx="22056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customerID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gender      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SeniorCitizen          int64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Partner     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Dependents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tenure                    int64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PhoneService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MultipleLines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InternetService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OnlineSecurity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OnlineBackup         object</a:t>
            </a:r>
            <a:endParaRPr sz="1250" dirty="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33"/>
          <p:cNvSpPr/>
          <p:nvPr/>
        </p:nvSpPr>
        <p:spPr>
          <a:xfrm>
            <a:off x="840375" y="2044838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3"/>
          <p:cNvSpPr/>
          <p:nvPr/>
        </p:nvSpPr>
        <p:spPr>
          <a:xfrm>
            <a:off x="1152550" y="2044838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3"/>
          <p:cNvSpPr/>
          <p:nvPr/>
        </p:nvSpPr>
        <p:spPr>
          <a:xfrm>
            <a:off x="1464725" y="2044838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3"/>
          <p:cNvSpPr/>
          <p:nvPr/>
        </p:nvSpPr>
        <p:spPr>
          <a:xfrm>
            <a:off x="840375" y="2334713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3"/>
          <p:cNvSpPr/>
          <p:nvPr/>
        </p:nvSpPr>
        <p:spPr>
          <a:xfrm>
            <a:off x="1152550" y="2334713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3"/>
          <p:cNvSpPr/>
          <p:nvPr/>
        </p:nvSpPr>
        <p:spPr>
          <a:xfrm>
            <a:off x="1464725" y="2334713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3"/>
          <p:cNvSpPr/>
          <p:nvPr/>
        </p:nvSpPr>
        <p:spPr>
          <a:xfrm>
            <a:off x="1776900" y="2334713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3"/>
          <p:cNvSpPr txBox="1"/>
          <p:nvPr/>
        </p:nvSpPr>
        <p:spPr>
          <a:xfrm>
            <a:off x="2678872" y="1364975"/>
            <a:ext cx="480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20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3" name="Google Shape;1013;p33"/>
          <p:cNvSpPr/>
          <p:nvPr/>
        </p:nvSpPr>
        <p:spPr>
          <a:xfrm>
            <a:off x="1776900" y="204677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3"/>
          <p:cNvSpPr/>
          <p:nvPr/>
        </p:nvSpPr>
        <p:spPr>
          <a:xfrm>
            <a:off x="840375" y="2914463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3"/>
          <p:cNvSpPr/>
          <p:nvPr/>
        </p:nvSpPr>
        <p:spPr>
          <a:xfrm>
            <a:off x="840375" y="262652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3"/>
          <p:cNvSpPr/>
          <p:nvPr/>
        </p:nvSpPr>
        <p:spPr>
          <a:xfrm>
            <a:off x="1152550" y="2624588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3"/>
          <p:cNvSpPr/>
          <p:nvPr/>
        </p:nvSpPr>
        <p:spPr>
          <a:xfrm>
            <a:off x="1464725" y="2624588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3"/>
          <p:cNvSpPr/>
          <p:nvPr/>
        </p:nvSpPr>
        <p:spPr>
          <a:xfrm>
            <a:off x="1776900" y="2624588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3"/>
          <p:cNvSpPr/>
          <p:nvPr/>
        </p:nvSpPr>
        <p:spPr>
          <a:xfrm>
            <a:off x="1464725" y="2914463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1776900" y="2914463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3"/>
          <p:cNvSpPr/>
          <p:nvPr/>
        </p:nvSpPr>
        <p:spPr>
          <a:xfrm>
            <a:off x="1152550" y="2914463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3"/>
          <p:cNvSpPr txBox="1"/>
          <p:nvPr/>
        </p:nvSpPr>
        <p:spPr>
          <a:xfrm>
            <a:off x="5093725" y="1936025"/>
            <a:ext cx="30000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DeviceProtection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TechSupport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StreamingTV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StreamingMovies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Contract      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PaperlessBilling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PaymentMethod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MonthlyCharges        float64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TotalCharges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1023" name="Google Shape;1023;p33"/>
          <p:cNvCxnSpPr/>
          <p:nvPr/>
        </p:nvCxnSpPr>
        <p:spPr>
          <a:xfrm>
            <a:off x="5093725" y="4170675"/>
            <a:ext cx="2573400" cy="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4" name="Google Shape;1024;p33"/>
          <p:cNvSpPr txBox="1"/>
          <p:nvPr/>
        </p:nvSpPr>
        <p:spPr>
          <a:xfrm>
            <a:off x="5093725" y="4275925"/>
            <a:ext cx="226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Target: Churn            object</a:t>
            </a:r>
            <a:endParaRPr sz="15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EXPLORATORIO</a:t>
            </a:r>
            <a:endParaRPr dirty="0"/>
          </a:p>
        </p:txBody>
      </p:sp>
      <p:sp>
        <p:nvSpPr>
          <p:cNvPr id="985" name="Google Shape;985;p33"/>
          <p:cNvSpPr/>
          <p:nvPr/>
        </p:nvSpPr>
        <p:spPr>
          <a:xfrm>
            <a:off x="2233688" y="3870175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6" name="Google Shape;986;p33"/>
          <p:cNvCxnSpPr>
            <a:stCxn id="985" idx="1"/>
          </p:cNvCxnSpPr>
          <p:nvPr/>
        </p:nvCxnSpPr>
        <p:spPr>
          <a:xfrm rot="10800000" flipH="1">
            <a:off x="2417888" y="4787104"/>
            <a:ext cx="6202800" cy="20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7" name="Google Shape;987;p33"/>
          <p:cNvSpPr txBox="1"/>
          <p:nvPr/>
        </p:nvSpPr>
        <p:spPr>
          <a:xfrm>
            <a:off x="398300" y="1322825"/>
            <a:ext cx="23469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Columnas de interés: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988" name="Google Shape;988;p33"/>
          <p:cNvGrpSpPr/>
          <p:nvPr/>
        </p:nvGrpSpPr>
        <p:grpSpPr>
          <a:xfrm>
            <a:off x="1055892" y="3951738"/>
            <a:ext cx="995840" cy="941459"/>
            <a:chOff x="1396957" y="4287365"/>
            <a:chExt cx="301861" cy="332871"/>
          </a:xfrm>
        </p:grpSpPr>
        <p:sp>
          <p:nvSpPr>
            <p:cNvPr id="989" name="Google Shape;989;p33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1004" name="Google Shape;1004;p33"/>
          <p:cNvSpPr txBox="1"/>
          <p:nvPr/>
        </p:nvSpPr>
        <p:spPr>
          <a:xfrm>
            <a:off x="501535" y="1866435"/>
            <a:ext cx="22056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Información Demográfica: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gender      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SeniorCitizen          int64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Partner     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Dependents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2" name="Google Shape;1012;p33"/>
          <p:cNvSpPr txBox="1"/>
          <p:nvPr/>
        </p:nvSpPr>
        <p:spPr>
          <a:xfrm>
            <a:off x="2678872" y="1364975"/>
            <a:ext cx="480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20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22" name="Google Shape;1022;p33"/>
          <p:cNvSpPr txBox="1"/>
          <p:nvPr/>
        </p:nvSpPr>
        <p:spPr>
          <a:xfrm>
            <a:off x="2814475" y="1866435"/>
            <a:ext cx="30000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Servicios</a:t>
            </a: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PhoneService</a:t>
            </a: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        object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MultipleLines</a:t>
            </a: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        object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InternetService</a:t>
            </a: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     object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OnlineSecurity</a:t>
            </a: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      object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OnlineBackup</a:t>
            </a: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       object</a:t>
            </a:r>
            <a:endParaRPr lang="en"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DeviceProtection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TechSupport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StreamingTV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StreamingMovies      object</a:t>
            </a:r>
          </a:p>
        </p:txBody>
      </p:sp>
      <p:sp>
        <p:nvSpPr>
          <p:cNvPr id="43" name="Google Shape;1004;p33">
            <a:extLst>
              <a:ext uri="{FF2B5EF4-FFF2-40B4-BE49-F238E27FC236}">
                <a16:creationId xmlns:a16="http://schemas.microsoft.com/office/drawing/2014/main" id="{E3540466-4E7C-4D91-81B9-713FDA781A6C}"/>
              </a:ext>
            </a:extLst>
          </p:cNvPr>
          <p:cNvSpPr txBox="1"/>
          <p:nvPr/>
        </p:nvSpPr>
        <p:spPr>
          <a:xfrm>
            <a:off x="5446466" y="1866435"/>
            <a:ext cx="2641641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Información de la cuenta: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Contract                   object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PaperlessBilling</a:t>
            </a: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      object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PaymentMethod</a:t>
            </a: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      object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MonthlyCharges</a:t>
            </a: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      float64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TotalCharges</a:t>
            </a: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           object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44" name="Google Shape;1023;p33">
            <a:extLst>
              <a:ext uri="{FF2B5EF4-FFF2-40B4-BE49-F238E27FC236}">
                <a16:creationId xmlns:a16="http://schemas.microsoft.com/office/drawing/2014/main" id="{7D31A3B9-270A-4164-AF64-8E735402D9D2}"/>
              </a:ext>
            </a:extLst>
          </p:cNvPr>
          <p:cNvCxnSpPr/>
          <p:nvPr/>
        </p:nvCxnSpPr>
        <p:spPr>
          <a:xfrm>
            <a:off x="5514707" y="3793785"/>
            <a:ext cx="2573400" cy="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1024;p33">
            <a:extLst>
              <a:ext uri="{FF2B5EF4-FFF2-40B4-BE49-F238E27FC236}">
                <a16:creationId xmlns:a16="http://schemas.microsoft.com/office/drawing/2014/main" id="{0F56577A-0F7C-4DFA-9723-12DD684C64E7}"/>
              </a:ext>
            </a:extLst>
          </p:cNvPr>
          <p:cNvSpPr txBox="1"/>
          <p:nvPr/>
        </p:nvSpPr>
        <p:spPr>
          <a:xfrm>
            <a:off x="5514707" y="3899035"/>
            <a:ext cx="226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Target: Churn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398646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3"/>
          <p:cNvSpPr txBox="1">
            <a:spLocks noGrp="1"/>
          </p:cNvSpPr>
          <p:nvPr>
            <p:ph type="ctrTitle"/>
          </p:nvPr>
        </p:nvSpPr>
        <p:spPr>
          <a:xfrm>
            <a:off x="801183" y="478750"/>
            <a:ext cx="329344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ANÁLISIS EXPLORATORIO</a:t>
            </a:r>
            <a:endParaRPr sz="36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F8DDB61-F947-4EFC-9A16-D78ADF98F3A7}"/>
              </a:ext>
            </a:extLst>
          </p:cNvPr>
          <p:cNvGrpSpPr/>
          <p:nvPr/>
        </p:nvGrpSpPr>
        <p:grpSpPr>
          <a:xfrm>
            <a:off x="801184" y="1793511"/>
            <a:ext cx="2836246" cy="2980195"/>
            <a:chOff x="1462908" y="1383258"/>
            <a:chExt cx="2967897" cy="312001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CDD383E-227B-40D7-BF37-9D88FA63CA82}"/>
                </a:ext>
              </a:extLst>
            </p:cNvPr>
            <p:cNvSpPr/>
            <p:nvPr/>
          </p:nvSpPr>
          <p:spPr>
            <a:xfrm>
              <a:off x="1462908" y="1383258"/>
              <a:ext cx="2967897" cy="31200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5B021A6-C703-4B15-97A5-E786D1337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6498" y="1483843"/>
              <a:ext cx="2743200" cy="301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Google Shape;1004;p33">
            <a:extLst>
              <a:ext uri="{FF2B5EF4-FFF2-40B4-BE49-F238E27FC236}">
                <a16:creationId xmlns:a16="http://schemas.microsoft.com/office/drawing/2014/main" id="{0862803B-7EC7-43E2-9B6C-5D9B3BA3C0FF}"/>
              </a:ext>
            </a:extLst>
          </p:cNvPr>
          <p:cNvSpPr txBox="1"/>
          <p:nvPr/>
        </p:nvSpPr>
        <p:spPr>
          <a:xfrm>
            <a:off x="4572000" y="2152544"/>
            <a:ext cx="24232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Columnas binarias: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gender      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SeniorCitizen           int64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Partner      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Dependents            object</a:t>
            </a:r>
          </a:p>
          <a:p>
            <a:pPr algn="just"/>
            <a:r>
              <a:rPr lang="en-US" sz="15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PhoneService</a:t>
            </a: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        object</a:t>
            </a:r>
          </a:p>
          <a:p>
            <a:pPr algn="just"/>
            <a:r>
              <a:rPr lang="en-US" sz="15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PaperlessBilling</a:t>
            </a:r>
            <a:r>
              <a:rPr lang="en-US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     object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Churn                      object</a:t>
            </a:r>
            <a:endParaRPr sz="15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5" name="Google Shape;1005;p33">
            <a:extLst>
              <a:ext uri="{FF2B5EF4-FFF2-40B4-BE49-F238E27FC236}">
                <a16:creationId xmlns:a16="http://schemas.microsoft.com/office/drawing/2014/main" id="{3763063D-C9CD-40EA-88C5-F1807ACAE8C7}"/>
              </a:ext>
            </a:extLst>
          </p:cNvPr>
          <p:cNvSpPr/>
          <p:nvPr/>
        </p:nvSpPr>
        <p:spPr>
          <a:xfrm>
            <a:off x="4787153" y="2622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006;p33">
            <a:extLst>
              <a:ext uri="{FF2B5EF4-FFF2-40B4-BE49-F238E27FC236}">
                <a16:creationId xmlns:a16="http://schemas.microsoft.com/office/drawing/2014/main" id="{8ACCF27E-3E4A-420A-B992-05A854F658AB}"/>
              </a:ext>
            </a:extLst>
          </p:cNvPr>
          <p:cNvSpPr/>
          <p:nvPr/>
        </p:nvSpPr>
        <p:spPr>
          <a:xfrm>
            <a:off x="5099328" y="2622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007;p33">
            <a:extLst>
              <a:ext uri="{FF2B5EF4-FFF2-40B4-BE49-F238E27FC236}">
                <a16:creationId xmlns:a16="http://schemas.microsoft.com/office/drawing/2014/main" id="{3F19B88E-D6C3-4BA6-831A-16A0788CB19B}"/>
              </a:ext>
            </a:extLst>
          </p:cNvPr>
          <p:cNvSpPr/>
          <p:nvPr/>
        </p:nvSpPr>
        <p:spPr>
          <a:xfrm>
            <a:off x="5411503" y="2622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008;p33">
            <a:extLst>
              <a:ext uri="{FF2B5EF4-FFF2-40B4-BE49-F238E27FC236}">
                <a16:creationId xmlns:a16="http://schemas.microsoft.com/office/drawing/2014/main" id="{DEBDA132-B92E-4BAF-A44F-2D7D9BE2BC72}"/>
              </a:ext>
            </a:extLst>
          </p:cNvPr>
          <p:cNvSpPr/>
          <p:nvPr/>
        </p:nvSpPr>
        <p:spPr>
          <a:xfrm>
            <a:off x="4787153" y="5521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09;p33">
            <a:extLst>
              <a:ext uri="{FF2B5EF4-FFF2-40B4-BE49-F238E27FC236}">
                <a16:creationId xmlns:a16="http://schemas.microsoft.com/office/drawing/2014/main" id="{77C7E72F-D959-4E12-993E-CFA9DA784622}"/>
              </a:ext>
            </a:extLst>
          </p:cNvPr>
          <p:cNvSpPr/>
          <p:nvPr/>
        </p:nvSpPr>
        <p:spPr>
          <a:xfrm>
            <a:off x="5099328" y="5521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10;p33">
            <a:extLst>
              <a:ext uri="{FF2B5EF4-FFF2-40B4-BE49-F238E27FC236}">
                <a16:creationId xmlns:a16="http://schemas.microsoft.com/office/drawing/2014/main" id="{6CAEB22E-EC7D-4DDB-A3B9-77FEE8768E2C}"/>
              </a:ext>
            </a:extLst>
          </p:cNvPr>
          <p:cNvSpPr/>
          <p:nvPr/>
        </p:nvSpPr>
        <p:spPr>
          <a:xfrm>
            <a:off x="5411503" y="5521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11;p33">
            <a:extLst>
              <a:ext uri="{FF2B5EF4-FFF2-40B4-BE49-F238E27FC236}">
                <a16:creationId xmlns:a16="http://schemas.microsoft.com/office/drawing/2014/main" id="{06E6D8BD-58CA-48F4-A75E-1A6DAEA125E7}"/>
              </a:ext>
            </a:extLst>
          </p:cNvPr>
          <p:cNvSpPr/>
          <p:nvPr/>
        </p:nvSpPr>
        <p:spPr>
          <a:xfrm>
            <a:off x="5723678" y="5521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13;p33">
            <a:extLst>
              <a:ext uri="{FF2B5EF4-FFF2-40B4-BE49-F238E27FC236}">
                <a16:creationId xmlns:a16="http://schemas.microsoft.com/office/drawing/2014/main" id="{90D7FEC6-F4A3-4029-BB8C-075FD5EFF67C}"/>
              </a:ext>
            </a:extLst>
          </p:cNvPr>
          <p:cNvSpPr/>
          <p:nvPr/>
        </p:nvSpPr>
        <p:spPr>
          <a:xfrm>
            <a:off x="5723678" y="264162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014;p33">
            <a:extLst>
              <a:ext uri="{FF2B5EF4-FFF2-40B4-BE49-F238E27FC236}">
                <a16:creationId xmlns:a16="http://schemas.microsoft.com/office/drawing/2014/main" id="{E38C0DD5-2078-4C1D-8D7D-CEC7D73DAA08}"/>
              </a:ext>
            </a:extLst>
          </p:cNvPr>
          <p:cNvSpPr/>
          <p:nvPr/>
        </p:nvSpPr>
        <p:spPr>
          <a:xfrm>
            <a:off x="4787153" y="113185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015;p33">
            <a:extLst>
              <a:ext uri="{FF2B5EF4-FFF2-40B4-BE49-F238E27FC236}">
                <a16:creationId xmlns:a16="http://schemas.microsoft.com/office/drawing/2014/main" id="{0FCAB74A-47C9-4705-B1CA-4D58B8463393}"/>
              </a:ext>
            </a:extLst>
          </p:cNvPr>
          <p:cNvSpPr/>
          <p:nvPr/>
        </p:nvSpPr>
        <p:spPr>
          <a:xfrm>
            <a:off x="4787153" y="843912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016;p33">
            <a:extLst>
              <a:ext uri="{FF2B5EF4-FFF2-40B4-BE49-F238E27FC236}">
                <a16:creationId xmlns:a16="http://schemas.microsoft.com/office/drawing/2014/main" id="{E22D0B8A-7E44-4137-A336-46BB5032AC90}"/>
              </a:ext>
            </a:extLst>
          </p:cNvPr>
          <p:cNvSpPr/>
          <p:nvPr/>
        </p:nvSpPr>
        <p:spPr>
          <a:xfrm>
            <a:off x="5099328" y="8419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017;p33">
            <a:extLst>
              <a:ext uri="{FF2B5EF4-FFF2-40B4-BE49-F238E27FC236}">
                <a16:creationId xmlns:a16="http://schemas.microsoft.com/office/drawing/2014/main" id="{CBA7B763-7295-46A5-9D5A-8DB75CE249D9}"/>
              </a:ext>
            </a:extLst>
          </p:cNvPr>
          <p:cNvSpPr/>
          <p:nvPr/>
        </p:nvSpPr>
        <p:spPr>
          <a:xfrm>
            <a:off x="5411503" y="8419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18;p33">
            <a:extLst>
              <a:ext uri="{FF2B5EF4-FFF2-40B4-BE49-F238E27FC236}">
                <a16:creationId xmlns:a16="http://schemas.microsoft.com/office/drawing/2014/main" id="{56B5E06C-2A09-45FC-8138-26DB58DFBCD0}"/>
              </a:ext>
            </a:extLst>
          </p:cNvPr>
          <p:cNvSpPr/>
          <p:nvPr/>
        </p:nvSpPr>
        <p:spPr>
          <a:xfrm>
            <a:off x="5723678" y="8419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019;p33">
            <a:extLst>
              <a:ext uri="{FF2B5EF4-FFF2-40B4-BE49-F238E27FC236}">
                <a16:creationId xmlns:a16="http://schemas.microsoft.com/office/drawing/2014/main" id="{0FA57239-9655-464A-84D7-2E1E471E27FF}"/>
              </a:ext>
            </a:extLst>
          </p:cNvPr>
          <p:cNvSpPr/>
          <p:nvPr/>
        </p:nvSpPr>
        <p:spPr>
          <a:xfrm>
            <a:off x="5411503" y="113185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020;p33">
            <a:extLst>
              <a:ext uri="{FF2B5EF4-FFF2-40B4-BE49-F238E27FC236}">
                <a16:creationId xmlns:a16="http://schemas.microsoft.com/office/drawing/2014/main" id="{D28D4995-C4A2-44C0-A6F0-D20EE1F4A685}"/>
              </a:ext>
            </a:extLst>
          </p:cNvPr>
          <p:cNvSpPr/>
          <p:nvPr/>
        </p:nvSpPr>
        <p:spPr>
          <a:xfrm>
            <a:off x="5723678" y="113185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021;p33">
            <a:extLst>
              <a:ext uri="{FF2B5EF4-FFF2-40B4-BE49-F238E27FC236}">
                <a16:creationId xmlns:a16="http://schemas.microsoft.com/office/drawing/2014/main" id="{D7BA018E-886B-40D4-85A7-F221F04E6C2F}"/>
              </a:ext>
            </a:extLst>
          </p:cNvPr>
          <p:cNvSpPr/>
          <p:nvPr/>
        </p:nvSpPr>
        <p:spPr>
          <a:xfrm>
            <a:off x="5099328" y="113185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007;p33">
            <a:extLst>
              <a:ext uri="{FF2B5EF4-FFF2-40B4-BE49-F238E27FC236}">
                <a16:creationId xmlns:a16="http://schemas.microsoft.com/office/drawing/2014/main" id="{C8E60ACD-B405-4314-A5E0-80B34ECA0AFF}"/>
              </a:ext>
            </a:extLst>
          </p:cNvPr>
          <p:cNvSpPr/>
          <p:nvPr/>
        </p:nvSpPr>
        <p:spPr>
          <a:xfrm>
            <a:off x="6073074" y="2622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010;p33">
            <a:extLst>
              <a:ext uri="{FF2B5EF4-FFF2-40B4-BE49-F238E27FC236}">
                <a16:creationId xmlns:a16="http://schemas.microsoft.com/office/drawing/2014/main" id="{58B8DFA2-4E48-4BF0-9AB6-4D870E7FD543}"/>
              </a:ext>
            </a:extLst>
          </p:cNvPr>
          <p:cNvSpPr/>
          <p:nvPr/>
        </p:nvSpPr>
        <p:spPr>
          <a:xfrm>
            <a:off x="6073074" y="5521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011;p33">
            <a:extLst>
              <a:ext uri="{FF2B5EF4-FFF2-40B4-BE49-F238E27FC236}">
                <a16:creationId xmlns:a16="http://schemas.microsoft.com/office/drawing/2014/main" id="{752D90C5-28AA-4066-B67B-938EA00C5841}"/>
              </a:ext>
            </a:extLst>
          </p:cNvPr>
          <p:cNvSpPr/>
          <p:nvPr/>
        </p:nvSpPr>
        <p:spPr>
          <a:xfrm>
            <a:off x="6385249" y="5521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013;p33">
            <a:extLst>
              <a:ext uri="{FF2B5EF4-FFF2-40B4-BE49-F238E27FC236}">
                <a16:creationId xmlns:a16="http://schemas.microsoft.com/office/drawing/2014/main" id="{181AAE4C-51FF-4B6D-82CB-FF8BADBBEC8E}"/>
              </a:ext>
            </a:extLst>
          </p:cNvPr>
          <p:cNvSpPr/>
          <p:nvPr/>
        </p:nvSpPr>
        <p:spPr>
          <a:xfrm>
            <a:off x="6385249" y="264162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017;p33">
            <a:extLst>
              <a:ext uri="{FF2B5EF4-FFF2-40B4-BE49-F238E27FC236}">
                <a16:creationId xmlns:a16="http://schemas.microsoft.com/office/drawing/2014/main" id="{2AF591BC-9D61-451F-9125-C181F7BF81FC}"/>
              </a:ext>
            </a:extLst>
          </p:cNvPr>
          <p:cNvSpPr/>
          <p:nvPr/>
        </p:nvSpPr>
        <p:spPr>
          <a:xfrm>
            <a:off x="6073074" y="8419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018;p33">
            <a:extLst>
              <a:ext uri="{FF2B5EF4-FFF2-40B4-BE49-F238E27FC236}">
                <a16:creationId xmlns:a16="http://schemas.microsoft.com/office/drawing/2014/main" id="{DE291F8E-1732-4723-916A-DCEECE8FB7A1}"/>
              </a:ext>
            </a:extLst>
          </p:cNvPr>
          <p:cNvSpPr/>
          <p:nvPr/>
        </p:nvSpPr>
        <p:spPr>
          <a:xfrm>
            <a:off x="6385249" y="8419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019;p33">
            <a:extLst>
              <a:ext uri="{FF2B5EF4-FFF2-40B4-BE49-F238E27FC236}">
                <a16:creationId xmlns:a16="http://schemas.microsoft.com/office/drawing/2014/main" id="{263AA3D6-F592-46D3-B832-D0C5FCD1DC70}"/>
              </a:ext>
            </a:extLst>
          </p:cNvPr>
          <p:cNvSpPr/>
          <p:nvPr/>
        </p:nvSpPr>
        <p:spPr>
          <a:xfrm>
            <a:off x="6073074" y="113185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20;p33">
            <a:extLst>
              <a:ext uri="{FF2B5EF4-FFF2-40B4-BE49-F238E27FC236}">
                <a16:creationId xmlns:a16="http://schemas.microsoft.com/office/drawing/2014/main" id="{FA595670-3E26-4EC5-B6BD-253026F884BE}"/>
              </a:ext>
            </a:extLst>
          </p:cNvPr>
          <p:cNvSpPr/>
          <p:nvPr/>
        </p:nvSpPr>
        <p:spPr>
          <a:xfrm>
            <a:off x="6385249" y="113185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6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3"/>
          <p:cNvSpPr txBox="1">
            <a:spLocks noGrp="1"/>
          </p:cNvSpPr>
          <p:nvPr>
            <p:ph type="title"/>
          </p:nvPr>
        </p:nvSpPr>
        <p:spPr>
          <a:xfrm>
            <a:off x="72374" y="4326260"/>
            <a:ext cx="4126500" cy="728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Variables binarias</a:t>
            </a:r>
            <a:endParaRPr sz="36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C3857E1-DD34-4109-83AD-D8E9158E620C}"/>
              </a:ext>
            </a:extLst>
          </p:cNvPr>
          <p:cNvGrpSpPr/>
          <p:nvPr/>
        </p:nvGrpSpPr>
        <p:grpSpPr>
          <a:xfrm>
            <a:off x="956024" y="295477"/>
            <a:ext cx="7056934" cy="3950766"/>
            <a:chOff x="949301" y="355988"/>
            <a:chExt cx="7056934" cy="395076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772CB44-A463-41D8-9F3B-C4E5FB698BB6}"/>
                </a:ext>
              </a:extLst>
            </p:cNvPr>
            <p:cNvSpPr/>
            <p:nvPr/>
          </p:nvSpPr>
          <p:spPr>
            <a:xfrm>
              <a:off x="949301" y="355988"/>
              <a:ext cx="7056934" cy="3950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DB62D0C-064D-4A4B-9B3C-6ACEEF9CF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741" y="610509"/>
              <a:ext cx="6049108" cy="352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906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84;p33">
            <a:extLst>
              <a:ext uri="{FF2B5EF4-FFF2-40B4-BE49-F238E27FC236}">
                <a16:creationId xmlns:a16="http://schemas.microsoft.com/office/drawing/2014/main" id="{A4AF32A5-8A83-4AC7-A6E5-11D57EB30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73" y="4400550"/>
            <a:ext cx="9020826" cy="728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Variables binarias – Variable objetivo</a:t>
            </a:r>
            <a:endParaRPr sz="3600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0554078-3197-4443-A082-CCFABF478571}"/>
              </a:ext>
            </a:extLst>
          </p:cNvPr>
          <p:cNvGrpSpPr/>
          <p:nvPr/>
        </p:nvGrpSpPr>
        <p:grpSpPr>
          <a:xfrm>
            <a:off x="1149350" y="152400"/>
            <a:ext cx="7004050" cy="4248150"/>
            <a:chOff x="1149350" y="152400"/>
            <a:chExt cx="7004050" cy="4248150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88A79A9C-F225-48FB-994A-A1ECC04A69C7}"/>
                </a:ext>
              </a:extLst>
            </p:cNvPr>
            <p:cNvSpPr/>
            <p:nvPr/>
          </p:nvSpPr>
          <p:spPr>
            <a:xfrm>
              <a:off x="1149350" y="152400"/>
              <a:ext cx="7004050" cy="4248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F4CCBCE-B427-4DE6-9EA5-594FF13D9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698" y="287635"/>
              <a:ext cx="6150177" cy="403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221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3"/>
          <p:cNvSpPr txBox="1">
            <a:spLocks noGrp="1"/>
          </p:cNvSpPr>
          <p:nvPr>
            <p:ph type="title"/>
          </p:nvPr>
        </p:nvSpPr>
        <p:spPr>
          <a:xfrm>
            <a:off x="72374" y="4326260"/>
            <a:ext cx="4126500" cy="728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Variables categoricas</a:t>
            </a:r>
            <a:endParaRPr sz="360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A6C7820-53FF-4A21-8EF0-5F17B533AB3E}"/>
              </a:ext>
            </a:extLst>
          </p:cNvPr>
          <p:cNvGrpSpPr/>
          <p:nvPr/>
        </p:nvGrpSpPr>
        <p:grpSpPr>
          <a:xfrm>
            <a:off x="1212850" y="170387"/>
            <a:ext cx="6438900" cy="4155873"/>
            <a:chOff x="1377950" y="295477"/>
            <a:chExt cx="6140450" cy="395076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772CB44-A463-41D8-9F3B-C4E5FB698BB6}"/>
                </a:ext>
              </a:extLst>
            </p:cNvPr>
            <p:cNvSpPr/>
            <p:nvPr/>
          </p:nvSpPr>
          <p:spPr>
            <a:xfrm>
              <a:off x="1377950" y="295477"/>
              <a:ext cx="6140450" cy="3950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BBA853B1-888B-4EF1-A322-7F4139636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7650" y="368300"/>
              <a:ext cx="5822950" cy="3793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547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3"/>
          <p:cNvSpPr txBox="1">
            <a:spLocks noGrp="1"/>
          </p:cNvSpPr>
          <p:nvPr>
            <p:ph type="title"/>
          </p:nvPr>
        </p:nvSpPr>
        <p:spPr>
          <a:xfrm>
            <a:off x="15224" y="4414886"/>
            <a:ext cx="4417076" cy="728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Variables de servicios:</a:t>
            </a:r>
            <a:endParaRPr sz="3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772CB44-A463-41D8-9F3B-C4E5FB698BB6}"/>
              </a:ext>
            </a:extLst>
          </p:cNvPr>
          <p:cNvSpPr/>
          <p:nvPr/>
        </p:nvSpPr>
        <p:spPr>
          <a:xfrm>
            <a:off x="1212850" y="170387"/>
            <a:ext cx="6438900" cy="415587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8FCC03A-E31F-4C5A-A0C0-147B79F86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88" y="282871"/>
            <a:ext cx="6110037" cy="398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49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5353CA-5ADC-4C4C-AD6A-0C6A0FC92505}"/>
              </a:ext>
            </a:extLst>
          </p:cNvPr>
          <p:cNvSpPr/>
          <p:nvPr/>
        </p:nvSpPr>
        <p:spPr>
          <a:xfrm>
            <a:off x="4667250" y="742950"/>
            <a:ext cx="4311650" cy="26829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84" name="Google Shape;984;p33"/>
          <p:cNvSpPr txBox="1">
            <a:spLocks noGrp="1"/>
          </p:cNvSpPr>
          <p:nvPr>
            <p:ph type="title"/>
          </p:nvPr>
        </p:nvSpPr>
        <p:spPr>
          <a:xfrm>
            <a:off x="-57150" y="4251376"/>
            <a:ext cx="6023626" cy="728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Variables relacionadas al pago:</a:t>
            </a:r>
            <a:endParaRPr sz="3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772CB44-A463-41D8-9F3B-C4E5FB698BB6}"/>
              </a:ext>
            </a:extLst>
          </p:cNvPr>
          <p:cNvSpPr/>
          <p:nvPr/>
        </p:nvSpPr>
        <p:spPr>
          <a:xfrm>
            <a:off x="114300" y="742950"/>
            <a:ext cx="4311650" cy="26829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5056EF-319D-42F4-9039-7F0385EF6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8474"/>
            <a:ext cx="3950962" cy="237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EEFE29D-5FA5-4AD1-B861-041F0B01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898474"/>
            <a:ext cx="3950962" cy="237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9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5353CA-5ADC-4C4C-AD6A-0C6A0FC92505}"/>
              </a:ext>
            </a:extLst>
          </p:cNvPr>
          <p:cNvSpPr/>
          <p:nvPr/>
        </p:nvSpPr>
        <p:spPr>
          <a:xfrm>
            <a:off x="4667250" y="742950"/>
            <a:ext cx="4311650" cy="26829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84" name="Google Shape;984;p33"/>
          <p:cNvSpPr txBox="1">
            <a:spLocks noGrp="1"/>
          </p:cNvSpPr>
          <p:nvPr>
            <p:ph type="title"/>
          </p:nvPr>
        </p:nvSpPr>
        <p:spPr>
          <a:xfrm>
            <a:off x="-57150" y="4251376"/>
            <a:ext cx="6023626" cy="728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Variables relacionadas al pago:</a:t>
            </a:r>
            <a:endParaRPr sz="3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772CB44-A463-41D8-9F3B-C4E5FB698BB6}"/>
              </a:ext>
            </a:extLst>
          </p:cNvPr>
          <p:cNvSpPr/>
          <p:nvPr/>
        </p:nvSpPr>
        <p:spPr>
          <a:xfrm>
            <a:off x="114300" y="742950"/>
            <a:ext cx="4311650" cy="26829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5056EF-319D-42F4-9039-7F0385EF6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8474"/>
            <a:ext cx="3950962" cy="237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EEFE29D-5FA5-4AD1-B861-041F0B01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898474"/>
            <a:ext cx="3950962" cy="237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8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>
            <a:spLocks noGrp="1"/>
          </p:cNvSpPr>
          <p:nvPr>
            <p:ph type="ctrTitle"/>
          </p:nvPr>
        </p:nvSpPr>
        <p:spPr>
          <a:xfrm>
            <a:off x="474300" y="32905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CONTEXTO</a:t>
            </a:r>
            <a:endParaRPr sz="3600"/>
          </a:p>
        </p:txBody>
      </p:sp>
      <p:sp>
        <p:nvSpPr>
          <p:cNvPr id="462" name="Google Shape;462;p24"/>
          <p:cNvSpPr txBox="1">
            <a:spLocks noGrp="1"/>
          </p:cNvSpPr>
          <p:nvPr>
            <p:ph type="body" idx="1"/>
          </p:nvPr>
        </p:nvSpPr>
        <p:spPr>
          <a:xfrm>
            <a:off x="474300" y="906850"/>
            <a:ext cx="4168200" cy="31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En la actualidad se ha presentado un auge en el mercado de los diferentes servicios en línea que pueden prestar las compañías de telecomunicaciones y así mismo, ha incrementado la competencia entre estas a la hora de mantener consigo a sus clientes, ya que dentro de una misma categoría de producto tienen la libertad de elegir entre muchos proveedores y con una mala experiencia pueden desertar.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463" name="Google Shape;463;p24"/>
          <p:cNvGrpSpPr/>
          <p:nvPr/>
        </p:nvGrpSpPr>
        <p:grpSpPr>
          <a:xfrm>
            <a:off x="5199964" y="1067169"/>
            <a:ext cx="2686609" cy="2801150"/>
            <a:chOff x="2501950" y="1507050"/>
            <a:chExt cx="2392350" cy="2696525"/>
          </a:xfrm>
        </p:grpSpPr>
        <p:sp>
          <p:nvSpPr>
            <p:cNvPr id="464" name="Google Shape;464;p24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4"/>
          <p:cNvSpPr/>
          <p:nvPr/>
        </p:nvSpPr>
        <p:spPr>
          <a:xfrm>
            <a:off x="4413317" y="5049756"/>
            <a:ext cx="6130635" cy="8064"/>
          </a:xfrm>
          <a:custGeom>
            <a:avLst/>
            <a:gdLst/>
            <a:ahLst/>
            <a:cxnLst/>
            <a:rect l="l" t="t" r="r" b="b"/>
            <a:pathLst>
              <a:path w="99750" h="211" extrusionOk="0">
                <a:moveTo>
                  <a:pt x="1" y="1"/>
                </a:moveTo>
                <a:lnTo>
                  <a:pt x="1" y="210"/>
                </a:lnTo>
                <a:lnTo>
                  <a:pt x="99749" y="210"/>
                </a:lnTo>
                <a:lnTo>
                  <a:pt x="99749" y="1"/>
                </a:lnTo>
                <a:close/>
              </a:path>
            </a:pathLst>
          </a:custGeom>
          <a:solidFill>
            <a:srgbClr val="FF997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7472181" y="4816591"/>
            <a:ext cx="258992" cy="163724"/>
          </a:xfrm>
          <a:custGeom>
            <a:avLst/>
            <a:gdLst/>
            <a:ahLst/>
            <a:cxnLst/>
            <a:rect l="l" t="t" r="r" b="b"/>
            <a:pathLst>
              <a:path w="4214" h="4284" extrusionOk="0">
                <a:moveTo>
                  <a:pt x="0" y="1"/>
                </a:moveTo>
                <a:lnTo>
                  <a:pt x="0" y="4284"/>
                </a:lnTo>
                <a:lnTo>
                  <a:pt x="4213" y="4284"/>
                </a:lnTo>
                <a:lnTo>
                  <a:pt x="4213" y="4074"/>
                </a:lnTo>
                <a:lnTo>
                  <a:pt x="210" y="4074"/>
                </a:lnTo>
                <a:lnTo>
                  <a:pt x="210" y="1"/>
                </a:lnTo>
                <a:close/>
              </a:path>
            </a:pathLst>
          </a:custGeom>
          <a:solidFill>
            <a:srgbClr val="FF997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5" name="Google Shape;4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50" y="1180628"/>
            <a:ext cx="2143125" cy="25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5353CA-5ADC-4C4C-AD6A-0C6A0FC92505}"/>
              </a:ext>
            </a:extLst>
          </p:cNvPr>
          <p:cNvSpPr/>
          <p:nvPr/>
        </p:nvSpPr>
        <p:spPr>
          <a:xfrm>
            <a:off x="4667250" y="742950"/>
            <a:ext cx="4311650" cy="26829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84" name="Google Shape;984;p33"/>
          <p:cNvSpPr txBox="1">
            <a:spLocks noGrp="1"/>
          </p:cNvSpPr>
          <p:nvPr>
            <p:ph type="title"/>
          </p:nvPr>
        </p:nvSpPr>
        <p:spPr>
          <a:xfrm>
            <a:off x="-57150" y="4251376"/>
            <a:ext cx="6023626" cy="728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Variables relacionadas al pago:</a:t>
            </a:r>
            <a:endParaRPr sz="3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772CB44-A463-41D8-9F3B-C4E5FB698BB6}"/>
              </a:ext>
            </a:extLst>
          </p:cNvPr>
          <p:cNvSpPr/>
          <p:nvPr/>
        </p:nvSpPr>
        <p:spPr>
          <a:xfrm>
            <a:off x="114300" y="742950"/>
            <a:ext cx="4311650" cy="268290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7A672A3-74B7-4797-836C-0EA6A22B4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925510"/>
            <a:ext cx="4057650" cy="243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EEA6E9CC-B6D6-46C3-B360-89FC3E3B5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4" y="925509"/>
            <a:ext cx="4060826" cy="243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31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3"/>
          <p:cNvSpPr txBox="1">
            <a:spLocks noGrp="1"/>
          </p:cNvSpPr>
          <p:nvPr>
            <p:ph type="title"/>
          </p:nvPr>
        </p:nvSpPr>
        <p:spPr>
          <a:xfrm>
            <a:off x="88900" y="4414886"/>
            <a:ext cx="6023626" cy="728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Meses que el cliente ha permanecido en la empresa:</a:t>
            </a:r>
            <a:endParaRPr sz="3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772CB44-A463-41D8-9F3B-C4E5FB698BB6}"/>
              </a:ext>
            </a:extLst>
          </p:cNvPr>
          <p:cNvSpPr/>
          <p:nvPr/>
        </p:nvSpPr>
        <p:spPr>
          <a:xfrm>
            <a:off x="88900" y="368300"/>
            <a:ext cx="8978900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BF99AD5-914E-4ACF-894C-DB66148A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8" y="735773"/>
            <a:ext cx="8722144" cy="297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262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9" name="Google Shape;1029;p34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34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34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34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3" name="Google Shape;1033;p34"/>
          <p:cNvSpPr txBox="1">
            <a:spLocks noGrp="1"/>
          </p:cNvSpPr>
          <p:nvPr>
            <p:ph type="ctrTitle"/>
          </p:nvPr>
        </p:nvSpPr>
        <p:spPr>
          <a:xfrm>
            <a:off x="209400" y="565754"/>
            <a:ext cx="74907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Próximos pasos en el desarrollo del proyecto:</a:t>
            </a:r>
            <a:endParaRPr dirty="0"/>
          </a:p>
        </p:txBody>
      </p:sp>
      <p:cxnSp>
        <p:nvCxnSpPr>
          <p:cNvPr id="1034" name="Google Shape;1034;p34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5" name="Google Shape;1035;p34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36" name="Google Shape;1036;p34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34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39" name="Google Shape;1039;p34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34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42" name="Google Shape;1042;p34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34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045" name="Google Shape;1045;p34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34"/>
          <p:cNvSpPr txBox="1">
            <a:spLocks noGrp="1"/>
          </p:cNvSpPr>
          <p:nvPr>
            <p:ph type="ctrTitle" idx="4294967295"/>
          </p:nvPr>
        </p:nvSpPr>
        <p:spPr>
          <a:xfrm>
            <a:off x="618825" y="1683953"/>
            <a:ext cx="18813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Definir los protocolos de evaluaci</a:t>
            </a:r>
            <a:r>
              <a:rPr lang="es-419" sz="1400" dirty="0" err="1"/>
              <a:t>ón</a:t>
            </a:r>
            <a:endParaRPr sz="1400" dirty="0"/>
          </a:p>
        </p:txBody>
      </p:sp>
      <p:sp>
        <p:nvSpPr>
          <p:cNvPr id="1048" name="Google Shape;1048;p34"/>
          <p:cNvSpPr txBox="1">
            <a:spLocks noGrp="1"/>
          </p:cNvSpPr>
          <p:nvPr>
            <p:ph type="ctrTitle" idx="4294967295"/>
          </p:nvPr>
        </p:nvSpPr>
        <p:spPr>
          <a:xfrm>
            <a:off x="6759525" y="3431650"/>
            <a:ext cx="18813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Gráficar y documentar los resultados obtenidos</a:t>
            </a:r>
            <a:endParaRPr sz="1800" dirty="0"/>
          </a:p>
        </p:txBody>
      </p:sp>
      <p:sp>
        <p:nvSpPr>
          <p:cNvPr id="1049" name="Google Shape;1049;p34"/>
          <p:cNvSpPr txBox="1">
            <a:spLocks noGrp="1"/>
          </p:cNvSpPr>
          <p:nvPr>
            <p:ph type="ctrTitle" idx="4294967295"/>
          </p:nvPr>
        </p:nvSpPr>
        <p:spPr>
          <a:xfrm>
            <a:off x="2647500" y="3431650"/>
            <a:ext cx="18813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Entrenamiento de los modelos investigados</a:t>
            </a:r>
            <a:endParaRPr sz="1400" dirty="0"/>
          </a:p>
        </p:txBody>
      </p:sp>
      <p:sp>
        <p:nvSpPr>
          <p:cNvPr id="1050" name="Google Shape;1050;p34"/>
          <p:cNvSpPr txBox="1">
            <a:spLocks noGrp="1"/>
          </p:cNvSpPr>
          <p:nvPr>
            <p:ph type="ctrTitle" idx="4294967295"/>
          </p:nvPr>
        </p:nvSpPr>
        <p:spPr>
          <a:xfrm>
            <a:off x="610425" y="3142625"/>
            <a:ext cx="17820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PRIMER PASO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051" name="Google Shape;1051;p34"/>
          <p:cNvSpPr txBox="1">
            <a:spLocks noGrp="1"/>
          </p:cNvSpPr>
          <p:nvPr>
            <p:ph type="ctrTitle" idx="4294967295"/>
          </p:nvPr>
        </p:nvSpPr>
        <p:spPr>
          <a:xfrm>
            <a:off x="2647200" y="2250188"/>
            <a:ext cx="19956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SEGUNDO PASO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052" name="Google Shape;1052;p34"/>
          <p:cNvSpPr txBox="1">
            <a:spLocks noGrp="1"/>
          </p:cNvSpPr>
          <p:nvPr>
            <p:ph type="ctrTitle" idx="4294967295"/>
          </p:nvPr>
        </p:nvSpPr>
        <p:spPr>
          <a:xfrm>
            <a:off x="4783875" y="3142625"/>
            <a:ext cx="17820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TERCER PASO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053" name="Google Shape;1053;p34"/>
          <p:cNvSpPr txBox="1">
            <a:spLocks noGrp="1"/>
          </p:cNvSpPr>
          <p:nvPr>
            <p:ph type="ctrTitle" idx="4294967295"/>
          </p:nvPr>
        </p:nvSpPr>
        <p:spPr>
          <a:xfrm>
            <a:off x="6729838" y="2164377"/>
            <a:ext cx="1748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CUARTO PASO</a:t>
            </a:r>
            <a:endParaRPr sz="2400" dirty="0">
              <a:solidFill>
                <a:schemeClr val="accent4"/>
              </a:solidFill>
            </a:endParaRPr>
          </a:p>
        </p:txBody>
      </p:sp>
      <p:sp>
        <p:nvSpPr>
          <p:cNvPr id="1054" name="Google Shape;1054;p34"/>
          <p:cNvSpPr txBox="1">
            <a:spLocks noGrp="1"/>
          </p:cNvSpPr>
          <p:nvPr>
            <p:ph type="ctrTitle" idx="4294967295"/>
          </p:nvPr>
        </p:nvSpPr>
        <p:spPr>
          <a:xfrm>
            <a:off x="4740950" y="1644050"/>
            <a:ext cx="18813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Ajuste de </a:t>
            </a:r>
            <a:r>
              <a:rPr lang="es-419" sz="1400" dirty="0"/>
              <a:t>hiperparámetros</a:t>
            </a:r>
            <a:r>
              <a:rPr lang="en" sz="140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5"/>
          <p:cNvSpPr txBox="1">
            <a:spLocks noGrp="1"/>
          </p:cNvSpPr>
          <p:nvPr>
            <p:ph type="title"/>
          </p:nvPr>
        </p:nvSpPr>
        <p:spPr>
          <a:xfrm>
            <a:off x="2903350" y="1801050"/>
            <a:ext cx="34251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grpSp>
        <p:nvGrpSpPr>
          <p:cNvPr id="1060" name="Google Shape;1060;p35"/>
          <p:cNvGrpSpPr/>
          <p:nvPr/>
        </p:nvGrpSpPr>
        <p:grpSpPr>
          <a:xfrm>
            <a:off x="1531132" y="1905846"/>
            <a:ext cx="1522489" cy="1331824"/>
            <a:chOff x="2766264" y="3394042"/>
            <a:chExt cx="294873" cy="275934"/>
          </a:xfrm>
        </p:grpSpPr>
        <p:sp>
          <p:nvSpPr>
            <p:cNvPr id="1061" name="Google Shape;1061;p35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35"/>
          <p:cNvGrpSpPr/>
          <p:nvPr/>
        </p:nvGrpSpPr>
        <p:grpSpPr>
          <a:xfrm>
            <a:off x="6221007" y="1905846"/>
            <a:ext cx="1522489" cy="1331824"/>
            <a:chOff x="2766264" y="3394042"/>
            <a:chExt cx="294873" cy="275934"/>
          </a:xfrm>
        </p:grpSpPr>
        <p:sp>
          <p:nvSpPr>
            <p:cNvPr id="1066" name="Google Shape;1066;p35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 PRINCIPALES</a:t>
            </a:r>
            <a:endParaRPr sz="3000"/>
          </a:p>
        </p:txBody>
      </p:sp>
      <p:sp>
        <p:nvSpPr>
          <p:cNvPr id="491" name="Google Shape;491;p25"/>
          <p:cNvSpPr txBox="1">
            <a:spLocks noGrp="1"/>
          </p:cNvSpPr>
          <p:nvPr>
            <p:ph type="subTitle" idx="7"/>
          </p:nvPr>
        </p:nvSpPr>
        <p:spPr>
          <a:xfrm>
            <a:off x="5633049" y="3121975"/>
            <a:ext cx="2222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Preguntas para las salidas.</a:t>
            </a:r>
            <a:endParaRPr b="1"/>
          </a:p>
        </p:txBody>
      </p:sp>
      <p:sp>
        <p:nvSpPr>
          <p:cNvPr id="492" name="Google Shape;492;p25"/>
          <p:cNvSpPr txBox="1">
            <a:spLocks noGrp="1"/>
          </p:cNvSpPr>
          <p:nvPr>
            <p:ph type="subTitle" idx="1"/>
          </p:nvPr>
        </p:nvSpPr>
        <p:spPr>
          <a:xfrm>
            <a:off x="1022600" y="1713577"/>
            <a:ext cx="2488200" cy="7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¿Es posible predecir quién es un cliente que desea cancelar los servicios?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5"/>
          <p:cNvSpPr txBox="1">
            <a:spLocks noGrp="1"/>
          </p:cNvSpPr>
          <p:nvPr>
            <p:ph type="subTitle" idx="3"/>
          </p:nvPr>
        </p:nvSpPr>
        <p:spPr>
          <a:xfrm>
            <a:off x="5755475" y="1713575"/>
            <a:ext cx="24882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¿Es posible predecir qué servicios necesita el cliente?</a:t>
            </a:r>
            <a:endParaRPr/>
          </a:p>
        </p:txBody>
      </p:sp>
      <p:sp>
        <p:nvSpPr>
          <p:cNvPr id="494" name="Google Shape;494;p25"/>
          <p:cNvSpPr txBox="1">
            <a:spLocks noGrp="1"/>
          </p:cNvSpPr>
          <p:nvPr>
            <p:ph type="subTitle" idx="5"/>
          </p:nvPr>
        </p:nvSpPr>
        <p:spPr>
          <a:xfrm>
            <a:off x="984850" y="3121975"/>
            <a:ext cx="24882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¿Cuántos clientes desean cancelar los servicios?</a:t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3510825" y="1636475"/>
            <a:ext cx="723900" cy="79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25"/>
          <p:cNvCxnSpPr>
            <a:stCxn id="495" idx="3"/>
            <a:endCxn id="497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25"/>
          <p:cNvCxnSpPr>
            <a:stCxn id="497" idx="2"/>
            <a:endCxn id="496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25"/>
          <p:cNvCxnSpPr>
            <a:stCxn id="496" idx="3"/>
            <a:endCxn id="498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2" name="Google Shape;502;p25"/>
          <p:cNvGrpSpPr/>
          <p:nvPr/>
        </p:nvGrpSpPr>
        <p:grpSpPr>
          <a:xfrm>
            <a:off x="3652812" y="3186228"/>
            <a:ext cx="402156" cy="456781"/>
            <a:chOff x="5357662" y="4297637"/>
            <a:chExt cx="287275" cy="326296"/>
          </a:xfrm>
        </p:grpSpPr>
        <p:sp>
          <p:nvSpPr>
            <p:cNvPr id="503" name="Google Shape;503;p25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25"/>
          <p:cNvGrpSpPr/>
          <p:nvPr/>
        </p:nvGrpSpPr>
        <p:grpSpPr>
          <a:xfrm>
            <a:off x="5029053" y="3198844"/>
            <a:ext cx="484361" cy="484405"/>
            <a:chOff x="4890434" y="4287389"/>
            <a:chExt cx="345997" cy="346029"/>
          </a:xfrm>
        </p:grpSpPr>
        <p:sp>
          <p:nvSpPr>
            <p:cNvPr id="509" name="Google Shape;509;p25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25"/>
          <p:cNvGrpSpPr/>
          <p:nvPr/>
        </p:nvGrpSpPr>
        <p:grpSpPr>
          <a:xfrm>
            <a:off x="5029322" y="1790366"/>
            <a:ext cx="483826" cy="491133"/>
            <a:chOff x="4874902" y="3808799"/>
            <a:chExt cx="345615" cy="350835"/>
          </a:xfrm>
        </p:grpSpPr>
        <p:sp>
          <p:nvSpPr>
            <p:cNvPr id="517" name="Google Shape;517;p25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5"/>
          <p:cNvGrpSpPr/>
          <p:nvPr/>
        </p:nvGrpSpPr>
        <p:grpSpPr>
          <a:xfrm>
            <a:off x="3593935" y="1777730"/>
            <a:ext cx="557665" cy="516387"/>
            <a:chOff x="6015523" y="3714217"/>
            <a:chExt cx="557665" cy="516387"/>
          </a:xfrm>
        </p:grpSpPr>
        <p:grpSp>
          <p:nvGrpSpPr>
            <p:cNvPr id="535" name="Google Shape;535;p25"/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</p:grpSpPr>
          <p:sp>
            <p:nvSpPr>
              <p:cNvPr id="536" name="Google Shape;536;p25"/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C2E3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C2E3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C2E3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C2E3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C2E3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C2E3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C2E3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C2E3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C2E3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C2E3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6" name="Google Shape;546;p25"/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C2E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25"/>
          <p:cNvSpPr txBox="1">
            <a:spLocks noGrp="1"/>
          </p:cNvSpPr>
          <p:nvPr>
            <p:ph type="ctrTitle" idx="6"/>
          </p:nvPr>
        </p:nvSpPr>
        <p:spPr>
          <a:xfrm>
            <a:off x="1195555" y="113303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CLASIFICATORIO</a:t>
            </a:r>
            <a:endParaRPr b="1"/>
          </a:p>
        </p:txBody>
      </p:sp>
      <p:sp>
        <p:nvSpPr>
          <p:cNvPr id="548" name="Google Shape;548;p25"/>
          <p:cNvSpPr txBox="1">
            <a:spLocks noGrp="1"/>
          </p:cNvSpPr>
          <p:nvPr>
            <p:ph type="ctrTitle" idx="6"/>
          </p:nvPr>
        </p:nvSpPr>
        <p:spPr>
          <a:xfrm>
            <a:off x="5877680" y="113303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CLASIFICATORIO</a:t>
            </a:r>
            <a:endParaRPr b="1"/>
          </a:p>
        </p:txBody>
      </p:sp>
      <p:sp>
        <p:nvSpPr>
          <p:cNvPr id="549" name="Google Shape;549;p25"/>
          <p:cNvSpPr txBox="1">
            <a:spLocks noGrp="1"/>
          </p:cNvSpPr>
          <p:nvPr>
            <p:ph type="ctrTitle" idx="6"/>
          </p:nvPr>
        </p:nvSpPr>
        <p:spPr>
          <a:xfrm>
            <a:off x="1288305" y="260328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CUÁNTITATIVA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"/>
          <p:cNvSpPr txBox="1">
            <a:spLocks noGrp="1"/>
          </p:cNvSpPr>
          <p:nvPr>
            <p:ph type="body" idx="1"/>
          </p:nvPr>
        </p:nvSpPr>
        <p:spPr>
          <a:xfrm>
            <a:off x="443425" y="776075"/>
            <a:ext cx="5952300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Explorar los datos recolectados para poder determinar lo siguiente:</a:t>
            </a:r>
            <a:endParaRPr sz="1300"/>
          </a:p>
          <a:p>
            <a:pPr marL="457200" lvl="0" indent="-31115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AutoNum type="arabicPeriod"/>
            </a:pPr>
            <a:r>
              <a:rPr lang="en" sz="1300">
                <a:solidFill>
                  <a:schemeClr val="accent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Poder predecir cuando un cliente se quiere retirar</a:t>
            </a:r>
            <a:r>
              <a:rPr lang="en" sz="1300"/>
              <a:t>.</a:t>
            </a:r>
            <a:endParaRPr sz="1300">
              <a:solidFill>
                <a:schemeClr val="accent2"/>
              </a:solidFill>
            </a:endParaRP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AutoNum type="arabicPeriod"/>
            </a:pPr>
            <a:r>
              <a:rPr lang="en" sz="1300">
                <a:solidFill>
                  <a:schemeClr val="accent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Predecir qué servicios ofrecer al cliente para asegurar su permanencia</a:t>
            </a:r>
            <a:r>
              <a:rPr lang="en" sz="1300"/>
              <a:t>.</a:t>
            </a:r>
            <a:endParaRPr sz="13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55" name="Google Shape;555;p26"/>
          <p:cNvSpPr txBox="1">
            <a:spLocks noGrp="1"/>
          </p:cNvSpPr>
          <p:nvPr>
            <p:ph type="ctrTitle"/>
          </p:nvPr>
        </p:nvSpPr>
        <p:spPr>
          <a:xfrm>
            <a:off x="443425" y="2012975"/>
            <a:ext cx="3545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Específicos</a:t>
            </a:r>
            <a:endParaRPr/>
          </a:p>
        </p:txBody>
      </p:sp>
      <p:sp>
        <p:nvSpPr>
          <p:cNvPr id="556" name="Google Shape;556;p26"/>
          <p:cNvSpPr txBox="1">
            <a:spLocks noGrp="1"/>
          </p:cNvSpPr>
          <p:nvPr>
            <p:ph type="ctrTitle"/>
          </p:nvPr>
        </p:nvSpPr>
        <p:spPr>
          <a:xfrm>
            <a:off x="443425" y="198275"/>
            <a:ext cx="3545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Generales</a:t>
            </a:r>
            <a:endParaRPr/>
          </a:p>
        </p:txBody>
      </p:sp>
      <p:sp>
        <p:nvSpPr>
          <p:cNvPr id="557" name="Google Shape;557;p26"/>
          <p:cNvSpPr txBox="1">
            <a:spLocks noGrp="1"/>
          </p:cNvSpPr>
          <p:nvPr>
            <p:ph type="body" idx="1"/>
          </p:nvPr>
        </p:nvSpPr>
        <p:spPr>
          <a:xfrm>
            <a:off x="443425" y="2744075"/>
            <a:ext cx="87006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En los objetivos específicos buscamos darle respuesta a los objetivos generales, los cuales serán:</a:t>
            </a:r>
            <a:endParaRPr sz="11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aven Pro"/>
              <a:buAutoNum type="arabicPeriod"/>
            </a:pPr>
            <a:r>
              <a:rPr lang="en" sz="1100" dirty="0">
                <a:solidFill>
                  <a:schemeClr val="accent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Poder predecir cuando un cliente se quiere retirar</a:t>
            </a:r>
            <a:r>
              <a:rPr lang="en" sz="1100" dirty="0"/>
              <a:t>.</a:t>
            </a:r>
            <a:endParaRPr sz="1100"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</a:pPr>
            <a:r>
              <a:rPr lang="en" sz="1100" dirty="0"/>
              <a:t>Analizar la relación entre las variables y encontrar patrones que indiquen que los clientes probablemente se retiren de los servicios.</a:t>
            </a:r>
            <a:endParaRPr sz="1100"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</a:pPr>
            <a:r>
              <a:rPr lang="en" sz="1100" dirty="0"/>
              <a:t>Poder predecir cuántos son los clientes que podrían cancelar el servicio.</a:t>
            </a:r>
            <a:endParaRPr sz="11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AutoNum type="arabicPeriod"/>
            </a:pPr>
            <a:r>
              <a:rPr lang="en" sz="1300" dirty="0">
                <a:solidFill>
                  <a:schemeClr val="accent2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Predecir qué servicios ofrecer al cliente para asegurar su permanencia</a:t>
            </a:r>
            <a:r>
              <a:rPr lang="en" sz="1100" dirty="0"/>
              <a:t>.</a:t>
            </a:r>
            <a:endParaRPr sz="1100"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</a:pPr>
            <a:r>
              <a:rPr lang="en" sz="1100" dirty="0"/>
              <a:t>Hacer uso de los patrones descubiertos en el comportamiento de los clientes con el fin de poder predecir qué servicios requieren mayormente en ciertas temporadas.  </a:t>
            </a:r>
            <a:endParaRPr sz="1100"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</a:pPr>
            <a:r>
              <a:rPr lang="en" sz="1100" dirty="0"/>
              <a:t>Poder ofrecerles a los clientes que probablemente se quieran retirar promociones para asegurar su permanencia.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58" name="Google Shape;558;p26"/>
          <p:cNvGrpSpPr/>
          <p:nvPr/>
        </p:nvGrpSpPr>
        <p:grpSpPr>
          <a:xfrm>
            <a:off x="6656173" y="776069"/>
            <a:ext cx="2005321" cy="2011677"/>
            <a:chOff x="1825800" y="1663855"/>
            <a:chExt cx="522927" cy="559545"/>
          </a:xfrm>
        </p:grpSpPr>
        <p:sp>
          <p:nvSpPr>
            <p:cNvPr id="559" name="Google Shape;559;p26"/>
            <p:cNvSpPr/>
            <p:nvPr/>
          </p:nvSpPr>
          <p:spPr>
            <a:xfrm>
              <a:off x="2093192" y="1663855"/>
              <a:ext cx="255535" cy="275712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"/>
          <p:cNvSpPr txBox="1">
            <a:spLocks noGrp="1"/>
          </p:cNvSpPr>
          <p:nvPr>
            <p:ph type="ctrTitle" idx="4"/>
          </p:nvPr>
        </p:nvSpPr>
        <p:spPr>
          <a:xfrm>
            <a:off x="186800" y="21032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Requisitos, supuestos y restricciones </a:t>
            </a:r>
            <a:endParaRPr/>
          </a:p>
        </p:txBody>
      </p:sp>
      <p:cxnSp>
        <p:nvCxnSpPr>
          <p:cNvPr id="568" name="Google Shape;568;p27"/>
          <p:cNvCxnSpPr/>
          <p:nvPr/>
        </p:nvCxnSpPr>
        <p:spPr>
          <a:xfrm rot="-5400000" flipH="1">
            <a:off x="-439741" y="2640426"/>
            <a:ext cx="3029100" cy="1776000"/>
          </a:xfrm>
          <a:prstGeom prst="bentConnector3">
            <a:avLst>
              <a:gd name="adj1" fmla="val 99748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27"/>
          <p:cNvCxnSpPr/>
          <p:nvPr/>
        </p:nvCxnSpPr>
        <p:spPr>
          <a:xfrm rot="5400000">
            <a:off x="6527004" y="2608575"/>
            <a:ext cx="3017700" cy="1816500"/>
          </a:xfrm>
          <a:prstGeom prst="bentConnector3">
            <a:avLst>
              <a:gd name="adj1" fmla="val 10076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0" name="Google Shape;570;p27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8112709" y="297631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7"/>
          <p:cNvGrpSpPr/>
          <p:nvPr/>
        </p:nvGrpSpPr>
        <p:grpSpPr>
          <a:xfrm>
            <a:off x="1731620" y="1035019"/>
            <a:ext cx="1194764" cy="882187"/>
            <a:chOff x="7009649" y="1541981"/>
            <a:chExt cx="524940" cy="320655"/>
          </a:xfrm>
        </p:grpSpPr>
        <p:sp>
          <p:nvSpPr>
            <p:cNvPr id="573" name="Google Shape;573;p27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7"/>
          <p:cNvGrpSpPr/>
          <p:nvPr/>
        </p:nvGrpSpPr>
        <p:grpSpPr>
          <a:xfrm>
            <a:off x="5882917" y="1035037"/>
            <a:ext cx="1194787" cy="882157"/>
            <a:chOff x="4048787" y="2977019"/>
            <a:chExt cx="283488" cy="198604"/>
          </a:xfrm>
        </p:grpSpPr>
        <p:sp>
          <p:nvSpPr>
            <p:cNvPr id="582" name="Google Shape;582;p27"/>
            <p:cNvSpPr/>
            <p:nvPr/>
          </p:nvSpPr>
          <p:spPr>
            <a:xfrm>
              <a:off x="4277659" y="3015880"/>
              <a:ext cx="25048" cy="19128"/>
            </a:xfrm>
            <a:custGeom>
              <a:avLst/>
              <a:gdLst/>
              <a:ahLst/>
              <a:cxnLst/>
              <a:rect l="l" t="t" r="r" b="b"/>
              <a:pathLst>
                <a:path w="787" h="601" extrusionOk="0">
                  <a:moveTo>
                    <a:pt x="157" y="1"/>
                  </a:moveTo>
                  <a:cubicBezTo>
                    <a:pt x="113" y="1"/>
                    <a:pt x="70" y="22"/>
                    <a:pt x="49" y="65"/>
                  </a:cubicBezTo>
                  <a:cubicBezTo>
                    <a:pt x="1" y="125"/>
                    <a:pt x="13" y="220"/>
                    <a:pt x="84" y="256"/>
                  </a:cubicBezTo>
                  <a:cubicBezTo>
                    <a:pt x="239" y="363"/>
                    <a:pt x="382" y="470"/>
                    <a:pt x="549" y="577"/>
                  </a:cubicBezTo>
                  <a:cubicBezTo>
                    <a:pt x="584" y="589"/>
                    <a:pt x="608" y="601"/>
                    <a:pt x="620" y="601"/>
                  </a:cubicBezTo>
                  <a:cubicBezTo>
                    <a:pt x="668" y="601"/>
                    <a:pt x="715" y="589"/>
                    <a:pt x="739" y="541"/>
                  </a:cubicBezTo>
                  <a:cubicBezTo>
                    <a:pt x="787" y="482"/>
                    <a:pt x="775" y="398"/>
                    <a:pt x="703" y="351"/>
                  </a:cubicBezTo>
                  <a:cubicBezTo>
                    <a:pt x="537" y="232"/>
                    <a:pt x="382" y="125"/>
                    <a:pt x="239" y="29"/>
                  </a:cubicBezTo>
                  <a:cubicBezTo>
                    <a:pt x="215" y="10"/>
                    <a:pt x="186" y="1"/>
                    <a:pt x="15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4101462" y="2977019"/>
              <a:ext cx="165630" cy="42458"/>
            </a:xfrm>
            <a:custGeom>
              <a:avLst/>
              <a:gdLst/>
              <a:ahLst/>
              <a:cxnLst/>
              <a:rect l="l" t="t" r="r" b="b"/>
              <a:pathLst>
                <a:path w="5204" h="1334" extrusionOk="0">
                  <a:moveTo>
                    <a:pt x="2810" y="0"/>
                  </a:moveTo>
                  <a:cubicBezTo>
                    <a:pt x="2132" y="0"/>
                    <a:pt x="1239" y="357"/>
                    <a:pt x="84" y="1084"/>
                  </a:cubicBezTo>
                  <a:cubicBezTo>
                    <a:pt x="24" y="1119"/>
                    <a:pt x="1" y="1215"/>
                    <a:pt x="48" y="1274"/>
                  </a:cubicBezTo>
                  <a:cubicBezTo>
                    <a:pt x="72" y="1322"/>
                    <a:pt x="120" y="1334"/>
                    <a:pt x="167" y="1334"/>
                  </a:cubicBezTo>
                  <a:cubicBezTo>
                    <a:pt x="191" y="1334"/>
                    <a:pt x="203" y="1334"/>
                    <a:pt x="239" y="1322"/>
                  </a:cubicBezTo>
                  <a:cubicBezTo>
                    <a:pt x="1334" y="619"/>
                    <a:pt x="2167" y="274"/>
                    <a:pt x="2798" y="274"/>
                  </a:cubicBezTo>
                  <a:cubicBezTo>
                    <a:pt x="3346" y="274"/>
                    <a:pt x="4061" y="524"/>
                    <a:pt x="4965" y="1060"/>
                  </a:cubicBezTo>
                  <a:cubicBezTo>
                    <a:pt x="4987" y="1077"/>
                    <a:pt x="5014" y="1085"/>
                    <a:pt x="5041" y="1085"/>
                  </a:cubicBezTo>
                  <a:cubicBezTo>
                    <a:pt x="5088" y="1085"/>
                    <a:pt x="5138" y="1062"/>
                    <a:pt x="5168" y="1024"/>
                  </a:cubicBezTo>
                  <a:cubicBezTo>
                    <a:pt x="5204" y="953"/>
                    <a:pt x="5180" y="869"/>
                    <a:pt x="5120" y="834"/>
                  </a:cubicBezTo>
                  <a:cubicBezTo>
                    <a:pt x="4168" y="262"/>
                    <a:pt x="3406" y="0"/>
                    <a:pt x="28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4048787" y="3000508"/>
              <a:ext cx="283488" cy="175115"/>
            </a:xfrm>
            <a:custGeom>
              <a:avLst/>
              <a:gdLst/>
              <a:ahLst/>
              <a:cxnLst/>
              <a:rect l="l" t="t" r="r" b="b"/>
              <a:pathLst>
                <a:path w="8907" h="5502" extrusionOk="0">
                  <a:moveTo>
                    <a:pt x="4453" y="286"/>
                  </a:moveTo>
                  <a:cubicBezTo>
                    <a:pt x="5596" y="286"/>
                    <a:pt x="7894" y="2072"/>
                    <a:pt x="8561" y="2620"/>
                  </a:cubicBezTo>
                  <a:cubicBezTo>
                    <a:pt x="8609" y="2655"/>
                    <a:pt x="8621" y="2691"/>
                    <a:pt x="8621" y="2751"/>
                  </a:cubicBezTo>
                  <a:cubicBezTo>
                    <a:pt x="8621" y="2810"/>
                    <a:pt x="8609" y="2858"/>
                    <a:pt x="8561" y="2894"/>
                  </a:cubicBezTo>
                  <a:cubicBezTo>
                    <a:pt x="7894" y="3441"/>
                    <a:pt x="5596" y="5227"/>
                    <a:pt x="4453" y="5227"/>
                  </a:cubicBezTo>
                  <a:cubicBezTo>
                    <a:pt x="3310" y="5227"/>
                    <a:pt x="1013" y="3441"/>
                    <a:pt x="346" y="2894"/>
                  </a:cubicBezTo>
                  <a:cubicBezTo>
                    <a:pt x="298" y="2858"/>
                    <a:pt x="286" y="2810"/>
                    <a:pt x="286" y="2751"/>
                  </a:cubicBezTo>
                  <a:cubicBezTo>
                    <a:pt x="286" y="2691"/>
                    <a:pt x="310" y="2655"/>
                    <a:pt x="346" y="2620"/>
                  </a:cubicBezTo>
                  <a:cubicBezTo>
                    <a:pt x="1013" y="2072"/>
                    <a:pt x="3310" y="286"/>
                    <a:pt x="4453" y="286"/>
                  </a:cubicBezTo>
                  <a:close/>
                  <a:moveTo>
                    <a:pt x="4453" y="0"/>
                  </a:moveTo>
                  <a:cubicBezTo>
                    <a:pt x="3251" y="0"/>
                    <a:pt x="1060" y="1679"/>
                    <a:pt x="167" y="2405"/>
                  </a:cubicBezTo>
                  <a:cubicBezTo>
                    <a:pt x="60" y="2501"/>
                    <a:pt x="1" y="2620"/>
                    <a:pt x="1" y="2751"/>
                  </a:cubicBezTo>
                  <a:cubicBezTo>
                    <a:pt x="1" y="2882"/>
                    <a:pt x="60" y="3025"/>
                    <a:pt x="167" y="3096"/>
                  </a:cubicBezTo>
                  <a:cubicBezTo>
                    <a:pt x="1060" y="3822"/>
                    <a:pt x="3251" y="5501"/>
                    <a:pt x="4453" y="5501"/>
                  </a:cubicBezTo>
                  <a:cubicBezTo>
                    <a:pt x="5656" y="5501"/>
                    <a:pt x="7847" y="3822"/>
                    <a:pt x="8740" y="3096"/>
                  </a:cubicBezTo>
                  <a:cubicBezTo>
                    <a:pt x="8847" y="3001"/>
                    <a:pt x="8906" y="2882"/>
                    <a:pt x="8906" y="2751"/>
                  </a:cubicBezTo>
                  <a:cubicBezTo>
                    <a:pt x="8906" y="2620"/>
                    <a:pt x="8847" y="2501"/>
                    <a:pt x="8740" y="2405"/>
                  </a:cubicBezTo>
                  <a:cubicBezTo>
                    <a:pt x="7847" y="1679"/>
                    <a:pt x="5656" y="0"/>
                    <a:pt x="4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4126478" y="3024347"/>
              <a:ext cx="129220" cy="127437"/>
            </a:xfrm>
            <a:custGeom>
              <a:avLst/>
              <a:gdLst/>
              <a:ahLst/>
              <a:cxnLst/>
              <a:rect l="l" t="t" r="r" b="b"/>
              <a:pathLst>
                <a:path w="4060" h="4004" extrusionOk="0">
                  <a:moveTo>
                    <a:pt x="2016" y="0"/>
                  </a:moveTo>
                  <a:cubicBezTo>
                    <a:pt x="1995" y="0"/>
                    <a:pt x="1974" y="1"/>
                    <a:pt x="1953" y="1"/>
                  </a:cubicBezTo>
                  <a:cubicBezTo>
                    <a:pt x="893" y="25"/>
                    <a:pt x="48" y="894"/>
                    <a:pt x="12" y="1930"/>
                  </a:cubicBezTo>
                  <a:cubicBezTo>
                    <a:pt x="0" y="2454"/>
                    <a:pt x="179" y="2942"/>
                    <a:pt x="512" y="3299"/>
                  </a:cubicBezTo>
                  <a:cubicBezTo>
                    <a:pt x="542" y="3329"/>
                    <a:pt x="578" y="3344"/>
                    <a:pt x="613" y="3344"/>
                  </a:cubicBezTo>
                  <a:cubicBezTo>
                    <a:pt x="649" y="3344"/>
                    <a:pt x="685" y="3329"/>
                    <a:pt x="715" y="3299"/>
                  </a:cubicBezTo>
                  <a:cubicBezTo>
                    <a:pt x="762" y="3252"/>
                    <a:pt x="774" y="3169"/>
                    <a:pt x="715" y="3109"/>
                  </a:cubicBezTo>
                  <a:cubicBezTo>
                    <a:pt x="429" y="2776"/>
                    <a:pt x="286" y="2359"/>
                    <a:pt x="298" y="1906"/>
                  </a:cubicBezTo>
                  <a:cubicBezTo>
                    <a:pt x="346" y="1025"/>
                    <a:pt x="1060" y="299"/>
                    <a:pt x="1941" y="263"/>
                  </a:cubicBezTo>
                  <a:cubicBezTo>
                    <a:pt x="1969" y="262"/>
                    <a:pt x="1996" y="261"/>
                    <a:pt x="2024" y="261"/>
                  </a:cubicBezTo>
                  <a:cubicBezTo>
                    <a:pt x="2975" y="261"/>
                    <a:pt x="3762" y="1053"/>
                    <a:pt x="3739" y="2026"/>
                  </a:cubicBezTo>
                  <a:cubicBezTo>
                    <a:pt x="3727" y="2930"/>
                    <a:pt x="2977" y="3692"/>
                    <a:pt x="2072" y="3716"/>
                  </a:cubicBezTo>
                  <a:cubicBezTo>
                    <a:pt x="2050" y="3717"/>
                    <a:pt x="2027" y="3717"/>
                    <a:pt x="2005" y="3717"/>
                  </a:cubicBezTo>
                  <a:cubicBezTo>
                    <a:pt x="1717" y="3717"/>
                    <a:pt x="1423" y="3646"/>
                    <a:pt x="1191" y="3514"/>
                  </a:cubicBezTo>
                  <a:cubicBezTo>
                    <a:pt x="1167" y="3500"/>
                    <a:pt x="1144" y="3493"/>
                    <a:pt x="1121" y="3493"/>
                  </a:cubicBezTo>
                  <a:cubicBezTo>
                    <a:pt x="1086" y="3493"/>
                    <a:pt x="1053" y="3509"/>
                    <a:pt x="1024" y="3538"/>
                  </a:cubicBezTo>
                  <a:cubicBezTo>
                    <a:pt x="965" y="3597"/>
                    <a:pt x="989" y="3716"/>
                    <a:pt x="1060" y="3764"/>
                  </a:cubicBezTo>
                  <a:cubicBezTo>
                    <a:pt x="1339" y="3920"/>
                    <a:pt x="1660" y="4003"/>
                    <a:pt x="1993" y="4003"/>
                  </a:cubicBezTo>
                  <a:cubicBezTo>
                    <a:pt x="2015" y="4003"/>
                    <a:pt x="2038" y="4003"/>
                    <a:pt x="2060" y="4002"/>
                  </a:cubicBezTo>
                  <a:cubicBezTo>
                    <a:pt x="3108" y="3966"/>
                    <a:pt x="3989" y="3121"/>
                    <a:pt x="4025" y="2061"/>
                  </a:cubicBezTo>
                  <a:cubicBezTo>
                    <a:pt x="4060" y="939"/>
                    <a:pt x="3142" y="0"/>
                    <a:pt x="20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156778" y="3054678"/>
              <a:ext cx="68238" cy="68270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3"/>
                  </a:cubicBezTo>
                  <a:cubicBezTo>
                    <a:pt x="2132" y="977"/>
                    <a:pt x="2073" y="918"/>
                    <a:pt x="2001" y="918"/>
                  </a:cubicBezTo>
                  <a:cubicBezTo>
                    <a:pt x="1918" y="918"/>
                    <a:pt x="1858" y="977"/>
                    <a:pt x="1858" y="1049"/>
                  </a:cubicBezTo>
                  <a:cubicBezTo>
                    <a:pt x="1858" y="1489"/>
                    <a:pt x="1501" y="1846"/>
                    <a:pt x="1072" y="1846"/>
                  </a:cubicBezTo>
                  <a:cubicBezTo>
                    <a:pt x="644" y="1846"/>
                    <a:pt x="287" y="1489"/>
                    <a:pt x="287" y="1049"/>
                  </a:cubicBezTo>
                  <a:cubicBezTo>
                    <a:pt x="287" y="620"/>
                    <a:pt x="644" y="263"/>
                    <a:pt x="1072" y="263"/>
                  </a:cubicBezTo>
                  <a:cubicBezTo>
                    <a:pt x="1144" y="263"/>
                    <a:pt x="1203" y="203"/>
                    <a:pt x="1203" y="132"/>
                  </a:cubicBezTo>
                  <a:cubicBezTo>
                    <a:pt x="1203" y="60"/>
                    <a:pt x="1144" y="1"/>
                    <a:pt x="1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4198090" y="3060375"/>
              <a:ext cx="20879" cy="20879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22" y="1"/>
                  </a:moveTo>
                  <a:cubicBezTo>
                    <a:pt x="143" y="1"/>
                    <a:pt x="1" y="143"/>
                    <a:pt x="1" y="322"/>
                  </a:cubicBezTo>
                  <a:cubicBezTo>
                    <a:pt x="1" y="501"/>
                    <a:pt x="143" y="655"/>
                    <a:pt x="322" y="655"/>
                  </a:cubicBezTo>
                  <a:cubicBezTo>
                    <a:pt x="501" y="655"/>
                    <a:pt x="655" y="501"/>
                    <a:pt x="655" y="322"/>
                  </a:cubicBezTo>
                  <a:cubicBezTo>
                    <a:pt x="655" y="143"/>
                    <a:pt x="501" y="1"/>
                    <a:pt x="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8" name="Google Shape;588;p27"/>
          <p:cNvCxnSpPr/>
          <p:nvPr/>
        </p:nvCxnSpPr>
        <p:spPr>
          <a:xfrm flipH="1">
            <a:off x="4493013" y="913350"/>
            <a:ext cx="15900" cy="3316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27"/>
          <p:cNvSpPr txBox="1"/>
          <p:nvPr/>
        </p:nvSpPr>
        <p:spPr>
          <a:xfrm>
            <a:off x="388950" y="2164100"/>
            <a:ext cx="3969300" cy="26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b="1">
                <a:solidFill>
                  <a:schemeClr val="lt1"/>
                </a:solidFill>
              </a:rPr>
              <a:t>El proyecto debe ser entregado cumpliendo con tres entregas establecidas en las siguientes fechas:</a:t>
            </a:r>
            <a:endParaRPr sz="1100" b="1">
              <a:solidFill>
                <a:schemeClr val="lt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 b="1">
                <a:solidFill>
                  <a:schemeClr val="lt1"/>
                </a:solidFill>
              </a:rPr>
              <a:t>La primera el 7 de marzo</a:t>
            </a:r>
            <a:endParaRPr sz="1100" b="1">
              <a:solidFill>
                <a:schemeClr val="lt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 b="1">
                <a:solidFill>
                  <a:schemeClr val="lt1"/>
                </a:solidFill>
              </a:rPr>
              <a:t>Segunda entrega 18 de abril</a:t>
            </a:r>
            <a:endParaRPr sz="1100" b="1">
              <a:solidFill>
                <a:schemeClr val="lt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 b="1">
                <a:solidFill>
                  <a:schemeClr val="lt1"/>
                </a:solidFill>
              </a:rPr>
              <a:t>Entrega final 16 de mayo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b="1">
                <a:solidFill>
                  <a:schemeClr val="lt1"/>
                </a:solidFill>
              </a:rPr>
              <a:t>El programa debe ayudar a mejorar la permanencia de clientes en un 20%.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b="1">
                <a:solidFill>
                  <a:schemeClr val="lt1"/>
                </a:solidFill>
              </a:rPr>
              <a:t>El modelo debe identificar los clientes que posiblemente pueden cancelar un servicio con un 90% de efectividad</a:t>
            </a:r>
            <a:endParaRPr sz="1100" b="1">
              <a:solidFill>
                <a:schemeClr val="lt1"/>
              </a:solidFill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4760225" y="2013875"/>
            <a:ext cx="3579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Ver si hay relación entre los precios de los servicios y la estadía de los usuarios</a:t>
            </a:r>
            <a:endParaRPr sz="11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8"/>
          <p:cNvSpPr txBox="1">
            <a:spLocks noGrp="1"/>
          </p:cNvSpPr>
          <p:nvPr>
            <p:ph type="ctrTitle"/>
          </p:nvPr>
        </p:nvSpPr>
        <p:spPr>
          <a:xfrm>
            <a:off x="760925" y="118800"/>
            <a:ext cx="2955300" cy="16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PROBLEMA</a:t>
            </a:r>
            <a:endParaRPr/>
          </a:p>
        </p:txBody>
      </p:sp>
      <p:sp>
        <p:nvSpPr>
          <p:cNvPr id="596" name="Google Shape;596;p28"/>
          <p:cNvSpPr txBox="1">
            <a:spLocks noGrp="1"/>
          </p:cNvSpPr>
          <p:nvPr>
            <p:ph type="subTitle" idx="1"/>
          </p:nvPr>
        </p:nvSpPr>
        <p:spPr>
          <a:xfrm>
            <a:off x="760925" y="1718100"/>
            <a:ext cx="5688000" cy="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problema pertenece a un tipo de problema de </a:t>
            </a:r>
            <a:r>
              <a:rPr lang="en" b="1"/>
              <a:t>CLASIFICACIÓN</a:t>
            </a:r>
            <a:endParaRPr b="1"/>
          </a:p>
        </p:txBody>
      </p:sp>
      <p:sp>
        <p:nvSpPr>
          <p:cNvPr id="597" name="Google Shape;597;p28"/>
          <p:cNvSpPr/>
          <p:nvPr/>
        </p:nvSpPr>
        <p:spPr>
          <a:xfrm>
            <a:off x="6602100" y="2130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8" name="Google Shape;598;p28"/>
          <p:cNvCxnSpPr/>
          <p:nvPr/>
        </p:nvCxnSpPr>
        <p:spPr>
          <a:xfrm flipH="1">
            <a:off x="7260350" y="1298175"/>
            <a:ext cx="3300" cy="1389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8"/>
          <p:cNvGrpSpPr/>
          <p:nvPr/>
        </p:nvGrpSpPr>
        <p:grpSpPr>
          <a:xfrm>
            <a:off x="6703050" y="368029"/>
            <a:ext cx="883205" cy="775176"/>
            <a:chOff x="649648" y="271400"/>
            <a:chExt cx="6215377" cy="5455143"/>
          </a:xfrm>
        </p:grpSpPr>
        <p:sp>
          <p:nvSpPr>
            <p:cNvPr id="600" name="Google Shape;600;p28"/>
            <p:cNvSpPr/>
            <p:nvPr/>
          </p:nvSpPr>
          <p:spPr>
            <a:xfrm>
              <a:off x="2641907" y="3717593"/>
              <a:ext cx="3573900" cy="2008950"/>
            </a:xfrm>
            <a:custGeom>
              <a:avLst/>
              <a:gdLst/>
              <a:ahLst/>
              <a:cxnLst/>
              <a:rect l="l" t="t" r="r" b="b"/>
              <a:pathLst>
                <a:path w="142956" h="80358" fill="none" extrusionOk="0">
                  <a:moveTo>
                    <a:pt x="0" y="50612"/>
                  </a:moveTo>
                  <a:cubicBezTo>
                    <a:pt x="53053" y="80357"/>
                    <a:pt x="120314" y="56605"/>
                    <a:pt x="142956" y="0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359875" y="2446825"/>
              <a:ext cx="338550" cy="1598275"/>
            </a:xfrm>
            <a:custGeom>
              <a:avLst/>
              <a:gdLst/>
              <a:ahLst/>
              <a:cxnLst/>
              <a:rect l="l" t="t" r="r" b="b"/>
              <a:pathLst>
                <a:path w="13542" h="63931" fill="none" extrusionOk="0">
                  <a:moveTo>
                    <a:pt x="888" y="0"/>
                  </a:moveTo>
                  <a:cubicBezTo>
                    <a:pt x="223" y="4440"/>
                    <a:pt x="1" y="9102"/>
                    <a:pt x="1" y="13763"/>
                  </a:cubicBezTo>
                  <a:cubicBezTo>
                    <a:pt x="1" y="31300"/>
                    <a:pt x="4662" y="48614"/>
                    <a:pt x="13541" y="63931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709500" y="271400"/>
              <a:ext cx="5149975" cy="2519525"/>
            </a:xfrm>
            <a:custGeom>
              <a:avLst/>
              <a:gdLst/>
              <a:ahLst/>
              <a:cxnLst/>
              <a:rect l="l" t="t" r="r" b="b"/>
              <a:pathLst>
                <a:path w="205999" h="100781" fill="none" extrusionOk="0">
                  <a:moveTo>
                    <a:pt x="187352" y="100780"/>
                  </a:moveTo>
                  <a:cubicBezTo>
                    <a:pt x="187352" y="77694"/>
                    <a:pt x="179361" y="55496"/>
                    <a:pt x="165154" y="37738"/>
                  </a:cubicBezTo>
                  <a:lnTo>
                    <a:pt x="187352" y="37738"/>
                  </a:lnTo>
                  <a:cubicBezTo>
                    <a:pt x="197563" y="37738"/>
                    <a:pt x="205998" y="29302"/>
                    <a:pt x="205998" y="18869"/>
                  </a:cubicBezTo>
                  <a:cubicBezTo>
                    <a:pt x="205998" y="8436"/>
                    <a:pt x="197563" y="1"/>
                    <a:pt x="187352" y="1"/>
                  </a:cubicBezTo>
                  <a:lnTo>
                    <a:pt x="91012" y="1"/>
                  </a:lnTo>
                  <a:lnTo>
                    <a:pt x="89681" y="1"/>
                  </a:lnTo>
                  <a:lnTo>
                    <a:pt x="86573" y="1"/>
                  </a:lnTo>
                  <a:cubicBezTo>
                    <a:pt x="51056" y="1"/>
                    <a:pt x="17981" y="18869"/>
                    <a:pt x="0" y="49725"/>
                  </a:cubicBezTo>
                </a:path>
              </a:pathLst>
            </a:custGeom>
            <a:noFill/>
            <a:ln w="9525" cap="flat" cmpd="sng">
              <a:solidFill>
                <a:srgbClr val="325D79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5965975" y="415700"/>
              <a:ext cx="754750" cy="754750"/>
            </a:xfrm>
            <a:custGeom>
              <a:avLst/>
              <a:gdLst/>
              <a:ahLst/>
              <a:cxnLst/>
              <a:rect l="l" t="t" r="r" b="b"/>
              <a:pathLst>
                <a:path w="30190" h="30190" fill="none" extrusionOk="0">
                  <a:moveTo>
                    <a:pt x="17315" y="0"/>
                  </a:moveTo>
                  <a:cubicBezTo>
                    <a:pt x="5772" y="0"/>
                    <a:pt x="0" y="13763"/>
                    <a:pt x="7992" y="21977"/>
                  </a:cubicBezTo>
                  <a:cubicBezTo>
                    <a:pt x="16205" y="30190"/>
                    <a:pt x="30190" y="24418"/>
                    <a:pt x="30190" y="12875"/>
                  </a:cubicBezTo>
                  <a:cubicBezTo>
                    <a:pt x="30190" y="5772"/>
                    <a:pt x="24418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699475" y="2457925"/>
              <a:ext cx="5183275" cy="2647150"/>
            </a:xfrm>
            <a:custGeom>
              <a:avLst/>
              <a:gdLst/>
              <a:ahLst/>
              <a:cxnLst/>
              <a:rect l="l" t="t" r="r" b="b"/>
              <a:pathLst>
                <a:path w="207331" h="105886" fill="none" extrusionOk="0">
                  <a:moveTo>
                    <a:pt x="39513" y="0"/>
                  </a:moveTo>
                  <a:cubicBezTo>
                    <a:pt x="38847" y="4440"/>
                    <a:pt x="38404" y="8880"/>
                    <a:pt x="38626" y="13319"/>
                  </a:cubicBezTo>
                  <a:cubicBezTo>
                    <a:pt x="38404" y="31300"/>
                    <a:pt x="43953" y="48836"/>
                    <a:pt x="54164" y="63487"/>
                  </a:cubicBezTo>
                  <a:lnTo>
                    <a:pt x="18869" y="63487"/>
                  </a:lnTo>
                  <a:cubicBezTo>
                    <a:pt x="8436" y="63487"/>
                    <a:pt x="1" y="71922"/>
                    <a:pt x="1" y="82355"/>
                  </a:cubicBezTo>
                  <a:cubicBezTo>
                    <a:pt x="1" y="92566"/>
                    <a:pt x="8436" y="101002"/>
                    <a:pt x="18869" y="101002"/>
                  </a:cubicBezTo>
                  <a:lnTo>
                    <a:pt x="116097" y="101002"/>
                  </a:lnTo>
                  <a:cubicBezTo>
                    <a:pt x="154277" y="105885"/>
                    <a:pt x="191126" y="85463"/>
                    <a:pt x="207331" y="50390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2075775" y="387950"/>
              <a:ext cx="4012325" cy="2402975"/>
            </a:xfrm>
            <a:custGeom>
              <a:avLst/>
              <a:gdLst/>
              <a:ahLst/>
              <a:cxnLst/>
              <a:rect l="l" t="t" r="r" b="b"/>
              <a:pathLst>
                <a:path w="160493" h="96119" fill="none" extrusionOk="0">
                  <a:moveTo>
                    <a:pt x="160492" y="96118"/>
                  </a:moveTo>
                  <a:cubicBezTo>
                    <a:pt x="160492" y="57494"/>
                    <a:pt x="135630" y="23530"/>
                    <a:pt x="99003" y="11765"/>
                  </a:cubicBezTo>
                  <a:cubicBezTo>
                    <a:pt x="62377" y="0"/>
                    <a:pt x="22420" y="13097"/>
                    <a:pt x="0" y="44397"/>
                  </a:cubicBezTo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649648" y="670971"/>
              <a:ext cx="5183118" cy="4298214"/>
            </a:xfrm>
            <a:custGeom>
              <a:avLst/>
              <a:gdLst/>
              <a:ahLst/>
              <a:cxnLst/>
              <a:rect l="l" t="t" r="r" b="b"/>
              <a:pathLst>
                <a:path w="205333" h="170260" fill="none" extrusionOk="0">
                  <a:moveTo>
                    <a:pt x="205333" y="84575"/>
                  </a:moveTo>
                  <a:cubicBezTo>
                    <a:pt x="205333" y="51944"/>
                    <a:pt x="185133" y="22865"/>
                    <a:pt x="154721" y="11322"/>
                  </a:cubicBezTo>
                  <a:cubicBezTo>
                    <a:pt x="124088" y="1"/>
                    <a:pt x="89681" y="8880"/>
                    <a:pt x="68371" y="33520"/>
                  </a:cubicBezTo>
                  <a:lnTo>
                    <a:pt x="18869" y="33520"/>
                  </a:lnTo>
                  <a:cubicBezTo>
                    <a:pt x="8436" y="33520"/>
                    <a:pt x="1" y="41955"/>
                    <a:pt x="1" y="52388"/>
                  </a:cubicBezTo>
                  <a:cubicBezTo>
                    <a:pt x="1" y="62599"/>
                    <a:pt x="8436" y="71034"/>
                    <a:pt x="18869" y="71034"/>
                  </a:cubicBezTo>
                  <a:lnTo>
                    <a:pt x="50612" y="71034"/>
                  </a:lnTo>
                  <a:cubicBezTo>
                    <a:pt x="44175" y="108549"/>
                    <a:pt x="65929" y="145176"/>
                    <a:pt x="101668" y="157607"/>
                  </a:cubicBezTo>
                  <a:cubicBezTo>
                    <a:pt x="137629" y="170260"/>
                    <a:pt x="177363" y="155165"/>
                    <a:pt x="195788" y="121868"/>
                  </a:cubicBezTo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731700" y="1059450"/>
              <a:ext cx="5133325" cy="3762600"/>
            </a:xfrm>
            <a:custGeom>
              <a:avLst/>
              <a:gdLst/>
              <a:ahLst/>
              <a:cxnLst/>
              <a:rect l="l" t="t" r="r" b="b"/>
              <a:pathLst>
                <a:path w="205333" h="150504" fill="none" extrusionOk="0">
                  <a:moveTo>
                    <a:pt x="85685" y="0"/>
                  </a:moveTo>
                  <a:cubicBezTo>
                    <a:pt x="33297" y="222"/>
                    <a:pt x="0" y="56383"/>
                    <a:pt x="25306" y="102333"/>
                  </a:cubicBezTo>
                  <a:cubicBezTo>
                    <a:pt x="50390" y="148283"/>
                    <a:pt x="115652" y="150503"/>
                    <a:pt x="144066" y="106551"/>
                  </a:cubicBezTo>
                  <a:lnTo>
                    <a:pt x="186464" y="106551"/>
                  </a:lnTo>
                  <a:cubicBezTo>
                    <a:pt x="196897" y="106551"/>
                    <a:pt x="205332" y="98116"/>
                    <a:pt x="205332" y="87683"/>
                  </a:cubicBezTo>
                  <a:cubicBezTo>
                    <a:pt x="205332" y="77250"/>
                    <a:pt x="196897" y="68814"/>
                    <a:pt x="186464" y="68814"/>
                  </a:cubicBezTo>
                  <a:lnTo>
                    <a:pt x="154943" y="68814"/>
                  </a:lnTo>
                  <a:cubicBezTo>
                    <a:pt x="154721" y="30856"/>
                    <a:pt x="123865" y="0"/>
                    <a:pt x="856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5965975" y="2912975"/>
              <a:ext cx="754750" cy="754775"/>
            </a:xfrm>
            <a:custGeom>
              <a:avLst/>
              <a:gdLst/>
              <a:ahLst/>
              <a:cxnLst/>
              <a:rect l="l" t="t" r="r" b="b"/>
              <a:pathLst>
                <a:path w="30190" h="30191" fill="none" extrusionOk="0">
                  <a:moveTo>
                    <a:pt x="17315" y="1"/>
                  </a:moveTo>
                  <a:cubicBezTo>
                    <a:pt x="5772" y="1"/>
                    <a:pt x="0" y="13764"/>
                    <a:pt x="7992" y="21977"/>
                  </a:cubicBezTo>
                  <a:cubicBezTo>
                    <a:pt x="16205" y="30190"/>
                    <a:pt x="30190" y="24419"/>
                    <a:pt x="30190" y="12876"/>
                  </a:cubicBezTo>
                  <a:cubicBezTo>
                    <a:pt x="30190" y="5772"/>
                    <a:pt x="24418" y="1"/>
                    <a:pt x="173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453125" y="1464550"/>
              <a:ext cx="2874675" cy="2785900"/>
            </a:xfrm>
            <a:custGeom>
              <a:avLst/>
              <a:gdLst/>
              <a:ahLst/>
              <a:cxnLst/>
              <a:rect l="l" t="t" r="r" b="b"/>
              <a:pathLst>
                <a:path w="114987" h="111436" fill="none" extrusionOk="0">
                  <a:moveTo>
                    <a:pt x="56828" y="1"/>
                  </a:moveTo>
                  <a:cubicBezTo>
                    <a:pt x="31744" y="1"/>
                    <a:pt x="9990" y="17759"/>
                    <a:pt x="4884" y="42621"/>
                  </a:cubicBezTo>
                  <a:cubicBezTo>
                    <a:pt x="1" y="67483"/>
                    <a:pt x="13320" y="92123"/>
                    <a:pt x="36628" y="101890"/>
                  </a:cubicBezTo>
                  <a:cubicBezTo>
                    <a:pt x="59936" y="111435"/>
                    <a:pt x="87017" y="103444"/>
                    <a:pt x="101002" y="82356"/>
                  </a:cubicBezTo>
                  <a:cubicBezTo>
                    <a:pt x="114987" y="61268"/>
                    <a:pt x="112323" y="33298"/>
                    <a:pt x="94343" y="15539"/>
                  </a:cubicBezTo>
                  <a:cubicBezTo>
                    <a:pt x="84353" y="5550"/>
                    <a:pt x="71035" y="1"/>
                    <a:pt x="568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732775" y="4183825"/>
              <a:ext cx="754775" cy="760300"/>
            </a:xfrm>
            <a:custGeom>
              <a:avLst/>
              <a:gdLst/>
              <a:ahLst/>
              <a:cxnLst/>
              <a:rect l="l" t="t" r="r" b="b"/>
              <a:pathLst>
                <a:path w="30191" h="30412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7992" y="22199"/>
                  </a:cubicBezTo>
                  <a:cubicBezTo>
                    <a:pt x="16205" y="30412"/>
                    <a:pt x="30190" y="24640"/>
                    <a:pt x="30190" y="13097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32775" y="1669900"/>
              <a:ext cx="754775" cy="754750"/>
            </a:xfrm>
            <a:custGeom>
              <a:avLst/>
              <a:gdLst/>
              <a:ahLst/>
              <a:cxnLst/>
              <a:rect l="l" t="t" r="r" b="b"/>
              <a:pathLst>
                <a:path w="30191" h="30190" fill="none" extrusionOk="0">
                  <a:moveTo>
                    <a:pt x="17315" y="0"/>
                  </a:moveTo>
                  <a:cubicBezTo>
                    <a:pt x="5772" y="0"/>
                    <a:pt x="1" y="13985"/>
                    <a:pt x="8214" y="22198"/>
                  </a:cubicBezTo>
                  <a:cubicBezTo>
                    <a:pt x="16205" y="30189"/>
                    <a:pt x="30190" y="24418"/>
                    <a:pt x="30190" y="12875"/>
                  </a:cubicBezTo>
                  <a:cubicBezTo>
                    <a:pt x="30190" y="5772"/>
                    <a:pt x="24419" y="0"/>
                    <a:pt x="173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28"/>
          <p:cNvSpPr txBox="1"/>
          <p:nvPr/>
        </p:nvSpPr>
        <p:spPr>
          <a:xfrm>
            <a:off x="760925" y="2591000"/>
            <a:ext cx="66084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Como entrada tenemos: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Un conjunto de variables (predictores) que describen el comportamiento de un cliente.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Como salida tenemos: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Determinar a qué categoría pertenece el cliente (abandona, no abandona).</a:t>
            </a:r>
            <a:endParaRPr b="1"/>
          </a:p>
        </p:txBody>
      </p:sp>
      <p:sp>
        <p:nvSpPr>
          <p:cNvPr id="613" name="Google Shape;613;p28"/>
          <p:cNvSpPr/>
          <p:nvPr/>
        </p:nvSpPr>
        <p:spPr>
          <a:xfrm>
            <a:off x="760913" y="3406888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8"/>
          <p:cNvSpPr/>
          <p:nvPr/>
        </p:nvSpPr>
        <p:spPr>
          <a:xfrm>
            <a:off x="760913" y="3406888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9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9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29"/>
          <p:cNvGrpSpPr/>
          <p:nvPr/>
        </p:nvGrpSpPr>
        <p:grpSpPr>
          <a:xfrm>
            <a:off x="3811499" y="2983300"/>
            <a:ext cx="2096997" cy="274974"/>
            <a:chOff x="3811499" y="3103761"/>
            <a:chExt cx="2096997" cy="274974"/>
          </a:xfrm>
        </p:grpSpPr>
        <p:sp>
          <p:nvSpPr>
            <p:cNvPr id="625" name="Google Shape;625;p29"/>
            <p:cNvSpPr/>
            <p:nvPr/>
          </p:nvSpPr>
          <p:spPr>
            <a:xfrm>
              <a:off x="3811499" y="3103761"/>
              <a:ext cx="2096997" cy="106399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3811503" y="3272336"/>
              <a:ext cx="2096980" cy="106399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29"/>
          <p:cNvSpPr/>
          <p:nvPr/>
        </p:nvSpPr>
        <p:spPr>
          <a:xfrm>
            <a:off x="3793476" y="1411850"/>
            <a:ext cx="2876444" cy="106425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9"/>
          <p:cNvSpPr/>
          <p:nvPr/>
        </p:nvSpPr>
        <p:spPr>
          <a:xfrm>
            <a:off x="3811350" y="1580062"/>
            <a:ext cx="2876447" cy="105485"/>
          </a:xfrm>
          <a:custGeom>
            <a:avLst/>
            <a:gdLst/>
            <a:ahLst/>
            <a:cxnLst/>
            <a:rect l="l" t="t" r="r" b="b"/>
            <a:pathLst>
              <a:path w="40223" h="1475" extrusionOk="0">
                <a:moveTo>
                  <a:pt x="744" y="0"/>
                </a:moveTo>
                <a:cubicBezTo>
                  <a:pt x="340" y="0"/>
                  <a:pt x="13" y="328"/>
                  <a:pt x="0" y="744"/>
                </a:cubicBezTo>
                <a:cubicBezTo>
                  <a:pt x="0" y="1147"/>
                  <a:pt x="340" y="1475"/>
                  <a:pt x="744" y="1475"/>
                </a:cubicBezTo>
                <a:lnTo>
                  <a:pt x="39479" y="1475"/>
                </a:lnTo>
                <a:cubicBezTo>
                  <a:pt x="39895" y="1475"/>
                  <a:pt x="40222" y="1147"/>
                  <a:pt x="40222" y="744"/>
                </a:cubicBezTo>
                <a:cubicBezTo>
                  <a:pt x="40222" y="328"/>
                  <a:pt x="39895" y="0"/>
                  <a:pt x="394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9"/>
          <p:cNvSpPr txBox="1">
            <a:spLocks noGrp="1"/>
          </p:cNvSpPr>
          <p:nvPr>
            <p:ph type="ctrTitle" idx="4294967295"/>
          </p:nvPr>
        </p:nvSpPr>
        <p:spPr>
          <a:xfrm>
            <a:off x="2082525" y="1389525"/>
            <a:ext cx="1443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REGRESIÓN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630" name="Google Shape;630;p29"/>
          <p:cNvSpPr txBox="1">
            <a:spLocks noGrp="1"/>
          </p:cNvSpPr>
          <p:nvPr>
            <p:ph type="subTitle" idx="4294967295"/>
          </p:nvPr>
        </p:nvSpPr>
        <p:spPr>
          <a:xfrm>
            <a:off x="6648325" y="1198725"/>
            <a:ext cx="14037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MSE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 al cuadrado</a:t>
            </a:r>
            <a:endParaRPr sz="1400"/>
          </a:p>
        </p:txBody>
      </p:sp>
      <p:sp>
        <p:nvSpPr>
          <p:cNvPr id="631" name="Google Shape;631;p29"/>
          <p:cNvSpPr txBox="1">
            <a:spLocks noGrp="1"/>
          </p:cNvSpPr>
          <p:nvPr>
            <p:ph type="ctrTitle" idx="4294967295"/>
          </p:nvPr>
        </p:nvSpPr>
        <p:spPr>
          <a:xfrm>
            <a:off x="1714500" y="3078600"/>
            <a:ext cx="1890300" cy="4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CLASIFICACIÓN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632" name="Google Shape;632;p29"/>
          <p:cNvSpPr txBox="1">
            <a:spLocks noGrp="1"/>
          </p:cNvSpPr>
          <p:nvPr>
            <p:ph type="subTitle" idx="4294967295"/>
          </p:nvPr>
        </p:nvSpPr>
        <p:spPr>
          <a:xfrm>
            <a:off x="5908475" y="2840385"/>
            <a:ext cx="1403700" cy="4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TP Rate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Precisión</a:t>
            </a:r>
            <a:endParaRPr sz="1400"/>
          </a:p>
        </p:txBody>
      </p:sp>
      <p:grpSp>
        <p:nvGrpSpPr>
          <p:cNvPr id="633" name="Google Shape;633;p29"/>
          <p:cNvGrpSpPr/>
          <p:nvPr/>
        </p:nvGrpSpPr>
        <p:grpSpPr>
          <a:xfrm>
            <a:off x="3811353" y="3418694"/>
            <a:ext cx="2876451" cy="274974"/>
            <a:chOff x="3811499" y="3103761"/>
            <a:chExt cx="2096997" cy="274974"/>
          </a:xfrm>
        </p:grpSpPr>
        <p:sp>
          <p:nvSpPr>
            <p:cNvPr id="634" name="Google Shape;634;p29"/>
            <p:cNvSpPr/>
            <p:nvPr/>
          </p:nvSpPr>
          <p:spPr>
            <a:xfrm>
              <a:off x="3811499" y="3103761"/>
              <a:ext cx="2096997" cy="106399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811503" y="3272336"/>
              <a:ext cx="2096980" cy="106399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29"/>
          <p:cNvSpPr txBox="1">
            <a:spLocks noGrp="1"/>
          </p:cNvSpPr>
          <p:nvPr>
            <p:ph type="subTitle" idx="4294967295"/>
          </p:nvPr>
        </p:nvSpPr>
        <p:spPr>
          <a:xfrm>
            <a:off x="6648325" y="3265335"/>
            <a:ext cx="1403700" cy="4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FP Rate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Error Rate</a:t>
            </a:r>
            <a:endParaRPr sz="1400"/>
          </a:p>
        </p:txBody>
      </p:sp>
      <p:grpSp>
        <p:nvGrpSpPr>
          <p:cNvPr id="637" name="Google Shape;637;p29"/>
          <p:cNvGrpSpPr/>
          <p:nvPr/>
        </p:nvGrpSpPr>
        <p:grpSpPr>
          <a:xfrm>
            <a:off x="2331529" y="3535189"/>
            <a:ext cx="1210305" cy="1115764"/>
            <a:chOff x="7608988" y="2093194"/>
            <a:chExt cx="817276" cy="672147"/>
          </a:xfrm>
        </p:grpSpPr>
        <p:cxnSp>
          <p:nvCxnSpPr>
            <p:cNvPr id="638" name="Google Shape;638;p29"/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9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9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9"/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29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29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4" name="Google Shape;644;p29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645" name="Google Shape;645;p29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46" name="Google Shape;646;p29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29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29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29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29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29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29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3" name="Google Shape;653;p29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654" name="Google Shape;654;p29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29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29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29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29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29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29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61" name="Google Shape;661;p29"/>
          <p:cNvGrpSpPr/>
          <p:nvPr/>
        </p:nvGrpSpPr>
        <p:grpSpPr>
          <a:xfrm>
            <a:off x="2331512" y="1782833"/>
            <a:ext cx="1210313" cy="1115753"/>
            <a:chOff x="5774124" y="4294550"/>
            <a:chExt cx="331611" cy="331674"/>
          </a:xfrm>
        </p:grpSpPr>
        <p:sp>
          <p:nvSpPr>
            <p:cNvPr id="662" name="Google Shape;662;p29"/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0"/>
          <p:cNvSpPr txBox="1">
            <a:spLocks noGrp="1"/>
          </p:cNvSpPr>
          <p:nvPr>
            <p:ph type="ctrTitle"/>
          </p:nvPr>
        </p:nvSpPr>
        <p:spPr>
          <a:xfrm>
            <a:off x="774900" y="403925"/>
            <a:ext cx="25824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669" name="Google Shape;669;p30"/>
          <p:cNvSpPr txBox="1">
            <a:spLocks noGrp="1"/>
          </p:cNvSpPr>
          <p:nvPr>
            <p:ph type="ctrTitle" idx="4294967295"/>
          </p:nvPr>
        </p:nvSpPr>
        <p:spPr>
          <a:xfrm>
            <a:off x="4769625" y="1519750"/>
            <a:ext cx="16815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Comprensión del negocio</a:t>
            </a:r>
            <a:endParaRPr sz="1800"/>
          </a:p>
        </p:txBody>
      </p:sp>
      <p:pic>
        <p:nvPicPr>
          <p:cNvPr id="670" name="Google Shape;670;p30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4850"/>
          <a:stretch/>
        </p:blipFill>
        <p:spPr>
          <a:xfrm>
            <a:off x="774900" y="1519750"/>
            <a:ext cx="3595623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0"/>
          <p:cNvSpPr/>
          <p:nvPr/>
        </p:nvSpPr>
        <p:spPr>
          <a:xfrm>
            <a:off x="5439955" y="1337776"/>
            <a:ext cx="234620" cy="238003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0"/>
          <p:cNvSpPr txBox="1">
            <a:spLocks noGrp="1"/>
          </p:cNvSpPr>
          <p:nvPr>
            <p:ph type="ctrTitle" idx="4294967295"/>
          </p:nvPr>
        </p:nvSpPr>
        <p:spPr>
          <a:xfrm>
            <a:off x="6658600" y="2046150"/>
            <a:ext cx="19890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Compresión de los datos</a:t>
            </a:r>
            <a:endParaRPr sz="1800" dirty="0"/>
          </a:p>
        </p:txBody>
      </p:sp>
      <p:sp>
        <p:nvSpPr>
          <p:cNvPr id="673" name="Google Shape;673;p30"/>
          <p:cNvSpPr/>
          <p:nvPr/>
        </p:nvSpPr>
        <p:spPr>
          <a:xfrm>
            <a:off x="7418475" y="1855425"/>
            <a:ext cx="234620" cy="238003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0"/>
          <p:cNvSpPr txBox="1">
            <a:spLocks noGrp="1"/>
          </p:cNvSpPr>
          <p:nvPr>
            <p:ph type="ctrTitle" idx="4294967295"/>
          </p:nvPr>
        </p:nvSpPr>
        <p:spPr>
          <a:xfrm>
            <a:off x="4769625" y="2982013"/>
            <a:ext cx="19890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Preparación de los datos</a:t>
            </a:r>
            <a:endParaRPr sz="1800"/>
          </a:p>
        </p:txBody>
      </p:sp>
      <p:sp>
        <p:nvSpPr>
          <p:cNvPr id="675" name="Google Shape;675;p30"/>
          <p:cNvSpPr/>
          <p:nvPr/>
        </p:nvSpPr>
        <p:spPr>
          <a:xfrm>
            <a:off x="5561919" y="2634438"/>
            <a:ext cx="234620" cy="238003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 txBox="1">
            <a:spLocks noGrp="1"/>
          </p:cNvSpPr>
          <p:nvPr>
            <p:ph type="subTitle" idx="4294967295"/>
          </p:nvPr>
        </p:nvSpPr>
        <p:spPr>
          <a:xfrm>
            <a:off x="774901" y="1025750"/>
            <a:ext cx="3312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Adaptamos algunos pasos de la metodología CRISP-DM</a:t>
            </a:r>
            <a:endParaRPr sz="1400"/>
          </a:p>
        </p:txBody>
      </p:sp>
      <p:sp>
        <p:nvSpPr>
          <p:cNvPr id="677" name="Google Shape;677;p30"/>
          <p:cNvSpPr txBox="1">
            <a:spLocks noGrp="1"/>
          </p:cNvSpPr>
          <p:nvPr>
            <p:ph type="subTitle" idx="4294967295"/>
          </p:nvPr>
        </p:nvSpPr>
        <p:spPr>
          <a:xfrm>
            <a:off x="4370525" y="3596800"/>
            <a:ext cx="42771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accent2"/>
                </a:solidFill>
              </a:rPr>
              <a:t>Saltamos </a:t>
            </a:r>
            <a:r>
              <a:rPr lang="en" sz="1400" dirty="0"/>
              <a:t>la parte de recolección de los datos ya que teníamos el dataset.</a:t>
            </a: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188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ANÁLISIS</a:t>
            </a:r>
            <a:endParaRPr sz="3400"/>
          </a:p>
        </p:txBody>
      </p:sp>
      <p:sp>
        <p:nvSpPr>
          <p:cNvPr id="683" name="Google Shape;683;p31"/>
          <p:cNvSpPr txBox="1"/>
          <p:nvPr/>
        </p:nvSpPr>
        <p:spPr>
          <a:xfrm>
            <a:off x="6498225" y="1262375"/>
            <a:ext cx="20013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USO DE LOS DATOS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684" name="Google Shape;684;p31"/>
          <p:cNvGrpSpPr/>
          <p:nvPr/>
        </p:nvGrpSpPr>
        <p:grpSpPr>
          <a:xfrm>
            <a:off x="6783475" y="1752450"/>
            <a:ext cx="338207" cy="2014657"/>
            <a:chOff x="6048625" y="1698225"/>
            <a:chExt cx="338207" cy="2014657"/>
          </a:xfrm>
        </p:grpSpPr>
        <p:sp>
          <p:nvSpPr>
            <p:cNvPr id="685" name="Google Shape;685;p31"/>
            <p:cNvSpPr/>
            <p:nvPr/>
          </p:nvSpPr>
          <p:spPr>
            <a:xfrm>
              <a:off x="6048625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54" y="152"/>
                  </a:moveTo>
                  <a:lnTo>
                    <a:pt x="6654" y="40450"/>
                  </a:lnTo>
                  <a:lnTo>
                    <a:pt x="151" y="40450"/>
                  </a:lnTo>
                  <a:lnTo>
                    <a:pt x="151" y="152"/>
                  </a:lnTo>
                  <a:close/>
                  <a:moveTo>
                    <a:pt x="0" y="1"/>
                  </a:moveTo>
                  <a:lnTo>
                    <a:pt x="0" y="40613"/>
                  </a:lnTo>
                  <a:lnTo>
                    <a:pt x="6817" y="40613"/>
                  </a:lnTo>
                  <a:lnTo>
                    <a:pt x="68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6056115" y="3318418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0"/>
                  </a:moveTo>
                  <a:cubicBezTo>
                    <a:pt x="631" y="0"/>
                    <a:pt x="0" y="630"/>
                    <a:pt x="0" y="1399"/>
                  </a:cubicBezTo>
                  <a:cubicBezTo>
                    <a:pt x="0" y="2168"/>
                    <a:pt x="631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3" y="2168"/>
                    <a:pt x="6515" y="1399"/>
                  </a:cubicBezTo>
                  <a:cubicBezTo>
                    <a:pt x="6515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6056115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03" y="1400"/>
                  </a:cubicBezTo>
                  <a:cubicBezTo>
                    <a:pt x="6503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6056115" y="3566541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15" y="1400"/>
                  </a:cubicBezTo>
                  <a:cubicBezTo>
                    <a:pt x="6515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31"/>
          <p:cNvSpPr/>
          <p:nvPr/>
        </p:nvSpPr>
        <p:spPr>
          <a:xfrm>
            <a:off x="533350" y="3931450"/>
            <a:ext cx="250500" cy="26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1"/>
          <p:cNvSpPr/>
          <p:nvPr/>
        </p:nvSpPr>
        <p:spPr>
          <a:xfrm>
            <a:off x="3229488" y="3931450"/>
            <a:ext cx="250500" cy="26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1"/>
          <p:cNvSpPr txBox="1">
            <a:spLocks noGrp="1"/>
          </p:cNvSpPr>
          <p:nvPr>
            <p:ph type="subTitle" idx="4294967295"/>
          </p:nvPr>
        </p:nvSpPr>
        <p:spPr>
          <a:xfrm>
            <a:off x="810125" y="3549875"/>
            <a:ext cx="2313300" cy="1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 el 60% de los datos que tenemos se piensa realizar el entrenamiento adecuado de los datos.</a:t>
            </a:r>
            <a:endParaRPr sz="1400"/>
          </a:p>
        </p:txBody>
      </p:sp>
      <p:sp>
        <p:nvSpPr>
          <p:cNvPr id="692" name="Google Shape;692;p31"/>
          <p:cNvSpPr txBox="1">
            <a:spLocks noGrp="1"/>
          </p:cNvSpPr>
          <p:nvPr>
            <p:ph type="subTitle" idx="4294967295"/>
          </p:nvPr>
        </p:nvSpPr>
        <p:spPr>
          <a:xfrm>
            <a:off x="3586050" y="3549875"/>
            <a:ext cx="2313300" cy="1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 el 40% de los datos restantes, usaremos 20% para testing y 20% para validaciòn.</a:t>
            </a:r>
            <a:endParaRPr sz="1400"/>
          </a:p>
        </p:txBody>
      </p:sp>
      <p:sp>
        <p:nvSpPr>
          <p:cNvPr id="693" name="Google Shape;693;p31"/>
          <p:cNvSpPr txBox="1">
            <a:spLocks noGrp="1"/>
          </p:cNvSpPr>
          <p:nvPr>
            <p:ph type="subTitle" idx="4294967295"/>
          </p:nvPr>
        </p:nvSpPr>
        <p:spPr>
          <a:xfrm>
            <a:off x="6625121" y="4196200"/>
            <a:ext cx="7395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</a:t>
            </a:r>
            <a:endParaRPr sz="1400"/>
          </a:p>
        </p:txBody>
      </p:sp>
      <p:sp>
        <p:nvSpPr>
          <p:cNvPr id="694" name="Google Shape;694;p31"/>
          <p:cNvSpPr txBox="1">
            <a:spLocks noGrp="1"/>
          </p:cNvSpPr>
          <p:nvPr>
            <p:ph type="subTitle" idx="4294967295"/>
          </p:nvPr>
        </p:nvSpPr>
        <p:spPr>
          <a:xfrm>
            <a:off x="7353550" y="4196200"/>
            <a:ext cx="7782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Test</a:t>
            </a:r>
            <a:endParaRPr sz="1400"/>
          </a:p>
        </p:txBody>
      </p:sp>
      <p:sp>
        <p:nvSpPr>
          <p:cNvPr id="695" name="Google Shape;695;p31"/>
          <p:cNvSpPr txBox="1">
            <a:spLocks noGrp="1"/>
          </p:cNvSpPr>
          <p:nvPr>
            <p:ph type="subTitle" idx="4294967295"/>
          </p:nvPr>
        </p:nvSpPr>
        <p:spPr>
          <a:xfrm>
            <a:off x="6498225" y="3910375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60%</a:t>
            </a:r>
            <a:endParaRPr sz="2200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96" name="Google Shape;696;p31"/>
          <p:cNvSpPr txBox="1">
            <a:spLocks noGrp="1"/>
          </p:cNvSpPr>
          <p:nvPr>
            <p:ph type="subTitle" idx="4294967295"/>
          </p:nvPr>
        </p:nvSpPr>
        <p:spPr>
          <a:xfrm>
            <a:off x="7266575" y="3910375"/>
            <a:ext cx="7782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20%</a:t>
            </a:r>
            <a:endParaRPr sz="22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97" name="Google Shape;697;p31"/>
          <p:cNvSpPr/>
          <p:nvPr/>
        </p:nvSpPr>
        <p:spPr>
          <a:xfrm>
            <a:off x="6799090" y="2884735"/>
            <a:ext cx="322581" cy="138200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99" y="1"/>
                </a:moveTo>
                <a:cubicBezTo>
                  <a:pt x="631" y="1"/>
                  <a:pt x="0" y="618"/>
                  <a:pt x="0" y="1400"/>
                </a:cubicBezTo>
                <a:cubicBezTo>
                  <a:pt x="0" y="2156"/>
                  <a:pt x="631" y="2786"/>
                  <a:pt x="1399" y="2786"/>
                </a:cubicBezTo>
                <a:lnTo>
                  <a:pt x="5116" y="2786"/>
                </a:lnTo>
                <a:cubicBezTo>
                  <a:pt x="5885" y="2786"/>
                  <a:pt x="6503" y="2168"/>
                  <a:pt x="6503" y="1400"/>
                </a:cubicBezTo>
                <a:cubicBezTo>
                  <a:pt x="6503" y="618"/>
                  <a:pt x="5885" y="1"/>
                  <a:pt x="51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31"/>
          <p:cNvGrpSpPr/>
          <p:nvPr/>
        </p:nvGrpSpPr>
        <p:grpSpPr>
          <a:xfrm>
            <a:off x="7486576" y="1752450"/>
            <a:ext cx="338207" cy="2014657"/>
            <a:chOff x="6905926" y="1698225"/>
            <a:chExt cx="338207" cy="2014657"/>
          </a:xfrm>
        </p:grpSpPr>
        <p:sp>
          <p:nvSpPr>
            <p:cNvPr id="699" name="Google Shape;699;p31"/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1"/>
          <p:cNvGrpSpPr/>
          <p:nvPr/>
        </p:nvGrpSpPr>
        <p:grpSpPr>
          <a:xfrm>
            <a:off x="1144366" y="1247852"/>
            <a:ext cx="3742836" cy="2043625"/>
            <a:chOff x="2654821" y="2311071"/>
            <a:chExt cx="2279715" cy="1262120"/>
          </a:xfrm>
        </p:grpSpPr>
        <p:grpSp>
          <p:nvGrpSpPr>
            <p:cNvPr id="703" name="Google Shape;703;p31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704" name="Google Shape;704;p31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05" name="Google Shape;705;p31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31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707" name="Google Shape;707;p31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708" name="Google Shape;708;p31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709" name="Google Shape;709;p31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710" name="Google Shape;710;p31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1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1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1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714" name="Google Shape;714;p31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31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719" name="Google Shape;719;p31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20" name="Google Shape;720;p31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5" name="Google Shape;725;p31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726" name="Google Shape;726;p31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728" name="Google Shape;728;p31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729" name="Google Shape;729;p31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31" name="Google Shape;731;p31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732" name="Google Shape;732;p31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733" name="Google Shape;733;p31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735" name="Google Shape;735;p31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736" name="Google Shape;736;p31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37" name="Google Shape;737;p31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" name="Google Shape;738;p31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739" name="Google Shape;739;p31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40" name="Google Shape;740;p31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741" name="Google Shape;741;p31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742" name="Google Shape;742;p31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43" name="Google Shape;743;p31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p31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745" name="Google Shape;745;p31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746" name="Google Shape;746;p31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7" name="Google Shape;747;p31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750" name="Google Shape;750;p31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751" name="Google Shape;751;p31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1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1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767" name="Google Shape;767;p31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31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790" name="Google Shape;790;p31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2" name="Google Shape;792;p31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3" name="Google Shape;793;p31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794" name="Google Shape;794;p31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8" name="Google Shape;798;p31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5" name="Google Shape;805;p31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806" name="Google Shape;806;p31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1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1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9" name="Google Shape;839;p31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840" name="Google Shape;840;p31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2" name="Google Shape;842;p31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1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844" name="Google Shape;844;p31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6" name="Google Shape;846;p31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847" name="Google Shape;847;p31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31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7" name="Google Shape;857;p31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858" name="Google Shape;858;p31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2" name="Google Shape;862;p31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1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31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871" name="Google Shape;871;p31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5" name="Google Shape;875;p31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31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918" name="Google Shape;918;p31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0" name="Google Shape;920;p31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1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31"/>
            <p:cNvGrpSpPr/>
            <p:nvPr/>
          </p:nvGrpSpPr>
          <p:grpSpPr>
            <a:xfrm>
              <a:off x="2654821" y="2414345"/>
              <a:ext cx="706726" cy="555911"/>
              <a:chOff x="1397225" y="1637375"/>
              <a:chExt cx="1483783" cy="1222050"/>
            </a:xfrm>
          </p:grpSpPr>
          <p:sp>
            <p:nvSpPr>
              <p:cNvPr id="956" name="Google Shape;956;p31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957" name="Google Shape;957;p31"/>
              <p:cNvGrpSpPr/>
              <p:nvPr/>
            </p:nvGrpSpPr>
            <p:grpSpPr>
              <a:xfrm>
                <a:off x="1397225" y="1637375"/>
                <a:ext cx="1483783" cy="1167055"/>
                <a:chOff x="1397225" y="1637375"/>
                <a:chExt cx="1483783" cy="1167055"/>
              </a:xfrm>
            </p:grpSpPr>
            <p:sp>
              <p:nvSpPr>
                <p:cNvPr id="958" name="Google Shape;958;p31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31"/>
                <p:cNvSpPr/>
                <p:nvPr/>
              </p:nvSpPr>
              <p:spPr>
                <a:xfrm>
                  <a:off x="2064958" y="2323155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0" name="Google Shape;960;p31"/>
          <p:cNvSpPr txBox="1">
            <a:spLocks noGrp="1"/>
          </p:cNvSpPr>
          <p:nvPr>
            <p:ph type="subTitle" idx="4294967295"/>
          </p:nvPr>
        </p:nvSpPr>
        <p:spPr>
          <a:xfrm>
            <a:off x="8090400" y="4196200"/>
            <a:ext cx="7395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Val</a:t>
            </a:r>
            <a:endParaRPr sz="1400"/>
          </a:p>
        </p:txBody>
      </p:sp>
      <p:sp>
        <p:nvSpPr>
          <p:cNvPr id="961" name="Google Shape;961;p31"/>
          <p:cNvSpPr txBox="1">
            <a:spLocks noGrp="1"/>
          </p:cNvSpPr>
          <p:nvPr>
            <p:ph type="subTitle" idx="4294967295"/>
          </p:nvPr>
        </p:nvSpPr>
        <p:spPr>
          <a:xfrm>
            <a:off x="8005800" y="3910375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20%</a:t>
            </a:r>
            <a:endParaRPr sz="220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962" name="Google Shape;962;p31"/>
          <p:cNvGrpSpPr/>
          <p:nvPr/>
        </p:nvGrpSpPr>
        <p:grpSpPr>
          <a:xfrm>
            <a:off x="8189676" y="1752450"/>
            <a:ext cx="338207" cy="2014657"/>
            <a:chOff x="6905926" y="1698225"/>
            <a:chExt cx="338207" cy="2014657"/>
          </a:xfrm>
        </p:grpSpPr>
        <p:sp>
          <p:nvSpPr>
            <p:cNvPr id="963" name="Google Shape;963;p31"/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6" name="Google Shape;966;p31"/>
          <p:cNvSpPr/>
          <p:nvPr/>
        </p:nvSpPr>
        <p:spPr>
          <a:xfrm>
            <a:off x="6799090" y="2613310"/>
            <a:ext cx="322581" cy="138200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99" y="1"/>
                </a:moveTo>
                <a:cubicBezTo>
                  <a:pt x="631" y="1"/>
                  <a:pt x="0" y="618"/>
                  <a:pt x="0" y="1400"/>
                </a:cubicBezTo>
                <a:cubicBezTo>
                  <a:pt x="0" y="2156"/>
                  <a:pt x="631" y="2786"/>
                  <a:pt x="1399" y="2786"/>
                </a:cubicBezTo>
                <a:lnTo>
                  <a:pt x="5116" y="2786"/>
                </a:lnTo>
                <a:cubicBezTo>
                  <a:pt x="5885" y="2786"/>
                  <a:pt x="6503" y="2168"/>
                  <a:pt x="6503" y="1400"/>
                </a:cubicBezTo>
                <a:cubicBezTo>
                  <a:pt x="6503" y="618"/>
                  <a:pt x="5885" y="1"/>
                  <a:pt x="51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1"/>
          <p:cNvSpPr/>
          <p:nvPr/>
        </p:nvSpPr>
        <p:spPr>
          <a:xfrm>
            <a:off x="6799090" y="2341885"/>
            <a:ext cx="322581" cy="138200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99" y="1"/>
                </a:moveTo>
                <a:cubicBezTo>
                  <a:pt x="631" y="1"/>
                  <a:pt x="0" y="618"/>
                  <a:pt x="0" y="1400"/>
                </a:cubicBezTo>
                <a:cubicBezTo>
                  <a:pt x="0" y="2156"/>
                  <a:pt x="631" y="2786"/>
                  <a:pt x="1399" y="2786"/>
                </a:cubicBezTo>
                <a:lnTo>
                  <a:pt x="5116" y="2786"/>
                </a:lnTo>
                <a:cubicBezTo>
                  <a:pt x="5885" y="2786"/>
                  <a:pt x="6503" y="2168"/>
                  <a:pt x="6503" y="1400"/>
                </a:cubicBezTo>
                <a:cubicBezTo>
                  <a:pt x="6503" y="618"/>
                  <a:pt x="5885" y="1"/>
                  <a:pt x="51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766</Words>
  <Application>Microsoft Office PowerPoint</Application>
  <PresentationFormat>On-screen Show (16:9)</PresentationFormat>
  <Paragraphs>154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Data Science Consulting by Slidesgo</vt:lpstr>
      <vt:lpstr>CREANDO CLIENTES FIELES</vt:lpstr>
      <vt:lpstr>CONTEXTO</vt:lpstr>
      <vt:lpstr>PREGUNTAS PRINCIPALES</vt:lpstr>
      <vt:lpstr>Objetivos Específicos</vt:lpstr>
      <vt:lpstr>Requisitos, supuestos y restricciones </vt:lpstr>
      <vt:lpstr>TIPO DE PROBLEMA</vt:lpstr>
      <vt:lpstr>MÉTRICAS</vt:lpstr>
      <vt:lpstr>METODOLOGÍA</vt:lpstr>
      <vt:lpstr>ANÁLISIS</vt:lpstr>
      <vt:lpstr>ANÁLISIS EXPLORATORIO</vt:lpstr>
      <vt:lpstr>ANÁLISIS EXPLORATORIO</vt:lpstr>
      <vt:lpstr>ANÁLISIS EXPLORATORIO</vt:lpstr>
      <vt:lpstr>ANÁLISIS EXPLORATORIO</vt:lpstr>
      <vt:lpstr>Variables binarias</vt:lpstr>
      <vt:lpstr>Variables binarias – Variable objetivo</vt:lpstr>
      <vt:lpstr>Variables categoricas</vt:lpstr>
      <vt:lpstr>Variables de servicios:</vt:lpstr>
      <vt:lpstr>Variables relacionadas al pago:</vt:lpstr>
      <vt:lpstr>Variables relacionadas al pago:</vt:lpstr>
      <vt:lpstr>Variables relacionadas al pago:</vt:lpstr>
      <vt:lpstr>Meses que el cliente ha permanecido en la empresa:</vt:lpstr>
      <vt:lpstr>Próximos pasos en el desarrollo del proyecto: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CLIENTES FIELES</dc:title>
  <cp:lastModifiedBy>David Alejandro Parra Cano</cp:lastModifiedBy>
  <cp:revision>7</cp:revision>
  <dcterms:modified xsi:type="dcterms:W3CDTF">2022-09-05T02:58:40Z</dcterms:modified>
</cp:coreProperties>
</file>