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87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04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94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644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4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429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73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512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522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74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14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57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10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5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21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828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58E6BC-F782-49CB-94E1-32D361F92B28}" type="datetimeFigureOut">
              <a:rPr lang="es-CO" smtClean="0"/>
              <a:t>29/04/2020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742B46-CEE9-477B-9C13-BD912BC787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3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Repaso de Conceptos previos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67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675" y="-24191"/>
            <a:ext cx="10364451" cy="1384080"/>
          </a:xfrm>
        </p:spPr>
        <p:txBody>
          <a:bodyPr/>
          <a:lstStyle/>
          <a:p>
            <a:r>
              <a:rPr lang="es-CO" dirty="0" smtClean="0"/>
              <a:t>Teoría de Conjuntos (I)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05736" y="1487488"/>
            <a:ext cx="5051161" cy="4747040"/>
          </a:xfrm>
        </p:spPr>
        <p:txBody>
          <a:bodyPr>
            <a:normAutofit/>
          </a:bodyPr>
          <a:lstStyle/>
          <a:p>
            <a:r>
              <a:rPr lang="es-CO" dirty="0" smtClean="0"/>
              <a:t>Definición de Conjunto</a:t>
            </a:r>
          </a:p>
          <a:p>
            <a:endParaRPr lang="es-CO" dirty="0" smtClean="0"/>
          </a:p>
          <a:p>
            <a:r>
              <a:rPr lang="es-CO" dirty="0" err="1" smtClean="0"/>
              <a:t>Cardinalidad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Conjunto vacío		</a:t>
            </a:r>
            <a:r>
              <a:rPr lang="el-GR" dirty="0" smtClean="0"/>
              <a:t>φ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Representación de conjuntos</a:t>
            </a:r>
            <a:endParaRPr lang="es-CO" dirty="0"/>
          </a:p>
          <a:p>
            <a:pPr lvl="1"/>
            <a:r>
              <a:rPr lang="es-CO" dirty="0" smtClean="0"/>
              <a:t>Enumerado (por extensión)</a:t>
            </a:r>
          </a:p>
          <a:p>
            <a:pPr lvl="1"/>
            <a:r>
              <a:rPr lang="es-CO" dirty="0" smtClean="0"/>
              <a:t>Por comprensión</a:t>
            </a:r>
            <a:endParaRPr lang="es-CO" dirty="0"/>
          </a:p>
        </p:txBody>
      </p:sp>
      <p:grpSp>
        <p:nvGrpSpPr>
          <p:cNvPr id="28" name="Grupo 27"/>
          <p:cNvGrpSpPr/>
          <p:nvPr/>
        </p:nvGrpSpPr>
        <p:grpSpPr>
          <a:xfrm>
            <a:off x="7102288" y="1622425"/>
            <a:ext cx="1385047" cy="2342963"/>
            <a:chOff x="7102288" y="1622425"/>
            <a:chExt cx="1385047" cy="2342963"/>
          </a:xfrm>
        </p:grpSpPr>
        <p:sp>
          <p:nvSpPr>
            <p:cNvPr id="4" name="Elipse 3"/>
            <p:cNvSpPr/>
            <p:nvPr/>
          </p:nvSpPr>
          <p:spPr>
            <a:xfrm>
              <a:off x="7102288" y="1622425"/>
              <a:ext cx="1385047" cy="2342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7643968" y="217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643968" y="26486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643968" y="3084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643968" y="346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643968" y="1803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8756276" y="1487488"/>
            <a:ext cx="1242980" cy="2477900"/>
            <a:chOff x="8756276" y="1487488"/>
            <a:chExt cx="1242980" cy="2477900"/>
          </a:xfrm>
        </p:grpSpPr>
        <p:sp>
          <p:nvSpPr>
            <p:cNvPr id="10" name="Cerrar llave 9"/>
            <p:cNvSpPr/>
            <p:nvPr/>
          </p:nvSpPr>
          <p:spPr>
            <a:xfrm>
              <a:off x="8756276" y="1487488"/>
              <a:ext cx="672353" cy="24779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9697570" y="25417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5</a:t>
              </a:r>
              <a:endParaRPr lang="es-CO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7132425" y="4852893"/>
            <a:ext cx="1028782" cy="369332"/>
            <a:chOff x="6625997" y="5080923"/>
            <a:chExt cx="1028782" cy="369332"/>
          </a:xfrm>
        </p:grpSpPr>
        <p:sp>
          <p:nvSpPr>
            <p:cNvPr id="12" name="Abrir llave 11"/>
            <p:cNvSpPr/>
            <p:nvPr/>
          </p:nvSpPr>
          <p:spPr>
            <a:xfrm>
              <a:off x="6625997" y="5095198"/>
              <a:ext cx="216261" cy="333486"/>
            </a:xfrm>
            <a:prstGeom prst="leftBrace">
              <a:avLst>
                <a:gd name="adj1" fmla="val 20452"/>
                <a:gd name="adj2" fmla="val 509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Abrir llave 12"/>
            <p:cNvSpPr/>
            <p:nvPr/>
          </p:nvSpPr>
          <p:spPr>
            <a:xfrm flipH="1">
              <a:off x="7438518" y="5095198"/>
              <a:ext cx="216261" cy="333486"/>
            </a:xfrm>
            <a:prstGeom prst="leftBrace">
              <a:avLst>
                <a:gd name="adj1" fmla="val 20452"/>
                <a:gd name="adj2" fmla="val 509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6727454" y="508092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2,3,5,7</a:t>
              </a:r>
              <a:endParaRPr lang="es-CO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7125751" y="5520136"/>
            <a:ext cx="1313621" cy="369332"/>
            <a:chOff x="7125751" y="5520136"/>
            <a:chExt cx="1313621" cy="369332"/>
          </a:xfrm>
        </p:grpSpPr>
        <p:sp>
          <p:nvSpPr>
            <p:cNvPr id="17" name="Abrir llave 16"/>
            <p:cNvSpPr/>
            <p:nvPr/>
          </p:nvSpPr>
          <p:spPr>
            <a:xfrm>
              <a:off x="7125751" y="5543443"/>
              <a:ext cx="216261" cy="333486"/>
            </a:xfrm>
            <a:prstGeom prst="leftBrace">
              <a:avLst>
                <a:gd name="adj1" fmla="val 20452"/>
                <a:gd name="adj2" fmla="val 509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Abrir llave 17"/>
            <p:cNvSpPr/>
            <p:nvPr/>
          </p:nvSpPr>
          <p:spPr>
            <a:xfrm flipH="1">
              <a:off x="8223111" y="5543443"/>
              <a:ext cx="216261" cy="333486"/>
            </a:xfrm>
            <a:prstGeom prst="leftBrace">
              <a:avLst>
                <a:gd name="adj1" fmla="val 20452"/>
                <a:gd name="adj2" fmla="val 509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273730" y="5520136"/>
              <a:ext cx="107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1,2,3,4…</a:t>
              </a:r>
              <a:endParaRPr lang="es-CO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102288" y="6006359"/>
            <a:ext cx="2379507" cy="369332"/>
            <a:chOff x="6595860" y="6234389"/>
            <a:chExt cx="2379507" cy="369332"/>
          </a:xfrm>
        </p:grpSpPr>
        <p:sp>
          <p:nvSpPr>
            <p:cNvPr id="22" name="Abrir llave 21"/>
            <p:cNvSpPr/>
            <p:nvPr/>
          </p:nvSpPr>
          <p:spPr>
            <a:xfrm>
              <a:off x="6595860" y="6252312"/>
              <a:ext cx="216261" cy="333486"/>
            </a:xfrm>
            <a:prstGeom prst="leftBrace">
              <a:avLst>
                <a:gd name="adj1" fmla="val 20452"/>
                <a:gd name="adj2" fmla="val 509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Abrir llave 22"/>
            <p:cNvSpPr/>
            <p:nvPr/>
          </p:nvSpPr>
          <p:spPr>
            <a:xfrm flipH="1">
              <a:off x="8758418" y="6270235"/>
              <a:ext cx="216261" cy="333486"/>
            </a:xfrm>
            <a:prstGeom prst="leftBrace">
              <a:avLst>
                <a:gd name="adj1" fmla="val 20452"/>
                <a:gd name="adj2" fmla="val 509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6746872" y="6234389"/>
              <a:ext cx="22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i="1" dirty="0" smtClean="0"/>
                <a:t>X</a:t>
              </a:r>
              <a:r>
                <a:rPr lang="es-CO" dirty="0" smtClean="0"/>
                <a:t>|</a:t>
              </a:r>
              <a:r>
                <a:rPr lang="es-CO" i="1" dirty="0" smtClean="0"/>
                <a:t>X  </a:t>
              </a:r>
              <a:r>
                <a:rPr lang="es-CO" dirty="0" smtClean="0"/>
                <a:t>es potencia de 2</a:t>
              </a:r>
              <a:endParaRPr lang="es-CO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0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274" y="27718"/>
            <a:ext cx="10364451" cy="1596177"/>
          </a:xfrm>
        </p:spPr>
        <p:txBody>
          <a:bodyPr/>
          <a:lstStyle/>
          <a:p>
            <a:r>
              <a:rPr lang="es-CO" dirty="0" smtClean="0"/>
              <a:t>Teoría de Conjuntos (II)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64574" y="1776293"/>
            <a:ext cx="4698460" cy="4167307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Sucesión</a:t>
            </a:r>
          </a:p>
          <a:p>
            <a:endParaRPr lang="es-CO" dirty="0" smtClean="0"/>
          </a:p>
          <a:p>
            <a:r>
              <a:rPr lang="es-CO" dirty="0" smtClean="0"/>
              <a:t>Permutación</a:t>
            </a:r>
          </a:p>
          <a:p>
            <a:endParaRPr lang="es-CO" dirty="0" smtClean="0"/>
          </a:p>
          <a:p>
            <a:r>
              <a:rPr lang="es-CO" dirty="0" smtClean="0"/>
              <a:t>Número de subconjuntos Distintos</a:t>
            </a:r>
          </a:p>
          <a:p>
            <a:endParaRPr lang="es-CO" dirty="0" smtClean="0"/>
          </a:p>
          <a:p>
            <a:r>
              <a:rPr lang="es-CO" dirty="0" err="1" smtClean="0"/>
              <a:t>Tuplas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Producto cartesiano (Producto cruz)</a:t>
            </a:r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6500383" y="1641487"/>
            <a:ext cx="104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(</a:t>
            </a:r>
            <a:r>
              <a:rPr lang="es-CO" sz="2400" dirty="0" err="1" smtClean="0"/>
              <a:t>a,b,c</a:t>
            </a:r>
            <a:r>
              <a:rPr lang="es-CO" sz="2400" dirty="0" smtClean="0"/>
              <a:t>)</a:t>
            </a:r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636649" y="1639605"/>
            <a:ext cx="9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(</a:t>
            </a:r>
            <a:r>
              <a:rPr lang="es-CO" sz="2400" dirty="0" err="1" smtClean="0"/>
              <a:t>b,c,a</a:t>
            </a:r>
            <a:r>
              <a:rPr lang="es-CO" sz="2400" dirty="0" smtClean="0"/>
              <a:t>)</a:t>
            </a:r>
            <a:endParaRPr lang="es-CO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473997" y="1639605"/>
            <a:ext cx="125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(</a:t>
            </a:r>
            <a:r>
              <a:rPr lang="es-CO" sz="2400" dirty="0" err="1" smtClean="0"/>
              <a:t>a,b,c,a</a:t>
            </a:r>
            <a:r>
              <a:rPr lang="es-CO" sz="2400" dirty="0" smtClean="0"/>
              <a:t>)</a:t>
            </a:r>
            <a:endParaRPr lang="es-CO" sz="2400" dirty="0"/>
          </a:p>
        </p:txBody>
      </p:sp>
      <p:grpSp>
        <p:nvGrpSpPr>
          <p:cNvPr id="9" name="Grupo 8"/>
          <p:cNvGrpSpPr/>
          <p:nvPr/>
        </p:nvGrpSpPr>
        <p:grpSpPr>
          <a:xfrm>
            <a:off x="9767465" y="1623895"/>
            <a:ext cx="1447260" cy="830997"/>
            <a:chOff x="8954665" y="2214694"/>
            <a:chExt cx="1078335" cy="830997"/>
          </a:xfrm>
        </p:grpSpPr>
        <p:sp>
          <p:nvSpPr>
            <p:cNvPr id="7" name="CuadroTexto 6"/>
            <p:cNvSpPr txBox="1"/>
            <p:nvPr/>
          </p:nvSpPr>
          <p:spPr>
            <a:xfrm>
              <a:off x="9283700" y="2214694"/>
              <a:ext cx="749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>
                  <a:solidFill>
                    <a:schemeClr val="accent1">
                      <a:lumMod val="75000"/>
                    </a:schemeClr>
                  </a:solidFill>
                </a:rPr>
                <a:t>finitas</a:t>
              </a:r>
              <a:endParaRPr lang="es-CO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Flecha izquierda 7"/>
            <p:cNvSpPr/>
            <p:nvPr/>
          </p:nvSpPr>
          <p:spPr>
            <a:xfrm>
              <a:off x="8954665" y="2306696"/>
              <a:ext cx="342048" cy="241300"/>
            </a:xfrm>
            <a:prstGeom prst="leftArrow">
              <a:avLst>
                <a:gd name="adj1" fmla="val 34277"/>
                <a:gd name="adj2" fmla="val 55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0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6500383" y="3317934"/>
            <a:ext cx="46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2</a:t>
            </a:r>
            <a:r>
              <a:rPr lang="es-CO" sz="2400" baseline="30000" dirty="0" smtClean="0"/>
              <a:t>n</a:t>
            </a:r>
            <a:endParaRPr lang="es-CO" sz="2400" baseline="30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20349" y="2217506"/>
            <a:ext cx="683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Todos los elementos de una sucesión finita son distintos</a:t>
            </a:r>
            <a:endParaRPr lang="es-CO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45808" y="2587762"/>
            <a:ext cx="740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Número de permutaciones de un conjunto de n elementos?</a:t>
            </a:r>
            <a:endParaRPr lang="es-CO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22187" y="3908533"/>
            <a:ext cx="586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Sucesión finita cuyos elementos (ordenados), frecuentemente no tienen el mismo tipo</a:t>
            </a:r>
            <a:endParaRPr lang="es-CO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032499" y="5136971"/>
            <a:ext cx="353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X*Y = { (</a:t>
            </a:r>
            <a:r>
              <a:rPr lang="es-CO" sz="2400" i="1" dirty="0" err="1" smtClean="0"/>
              <a:t>x,y</a:t>
            </a:r>
            <a:r>
              <a:rPr lang="es-CO" sz="2400" dirty="0" smtClean="0"/>
              <a:t>) |x </a:t>
            </a:r>
            <a:r>
              <a:rPr lang="el-G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s-C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X, y </a:t>
            </a:r>
            <a:r>
              <a:rPr lang="el-G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s-C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Y}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7544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475" y="0"/>
            <a:ext cx="10364451" cy="1596177"/>
          </a:xfrm>
        </p:spPr>
        <p:txBody>
          <a:bodyPr/>
          <a:lstStyle/>
          <a:p>
            <a:r>
              <a:rPr lang="es-CO" dirty="0" smtClean="0"/>
              <a:t>relaciones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765300"/>
            <a:ext cx="3442326" cy="4025899"/>
          </a:xfrm>
        </p:spPr>
        <p:txBody>
          <a:bodyPr/>
          <a:lstStyle/>
          <a:p>
            <a:r>
              <a:rPr lang="es-CO" dirty="0" smtClean="0"/>
              <a:t>Relación</a:t>
            </a:r>
          </a:p>
          <a:p>
            <a:pPr lvl="1"/>
            <a:r>
              <a:rPr lang="es-CO" dirty="0" smtClean="0"/>
              <a:t>Ejemplo:</a:t>
            </a:r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/>
          </a:p>
          <a:p>
            <a:r>
              <a:rPr lang="es-CO" dirty="0" smtClean="0"/>
              <a:t>Propiedades</a:t>
            </a:r>
          </a:p>
          <a:p>
            <a:pPr lvl="1"/>
            <a:r>
              <a:rPr lang="es-CO" dirty="0" smtClean="0"/>
              <a:t>Reflexiva</a:t>
            </a:r>
          </a:p>
          <a:p>
            <a:pPr lvl="1"/>
            <a:r>
              <a:rPr lang="es-CO" dirty="0" smtClean="0"/>
              <a:t>Simétrica</a:t>
            </a:r>
          </a:p>
          <a:p>
            <a:pPr lvl="1"/>
            <a:r>
              <a:rPr lang="es-CO" dirty="0" smtClean="0"/>
              <a:t>transitiva</a:t>
            </a:r>
          </a:p>
          <a:p>
            <a:endParaRPr lang="es-CO" dirty="0"/>
          </a:p>
        </p:txBody>
      </p:sp>
      <p:grpSp>
        <p:nvGrpSpPr>
          <p:cNvPr id="7" name="Grupo 6"/>
          <p:cNvGrpSpPr/>
          <p:nvPr/>
        </p:nvGrpSpPr>
        <p:grpSpPr>
          <a:xfrm>
            <a:off x="3200400" y="1701800"/>
            <a:ext cx="8178800" cy="344128"/>
            <a:chOff x="3200400" y="1701800"/>
            <a:chExt cx="8178800" cy="344128"/>
          </a:xfrm>
        </p:grpSpPr>
        <p:sp>
          <p:nvSpPr>
            <p:cNvPr id="4" name="CuadroTexto 3"/>
            <p:cNvSpPr txBox="1"/>
            <p:nvPr/>
          </p:nvSpPr>
          <p:spPr>
            <a:xfrm>
              <a:off x="3200400" y="1701800"/>
              <a:ext cx="8178800" cy="344128"/>
            </a:xfrm>
            <a:prstGeom prst="rect">
              <a:avLst/>
            </a:prstGeom>
            <a:noFill/>
          </p:spPr>
          <p:txBody>
            <a:bodyPr wrap="square" lIns="72000" tIns="36000" bIns="0" rtlCol="0">
              <a:spAutoFit/>
            </a:bodyPr>
            <a:lstStyle/>
            <a:p>
              <a:r>
                <a:rPr lang="es-CO" sz="2000" dirty="0" smtClean="0"/>
                <a:t>Subconjunto de un producto cartesiano, el más importante       relación binaria</a:t>
              </a:r>
              <a:endParaRPr lang="es-CO" sz="2000" dirty="0"/>
            </a:p>
          </p:txBody>
        </p:sp>
        <p:sp>
          <p:nvSpPr>
            <p:cNvPr id="5" name="Flecha derecha 4"/>
            <p:cNvSpPr/>
            <p:nvPr/>
          </p:nvSpPr>
          <p:spPr>
            <a:xfrm>
              <a:off x="9166442" y="1772714"/>
              <a:ext cx="378690" cy="202299"/>
            </a:xfrm>
            <a:prstGeom prst="rightArrow">
              <a:avLst>
                <a:gd name="adj1" fmla="val 50000"/>
                <a:gd name="adj2" fmla="val 552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200400" y="2215051"/>
                <a:ext cx="5539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CO" sz="2000" dirty="0" smtClean="0"/>
                  <a:t>: conjunto de los reales.   Relación (R): “menor que”</a:t>
                </a:r>
                <a:endParaRPr lang="es-CO" sz="20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15051"/>
                <a:ext cx="5539786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r="-110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3200400" y="2678661"/>
                <a:ext cx="2795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2000" dirty="0" smtClean="0"/>
                  <a:t>{(</a:t>
                </a:r>
                <a:r>
                  <a:rPr lang="es-CO" sz="2000" dirty="0" err="1" smtClean="0"/>
                  <a:t>x,y</a:t>
                </a:r>
                <a:r>
                  <a:rPr lang="es-CO" sz="2000" dirty="0" smtClean="0"/>
                  <a:t>)|x 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y 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x &lt; y}</a:t>
                </a:r>
                <a:endParaRPr lang="es-CO" sz="20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78661"/>
                <a:ext cx="279595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179" t="-7576" r="-1089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6503693" y="2678661"/>
            <a:ext cx="532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No es necesario que los pares sean del mismo tipo</a:t>
            </a:r>
            <a:endParaRPr lang="es-C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200401" y="4161255"/>
                <a:ext cx="1952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CO" sz="2000" dirty="0" smtClean="0"/>
                  <a:t>x 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(</a:t>
                </a:r>
                <a:r>
                  <a:rPr lang="es-CO" sz="2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x,x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161255"/>
                <a:ext cx="195265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3200401" y="4561365"/>
                <a:ext cx="3792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𝑆𝑖𝑒𝑚𝑝𝑟𝑒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𝑞𝑢𝑒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s-CO" sz="2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x,y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CO" sz="2000" dirty="0" smtClean="0"/>
                  <a:t> (</a:t>
                </a:r>
                <a:r>
                  <a:rPr lang="es-CO" sz="2000" dirty="0" err="1" smtClean="0"/>
                  <a:t>y,x</a:t>
                </a:r>
                <a:r>
                  <a:rPr lang="es-CO" sz="2000" dirty="0" smtClean="0"/>
                  <a:t>) 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561365"/>
                <a:ext cx="379251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643" t="-7576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3200400" y="5024975"/>
                <a:ext cx="4878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𝑆𝑖𝑒𝑚𝑝𝑟𝑒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𝑞𝑢𝑒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s-CO" sz="2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x,y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s-CO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s-CO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s-CO" sz="20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y</m:t>
                    </m:r>
                    <m:r>
                      <m:rPr>
                        <m:nor/>
                      </m:rPr>
                      <a:rPr lang="es-CO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s-CO" sz="20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z</m:t>
                    </m:r>
                    <m:r>
                      <m:rPr>
                        <m:nor/>
                      </m:rPr>
                      <a:rPr lang="es-CO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l-GR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ϵ</m:t>
                    </m:r>
                    <m:r>
                      <m:rPr>
                        <m:nor/>
                      </m:rPr>
                      <a:rPr lang="es-CO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CO" sz="2000" dirty="0" smtClean="0"/>
                  <a:t> (</a:t>
                </a:r>
                <a:r>
                  <a:rPr lang="es-CO" sz="2000" dirty="0" err="1" smtClean="0"/>
                  <a:t>x,z</a:t>
                </a:r>
                <a:r>
                  <a:rPr lang="es-CO" sz="2000" dirty="0" smtClean="0"/>
                  <a:t>) </a:t>
                </a:r>
                <a:r>
                  <a:rPr lang="el-G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s-CO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024975"/>
                <a:ext cx="487883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500" t="-7576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092" y="2"/>
            <a:ext cx="10364451" cy="1319620"/>
          </a:xfrm>
        </p:spPr>
        <p:txBody>
          <a:bodyPr/>
          <a:lstStyle/>
          <a:p>
            <a:r>
              <a:rPr lang="es-CO" dirty="0" smtClean="0"/>
              <a:t>Funciones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1316778"/>
                <a:ext cx="5741027" cy="4231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CO" dirty="0" smtClean="0"/>
                  <a:t>UNA </a:t>
                </a:r>
                <a:r>
                  <a:rPr lang="es-CO" dirty="0" smtClean="0">
                    <a:latin typeface="+mj-lt"/>
                  </a:rPr>
                  <a:t>RELACIÓN</a:t>
                </a:r>
                <a:r>
                  <a:rPr lang="es-CO" dirty="0" smtClean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CO" dirty="0" smtClean="0"/>
                  <a:t> ES UNA FUNCIÓN entre 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1316778"/>
                <a:ext cx="5741027" cy="423122"/>
              </a:xfrm>
              <a:blipFill rotWithShape="0">
                <a:blip r:embed="rId2"/>
                <a:stretch>
                  <a:fillRect l="-849" t="-5797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373511" y="1880000"/>
                <a:ext cx="5719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∃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𝑠𝑜𝑙𝑜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d>
                        <m:dPr>
                          <m:ctrlP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𝑑𝑒𝑛𝑜𝑡𝑎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11" y="1880000"/>
                <a:ext cx="571983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373511" y="2460793"/>
                <a:ext cx="5967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𝑑𝑜𝑚𝑖𝑛𝑖𝑜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𝑖𝑚𝑎𝑔𝑒𝑛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𝑟𝑎𝑛𝑔𝑜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11" y="2460793"/>
                <a:ext cx="59673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contenido 2"/>
          <p:cNvSpPr txBox="1">
            <a:spLocks/>
          </p:cNvSpPr>
          <p:nvPr/>
        </p:nvSpPr>
        <p:spPr>
          <a:xfrm>
            <a:off x="913774" y="3464734"/>
            <a:ext cx="4051926" cy="1932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Tipos de FUNCIÓN</a:t>
            </a:r>
          </a:p>
          <a:p>
            <a:pPr lvl="1"/>
            <a:r>
              <a:rPr lang="es-CO" dirty="0" err="1" smtClean="0"/>
              <a:t>Inyectiva</a:t>
            </a:r>
            <a:r>
              <a:rPr lang="es-CO" dirty="0" smtClean="0"/>
              <a:t> (uno a uno)</a:t>
            </a:r>
          </a:p>
          <a:p>
            <a:pPr lvl="1"/>
            <a:r>
              <a:rPr lang="es-CO" dirty="0" err="1" smtClean="0"/>
              <a:t>Suprayectiva</a:t>
            </a:r>
            <a:r>
              <a:rPr lang="es-CO" dirty="0" smtClean="0"/>
              <a:t> (</a:t>
            </a:r>
            <a:r>
              <a:rPr lang="es-CO" dirty="0" err="1" smtClean="0"/>
              <a:t>sobreyectiva</a:t>
            </a:r>
            <a:r>
              <a:rPr lang="es-CO" dirty="0" smtClean="0"/>
              <a:t>)</a:t>
            </a:r>
          </a:p>
          <a:p>
            <a:pPr lvl="1"/>
            <a:r>
              <a:rPr lang="es-CO" dirty="0" err="1" smtClean="0"/>
              <a:t>Biyectiva</a:t>
            </a:r>
            <a:r>
              <a:rPr lang="es-CO" dirty="0" smtClean="0"/>
              <a:t> (</a:t>
            </a:r>
            <a:r>
              <a:rPr lang="es-CO" dirty="0" err="1" smtClean="0"/>
              <a:t>Inyectiva</a:t>
            </a:r>
            <a:r>
              <a:rPr lang="es-CO" dirty="0" smtClean="0"/>
              <a:t> y </a:t>
            </a:r>
            <a:r>
              <a:rPr lang="es-CO" dirty="0" err="1" smtClean="0"/>
              <a:t>sobreyectiva</a:t>
            </a:r>
            <a:r>
              <a:rPr lang="es-CO" dirty="0" smtClean="0"/>
              <a:t>)</a:t>
            </a:r>
          </a:p>
          <a:p>
            <a:pPr lvl="1"/>
            <a:endParaRPr lang="es-CO" dirty="0"/>
          </a:p>
        </p:txBody>
      </p:sp>
      <p:grpSp>
        <p:nvGrpSpPr>
          <p:cNvPr id="54" name="Grupo 53"/>
          <p:cNvGrpSpPr/>
          <p:nvPr/>
        </p:nvGrpSpPr>
        <p:grpSpPr>
          <a:xfrm>
            <a:off x="5423730" y="3634134"/>
            <a:ext cx="2781300" cy="1638300"/>
            <a:chOff x="4752975" y="4375120"/>
            <a:chExt cx="2781300" cy="1638300"/>
          </a:xfrm>
        </p:grpSpPr>
        <p:grpSp>
          <p:nvGrpSpPr>
            <p:cNvPr id="14" name="Grupo 13"/>
            <p:cNvGrpSpPr/>
            <p:nvPr/>
          </p:nvGrpSpPr>
          <p:grpSpPr>
            <a:xfrm>
              <a:off x="4752975" y="4375120"/>
              <a:ext cx="863600" cy="1549400"/>
              <a:chOff x="5791200" y="3606800"/>
              <a:chExt cx="863600" cy="1549400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5791200" y="3606800"/>
                <a:ext cx="863600" cy="1549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6057900" y="373380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1</a:t>
                </a:r>
                <a:endParaRPr lang="es-CO" dirty="0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6057900" y="4161348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2</a:t>
                </a:r>
                <a:endParaRPr lang="es-CO" dirty="0"/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6057900" y="4562015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3</a:t>
                </a:r>
                <a:endParaRPr lang="es-CO" dirty="0"/>
              </a:p>
            </p:txBody>
          </p:sp>
        </p:grpSp>
        <p:sp>
          <p:nvSpPr>
            <p:cNvPr id="16" name="Elipse 15"/>
            <p:cNvSpPr/>
            <p:nvPr/>
          </p:nvSpPr>
          <p:spPr>
            <a:xfrm>
              <a:off x="6670675" y="4375120"/>
              <a:ext cx="863600" cy="1638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937375" y="4502120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6937375" y="4843663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962775" y="5209775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962775" y="5555188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4</a:t>
              </a:r>
              <a:endParaRPr lang="es-CO" dirty="0"/>
            </a:p>
          </p:txBody>
        </p:sp>
        <p:cxnSp>
          <p:nvCxnSpPr>
            <p:cNvPr id="27" name="Conector recto de flecha 26"/>
            <p:cNvCxnSpPr>
              <a:endCxn id="17" idx="1"/>
            </p:cNvCxnSpPr>
            <p:nvPr/>
          </p:nvCxnSpPr>
          <p:spPr>
            <a:xfrm>
              <a:off x="5299075" y="4686786"/>
              <a:ext cx="16383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endCxn id="25" idx="1"/>
            </p:cNvCxnSpPr>
            <p:nvPr/>
          </p:nvCxnSpPr>
          <p:spPr>
            <a:xfrm>
              <a:off x="5299075" y="5145670"/>
              <a:ext cx="1663700" cy="5941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endCxn id="19" idx="1"/>
            </p:cNvCxnSpPr>
            <p:nvPr/>
          </p:nvCxnSpPr>
          <p:spPr>
            <a:xfrm flipV="1">
              <a:off x="5311775" y="5394441"/>
              <a:ext cx="1651000" cy="1205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5411860" y="3648369"/>
            <a:ext cx="2781300" cy="1663700"/>
            <a:chOff x="7975600" y="3733800"/>
            <a:chExt cx="2781300" cy="1663700"/>
          </a:xfrm>
        </p:grpSpPr>
        <p:grpSp>
          <p:nvGrpSpPr>
            <p:cNvPr id="36" name="Grupo 35"/>
            <p:cNvGrpSpPr/>
            <p:nvPr/>
          </p:nvGrpSpPr>
          <p:grpSpPr>
            <a:xfrm>
              <a:off x="7975600" y="3733800"/>
              <a:ext cx="863600" cy="1663700"/>
              <a:chOff x="5791200" y="3606800"/>
              <a:chExt cx="863600" cy="1549400"/>
            </a:xfrm>
          </p:grpSpPr>
          <p:sp>
            <p:nvSpPr>
              <p:cNvPr id="45" name="Elipse 44"/>
              <p:cNvSpPr/>
              <p:nvPr/>
            </p:nvSpPr>
            <p:spPr>
              <a:xfrm>
                <a:off x="5791200" y="3606800"/>
                <a:ext cx="863600" cy="1549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6057900" y="373380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1</a:t>
                </a:r>
                <a:endParaRPr lang="es-CO" dirty="0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6032500" y="4053438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2</a:t>
                </a:r>
                <a:endParaRPr lang="es-CO" dirty="0"/>
              </a:p>
            </p:txBody>
          </p:sp>
          <p:sp>
            <p:nvSpPr>
              <p:cNvPr id="48" name="CuadroTexto 47"/>
              <p:cNvSpPr txBox="1"/>
              <p:nvPr/>
            </p:nvSpPr>
            <p:spPr>
              <a:xfrm>
                <a:off x="6057900" y="4360193"/>
                <a:ext cx="254000" cy="343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3</a:t>
                </a:r>
                <a:endParaRPr lang="es-CO" dirty="0"/>
              </a:p>
            </p:txBody>
          </p:sp>
        </p:grpSp>
        <p:sp>
          <p:nvSpPr>
            <p:cNvPr id="37" name="Elipse 36"/>
            <p:cNvSpPr/>
            <p:nvPr/>
          </p:nvSpPr>
          <p:spPr>
            <a:xfrm>
              <a:off x="9893300" y="3733800"/>
              <a:ext cx="863600" cy="1638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10160000" y="3860800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0160000" y="4202343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10185400" y="4568455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242300" y="4925043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4</a:t>
              </a:r>
              <a:endParaRPr lang="es-CO" dirty="0"/>
            </a:p>
          </p:txBody>
        </p:sp>
        <p:cxnSp>
          <p:nvCxnSpPr>
            <p:cNvPr id="42" name="Conector recto de flecha 41"/>
            <p:cNvCxnSpPr>
              <a:endCxn id="38" idx="1"/>
            </p:cNvCxnSpPr>
            <p:nvPr/>
          </p:nvCxnSpPr>
          <p:spPr>
            <a:xfrm>
              <a:off x="8521700" y="4045466"/>
              <a:ext cx="16383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 flipV="1">
              <a:off x="8401050" y="4437675"/>
              <a:ext cx="1784350" cy="281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>
              <a:endCxn id="40" idx="1"/>
            </p:cNvCxnSpPr>
            <p:nvPr/>
          </p:nvCxnSpPr>
          <p:spPr>
            <a:xfrm>
              <a:off x="8534400" y="4414798"/>
              <a:ext cx="1651000" cy="3383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 flipV="1">
              <a:off x="8467725" y="4794836"/>
              <a:ext cx="1784350" cy="281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o 70"/>
          <p:cNvGrpSpPr/>
          <p:nvPr/>
        </p:nvGrpSpPr>
        <p:grpSpPr>
          <a:xfrm>
            <a:off x="5423730" y="3668366"/>
            <a:ext cx="2794000" cy="1569836"/>
            <a:chOff x="7779580" y="4957965"/>
            <a:chExt cx="2794000" cy="1569836"/>
          </a:xfrm>
        </p:grpSpPr>
        <p:grpSp>
          <p:nvGrpSpPr>
            <p:cNvPr id="57" name="Grupo 56"/>
            <p:cNvGrpSpPr/>
            <p:nvPr/>
          </p:nvGrpSpPr>
          <p:grpSpPr>
            <a:xfrm>
              <a:off x="7779580" y="4957965"/>
              <a:ext cx="863600" cy="1569836"/>
              <a:chOff x="5778500" y="3586692"/>
              <a:chExt cx="863600" cy="1379748"/>
            </a:xfrm>
          </p:grpSpPr>
          <p:sp>
            <p:nvSpPr>
              <p:cNvPr id="67" name="Elipse 66"/>
              <p:cNvSpPr/>
              <p:nvPr/>
            </p:nvSpPr>
            <p:spPr>
              <a:xfrm>
                <a:off x="5778500" y="3586692"/>
                <a:ext cx="863600" cy="1379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8" name="CuadroTexto 67"/>
              <p:cNvSpPr txBox="1"/>
              <p:nvPr/>
            </p:nvSpPr>
            <p:spPr>
              <a:xfrm>
                <a:off x="6057900" y="373380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1</a:t>
                </a:r>
                <a:endParaRPr lang="es-CO" dirty="0"/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6032500" y="4053438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2</a:t>
                </a:r>
                <a:endParaRPr lang="es-CO" dirty="0"/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6057900" y="4360193"/>
                <a:ext cx="254000" cy="343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3</a:t>
                </a:r>
                <a:endParaRPr lang="es-CO" dirty="0"/>
              </a:p>
            </p:txBody>
          </p:sp>
        </p:grpSp>
        <p:sp>
          <p:nvSpPr>
            <p:cNvPr id="58" name="Elipse 57"/>
            <p:cNvSpPr/>
            <p:nvPr/>
          </p:nvSpPr>
          <p:spPr>
            <a:xfrm>
              <a:off x="9709980" y="4980840"/>
              <a:ext cx="863600" cy="1445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9976680" y="5107840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9976680" y="5449383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10002080" y="5815495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63" name="Conector recto de flecha 62"/>
            <p:cNvCxnSpPr>
              <a:endCxn id="59" idx="1"/>
            </p:cNvCxnSpPr>
            <p:nvPr/>
          </p:nvCxnSpPr>
          <p:spPr>
            <a:xfrm>
              <a:off x="8338380" y="5292506"/>
              <a:ext cx="16383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V="1">
              <a:off x="8217730" y="5684715"/>
              <a:ext cx="1784350" cy="281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>
              <a:endCxn id="61" idx="1"/>
            </p:cNvCxnSpPr>
            <p:nvPr/>
          </p:nvCxnSpPr>
          <p:spPr>
            <a:xfrm>
              <a:off x="8351080" y="5661838"/>
              <a:ext cx="1651000" cy="3383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2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275" y="0"/>
            <a:ext cx="10364451" cy="1596177"/>
          </a:xfrm>
        </p:spPr>
        <p:txBody>
          <a:bodyPr/>
          <a:lstStyle/>
          <a:p>
            <a:r>
              <a:rPr lang="es-CO" dirty="0" smtClean="0"/>
              <a:t>Logaritmo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596178"/>
            <a:ext cx="2972426" cy="4195022"/>
          </a:xfrm>
        </p:spPr>
        <p:txBody>
          <a:bodyPr/>
          <a:lstStyle/>
          <a:p>
            <a:r>
              <a:rPr lang="es-CO" dirty="0" smtClean="0"/>
              <a:t>Definición:</a:t>
            </a:r>
          </a:p>
          <a:p>
            <a:endParaRPr lang="es-CO" dirty="0"/>
          </a:p>
          <a:p>
            <a:r>
              <a:rPr lang="es-CO" dirty="0" smtClean="0"/>
              <a:t>Propiedades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err="1" smtClean="0"/>
              <a:t>NOtaciones</a:t>
            </a:r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041119" y="1596177"/>
                <a:ext cx="25628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⇒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19" y="1596177"/>
                <a:ext cx="256288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041119" y="1996287"/>
                <a:ext cx="4826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2000" dirty="0" smtClean="0"/>
                  <a:t>Función creciente: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19" y="1996287"/>
                <a:ext cx="4826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89" t="-7576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041119" y="2596452"/>
                <a:ext cx="1425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1=0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19" y="2596452"/>
                <a:ext cx="142564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774918" y="2596452"/>
                <a:ext cx="1511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18" y="2596452"/>
                <a:ext cx="1511376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041118" y="3113908"/>
                <a:ext cx="3299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18" y="3113908"/>
                <a:ext cx="3299482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7774918" y="3113908"/>
                <a:ext cx="24215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18" y="3113908"/>
                <a:ext cx="2421560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041118" y="3648131"/>
                <a:ext cx="196457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s-CO" dirty="0"/>
                            <m:t> 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18" y="3648131"/>
                <a:ext cx="1964576" cy="374270"/>
              </a:xfrm>
              <a:prstGeom prst="rect">
                <a:avLst/>
              </a:prstGeom>
              <a:blipFill rotWithShape="0"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7774918" y="3501841"/>
                <a:ext cx="1734642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18" y="3501841"/>
                <a:ext cx="1734642" cy="6668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4041118" y="4144961"/>
                <a:ext cx="2788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 ≠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18" y="4144961"/>
                <a:ext cx="27882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3974978" y="4775904"/>
                <a:ext cx="1460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𝑙𝑔𝑥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78" y="4775904"/>
                <a:ext cx="14602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6829382" y="4799633"/>
                <a:ext cx="14602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82" y="4799633"/>
                <a:ext cx="146027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4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s-CO" dirty="0" smtClean="0"/>
              <a:t>EJERCICIO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160084" y="1774829"/>
                <a:ext cx="1302408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𝑙𝑔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(64)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160084" y="1774829"/>
                <a:ext cx="1302408" cy="535531"/>
              </a:xfrm>
              <a:prstGeom prst="rect">
                <a:avLst/>
              </a:prstGeom>
              <a:blipFill rotWithShape="0">
                <a:blip r:embed="rId2"/>
                <a:stretch>
                  <a:fillRect l="-6075" r="-3738" b="-14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3"/>
              <p:cNvSpPr txBox="1">
                <a:spLocks/>
              </p:cNvSpPr>
              <p:nvPr/>
            </p:nvSpPr>
            <p:spPr>
              <a:xfrm>
                <a:off x="3160084" y="2883514"/>
                <a:ext cx="1614929" cy="535531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s-CO" sz="2400" i="1" smtClean="0">
                        <a:latin typeface="Cambria Math" panose="02040503050406030204" pitchFamily="18" charset="0"/>
                      </a:rPr>
                      <m:t>𝑙𝑔</m:t>
                    </m:r>
                    <m:r>
                      <a:rPr lang="es-CO" sz="24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CO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5" name="Marcador de conteni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84" y="2883514"/>
                <a:ext cx="1614929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4906" r="-2642" b="-14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160084" y="2352055"/>
                <a:ext cx="1650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(81)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84" y="2352055"/>
                <a:ext cx="16504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797" t="-6579" r="-2583" b="-236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3160084" y="3509384"/>
                <a:ext cx="4579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(256)</m:t>
                    </m:r>
                  </m:oMath>
                </a14:m>
                <a:r>
                  <a:rPr lang="es-CO" sz="2400" dirty="0" smtClean="0"/>
                  <a:t> solo se conoce base 2</a:t>
                </a:r>
                <a:endParaRPr lang="es-CO" sz="24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84" y="3509384"/>
                <a:ext cx="457913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29" t="-10667" r="-1197" b="-30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3160084" y="4087251"/>
                <a:ext cx="1458028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𝑙𝑔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  <m:r>
                          <m:rPr>
                            <m:nor/>
                          </m:rPr>
                          <a:rPr lang="es-CO" sz="2400" dirty="0"/>
                          <m:t> </m:t>
                        </m:r>
                      </m:sup>
                    </m:sSup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84" y="4087251"/>
                <a:ext cx="1458028" cy="476990"/>
              </a:xfrm>
              <a:prstGeom prst="rect">
                <a:avLst/>
              </a:prstGeom>
              <a:blipFill rotWithShape="0">
                <a:blip r:embed="rId6"/>
                <a:stretch>
                  <a:fillRect l="-5417" t="-2532" b="-227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3146464" y="4687259"/>
                <a:ext cx="1967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4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s-CO" sz="24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⁡(256))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4687259"/>
                <a:ext cx="196720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025" t="-6579" r="-2167" b="-236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3160084" y="5265126"/>
                <a:ext cx="2026452" cy="495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CO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⁡(256))</m:t>
                        </m:r>
                        <m:r>
                          <m:rPr>
                            <m:nor/>
                          </m:rPr>
                          <a:rPr lang="es-CO" sz="2400" dirty="0"/>
                          <m:t> </m:t>
                        </m:r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84" y="5265126"/>
                <a:ext cx="2026452" cy="4959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s-CO" dirty="0" smtClean="0"/>
              <a:t>Algoritmos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149" y="1596177"/>
            <a:ext cx="5245603" cy="4368799"/>
          </a:xfrm>
        </p:spPr>
        <p:txBody>
          <a:bodyPr>
            <a:normAutofit/>
          </a:bodyPr>
          <a:lstStyle/>
          <a:p>
            <a:r>
              <a:rPr lang="es-CO" sz="2400" dirty="0" err="1" smtClean="0"/>
              <a:t>Alkhowarizmi</a:t>
            </a:r>
            <a:endParaRPr lang="es-CO" sz="2400" dirty="0" smtClean="0"/>
          </a:p>
          <a:p>
            <a:r>
              <a:rPr lang="es-CO" sz="2400" dirty="0" smtClean="0"/>
              <a:t>Definición</a:t>
            </a:r>
          </a:p>
          <a:p>
            <a:pPr lvl="1"/>
            <a:r>
              <a:rPr lang="es-CO" sz="2200" dirty="0" smtClean="0"/>
              <a:t>Algoritmos probabilistas </a:t>
            </a:r>
          </a:p>
          <a:p>
            <a:pPr lvl="1"/>
            <a:r>
              <a:rPr lang="es-CO" sz="2200" dirty="0" smtClean="0"/>
              <a:t>Algoritmos aproximados</a:t>
            </a:r>
          </a:p>
          <a:p>
            <a:pPr lvl="1"/>
            <a:r>
              <a:rPr lang="es-CO" sz="2200" dirty="0" err="1" smtClean="0"/>
              <a:t>Altoritmos</a:t>
            </a:r>
            <a:r>
              <a:rPr lang="es-CO" sz="2200" dirty="0" smtClean="0"/>
              <a:t> </a:t>
            </a:r>
            <a:r>
              <a:rPr lang="es-CO" sz="2200" dirty="0" smtClean="0"/>
              <a:t>heurísticos</a:t>
            </a:r>
          </a:p>
          <a:p>
            <a:r>
              <a:rPr lang="es-CO" sz="2400" dirty="0" smtClean="0"/>
              <a:t>Eficiencia de los algoritmos</a:t>
            </a:r>
          </a:p>
          <a:p>
            <a:pPr lvl="1"/>
            <a:r>
              <a:rPr lang="es-CO" sz="2200" dirty="0" smtClean="0"/>
              <a:t>Enfoque empírico</a:t>
            </a:r>
          </a:p>
          <a:p>
            <a:pPr lvl="1"/>
            <a:r>
              <a:rPr lang="es-CO" sz="2200" dirty="0" smtClean="0"/>
              <a:t>Enfoque Teórico</a:t>
            </a:r>
            <a:endParaRPr lang="es-CO" sz="2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191000" y="2133600"/>
            <a:ext cx="7592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Conjunto de reglas para calcular la respuesta correcta a algún problema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759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625</TotalTime>
  <Words>337</Words>
  <Application>Microsoft Office PowerPoint</Application>
  <PresentationFormat>Panorámica</PresentationFormat>
  <Paragraphs>121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Tw Cen MT</vt:lpstr>
      <vt:lpstr>Gota</vt:lpstr>
      <vt:lpstr>Repaso de Conceptos previos</vt:lpstr>
      <vt:lpstr>Teoría de Conjuntos (I)</vt:lpstr>
      <vt:lpstr>Teoría de Conjuntos (II)</vt:lpstr>
      <vt:lpstr>relaciones</vt:lpstr>
      <vt:lpstr>Funciones</vt:lpstr>
      <vt:lpstr>Logaritmo</vt:lpstr>
      <vt:lpstr>EJERCICIO</vt:lpstr>
      <vt:lpstr>Algoritmos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de Conceptos previos</dc:title>
  <dc:creator>Revisor</dc:creator>
  <cp:lastModifiedBy>Revisor</cp:lastModifiedBy>
  <cp:revision>35</cp:revision>
  <dcterms:created xsi:type="dcterms:W3CDTF">2020-04-28T20:09:44Z</dcterms:created>
  <dcterms:modified xsi:type="dcterms:W3CDTF">2020-04-29T06:48:33Z</dcterms:modified>
</cp:coreProperties>
</file>