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87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04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94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644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429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73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512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22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7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1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57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10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5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2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28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58E6BC-F782-49CB-94E1-32D361F92B28}" type="datetimeFigureOut">
              <a:rPr lang="es-CO" smtClean="0"/>
              <a:t>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3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Algoritmos y algoritmia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67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2409" y="0"/>
            <a:ext cx="10364451" cy="1596177"/>
          </a:xfrm>
        </p:spPr>
        <p:txBody>
          <a:bodyPr/>
          <a:lstStyle/>
          <a:p>
            <a:r>
              <a:rPr lang="es-CO" dirty="0" smtClean="0"/>
              <a:t>Tipos de Algoritmos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4399" y="1313789"/>
            <a:ext cx="10363826" cy="564776"/>
          </a:xfrm>
        </p:spPr>
        <p:txBody>
          <a:bodyPr>
            <a:normAutofit/>
          </a:bodyPr>
          <a:lstStyle/>
          <a:p>
            <a:r>
              <a:rPr lang="es-CO" sz="2400" dirty="0" err="1" smtClean="0"/>
              <a:t>Bactracking</a:t>
            </a:r>
            <a:endParaRPr lang="es-CO" sz="2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61899"/>
              </p:ext>
            </p:extLst>
          </p:nvPr>
        </p:nvGraphicFramePr>
        <p:xfrm>
          <a:off x="1579654" y="1944959"/>
          <a:ext cx="1423896" cy="1518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74"/>
                <a:gridCol w="355974"/>
                <a:gridCol w="355974"/>
                <a:gridCol w="355974"/>
              </a:tblGrid>
              <a:tr h="370501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080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85677"/>
              </p:ext>
            </p:extLst>
          </p:nvPr>
        </p:nvGraphicFramePr>
        <p:xfrm>
          <a:off x="4157383" y="1878565"/>
          <a:ext cx="142389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74"/>
                <a:gridCol w="355974"/>
                <a:gridCol w="355974"/>
                <a:gridCol w="355974"/>
              </a:tblGrid>
              <a:tr h="346137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</a:tr>
              <a:tr h="346137"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7048"/>
              </p:ext>
            </p:extLst>
          </p:nvPr>
        </p:nvGraphicFramePr>
        <p:xfrm>
          <a:off x="6465049" y="1878565"/>
          <a:ext cx="142389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74"/>
                <a:gridCol w="355974"/>
                <a:gridCol w="355974"/>
                <a:gridCol w="355974"/>
              </a:tblGrid>
              <a:tr h="370501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</a:tr>
              <a:tr h="390806"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5198"/>
              </p:ext>
            </p:extLst>
          </p:nvPr>
        </p:nvGraphicFramePr>
        <p:xfrm>
          <a:off x="8715191" y="1878565"/>
          <a:ext cx="142389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74"/>
                <a:gridCol w="355974"/>
                <a:gridCol w="355974"/>
                <a:gridCol w="355974"/>
              </a:tblGrid>
              <a:tr h="370501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</a:tr>
              <a:tr h="390806"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52254"/>
              </p:ext>
            </p:extLst>
          </p:nvPr>
        </p:nvGraphicFramePr>
        <p:xfrm>
          <a:off x="5384364" y="4310873"/>
          <a:ext cx="142389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74"/>
                <a:gridCol w="355974"/>
                <a:gridCol w="355974"/>
                <a:gridCol w="355974"/>
              </a:tblGrid>
              <a:tr h="370501"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</a:tr>
              <a:tr h="390806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</a:tr>
              <a:tr h="342001"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*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7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s-CO" dirty="0" smtClean="0"/>
              <a:t>Algoritmos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63212" y="1865118"/>
            <a:ext cx="11064323" cy="4368799"/>
          </a:xfrm>
        </p:spPr>
        <p:txBody>
          <a:bodyPr>
            <a:normAutofit/>
          </a:bodyPr>
          <a:lstStyle/>
          <a:p>
            <a:r>
              <a:rPr lang="es-CO" sz="2400" dirty="0" err="1" smtClean="0"/>
              <a:t>Alkhowarizmi</a:t>
            </a:r>
            <a:endParaRPr lang="es-CO" sz="2400" dirty="0" smtClean="0"/>
          </a:p>
          <a:p>
            <a:r>
              <a:rPr lang="es-CO" sz="2400" dirty="0" smtClean="0"/>
              <a:t>Definición</a:t>
            </a:r>
          </a:p>
          <a:p>
            <a:pPr lvl="1"/>
            <a:r>
              <a:rPr lang="es-CO" sz="2200" dirty="0"/>
              <a:t>Conjunto de reglas para calcular la respuesta correcta a algún </a:t>
            </a:r>
            <a:r>
              <a:rPr lang="es-CO" sz="2200" dirty="0" smtClean="0"/>
              <a:t>problema</a:t>
            </a:r>
          </a:p>
          <a:p>
            <a:r>
              <a:rPr lang="es-CO" sz="2400" dirty="0" smtClean="0"/>
              <a:t>Características:</a:t>
            </a:r>
          </a:p>
          <a:p>
            <a:pPr lvl="1"/>
            <a:r>
              <a:rPr lang="es-CO" sz="2200" dirty="0" smtClean="0"/>
              <a:t>No debe implicar ninguna decisión subjetiva</a:t>
            </a:r>
          </a:p>
          <a:p>
            <a:pPr lvl="1"/>
            <a:r>
              <a:rPr lang="es-CO" sz="2200" dirty="0" smtClean="0"/>
              <a:t>No debe necesitarse el uso de la intuición o de la creatividad</a:t>
            </a:r>
          </a:p>
          <a:p>
            <a:pPr lvl="1"/>
            <a:r>
              <a:rPr lang="es-CO" sz="2200" dirty="0" smtClean="0"/>
              <a:t>Si las reglas se aplican correctamente, el algoritmo deberá dar la respuesta exacta</a:t>
            </a:r>
            <a:endParaRPr lang="es-CO" sz="2200" dirty="0"/>
          </a:p>
          <a:p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11759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O" sz="2400" dirty="0" smtClean="0"/>
              <a:t>Casos especiales</a:t>
            </a:r>
          </a:p>
          <a:p>
            <a:pPr lvl="1"/>
            <a:r>
              <a:rPr lang="es-CO" sz="2200" dirty="0" smtClean="0"/>
              <a:t>Algoritmos </a:t>
            </a:r>
            <a:r>
              <a:rPr lang="es-CO" sz="2200" dirty="0"/>
              <a:t>probabilistas </a:t>
            </a:r>
          </a:p>
          <a:p>
            <a:pPr lvl="1"/>
            <a:r>
              <a:rPr lang="es-CO" sz="2200" dirty="0"/>
              <a:t>Algoritmos aproximados</a:t>
            </a:r>
          </a:p>
          <a:p>
            <a:pPr lvl="1"/>
            <a:r>
              <a:rPr lang="es-CO" sz="2200" dirty="0" err="1"/>
              <a:t>Altoritmos</a:t>
            </a:r>
            <a:r>
              <a:rPr lang="es-CO" sz="2200" dirty="0"/>
              <a:t> heurísticos</a:t>
            </a:r>
          </a:p>
          <a:p>
            <a:r>
              <a:rPr lang="es-CO" sz="2400" dirty="0"/>
              <a:t>Eficiencia de los algoritmos</a:t>
            </a:r>
          </a:p>
          <a:p>
            <a:pPr lvl="1"/>
            <a:r>
              <a:rPr lang="es-CO" sz="2200" dirty="0"/>
              <a:t>Enfoque empírico</a:t>
            </a:r>
          </a:p>
          <a:p>
            <a:pPr lvl="1"/>
            <a:r>
              <a:rPr lang="es-CO" sz="2200" dirty="0"/>
              <a:t>Enfoque Teórico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6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Estudio de los algoritmos</a:t>
            </a:r>
          </a:p>
          <a:p>
            <a:r>
              <a:rPr lang="es-CO" sz="2800" dirty="0" smtClean="0"/>
              <a:t>Ciencia que permite evaluar el efecto de los factores externos sobre los algoritmos disponibles,  para elegir el más adecuado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9258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5982" y="2367092"/>
            <a:ext cx="11040035" cy="564367"/>
          </a:xfrm>
        </p:spPr>
        <p:txBody>
          <a:bodyPr>
            <a:normAutofit/>
          </a:bodyPr>
          <a:lstStyle/>
          <a:p>
            <a:r>
              <a:rPr lang="es-CO" sz="2400" dirty="0" smtClean="0"/>
              <a:t>Los lenguajes naturales no están adaptados para escribir algoritmos</a:t>
            </a:r>
            <a:endParaRPr lang="es-CO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651747" y="3083857"/>
            <a:ext cx="7599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Función</a:t>
            </a:r>
            <a:r>
              <a:rPr lang="es-ES" sz="2400" dirty="0"/>
              <a:t> </a:t>
            </a:r>
            <a:r>
              <a:rPr lang="es-ES" sz="2400" dirty="0" err="1"/>
              <a:t>rs</a:t>
            </a:r>
            <a:r>
              <a:rPr lang="es-ES" sz="2400" dirty="0"/>
              <a:t> (</a:t>
            </a:r>
            <a:r>
              <a:rPr lang="es-ES" sz="2400" dirty="0" err="1"/>
              <a:t>m,n</a:t>
            </a:r>
            <a:r>
              <a:rPr lang="es-ES" sz="2400" dirty="0"/>
              <a:t>) *m y n enteros</a:t>
            </a:r>
            <a:endParaRPr lang="es-CO" sz="2400" dirty="0"/>
          </a:p>
          <a:p>
            <a:r>
              <a:rPr lang="es-ES" sz="2400" dirty="0"/>
              <a:t>	resultado =0</a:t>
            </a:r>
            <a:endParaRPr lang="es-CO" sz="2400" dirty="0"/>
          </a:p>
          <a:p>
            <a:r>
              <a:rPr lang="es-ES" sz="2400" dirty="0"/>
              <a:t>	repetir</a:t>
            </a:r>
            <a:endParaRPr lang="es-CO" sz="2400" dirty="0"/>
          </a:p>
          <a:p>
            <a:r>
              <a:rPr lang="es-ES" sz="2400" dirty="0"/>
              <a:t>	 </a:t>
            </a:r>
            <a:r>
              <a:rPr lang="es-ES" sz="2400" dirty="0" smtClean="0"/>
              <a:t>    Si </a:t>
            </a:r>
            <a:r>
              <a:rPr lang="es-ES" sz="2400" dirty="0"/>
              <a:t>m es impar entonces resultado = resultado + n</a:t>
            </a:r>
            <a:endParaRPr lang="es-CO" sz="2400" dirty="0"/>
          </a:p>
          <a:p>
            <a:r>
              <a:rPr lang="es-ES" sz="2400" dirty="0"/>
              <a:t>	</a:t>
            </a:r>
            <a:r>
              <a:rPr lang="es-ES" sz="2400" dirty="0" smtClean="0"/>
              <a:t>  </a:t>
            </a:r>
            <a:r>
              <a:rPr lang="es-ES" sz="2400" dirty="0" smtClean="0"/>
              <a:t>   m=m/2</a:t>
            </a:r>
            <a:endParaRPr lang="es-CO" sz="2400" dirty="0"/>
          </a:p>
          <a:p>
            <a:r>
              <a:rPr lang="es-ES" sz="2400" dirty="0"/>
              <a:t>	</a:t>
            </a:r>
            <a:r>
              <a:rPr lang="es-ES" sz="2400" dirty="0" smtClean="0"/>
              <a:t>  </a:t>
            </a:r>
            <a:r>
              <a:rPr lang="es-ES" sz="2400" dirty="0" smtClean="0"/>
              <a:t>   n=</a:t>
            </a:r>
            <a:r>
              <a:rPr lang="es-ES" sz="2400" dirty="0" err="1" smtClean="0"/>
              <a:t>n+n</a:t>
            </a:r>
            <a:endParaRPr lang="es-CO" sz="2400" dirty="0"/>
          </a:p>
          <a:p>
            <a:r>
              <a:rPr lang="es-ES" sz="2400" dirty="0"/>
              <a:t>	</a:t>
            </a:r>
            <a:r>
              <a:rPr lang="es-ES" sz="2400" b="1" dirty="0"/>
              <a:t>hasta que</a:t>
            </a:r>
            <a:r>
              <a:rPr lang="es-ES" sz="2400" dirty="0"/>
              <a:t> m=0</a:t>
            </a:r>
            <a:endParaRPr lang="es-CO" sz="2400" dirty="0"/>
          </a:p>
          <a:p>
            <a:r>
              <a:rPr lang="es-ES" sz="2400" b="1" dirty="0"/>
              <a:t>	devolver </a:t>
            </a:r>
            <a:r>
              <a:rPr lang="es-ES" sz="2400" dirty="0"/>
              <a:t> resultado.</a:t>
            </a:r>
            <a:endParaRPr lang="es-CO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814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CO" dirty="0" smtClean="0"/>
              <a:t>Tipos de Algoritmos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12695" y="1815763"/>
            <a:ext cx="11147611" cy="3912685"/>
          </a:xfrm>
        </p:spPr>
        <p:txBody>
          <a:bodyPr>
            <a:noAutofit/>
          </a:bodyPr>
          <a:lstStyle/>
          <a:p>
            <a:r>
              <a:rPr lang="es-CO" sz="2400" dirty="0" smtClean="0"/>
              <a:t>Fuerza bruta:  para búsqueda por este método se deben implementar las funciones:  primero, siguiente, válido y mostrar.}</a:t>
            </a:r>
          </a:p>
          <a:p>
            <a:pPr lvl="1"/>
            <a:r>
              <a:rPr lang="es-ES" sz="2200" i="1" dirty="0"/>
              <a:t>primero</a:t>
            </a:r>
            <a:r>
              <a:rPr lang="es-ES" sz="2200" dirty="0"/>
              <a:t> (</a:t>
            </a:r>
            <a:r>
              <a:rPr lang="es-ES" sz="2200" i="1" dirty="0"/>
              <a:t>P</a:t>
            </a:r>
            <a:r>
              <a:rPr lang="es-ES" sz="2200" dirty="0"/>
              <a:t>): genera la primera solución </a:t>
            </a:r>
            <a:r>
              <a:rPr lang="es-ES" sz="2200" dirty="0" err="1"/>
              <a:t>cadidata</a:t>
            </a:r>
            <a:r>
              <a:rPr lang="es-ES" sz="2200" dirty="0"/>
              <a:t> para </a:t>
            </a:r>
            <a:r>
              <a:rPr lang="es-ES" sz="2200" i="1" dirty="0"/>
              <a:t>P</a:t>
            </a:r>
            <a:r>
              <a:rPr lang="es-ES" sz="2200" dirty="0"/>
              <a:t>.</a:t>
            </a:r>
            <a:endParaRPr lang="es-CO" sz="2200" dirty="0"/>
          </a:p>
          <a:p>
            <a:pPr lvl="1"/>
            <a:r>
              <a:rPr lang="es-ES" sz="2200" i="1" dirty="0"/>
              <a:t>siguiente</a:t>
            </a:r>
            <a:r>
              <a:rPr lang="es-ES" sz="2200" dirty="0"/>
              <a:t> (</a:t>
            </a:r>
            <a:r>
              <a:rPr lang="es-ES" sz="2200" i="1" dirty="0"/>
              <a:t>P</a:t>
            </a:r>
            <a:r>
              <a:rPr lang="es-ES" sz="2200" dirty="0"/>
              <a:t>, </a:t>
            </a:r>
            <a:r>
              <a:rPr lang="es-ES" sz="2200" i="1" dirty="0"/>
              <a:t>c</a:t>
            </a:r>
            <a:r>
              <a:rPr lang="es-ES" sz="2200" dirty="0"/>
              <a:t>): genera la siguiente solución candidata para </a:t>
            </a:r>
            <a:r>
              <a:rPr lang="es-ES" sz="2200" i="1" dirty="0"/>
              <a:t>P</a:t>
            </a:r>
            <a:r>
              <a:rPr lang="es-ES" sz="2200" dirty="0"/>
              <a:t> después de una solución candidata </a:t>
            </a:r>
            <a:r>
              <a:rPr lang="es-ES" sz="2200" i="1" dirty="0"/>
              <a:t>c</a:t>
            </a:r>
            <a:r>
              <a:rPr lang="es-ES" sz="2200" dirty="0"/>
              <a:t>.</a:t>
            </a:r>
            <a:endParaRPr lang="es-CO" sz="2200" dirty="0"/>
          </a:p>
          <a:p>
            <a:pPr lvl="1"/>
            <a:r>
              <a:rPr lang="es-ES" sz="2200" i="1" dirty="0"/>
              <a:t>valido</a:t>
            </a:r>
            <a:r>
              <a:rPr lang="es-ES" sz="2200" dirty="0"/>
              <a:t> (</a:t>
            </a:r>
            <a:r>
              <a:rPr lang="es-ES" sz="2200" i="1" dirty="0"/>
              <a:t>P</a:t>
            </a:r>
            <a:r>
              <a:rPr lang="es-ES" sz="2200" dirty="0"/>
              <a:t>, </a:t>
            </a:r>
            <a:r>
              <a:rPr lang="es-ES" sz="2200" i="1" dirty="0"/>
              <a:t>c</a:t>
            </a:r>
            <a:r>
              <a:rPr lang="es-ES" sz="2200" dirty="0"/>
              <a:t>): chequea si una solución candidata </a:t>
            </a:r>
            <a:r>
              <a:rPr lang="es-ES" sz="2200" i="1" dirty="0"/>
              <a:t>c</a:t>
            </a:r>
            <a:r>
              <a:rPr lang="es-ES" sz="2200" dirty="0"/>
              <a:t> es una solución correcta de </a:t>
            </a:r>
            <a:r>
              <a:rPr lang="es-ES" sz="2200" i="1" dirty="0"/>
              <a:t>P</a:t>
            </a:r>
            <a:r>
              <a:rPr lang="es-ES" sz="2200" dirty="0"/>
              <a:t>.</a:t>
            </a:r>
            <a:endParaRPr lang="es-CO" sz="2200" dirty="0"/>
          </a:p>
          <a:p>
            <a:pPr lvl="1"/>
            <a:r>
              <a:rPr lang="es-ES" sz="2200" i="1" dirty="0"/>
              <a:t>mostrar</a:t>
            </a:r>
            <a:r>
              <a:rPr lang="es-ES" sz="2200" dirty="0"/>
              <a:t> (</a:t>
            </a:r>
            <a:r>
              <a:rPr lang="es-ES" sz="2200" i="1" dirty="0"/>
              <a:t>P</a:t>
            </a:r>
            <a:r>
              <a:rPr lang="es-ES" sz="2200" dirty="0"/>
              <a:t>, </a:t>
            </a:r>
            <a:r>
              <a:rPr lang="es-ES" sz="2200" i="1" dirty="0"/>
              <a:t>c</a:t>
            </a:r>
            <a:r>
              <a:rPr lang="es-ES" sz="2200" dirty="0"/>
              <a:t>): informa que la solución </a:t>
            </a:r>
            <a:r>
              <a:rPr lang="es-ES" sz="2200" i="1" dirty="0"/>
              <a:t>c</a:t>
            </a:r>
            <a:r>
              <a:rPr lang="es-ES" sz="2200" dirty="0"/>
              <a:t> es una solución correcta de </a:t>
            </a:r>
            <a:r>
              <a:rPr lang="es-ES" sz="2200" i="1" dirty="0"/>
              <a:t>P</a:t>
            </a:r>
            <a:r>
              <a:rPr lang="es-ES" sz="2200" dirty="0"/>
              <a:t>.</a:t>
            </a:r>
            <a:endParaRPr lang="es-CO" sz="22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182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596177"/>
          </a:xfrm>
        </p:spPr>
        <p:txBody>
          <a:bodyPr/>
          <a:lstStyle/>
          <a:p>
            <a:r>
              <a:rPr lang="es-CO" dirty="0" smtClean="0"/>
              <a:t>Tipos de Algoritmos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913774" y="1596178"/>
            <a:ext cx="10363826" cy="488116"/>
          </a:xfrm>
        </p:spPr>
        <p:txBody>
          <a:bodyPr>
            <a:noAutofit/>
          </a:bodyPr>
          <a:lstStyle/>
          <a:p>
            <a:r>
              <a:rPr lang="es-CO" sz="2400" dirty="0" smtClean="0"/>
              <a:t>Fuerza bruta:</a:t>
            </a:r>
          </a:p>
          <a:p>
            <a:pPr marL="0" indent="0">
              <a:buNone/>
            </a:pPr>
            <a:endParaRPr lang="es-CO" sz="2400" dirty="0" smtClean="0"/>
          </a:p>
          <a:p>
            <a:endParaRPr lang="es-CO" sz="2400" dirty="0"/>
          </a:p>
          <a:p>
            <a:endParaRPr lang="es-CO" sz="2400" dirty="0" smtClean="0"/>
          </a:p>
          <a:p>
            <a:endParaRPr lang="es-CO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778624" y="2772530"/>
            <a:ext cx="5446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  </a:t>
            </a:r>
            <a:r>
              <a:rPr lang="es-CO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s-CO" sz="2800" dirty="0" smtClean="0"/>
              <a:t> </a:t>
            </a:r>
            <a:r>
              <a:rPr lang="es-CO" sz="2800" dirty="0"/>
              <a:t>primero(P)</a:t>
            </a:r>
          </a:p>
          <a:p>
            <a:r>
              <a:rPr lang="es-CO" sz="2800" dirty="0"/>
              <a:t>mientras c != </a:t>
            </a:r>
            <a:r>
              <a:rPr lang="es-CO" sz="2800" dirty="0" err="1"/>
              <a:t>null</a:t>
            </a:r>
            <a:endParaRPr lang="es-CO" sz="2800" dirty="0"/>
          </a:p>
          <a:p>
            <a:r>
              <a:rPr lang="es-CO" sz="2800" dirty="0"/>
              <a:t>  si valido(</a:t>
            </a:r>
            <a:r>
              <a:rPr lang="es-CO" sz="2800" dirty="0" err="1"/>
              <a:t>P,c</a:t>
            </a:r>
            <a:r>
              <a:rPr lang="es-CO" sz="2800" dirty="0"/>
              <a:t>) entonces </a:t>
            </a:r>
            <a:r>
              <a:rPr lang="es-CO" sz="2800" dirty="0" smtClean="0"/>
              <a:t>mostrar(P</a:t>
            </a:r>
            <a:r>
              <a:rPr lang="es-CO" sz="2800" dirty="0"/>
              <a:t>, c)</a:t>
            </a:r>
          </a:p>
          <a:p>
            <a:r>
              <a:rPr lang="es-CO" sz="2800" dirty="0"/>
              <a:t>  c </a:t>
            </a:r>
            <a:r>
              <a:rPr lang="es-CO" sz="28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s-CO" sz="2800" dirty="0" smtClean="0"/>
              <a:t> </a:t>
            </a:r>
            <a:r>
              <a:rPr lang="es-CO" sz="2800" dirty="0"/>
              <a:t>siguiente(</a:t>
            </a:r>
            <a:r>
              <a:rPr lang="es-CO" sz="2800" dirty="0" err="1"/>
              <a:t>p,c</a:t>
            </a:r>
            <a:r>
              <a:rPr lang="es-C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9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50" y="54149"/>
            <a:ext cx="10364451" cy="1596177"/>
          </a:xfrm>
        </p:spPr>
        <p:txBody>
          <a:bodyPr/>
          <a:lstStyle/>
          <a:p>
            <a:r>
              <a:rPr lang="es-CO" dirty="0" smtClean="0"/>
              <a:t>Tipos de algoritmos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1368142"/>
            <a:ext cx="10363826" cy="564367"/>
          </a:xfrm>
        </p:spPr>
        <p:txBody>
          <a:bodyPr>
            <a:normAutofit/>
          </a:bodyPr>
          <a:lstStyle/>
          <a:p>
            <a:r>
              <a:rPr lang="es-CO" sz="2400" dirty="0" smtClean="0"/>
              <a:t>Divide y vencerás</a:t>
            </a:r>
            <a:endParaRPr lang="es-CO" sz="2400" dirty="0"/>
          </a:p>
        </p:txBody>
      </p:sp>
      <p:sp>
        <p:nvSpPr>
          <p:cNvPr id="4" name="Rectángulo 3"/>
          <p:cNvSpPr/>
          <p:nvPr/>
        </p:nvSpPr>
        <p:spPr>
          <a:xfrm>
            <a:off x="2052918" y="1932509"/>
            <a:ext cx="71986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PROCEDURE </a:t>
            </a:r>
            <a:r>
              <a:rPr lang="es-CO" dirty="0" err="1"/>
              <a:t>DyV</a:t>
            </a:r>
            <a:r>
              <a:rPr lang="es-CO" dirty="0"/>
              <a:t>(</a:t>
            </a:r>
            <a:r>
              <a:rPr lang="es-CO" dirty="0" err="1"/>
              <a:t>x:TipoProblema</a:t>
            </a:r>
            <a:r>
              <a:rPr lang="es-CO" dirty="0"/>
              <a:t>):</a:t>
            </a:r>
            <a:r>
              <a:rPr lang="es-CO" dirty="0" err="1"/>
              <a:t>TipoSolucion</a:t>
            </a:r>
            <a:r>
              <a:rPr lang="es-CO" dirty="0"/>
              <a:t>;  </a:t>
            </a:r>
            <a:endParaRPr lang="es-CO" dirty="0" smtClean="0"/>
          </a:p>
          <a:p>
            <a:r>
              <a:rPr lang="es-CO" dirty="0"/>
              <a:t>	</a:t>
            </a:r>
            <a:r>
              <a:rPr lang="es-CO" dirty="0" smtClean="0"/>
              <a:t>VAR </a:t>
            </a:r>
            <a:r>
              <a:rPr lang="es-CO" dirty="0" err="1"/>
              <a:t>i,k,:CARDINAL</a:t>
            </a:r>
            <a:r>
              <a:rPr lang="es-CO" dirty="0"/>
              <a:t>;        </a:t>
            </a:r>
            <a:endParaRPr lang="es-CO" dirty="0" smtClean="0"/>
          </a:p>
          <a:p>
            <a:r>
              <a:rPr lang="es-CO" dirty="0"/>
              <a:t>	</a:t>
            </a:r>
            <a:r>
              <a:rPr lang="es-CO" dirty="0" smtClean="0"/>
              <a:t>       s:TipoSolucion</a:t>
            </a:r>
            <a:r>
              <a:rPr lang="es-CO" dirty="0"/>
              <a:t>;        </a:t>
            </a:r>
            <a:endParaRPr lang="es-CO" dirty="0" smtClean="0"/>
          </a:p>
          <a:p>
            <a:r>
              <a:rPr lang="es-CO" dirty="0"/>
              <a:t>	 </a:t>
            </a:r>
            <a:r>
              <a:rPr lang="es-CO" dirty="0" smtClean="0"/>
              <a:t>      </a:t>
            </a:r>
            <a:r>
              <a:rPr lang="es-CO" dirty="0" err="1" smtClean="0"/>
              <a:t>subproblemas</a:t>
            </a:r>
            <a:r>
              <a:rPr lang="es-CO" dirty="0"/>
              <a:t>: ARRAY OF </a:t>
            </a:r>
            <a:r>
              <a:rPr lang="es-CO" dirty="0" err="1"/>
              <a:t>TipoProblema</a:t>
            </a:r>
            <a:r>
              <a:rPr lang="es-CO" dirty="0"/>
              <a:t>;        </a:t>
            </a:r>
            <a:r>
              <a:rPr lang="es-CO" dirty="0" smtClean="0"/>
              <a:t>	       	       </a:t>
            </a:r>
            <a:r>
              <a:rPr lang="es-CO" dirty="0" err="1" smtClean="0"/>
              <a:t>subsoluciones:ARRAY</a:t>
            </a:r>
            <a:r>
              <a:rPr lang="es-CO" dirty="0" smtClean="0"/>
              <a:t> </a:t>
            </a:r>
            <a:r>
              <a:rPr lang="es-CO" dirty="0"/>
              <a:t>OF </a:t>
            </a:r>
            <a:r>
              <a:rPr lang="es-CO" dirty="0" err="1"/>
              <a:t>TipoSolucion</a:t>
            </a:r>
            <a:r>
              <a:rPr lang="es-CO" dirty="0"/>
              <a:t>; </a:t>
            </a:r>
            <a:endParaRPr lang="es-CO" dirty="0" smtClean="0"/>
          </a:p>
          <a:p>
            <a:r>
              <a:rPr lang="es-CO" dirty="0" smtClean="0"/>
              <a:t>BEGIN  </a:t>
            </a:r>
          </a:p>
          <a:p>
            <a:r>
              <a:rPr lang="es-CO" dirty="0"/>
              <a:t>	</a:t>
            </a:r>
            <a:r>
              <a:rPr lang="es-CO" dirty="0" smtClean="0"/>
              <a:t>IF </a:t>
            </a:r>
            <a:r>
              <a:rPr lang="es-CO" dirty="0" err="1"/>
              <a:t>EsCasobase</a:t>
            </a:r>
            <a:r>
              <a:rPr lang="es-CO" dirty="0"/>
              <a:t>(x) THEN    </a:t>
            </a:r>
            <a:endParaRPr lang="es-CO" dirty="0" smtClean="0"/>
          </a:p>
          <a:p>
            <a:r>
              <a:rPr lang="es-CO" dirty="0"/>
              <a:t>	</a:t>
            </a:r>
            <a:r>
              <a:rPr lang="es-CO" dirty="0" smtClean="0"/>
              <a:t>       s</a:t>
            </a:r>
            <a:r>
              <a:rPr lang="es-CO" dirty="0"/>
              <a:t>:=ResuelveCasoBase(x)  </a:t>
            </a:r>
          </a:p>
          <a:p>
            <a:r>
              <a:rPr lang="es-CO" dirty="0" smtClean="0"/>
              <a:t>	ELSE   </a:t>
            </a:r>
          </a:p>
          <a:p>
            <a:r>
              <a:rPr lang="es-CO" dirty="0"/>
              <a:t>	 </a:t>
            </a:r>
            <a:r>
              <a:rPr lang="es-CO" dirty="0" smtClean="0"/>
              <a:t>      k</a:t>
            </a:r>
            <a:r>
              <a:rPr lang="es-CO" dirty="0"/>
              <a:t>:=Divide(x,subproblemas);   </a:t>
            </a:r>
            <a:endParaRPr lang="es-CO" dirty="0" smtClean="0"/>
          </a:p>
          <a:p>
            <a:r>
              <a:rPr lang="es-CO" dirty="0"/>
              <a:t>	 </a:t>
            </a:r>
            <a:r>
              <a:rPr lang="es-CO" dirty="0" smtClean="0"/>
              <a:t>      FOR </a:t>
            </a:r>
            <a:r>
              <a:rPr lang="es-CO" dirty="0"/>
              <a:t>i:=1 TO k DO    </a:t>
            </a:r>
            <a:r>
              <a:rPr lang="es-CO" dirty="0" smtClean="0"/>
              <a:t>					</a:t>
            </a:r>
            <a:r>
              <a:rPr lang="es-CO" dirty="0"/>
              <a:t> </a:t>
            </a:r>
            <a:r>
              <a:rPr lang="es-CO" dirty="0" smtClean="0"/>
              <a:t>             </a:t>
            </a:r>
            <a:r>
              <a:rPr lang="es-CO" dirty="0" err="1" smtClean="0"/>
              <a:t>subsoluciones</a:t>
            </a:r>
            <a:r>
              <a:rPr lang="es-CO" dirty="0" smtClean="0"/>
              <a:t>[i</a:t>
            </a:r>
            <a:r>
              <a:rPr lang="es-CO" dirty="0"/>
              <a:t>]:=</a:t>
            </a:r>
            <a:r>
              <a:rPr lang="es-CO" dirty="0" err="1"/>
              <a:t>DyV</a:t>
            </a:r>
            <a:r>
              <a:rPr lang="es-CO" dirty="0"/>
              <a:t>(</a:t>
            </a:r>
            <a:r>
              <a:rPr lang="es-CO" dirty="0" err="1"/>
              <a:t>subproblemas</a:t>
            </a:r>
            <a:r>
              <a:rPr lang="es-CO" dirty="0"/>
              <a:t>[i])   </a:t>
            </a:r>
            <a:endParaRPr lang="es-CO" dirty="0" smtClean="0"/>
          </a:p>
          <a:p>
            <a:r>
              <a:rPr lang="es-CO" dirty="0" smtClean="0"/>
              <a:t>	       END</a:t>
            </a:r>
            <a:r>
              <a:rPr lang="es-CO" dirty="0"/>
              <a:t>;  </a:t>
            </a:r>
            <a:endParaRPr lang="es-CO" dirty="0" smtClean="0"/>
          </a:p>
          <a:p>
            <a:r>
              <a:rPr lang="es-CO" dirty="0" smtClean="0"/>
              <a:t> 	       s</a:t>
            </a:r>
            <a:r>
              <a:rPr lang="es-CO" dirty="0"/>
              <a:t>:=Combina(subsoluciones)  </a:t>
            </a:r>
            <a:endParaRPr lang="es-CO" dirty="0" smtClean="0"/>
          </a:p>
          <a:p>
            <a:r>
              <a:rPr lang="es-CO" dirty="0"/>
              <a:t>	</a:t>
            </a:r>
            <a:r>
              <a:rPr lang="es-CO" dirty="0" smtClean="0"/>
              <a:t>END</a:t>
            </a:r>
            <a:r>
              <a:rPr lang="es-CO" dirty="0"/>
              <a:t>;  </a:t>
            </a:r>
            <a:endParaRPr lang="es-CO" dirty="0" smtClean="0"/>
          </a:p>
          <a:p>
            <a:r>
              <a:rPr lang="es-CO" dirty="0"/>
              <a:t>	</a:t>
            </a:r>
            <a:r>
              <a:rPr lang="es-CO" dirty="0" smtClean="0"/>
              <a:t>RETURN </a:t>
            </a:r>
            <a:r>
              <a:rPr lang="es-CO" dirty="0"/>
              <a:t>s </a:t>
            </a:r>
            <a:endParaRPr lang="es-CO" dirty="0" smtClean="0"/>
          </a:p>
          <a:p>
            <a:r>
              <a:rPr lang="es-CO" dirty="0" smtClean="0"/>
              <a:t>END </a:t>
            </a:r>
            <a:r>
              <a:rPr lang="es-CO" dirty="0" err="1"/>
              <a:t>DyV</a:t>
            </a:r>
            <a:r>
              <a:rPr lang="es-CO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CO" dirty="0" smtClean="0"/>
              <a:t>Tipos </a:t>
            </a:r>
            <a:r>
              <a:rPr lang="es-CO" dirty="0" smtClean="0"/>
              <a:t>de Algoritmos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438836"/>
            <a:ext cx="10363826" cy="564776"/>
          </a:xfrm>
        </p:spPr>
        <p:txBody>
          <a:bodyPr>
            <a:normAutofit/>
          </a:bodyPr>
          <a:lstStyle/>
          <a:p>
            <a:r>
              <a:rPr lang="es-CO" sz="2400" dirty="0" smtClean="0"/>
              <a:t>voraz</a:t>
            </a:r>
            <a:endParaRPr lang="es-CO" sz="24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779" t="22732" r="27868" b="12138"/>
          <a:stretch/>
        </p:blipFill>
        <p:spPr>
          <a:xfrm>
            <a:off x="595841" y="2003612"/>
            <a:ext cx="6992470" cy="4464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23729" y="131781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 E  1 E  50 c 20c 10 c 5c 2c 1c 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9803735" y="289574"/>
            <a:ext cx="14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3.89 devolver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5094" y="2729753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S:{2, 1, 50, 20, 10, 5, 2,2}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846</TotalTime>
  <Words>296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Gota</vt:lpstr>
      <vt:lpstr>Algoritmos y algoritmia</vt:lpstr>
      <vt:lpstr>Algoritmos</vt:lpstr>
      <vt:lpstr>algoritmos</vt:lpstr>
      <vt:lpstr>Algoritmia</vt:lpstr>
      <vt:lpstr>Notación</vt:lpstr>
      <vt:lpstr>Tipos de Algoritmos</vt:lpstr>
      <vt:lpstr>Tipos de Algoritmos</vt:lpstr>
      <vt:lpstr>Tipos de algoritmos</vt:lpstr>
      <vt:lpstr>Tipos de Algoritmos</vt:lpstr>
      <vt:lpstr>Tipos de Algoritmos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de Conceptos previos</dc:title>
  <dc:creator>Revisor</dc:creator>
  <cp:lastModifiedBy>Revisor</cp:lastModifiedBy>
  <cp:revision>45</cp:revision>
  <dcterms:created xsi:type="dcterms:W3CDTF">2020-04-28T20:09:44Z</dcterms:created>
  <dcterms:modified xsi:type="dcterms:W3CDTF">2020-10-02T18:08:53Z</dcterms:modified>
</cp:coreProperties>
</file>