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5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33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20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07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50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4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99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6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2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08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3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9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9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4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6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B81C-C6EF-4B64-99B3-C4CEAF85621F}" type="datetimeFigureOut">
              <a:rPr lang="es-CO" smtClean="0"/>
              <a:t>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2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Complejidad Algorítmica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4335"/>
              </p:ext>
            </p:extLst>
          </p:nvPr>
        </p:nvGraphicFramePr>
        <p:xfrm>
          <a:off x="9414435" y="1479708"/>
          <a:ext cx="79188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9816353" y="1842247"/>
            <a:ext cx="0" cy="5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978" t="34444" r="60709" b="35521"/>
          <a:stretch/>
        </p:blipFill>
        <p:spPr>
          <a:xfrm>
            <a:off x="2127335" y="1641517"/>
            <a:ext cx="6172874" cy="3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66597"/>
              </p:ext>
            </p:extLst>
          </p:nvPr>
        </p:nvGraphicFramePr>
        <p:xfrm>
          <a:off x="7827682" y="1721224"/>
          <a:ext cx="79188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8223623" y="1985682"/>
            <a:ext cx="0" cy="5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22894"/>
              </p:ext>
            </p:extLst>
          </p:nvPr>
        </p:nvGraphicFramePr>
        <p:xfrm>
          <a:off x="9170893" y="2511910"/>
          <a:ext cx="1459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53"/>
                <a:gridCol w="486553"/>
                <a:gridCol w="486553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87550"/>
              </p:ext>
            </p:extLst>
          </p:nvPr>
        </p:nvGraphicFramePr>
        <p:xfrm>
          <a:off x="9170893" y="2925632"/>
          <a:ext cx="1459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53"/>
                <a:gridCol w="486553"/>
                <a:gridCol w="486553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57716"/>
              </p:ext>
            </p:extLst>
          </p:nvPr>
        </p:nvGraphicFramePr>
        <p:xfrm>
          <a:off x="9170893" y="4687944"/>
          <a:ext cx="14596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53"/>
                <a:gridCol w="486553"/>
                <a:gridCol w="486553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Conector recto de flecha 11"/>
          <p:cNvCxnSpPr>
            <a:endCxn id="7" idx="1"/>
          </p:cNvCxnSpPr>
          <p:nvPr/>
        </p:nvCxnSpPr>
        <p:spPr>
          <a:xfrm>
            <a:off x="8619564" y="2697330"/>
            <a:ext cx="551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619564" y="3091778"/>
            <a:ext cx="551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0" idx="1"/>
          </p:cNvCxnSpPr>
          <p:nvPr/>
        </p:nvCxnSpPr>
        <p:spPr>
          <a:xfrm>
            <a:off x="8619564" y="4873364"/>
            <a:ext cx="551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754" t="19288" r="57462" b="38502"/>
          <a:stretch/>
        </p:blipFill>
        <p:spPr>
          <a:xfrm>
            <a:off x="1271703" y="1490679"/>
            <a:ext cx="5604512" cy="43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3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566" t="16063" r="56544" b="71382"/>
          <a:stretch/>
        </p:blipFill>
        <p:spPr>
          <a:xfrm>
            <a:off x="7363083" y="869578"/>
            <a:ext cx="4384364" cy="10354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1691" t="25282" r="44633" b="14101"/>
          <a:stretch/>
        </p:blipFill>
        <p:spPr>
          <a:xfrm>
            <a:off x="1434890" y="1613649"/>
            <a:ext cx="5928193" cy="46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0"/>
            <a:ext cx="8911687" cy="658906"/>
          </a:xfrm>
        </p:spPr>
        <p:txBody>
          <a:bodyPr/>
          <a:lstStyle/>
          <a:p>
            <a:r>
              <a:rPr lang="es-CO" dirty="0" smtClean="0"/>
              <a:t>EJERCICIO 4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6517" y="687642"/>
            <a:ext cx="3856427" cy="6045493"/>
          </a:xfrm>
          <a:ln cap="sq" cmpd="dbl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600" dirty="0"/>
              <a:t>#</a:t>
            </a:r>
            <a:r>
              <a:rPr lang="es-CO" sz="1600" dirty="0" err="1"/>
              <a:t>include</a:t>
            </a:r>
            <a:r>
              <a:rPr lang="es-CO" sz="1600" dirty="0"/>
              <a:t> &lt;</a:t>
            </a:r>
            <a:r>
              <a:rPr lang="es-CO" sz="1600" dirty="0" err="1"/>
              <a:t>cstdlib</a:t>
            </a:r>
            <a:r>
              <a:rPr lang="es-CO" sz="1600" dirty="0"/>
              <a:t>&gt;</a:t>
            </a:r>
          </a:p>
          <a:p>
            <a:pPr marL="0" indent="0">
              <a:buNone/>
            </a:pPr>
            <a:r>
              <a:rPr lang="es-CO" sz="1600" dirty="0"/>
              <a:t>#</a:t>
            </a:r>
            <a:r>
              <a:rPr lang="es-CO" sz="1600" dirty="0" err="1"/>
              <a:t>include</a:t>
            </a:r>
            <a:r>
              <a:rPr lang="es-CO" sz="1600" dirty="0"/>
              <a:t> &lt;</a:t>
            </a:r>
            <a:r>
              <a:rPr lang="es-CO" sz="1600" dirty="0" err="1"/>
              <a:t>iostream</a:t>
            </a:r>
            <a:r>
              <a:rPr lang="es-CO" sz="1600" dirty="0"/>
              <a:t>&gt;</a:t>
            </a:r>
          </a:p>
          <a:p>
            <a:pPr marL="0" indent="0">
              <a:buNone/>
            </a:pPr>
            <a:r>
              <a:rPr lang="es-CO" sz="1600" dirty="0" err="1" smtClean="0"/>
              <a:t>using</a:t>
            </a:r>
            <a:r>
              <a:rPr lang="es-CO" sz="1600" dirty="0" smtClean="0"/>
              <a:t> </a:t>
            </a:r>
            <a:r>
              <a:rPr lang="es-CO" sz="1600" dirty="0" err="1"/>
              <a:t>namespace</a:t>
            </a:r>
            <a:r>
              <a:rPr lang="es-CO" sz="1600" dirty="0"/>
              <a:t> </a:t>
            </a:r>
            <a:r>
              <a:rPr lang="es-CO" sz="1600" dirty="0" err="1"/>
              <a:t>std</a:t>
            </a:r>
            <a:r>
              <a:rPr lang="es-CO" sz="1600" dirty="0"/>
              <a:t>;</a:t>
            </a:r>
          </a:p>
          <a:p>
            <a:pPr marL="0" indent="0">
              <a:buNone/>
            </a:pPr>
            <a:r>
              <a:rPr lang="es-CO" sz="1600" dirty="0" err="1" smtClean="0"/>
              <a:t>struct</a:t>
            </a:r>
            <a:r>
              <a:rPr lang="es-CO" sz="1600" dirty="0" smtClean="0"/>
              <a:t> </a:t>
            </a:r>
            <a:r>
              <a:rPr lang="es-CO" sz="1600" dirty="0"/>
              <a:t>nodo {</a:t>
            </a:r>
            <a:r>
              <a:rPr lang="es-CO" sz="1600" dirty="0" err="1"/>
              <a:t>int</a:t>
            </a:r>
            <a:r>
              <a:rPr lang="es-CO" sz="1600" dirty="0"/>
              <a:t> </a:t>
            </a:r>
            <a:r>
              <a:rPr lang="es-CO" sz="1600" dirty="0" err="1"/>
              <a:t>x,y</a:t>
            </a:r>
            <a:r>
              <a:rPr lang="es-CO" sz="1600" dirty="0"/>
              <a:t>;</a:t>
            </a:r>
          </a:p>
          <a:p>
            <a:pPr marL="0" indent="0">
              <a:buNone/>
            </a:pPr>
            <a:r>
              <a:rPr lang="es-CO" sz="1600" dirty="0"/>
              <a:t>             nodo *</a:t>
            </a:r>
            <a:r>
              <a:rPr lang="es-CO" sz="1600" dirty="0" err="1"/>
              <a:t>sig</a:t>
            </a:r>
            <a:r>
              <a:rPr lang="es-CO" sz="1600" dirty="0"/>
              <a:t>;};</a:t>
            </a:r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 err="1"/>
              <a:t>int</a:t>
            </a:r>
            <a:r>
              <a:rPr lang="es-CO" sz="1600" dirty="0"/>
              <a:t> </a:t>
            </a:r>
            <a:r>
              <a:rPr lang="es-CO" sz="1600" dirty="0" err="1"/>
              <a:t>main</a:t>
            </a:r>
            <a:r>
              <a:rPr lang="es-CO" sz="1600" dirty="0"/>
              <a:t>(</a:t>
            </a:r>
            <a:r>
              <a:rPr lang="es-CO" sz="1600" dirty="0" err="1"/>
              <a:t>int</a:t>
            </a:r>
            <a:r>
              <a:rPr lang="es-CO" sz="1600" dirty="0"/>
              <a:t> </a:t>
            </a:r>
            <a:r>
              <a:rPr lang="es-CO" sz="1600" dirty="0" err="1"/>
              <a:t>argc</a:t>
            </a:r>
            <a:r>
              <a:rPr lang="es-CO" sz="1600" dirty="0"/>
              <a:t>, </a:t>
            </a:r>
            <a:r>
              <a:rPr lang="es-CO" sz="1600" dirty="0" err="1"/>
              <a:t>char</a:t>
            </a:r>
            <a:r>
              <a:rPr lang="es-CO" sz="1600" dirty="0"/>
              <a:t>** </a:t>
            </a:r>
            <a:r>
              <a:rPr lang="es-CO" sz="1600" dirty="0" err="1"/>
              <a:t>argv</a:t>
            </a:r>
            <a:r>
              <a:rPr lang="es-CO" sz="1600" dirty="0"/>
              <a:t>) {</a:t>
            </a:r>
          </a:p>
          <a:p>
            <a:pPr marL="0" indent="0">
              <a:buNone/>
            </a:pPr>
            <a:r>
              <a:rPr lang="es-CO" sz="1600" dirty="0"/>
              <a:t>	nodo **</a:t>
            </a:r>
            <a:r>
              <a:rPr lang="es-CO" sz="1600" dirty="0" err="1"/>
              <a:t>arr</a:t>
            </a:r>
            <a:r>
              <a:rPr lang="es-CO" sz="1600" dirty="0"/>
              <a:t>, *</a:t>
            </a:r>
            <a:r>
              <a:rPr lang="es-CO" sz="1600" dirty="0" err="1"/>
              <a:t>Aux</a:t>
            </a:r>
            <a:r>
              <a:rPr lang="es-CO" sz="1600" dirty="0"/>
              <a:t>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int</a:t>
            </a:r>
            <a:r>
              <a:rPr lang="es-CO" sz="1600" dirty="0"/>
              <a:t> N, </a:t>
            </a:r>
            <a:r>
              <a:rPr lang="es-CO" sz="1600" dirty="0" err="1"/>
              <a:t>tam</a:t>
            </a:r>
            <a:r>
              <a:rPr lang="es-CO" sz="1600" dirty="0"/>
              <a:t>, j, i;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cout</a:t>
            </a:r>
            <a:r>
              <a:rPr lang="es-CO" sz="1600" dirty="0"/>
              <a:t>&lt;&lt;"Escriba el valor de N ";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cin</a:t>
            </a:r>
            <a:r>
              <a:rPr lang="es-CO" sz="1600" dirty="0"/>
              <a:t>&gt;&gt;N;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cout</a:t>
            </a:r>
            <a:r>
              <a:rPr lang="es-CO" sz="1600" dirty="0"/>
              <a:t>&lt;&lt;"Escriba el valor de </a:t>
            </a:r>
            <a:r>
              <a:rPr lang="es-CO" sz="1600" dirty="0" err="1"/>
              <a:t>tam</a:t>
            </a:r>
            <a:r>
              <a:rPr lang="es-CO" sz="1600" dirty="0"/>
              <a:t> ";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 smtClean="0"/>
              <a:t>cin</a:t>
            </a:r>
            <a:r>
              <a:rPr lang="es-CO" sz="1600" dirty="0"/>
              <a:t>&gt;&gt;</a:t>
            </a:r>
            <a:r>
              <a:rPr lang="es-CO" sz="1600" dirty="0" err="1"/>
              <a:t>tam</a:t>
            </a:r>
            <a:r>
              <a:rPr lang="es-CO" sz="1600" dirty="0"/>
              <a:t>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arr</a:t>
            </a:r>
            <a:r>
              <a:rPr lang="es-CO" sz="1600" dirty="0"/>
              <a:t>= new nodo *[N];</a:t>
            </a:r>
          </a:p>
          <a:p>
            <a:pPr marL="0" indent="0">
              <a:buNone/>
            </a:pPr>
            <a:r>
              <a:rPr lang="es-CO" sz="1600" dirty="0"/>
              <a:t>	</a:t>
            </a:r>
            <a:r>
              <a:rPr lang="es-CO" sz="1600" dirty="0" err="1"/>
              <a:t>for</a:t>
            </a:r>
            <a:r>
              <a:rPr lang="es-CO" sz="1600" dirty="0"/>
              <a:t>(i=0; i&lt;N; i++)</a:t>
            </a:r>
          </a:p>
          <a:p>
            <a:pPr marL="0" indent="0">
              <a:buNone/>
            </a:pPr>
            <a:r>
              <a:rPr lang="es-CO" sz="1600" dirty="0"/>
              <a:t>		</a:t>
            </a:r>
            <a:r>
              <a:rPr lang="es-CO" sz="1600" dirty="0" err="1"/>
              <a:t>arr</a:t>
            </a:r>
            <a:r>
              <a:rPr lang="es-CO" sz="1600" dirty="0"/>
              <a:t>[i]=NULL;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274405" y="658906"/>
            <a:ext cx="524402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for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(i=0; i&lt;N; i++)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{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(j=1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 j&lt;=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tam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j++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=new nodo;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&gt;x=j;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&gt;y=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N+j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*i;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sig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[i];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[i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]=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 }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}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(i=0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 i&lt;N; i++)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[i];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cout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&lt;&lt;"lista "&lt;&lt;i&lt;&lt;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endl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while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!=NULL)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{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cout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&lt;&lt;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-&gt;x&lt;&lt;" "&lt;&lt;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-&gt;y&lt;&lt;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endl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sig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 }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[i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]-&gt;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sig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!=NULL;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sig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{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[i];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s-CO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[i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]=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Aux</a:t>
            </a:r>
            <a:r>
              <a:rPr lang="es-CO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 }</a:t>
            </a:r>
            <a:endParaRPr lang="es-CO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39576" y="1317812"/>
            <a:ext cx="275771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[i];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}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[]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system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("PAUSE");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s-CO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return</a:t>
            </a: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EXIT_SUCCESS;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s-CO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11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Complejidad algorítmica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3377" y="2308412"/>
            <a:ext cx="8915400" cy="3777622"/>
          </a:xfrm>
        </p:spPr>
        <p:txBody>
          <a:bodyPr>
            <a:normAutofit/>
          </a:bodyPr>
          <a:lstStyle/>
          <a:p>
            <a:r>
              <a:rPr lang="es-CO" sz="2400" dirty="0" smtClean="0"/>
              <a:t>En desarrollo de software se debe asegurar la Calidad. Qué aspectos se tienen en cuenta para lograrlo?</a:t>
            </a:r>
          </a:p>
          <a:p>
            <a:r>
              <a:rPr lang="es-CO" sz="2400" dirty="0" smtClean="0"/>
              <a:t>Complejidad Algorítmica: Estudio de las técnicas y procedimientos que permiten establecer la eficiencia del software. (Utilización óptima de recursos)</a:t>
            </a:r>
          </a:p>
          <a:p>
            <a:r>
              <a:rPr lang="es-CO" sz="2400" dirty="0" smtClean="0"/>
              <a:t>Tiene sentido cuando se encuentran varias alternativas y se debe elegir una o cuando se tienen requisitos limitados por las características del Hardware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833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Complejidad Algorítmica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455459"/>
              </a:xfrm>
            </p:spPr>
            <p:txBody>
              <a:bodyPr>
                <a:normAutofit/>
              </a:bodyPr>
              <a:lstStyle/>
              <a:p>
                <a:r>
                  <a:rPr lang="es-CO" sz="2400" dirty="0" smtClean="0"/>
                  <a:t>Orientada a establecer una cuantificación real de la utilización de los recursos</a:t>
                </a:r>
              </a:p>
              <a:p>
                <a:r>
                  <a:rPr lang="es-CO" sz="2400" dirty="0" smtClean="0"/>
                  <a:t>Determinar niveles de ocupación.</a:t>
                </a:r>
              </a:p>
              <a:p>
                <a:r>
                  <a:rPr lang="es-CO" sz="2400" dirty="0" smtClean="0"/>
                  <a:t>Tanto en memoria como en tiempo:</a:t>
                </a:r>
              </a:p>
              <a:p>
                <a:pPr lvl="1"/>
                <a:r>
                  <a:rPr lang="es-CO" sz="2200" dirty="0" smtClean="0"/>
                  <a:t> se establece un parámetro de medida de los datos (</a:t>
                </a:r>
                <a:r>
                  <a:rPr lang="es-CO" sz="2200" dirty="0" err="1" smtClean="0"/>
                  <a:t>N,n,M,m</a:t>
                </a:r>
                <a:r>
                  <a:rPr lang="es-CO" sz="2200" dirty="0" smtClean="0"/>
                  <a:t>)</a:t>
                </a:r>
              </a:p>
              <a:p>
                <a:pPr lvl="1"/>
                <a:r>
                  <a:rPr lang="es-CO" sz="2200" dirty="0" smtClean="0"/>
                  <a:t>Se establece una función matemática </a:t>
                </a:r>
                <a:r>
                  <a:rPr lang="es-CO" sz="2200" dirty="0" err="1" smtClean="0"/>
                  <a:t>qu</a:t>
                </a:r>
                <a:r>
                  <a:rPr lang="es-CO" sz="2200" dirty="0" smtClean="0"/>
                  <a:t> indique la cantidad de recurso a usar.</a:t>
                </a:r>
              </a:p>
              <a:p>
                <a:pPr lvl="1"/>
                <a:endParaRPr lang="es-CO" sz="22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455459"/>
              </a:xfrm>
              <a:blipFill rotWithShape="0">
                <a:blip r:embed="rId2"/>
                <a:stretch>
                  <a:fillRect l="-958" t="-10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Complejidad en memoria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815353" y="1788459"/>
                <a:ext cx="9689259" cy="43165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O" sz="2400" dirty="0" smtClean="0"/>
                  <a:t>Determinar la cantidad de memoria principal y secundaria: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Determinar la variable N, M… parámetro de medida de los datos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Determinar la relación entre la variable y la cuantificación de la memoria usada.</a:t>
                </a:r>
              </a:p>
              <a:p>
                <a:pPr marL="17145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8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Expresar matemáticamente la función </a:t>
                </a:r>
                <a14:m>
                  <m:oMath xmlns:m="http://schemas.openxmlformats.org/officeDocument/2006/math">
                    <m:r>
                      <a:rPr lang="es-CO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s-CO" sz="2200" dirty="0" smtClean="0"/>
                  <a:t> que representa la cantidad de memoria a usar</a:t>
                </a:r>
              </a:p>
              <a:p>
                <a:pPr marL="400050" lvl="1" indent="0">
                  <a:buNone/>
                </a:pPr>
                <a:endParaRPr lang="es-CO" sz="2200" dirty="0" smtClean="0"/>
              </a:p>
              <a:p>
                <a:pPr marL="400050" lvl="1" indent="0">
                  <a:buNone/>
                </a:pPr>
                <a:r>
                  <a:rPr lang="es-CO" sz="2200" dirty="0" smtClean="0"/>
                  <a:t>Para estandarizar se plantea la medición en posiciones de memoria.</a:t>
                </a:r>
                <a:endParaRPr lang="es-CO" sz="2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353" y="1788459"/>
                <a:ext cx="9689259" cy="4316506"/>
              </a:xfrm>
              <a:blipFill rotWithShape="0">
                <a:blip r:embed="rId2"/>
                <a:stretch>
                  <a:fillRect l="-1007" t="-19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89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Complejidad en tiempo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815353" y="1788459"/>
                <a:ext cx="9689259" cy="43165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O" sz="2400" dirty="0" smtClean="0"/>
                  <a:t>Determinar la cantidad de memoria principal y secundaria: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Determinar la variable N, M… parámetro de medida de los datos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Determinar la relación entre la variable y la cuantificación de la memoria usada.</a:t>
                </a:r>
              </a:p>
              <a:p>
                <a:pPr marL="17145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8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Expresar matemáticamente la función </a:t>
                </a:r>
                <a14:m>
                  <m:oMath xmlns:m="http://schemas.openxmlformats.org/officeDocument/2006/math">
                    <m:r>
                      <a:rPr lang="es-CO" sz="22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s-CO" sz="2200" dirty="0" smtClean="0"/>
                  <a:t> que representa la cantidad de tiempo a usar</a:t>
                </a:r>
              </a:p>
              <a:p>
                <a:pPr marL="400050" lvl="1" indent="0">
                  <a:buNone/>
                </a:pPr>
                <a:endParaRPr lang="es-CO" sz="2200" dirty="0" smtClean="0"/>
              </a:p>
              <a:p>
                <a:pPr marL="400050" lvl="1" indent="0">
                  <a:buNone/>
                </a:pPr>
                <a:r>
                  <a:rPr lang="es-CO" sz="2200" dirty="0" smtClean="0"/>
                  <a:t>Para estandarizar se plantea la medición tiempo de operación realizada. Número de operaciones realizadas por el procesador.</a:t>
                </a:r>
                <a:endParaRPr lang="es-CO" sz="2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353" y="1788459"/>
                <a:ext cx="9689259" cy="4316506"/>
              </a:xfrm>
              <a:blipFill rotWithShape="0">
                <a:blip r:embed="rId2"/>
                <a:stretch>
                  <a:fillRect l="-1007" t="-19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Notación O(N)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O" sz="2400" dirty="0" smtClean="0"/>
                  <a:t>En el análisis se pueden obtener funciones como:</a:t>
                </a:r>
              </a:p>
              <a:p>
                <a:pPr marL="0" indent="0">
                  <a:buNone/>
                </a:pPr>
                <a:endParaRPr lang="es-CO" sz="24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s-CO" sz="2400" b="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</m:oMath>
                </a14:m>
                <a:endParaRPr lang="es-CO" sz="24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2400" dirty="0" smtClean="0"/>
                  <a:t>log(N) +7</a:t>
                </a:r>
                <a:endParaRPr lang="es-CO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+100 </m:t>
                    </m:r>
                    <m:sSup>
                      <m:sSup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s-CO" sz="2400" dirty="0" smtClean="0"/>
                  <a:t>N</a:t>
                </a:r>
              </a:p>
              <a:p>
                <a:pPr marL="0" indent="0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:r>
                  <a:rPr lang="es-CO" sz="2400" dirty="0" smtClean="0"/>
                  <a:t>O(N) asume la tendencia de los resultados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s-CO" sz="2400" dirty="0"/>
              </a:p>
              <a:p>
                <a:pPr marL="0" indent="0">
                  <a:buNone/>
                </a:pPr>
                <a:endParaRPr lang="es-CO" sz="24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2258" b="-29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para el análisis de la complejidad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Conteo Simple:</a:t>
            </a:r>
          </a:p>
          <a:p>
            <a:pPr lvl="1"/>
            <a:r>
              <a:rPr lang="es-CO" sz="2200" dirty="0" smtClean="0"/>
              <a:t> en el caso de memoria, conteo </a:t>
            </a:r>
            <a:r>
              <a:rPr lang="es-CO" sz="2200" dirty="0"/>
              <a:t>c</a:t>
            </a:r>
            <a:r>
              <a:rPr lang="es-CO" sz="2200" dirty="0" smtClean="0"/>
              <a:t>uidadoso de cada una de las posiciones de memoria utilizadas. Para ello se identifica si son sencillas, arreglos, registros etc. Se cuenta cada elemento por aparte.</a:t>
            </a:r>
          </a:p>
          <a:p>
            <a:pPr lvl="1"/>
            <a:r>
              <a:rPr lang="es-CO" sz="2200" dirty="0" smtClean="0"/>
              <a:t>En el caso del tiempo, el conteo se hace por cantidad de operaciones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5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1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187" t="20405" r="13191" b="24785"/>
          <a:stretch/>
        </p:blipFill>
        <p:spPr>
          <a:xfrm>
            <a:off x="3778625" y="1639095"/>
            <a:ext cx="6131858" cy="42345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84496" y="1905000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754190" y="19050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80612" y="2649070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415796" y="25150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May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185489" y="3441097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1589543" y="3360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k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184765" y="4286365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308835" y="41112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Dato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304112" y="1948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272794" y="2707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260109" y="3503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272794" y="433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83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2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389" t="20405" r="10790" b="19091"/>
          <a:stretch/>
        </p:blipFill>
        <p:spPr>
          <a:xfrm>
            <a:off x="3751731" y="1905000"/>
            <a:ext cx="4961964" cy="4036049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05695"/>
              </p:ext>
            </p:extLst>
          </p:nvPr>
        </p:nvGraphicFramePr>
        <p:xfrm>
          <a:off x="2228669" y="4914619"/>
          <a:ext cx="4153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65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onector recto de flecha 17"/>
          <p:cNvCxnSpPr/>
          <p:nvPr/>
        </p:nvCxnSpPr>
        <p:spPr>
          <a:xfrm>
            <a:off x="2424213" y="4593238"/>
            <a:ext cx="12139" cy="28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2204406" y="1741227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1774100" y="17412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200522" y="2485297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1435706" y="23512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May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2205399" y="3277324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609453" y="31966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k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2204675" y="4122592"/>
            <a:ext cx="524435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1328745" y="394746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Dato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324022" y="1785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292704" y="2543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280019" y="3340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25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698</TotalTime>
  <Words>392</Words>
  <Application>Microsoft Office PowerPoint</Application>
  <PresentationFormat>Panorámica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Espiral</vt:lpstr>
      <vt:lpstr>Complejidad Algorítmica</vt:lpstr>
      <vt:lpstr>Complejidad algorítmica</vt:lpstr>
      <vt:lpstr>Análisis de Complejidad Algorítmica</vt:lpstr>
      <vt:lpstr>Complejidad en memoria</vt:lpstr>
      <vt:lpstr>Complejidad en tiempo</vt:lpstr>
      <vt:lpstr>Notación O(N)</vt:lpstr>
      <vt:lpstr>Técnicas para el análisis de la complejidad</vt:lpstr>
      <vt:lpstr>Ejemplo 1</vt:lpstr>
      <vt:lpstr>Ejemplo 2</vt:lpstr>
      <vt:lpstr>Ejercicio 1</vt:lpstr>
      <vt:lpstr>Ejercicio 2</vt:lpstr>
      <vt:lpstr>Ejercicio 3</vt:lpstr>
      <vt:lpstr>EJERCICIO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 Algorítmica</dc:title>
  <dc:creator>Revisor</dc:creator>
  <cp:lastModifiedBy>Revisor</cp:lastModifiedBy>
  <cp:revision>22</cp:revision>
  <dcterms:created xsi:type="dcterms:W3CDTF">2020-05-06T04:47:37Z</dcterms:created>
  <dcterms:modified xsi:type="dcterms:W3CDTF">2020-05-08T06:50:25Z</dcterms:modified>
</cp:coreProperties>
</file>