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83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69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456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43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22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97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400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866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48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058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5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247F-6BF1-4DC9-AC8D-201656C58DC1}" type="datetimeFigureOut">
              <a:rPr lang="es-CO" smtClean="0"/>
              <a:t>21/05/2020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FB51-DCFE-4D2F-98C9-2BC54C7460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894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Ejercicios de conteos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Para hallar t(N) para cada trozo de código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60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9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8294" y="2026864"/>
            <a:ext cx="4016188" cy="317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i=0, j=0, y=0, s=0;  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 (j= 0; j&lt;n+1; j=j+2)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</a:t>
            </a:r>
            <a:r>
              <a:rPr lang="es-CO" sz="3200" dirty="0"/>
              <a:t> </a:t>
            </a:r>
            <a:r>
              <a:rPr lang="es-CO" sz="3200" dirty="0" smtClean="0"/>
              <a:t>y=</a:t>
            </a:r>
            <a:r>
              <a:rPr lang="es-CO" sz="3200" dirty="0" err="1" smtClean="0"/>
              <a:t>y+j</a:t>
            </a:r>
            <a:r>
              <a:rPr lang="es-CO" sz="3200" dirty="0" smtClean="0"/>
              <a:t>;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(i=1; i&lt;=y; i++)</a:t>
            </a:r>
          </a:p>
          <a:p>
            <a:pPr marL="0" indent="0">
              <a:buNone/>
            </a:pPr>
            <a:r>
              <a:rPr lang="es-CO" sz="3200" dirty="0" smtClean="0"/>
              <a:t>     </a:t>
            </a:r>
            <a:r>
              <a:rPr lang="es-CO" sz="3200" dirty="0"/>
              <a:t>s</a:t>
            </a:r>
            <a:r>
              <a:rPr lang="es-CO" sz="3200" dirty="0" smtClean="0"/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2862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10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09683" y="2810434"/>
            <a:ext cx="5029199" cy="30390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 a=0, k = n*n;</a:t>
            </a:r>
          </a:p>
          <a:p>
            <a:pPr marL="0" indent="0">
              <a:buNone/>
            </a:pPr>
            <a:r>
              <a:rPr lang="es-CO" sz="3200" dirty="0" err="1" smtClean="0"/>
              <a:t>While</a:t>
            </a:r>
            <a:r>
              <a:rPr lang="es-CO" sz="3200" dirty="0" smtClean="0"/>
              <a:t> (k&gt;1)</a:t>
            </a:r>
          </a:p>
          <a:p>
            <a:pPr marL="0" indent="0">
              <a:buNone/>
            </a:pPr>
            <a:r>
              <a:rPr lang="es-CO" sz="3200" dirty="0" smtClean="0"/>
              <a:t>  {</a:t>
            </a:r>
            <a:r>
              <a:rPr lang="es-CO" sz="3200" dirty="0" err="1" smtClean="0"/>
              <a:t>for</a:t>
            </a:r>
            <a:r>
              <a:rPr lang="es-CO" sz="3200" dirty="0" smtClean="0"/>
              <a:t>(</a:t>
            </a:r>
            <a:r>
              <a:rPr lang="es-CO" sz="3200" dirty="0" err="1" smtClean="0"/>
              <a:t>int</a:t>
            </a:r>
            <a:r>
              <a:rPr lang="es-CO" sz="3200" dirty="0" smtClean="0"/>
              <a:t> j=0; j &lt; n*n; </a:t>
            </a:r>
            <a:r>
              <a:rPr lang="es-CO" sz="3200" dirty="0" err="1"/>
              <a:t>j</a:t>
            </a:r>
            <a:r>
              <a:rPr lang="es-CO" sz="3200" dirty="0" err="1" smtClean="0"/>
              <a:t>++</a:t>
            </a:r>
            <a:r>
              <a:rPr lang="es-CO" sz="3200" dirty="0" smtClean="0"/>
              <a:t>)</a:t>
            </a:r>
          </a:p>
          <a:p>
            <a:pPr marL="0" indent="0">
              <a:buNone/>
            </a:pPr>
            <a:r>
              <a:rPr lang="es-CO" sz="3200" dirty="0" smtClean="0"/>
              <a:t>	a++;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 k=k/2;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}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98176" y="1896034"/>
            <a:ext cx="4159624" cy="457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Asuma  n = 2</a:t>
            </a:r>
            <a:r>
              <a:rPr lang="es-CO" baseline="30000" dirty="0" smtClean="0"/>
              <a:t>s  </a:t>
            </a:r>
            <a:r>
              <a:rPr lang="es-CO" dirty="0" smtClean="0"/>
              <a:t>(n es potencia de 2)</a:t>
            </a:r>
            <a:endParaRPr lang="es-CO" baseline="30000" dirty="0"/>
          </a:p>
        </p:txBody>
      </p:sp>
    </p:spTree>
    <p:extLst>
      <p:ext uri="{BB962C8B-B14F-4D97-AF65-F5344CB8AC3E}">
        <p14:creationId xmlns:p14="http://schemas.microsoft.com/office/powerpoint/2010/main" val="31350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11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7130" y="1919288"/>
            <a:ext cx="7436223" cy="4831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argc</a:t>
            </a:r>
            <a:r>
              <a:rPr lang="en-US" sz="3200" dirty="0"/>
              <a:t>, char** </a:t>
            </a:r>
            <a:r>
              <a:rPr lang="en-US" sz="3200" dirty="0" err="1"/>
              <a:t>argv</a:t>
            </a:r>
            <a:r>
              <a:rPr lang="en-US" sz="3200" dirty="0"/>
              <a:t>) {</a:t>
            </a:r>
            <a:endParaRPr lang="es-CO" sz="3200" dirty="0"/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 err="1"/>
              <a:t>srand</a:t>
            </a:r>
            <a:r>
              <a:rPr lang="en-US" sz="3200" dirty="0"/>
              <a:t>(time(NULL));</a:t>
            </a:r>
            <a:endParaRPr lang="es-CO" sz="3200" dirty="0"/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ar</a:t>
            </a:r>
            <a:r>
              <a:rPr lang="en-US" sz="3200" dirty="0"/>
              <a:t>[N], </a:t>
            </a:r>
            <a:r>
              <a:rPr lang="en-US" sz="3200" dirty="0" err="1"/>
              <a:t>i,num</a:t>
            </a:r>
            <a:r>
              <a:rPr lang="en-US" sz="3200" dirty="0"/>
              <a:t>, </a:t>
            </a:r>
            <a:r>
              <a:rPr lang="en-US" sz="3200" dirty="0" err="1"/>
              <a:t>cont</a:t>
            </a:r>
            <a:r>
              <a:rPr lang="en-US" sz="3200" dirty="0"/>
              <a:t>=0;</a:t>
            </a:r>
            <a:endParaRPr lang="es-CO" sz="3200" dirty="0"/>
          </a:p>
          <a:p>
            <a:pPr marL="0" indent="0">
              <a:buNone/>
            </a:pPr>
            <a:r>
              <a:rPr lang="en-US" sz="3200" dirty="0"/>
              <a:t>   for (</a:t>
            </a:r>
            <a:r>
              <a:rPr lang="en-US" sz="3200" dirty="0" err="1"/>
              <a:t>i</a:t>
            </a:r>
            <a:r>
              <a:rPr lang="en-US" sz="3200" dirty="0"/>
              <a:t>=0; </a:t>
            </a:r>
            <a:r>
              <a:rPr lang="en-US" sz="3200" dirty="0" err="1"/>
              <a:t>i</a:t>
            </a:r>
            <a:r>
              <a:rPr lang="en-US" sz="3200" dirty="0"/>
              <a:t>&lt;N; </a:t>
            </a:r>
            <a:r>
              <a:rPr lang="en-US" sz="3200" dirty="0" err="1"/>
              <a:t>i</a:t>
            </a:r>
            <a:r>
              <a:rPr lang="en-US" sz="3200" dirty="0"/>
              <a:t>++)</a:t>
            </a:r>
            <a:endParaRPr lang="es-CO" sz="3200" dirty="0"/>
          </a:p>
          <a:p>
            <a:pPr marL="0" indent="0">
              <a:buNone/>
            </a:pPr>
            <a:r>
              <a:rPr lang="en-US" sz="3200" dirty="0"/>
              <a:t>      </a:t>
            </a:r>
            <a:r>
              <a:rPr lang="en-US" sz="3200" dirty="0" smtClean="0"/>
              <a:t> {</a:t>
            </a:r>
            <a:r>
              <a:rPr lang="en-US" sz="3200" dirty="0" err="1">
                <a:solidFill>
                  <a:srgbClr val="002060"/>
                </a:solidFill>
              </a:rPr>
              <a:t>ar</a:t>
            </a:r>
            <a:r>
              <a:rPr lang="en-US" sz="3200" dirty="0">
                <a:solidFill>
                  <a:srgbClr val="002060"/>
                </a:solidFill>
              </a:rPr>
              <a:t>[</a:t>
            </a:r>
            <a:r>
              <a:rPr lang="en-US" sz="3200" dirty="0" err="1">
                <a:solidFill>
                  <a:srgbClr val="002060"/>
                </a:solidFill>
              </a:rPr>
              <a:t>i</a:t>
            </a:r>
            <a:r>
              <a:rPr lang="en-US" sz="3200" dirty="0">
                <a:solidFill>
                  <a:srgbClr val="002060"/>
                </a:solidFill>
              </a:rPr>
              <a:t>]=10+rand()%41;</a:t>
            </a:r>
            <a:endParaRPr lang="es-CO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CO" sz="3200" dirty="0" smtClean="0"/>
              <a:t>        </a:t>
            </a:r>
            <a:r>
              <a:rPr lang="es-CO" sz="3200" dirty="0" err="1" smtClean="0"/>
              <a:t>cout</a:t>
            </a:r>
            <a:r>
              <a:rPr lang="es-CO" sz="3200" dirty="0"/>
              <a:t>&lt;&lt; </a:t>
            </a:r>
            <a:r>
              <a:rPr lang="es-CO" sz="3200" dirty="0" err="1"/>
              <a:t>ar</a:t>
            </a:r>
            <a:r>
              <a:rPr lang="es-CO" sz="3200" dirty="0"/>
              <a:t>[i]&lt;&lt;"  ";}</a:t>
            </a:r>
          </a:p>
          <a:p>
            <a:pPr marL="0" indent="0">
              <a:buNone/>
            </a:pPr>
            <a:r>
              <a:rPr lang="es-CO" sz="3200" dirty="0"/>
              <a:t>   </a:t>
            </a:r>
            <a:r>
              <a:rPr lang="es-CO" sz="3200" dirty="0" err="1"/>
              <a:t>cout</a:t>
            </a:r>
            <a:r>
              <a:rPr lang="es-CO" sz="3200" dirty="0"/>
              <a:t>&lt;&lt;</a:t>
            </a:r>
            <a:r>
              <a:rPr lang="es-CO" sz="3200" dirty="0" err="1"/>
              <a:t>endl</a:t>
            </a:r>
            <a:r>
              <a:rPr lang="es-CO" sz="3200" dirty="0"/>
              <a:t>&lt;&lt;"escriba un número entre 10 y 50 ";</a:t>
            </a:r>
          </a:p>
          <a:p>
            <a:pPr marL="0" indent="0">
              <a:buNone/>
            </a:pPr>
            <a:r>
              <a:rPr lang="es-CO" sz="3200" dirty="0"/>
              <a:t>   </a:t>
            </a:r>
            <a:r>
              <a:rPr lang="en-US" sz="3200" dirty="0" err="1"/>
              <a:t>cin</a:t>
            </a:r>
            <a:r>
              <a:rPr lang="en-US" sz="3200" dirty="0"/>
              <a:t>&gt;&gt; </a:t>
            </a:r>
            <a:r>
              <a:rPr lang="en-US" sz="3200" dirty="0" err="1"/>
              <a:t>num</a:t>
            </a:r>
            <a:r>
              <a:rPr lang="en-US" sz="3200" dirty="0"/>
              <a:t>;</a:t>
            </a:r>
            <a:endParaRPr lang="es-CO" sz="3200" dirty="0"/>
          </a:p>
          <a:p>
            <a:pPr marL="0" indent="0">
              <a:buNone/>
            </a:pPr>
            <a:r>
              <a:rPr lang="en-US" sz="3200" dirty="0"/>
              <a:t>   for (</a:t>
            </a:r>
            <a:r>
              <a:rPr lang="en-US" sz="3200" dirty="0" err="1"/>
              <a:t>i</a:t>
            </a:r>
            <a:r>
              <a:rPr lang="en-US" sz="3200" dirty="0"/>
              <a:t>=0; </a:t>
            </a:r>
            <a:r>
              <a:rPr lang="en-US" sz="3200" dirty="0" err="1"/>
              <a:t>i</a:t>
            </a:r>
            <a:r>
              <a:rPr lang="en-US" sz="3200" dirty="0"/>
              <a:t>&lt;N; </a:t>
            </a:r>
            <a:r>
              <a:rPr lang="en-US" sz="3200" dirty="0" err="1"/>
              <a:t>i</a:t>
            </a:r>
            <a:r>
              <a:rPr lang="en-US" sz="3200" dirty="0"/>
              <a:t>++)</a:t>
            </a:r>
            <a:endParaRPr lang="es-CO" sz="3200" dirty="0"/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smtClean="0"/>
              <a:t>   {</a:t>
            </a:r>
            <a:r>
              <a:rPr lang="en-US" sz="3200" dirty="0"/>
              <a:t>if (</a:t>
            </a:r>
            <a:r>
              <a:rPr lang="en-US" sz="3200" dirty="0" err="1"/>
              <a:t>ar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]==</a:t>
            </a:r>
            <a:r>
              <a:rPr lang="en-US" sz="3200" dirty="0" err="1"/>
              <a:t>num</a:t>
            </a:r>
            <a:r>
              <a:rPr lang="en-US" sz="3200" dirty="0"/>
              <a:t>) </a:t>
            </a:r>
            <a:endParaRPr lang="es-CO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       </a:t>
            </a:r>
            <a:r>
              <a:rPr lang="en-US" sz="3200" dirty="0" smtClean="0">
                <a:solidFill>
                  <a:srgbClr val="002060"/>
                </a:solidFill>
              </a:rPr>
              <a:t>     </a:t>
            </a:r>
            <a:r>
              <a:rPr lang="en-US" sz="3200" dirty="0" err="1" smtClean="0">
                <a:solidFill>
                  <a:srgbClr val="002060"/>
                </a:solidFill>
              </a:rPr>
              <a:t>cont</a:t>
            </a:r>
            <a:r>
              <a:rPr lang="en-US" sz="3200" dirty="0" smtClean="0">
                <a:solidFill>
                  <a:srgbClr val="002060"/>
                </a:solidFill>
              </a:rPr>
              <a:t>++;</a:t>
            </a:r>
            <a:r>
              <a:rPr lang="es-CO" sz="3200" dirty="0" smtClean="0"/>
              <a:t>}</a:t>
            </a:r>
            <a:endParaRPr lang="es-CO" sz="3200" dirty="0"/>
          </a:p>
          <a:p>
            <a:pPr marL="0" indent="0">
              <a:buNone/>
            </a:pPr>
            <a:r>
              <a:rPr lang="es-CO" sz="3200" dirty="0"/>
              <a:t>   </a:t>
            </a:r>
            <a:r>
              <a:rPr lang="es-CO" sz="3200" dirty="0" err="1"/>
              <a:t>cout</a:t>
            </a:r>
            <a:r>
              <a:rPr lang="es-CO" sz="3200" dirty="0"/>
              <a:t>&lt;&lt;"el número "&lt;&lt;</a:t>
            </a:r>
            <a:r>
              <a:rPr lang="es-CO" sz="3200" dirty="0" err="1"/>
              <a:t>num</a:t>
            </a:r>
            <a:r>
              <a:rPr lang="es-CO" sz="3200" dirty="0"/>
              <a:t>&lt;&lt;" aparece "&lt;&lt;</a:t>
            </a:r>
            <a:r>
              <a:rPr lang="es-CO" sz="3200" dirty="0" err="1"/>
              <a:t>cont</a:t>
            </a:r>
            <a:r>
              <a:rPr lang="es-CO" sz="3200" dirty="0"/>
              <a:t>&lt;&lt;" veces"&lt;&lt;</a:t>
            </a:r>
            <a:r>
              <a:rPr lang="es-CO" sz="3200" dirty="0" err="1"/>
              <a:t>endl</a:t>
            </a:r>
            <a:r>
              <a:rPr lang="es-CO" sz="3200" dirty="0"/>
              <a:t>;</a:t>
            </a:r>
          </a:p>
          <a:p>
            <a:pPr marL="0" indent="0">
              <a:buNone/>
            </a:pPr>
            <a:r>
              <a:rPr lang="es-CO" sz="3200" dirty="0"/>
              <a:t>   </a:t>
            </a:r>
            <a:r>
              <a:rPr lang="es-CO" sz="3200" dirty="0" err="1"/>
              <a:t>return</a:t>
            </a:r>
            <a:r>
              <a:rPr lang="es-CO" sz="3200" dirty="0"/>
              <a:t> 0;</a:t>
            </a:r>
          </a:p>
          <a:p>
            <a:pPr marL="0" indent="0">
              <a:buNone/>
            </a:pPr>
            <a:r>
              <a:rPr lang="es-CO" sz="3200" dirty="0"/>
              <a:t>}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1462087"/>
            <a:ext cx="10820400" cy="457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Asuma  que las órdenes en azul, son la operación </a:t>
            </a:r>
            <a:r>
              <a:rPr lang="es-CO" dirty="0" smtClean="0"/>
              <a:t>fundamental. Halle t(n) para el </a:t>
            </a:r>
            <a:r>
              <a:rPr lang="es-CO" b="1" dirty="0" smtClean="0"/>
              <a:t>peor caso</a:t>
            </a:r>
            <a:endParaRPr lang="es-CO" b="1" baseline="30000" dirty="0"/>
          </a:p>
        </p:txBody>
      </p:sp>
    </p:spTree>
    <p:extLst>
      <p:ext uri="{BB962C8B-B14F-4D97-AF65-F5344CB8AC3E}">
        <p14:creationId xmlns:p14="http://schemas.microsoft.com/office/powerpoint/2010/main" val="21561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12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09683" y="2810434"/>
            <a:ext cx="5029199" cy="30390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 a=0, k = n*n*n;</a:t>
            </a:r>
          </a:p>
          <a:p>
            <a:pPr marL="0" indent="0">
              <a:buNone/>
            </a:pPr>
            <a:r>
              <a:rPr lang="es-CO" sz="3200" dirty="0" err="1" smtClean="0"/>
              <a:t>While</a:t>
            </a:r>
            <a:r>
              <a:rPr lang="es-CO" sz="3200" dirty="0" smtClean="0"/>
              <a:t> (k&gt;1)</a:t>
            </a:r>
          </a:p>
          <a:p>
            <a:pPr marL="0" indent="0">
              <a:buNone/>
            </a:pPr>
            <a:r>
              <a:rPr lang="es-CO" sz="3200" dirty="0" smtClean="0"/>
              <a:t>  {</a:t>
            </a:r>
            <a:r>
              <a:rPr lang="es-CO" sz="3200" dirty="0" err="1" smtClean="0"/>
              <a:t>for</a:t>
            </a:r>
            <a:r>
              <a:rPr lang="es-CO" sz="3200" dirty="0" smtClean="0"/>
              <a:t>(</a:t>
            </a:r>
            <a:r>
              <a:rPr lang="es-CO" sz="3200" dirty="0" err="1" smtClean="0"/>
              <a:t>int</a:t>
            </a:r>
            <a:r>
              <a:rPr lang="es-CO" sz="3200" dirty="0" smtClean="0"/>
              <a:t> j=0; j &lt; k; </a:t>
            </a:r>
            <a:r>
              <a:rPr lang="es-CO" sz="3200" dirty="0" err="1"/>
              <a:t>j</a:t>
            </a:r>
            <a:r>
              <a:rPr lang="es-CO" sz="3200" dirty="0" err="1" smtClean="0"/>
              <a:t>++</a:t>
            </a:r>
            <a:r>
              <a:rPr lang="es-CO" sz="3200" dirty="0" smtClean="0"/>
              <a:t>)</a:t>
            </a:r>
          </a:p>
          <a:p>
            <a:pPr marL="0" indent="0">
              <a:buNone/>
            </a:pPr>
            <a:r>
              <a:rPr lang="es-CO" sz="3200" dirty="0" smtClean="0"/>
              <a:t>	a++;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 k=k/2;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}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98176" y="1896034"/>
            <a:ext cx="4159624" cy="457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Asuma  n = 2</a:t>
            </a:r>
            <a:r>
              <a:rPr lang="es-CO" baseline="30000" dirty="0" smtClean="0"/>
              <a:t>s  </a:t>
            </a:r>
            <a:r>
              <a:rPr lang="es-CO" dirty="0" smtClean="0"/>
              <a:t>(n es potencia de 2)</a:t>
            </a:r>
            <a:endParaRPr lang="es-CO" baseline="30000" dirty="0"/>
          </a:p>
        </p:txBody>
      </p:sp>
    </p:spTree>
    <p:extLst>
      <p:ext uri="{BB962C8B-B14F-4D97-AF65-F5344CB8AC3E}">
        <p14:creationId xmlns:p14="http://schemas.microsoft.com/office/powerpoint/2010/main" val="11194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13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4259" y="2608729"/>
            <a:ext cx="4867835" cy="3455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 err="1" smtClean="0"/>
              <a:t>for</a:t>
            </a:r>
            <a:r>
              <a:rPr lang="es-CO" sz="3200" dirty="0" smtClean="0"/>
              <a:t>(</a:t>
            </a:r>
            <a:r>
              <a:rPr lang="es-CO" sz="3200" dirty="0" err="1" smtClean="0"/>
              <a:t>int</a:t>
            </a:r>
            <a:r>
              <a:rPr lang="es-CO" sz="3200" dirty="0" smtClean="0"/>
              <a:t> i=1; i&lt;=n; i++)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</a:t>
            </a:r>
            <a:r>
              <a:rPr lang="es-CO" sz="3200" dirty="0" err="1" smtClean="0"/>
              <a:t>for</a:t>
            </a:r>
            <a:r>
              <a:rPr lang="es-CO" sz="3200" dirty="0" smtClean="0"/>
              <a:t> (j=1; j&lt;=i*i; </a:t>
            </a:r>
            <a:r>
              <a:rPr lang="es-CO" sz="3200" dirty="0" err="1" smtClean="0"/>
              <a:t>j++</a:t>
            </a:r>
            <a:r>
              <a:rPr lang="es-CO" sz="3200" dirty="0" smtClean="0"/>
              <a:t>)</a:t>
            </a:r>
          </a:p>
          <a:p>
            <a:pPr marL="0" indent="0">
              <a:buNone/>
            </a:pPr>
            <a:r>
              <a:rPr lang="es-CO" sz="3200" dirty="0" smtClean="0"/>
              <a:t>         </a:t>
            </a:r>
            <a:r>
              <a:rPr lang="es-CO" sz="3200" dirty="0" err="1" smtClean="0"/>
              <a:t>if</a:t>
            </a:r>
            <a:r>
              <a:rPr lang="es-CO" sz="3200" dirty="0" smtClean="0"/>
              <a:t>(</a:t>
            </a:r>
            <a:r>
              <a:rPr lang="es-CO" sz="3200" dirty="0" err="1" smtClean="0"/>
              <a:t>j%i</a:t>
            </a:r>
            <a:r>
              <a:rPr lang="es-CO" sz="3200" dirty="0" smtClean="0"/>
              <a:t> ==0)</a:t>
            </a:r>
          </a:p>
          <a:p>
            <a:pPr marL="0" indent="0">
              <a:buNone/>
            </a:pPr>
            <a:r>
              <a:rPr lang="es-CO" sz="3200" dirty="0" smtClean="0"/>
              <a:t>	   </a:t>
            </a:r>
            <a:r>
              <a:rPr lang="es-CO" sz="3200" dirty="0" err="1" smtClean="0"/>
              <a:t>for</a:t>
            </a:r>
            <a:r>
              <a:rPr lang="es-CO" sz="3200" dirty="0" smtClean="0"/>
              <a:t>(</a:t>
            </a:r>
            <a:r>
              <a:rPr lang="es-CO" sz="3200" dirty="0" err="1" smtClean="0"/>
              <a:t>int</a:t>
            </a:r>
            <a:r>
              <a:rPr lang="es-CO" sz="3200" dirty="0" smtClean="0"/>
              <a:t> k=0; k&lt;j; k++)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                sum ++;</a:t>
            </a:r>
          </a:p>
          <a:p>
            <a:pPr marL="0" indent="0">
              <a:buNone/>
            </a:pPr>
            <a:r>
              <a:rPr lang="es-CO" sz="32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394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79694" y="2501152"/>
            <a:ext cx="4634753" cy="2070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x=0;  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 </a:t>
            </a:r>
            <a:r>
              <a:rPr lang="es-CO" sz="3200" dirty="0"/>
              <a:t>(</a:t>
            </a:r>
            <a:r>
              <a:rPr lang="es-CO" sz="3200" dirty="0" err="1"/>
              <a:t>int</a:t>
            </a:r>
            <a:r>
              <a:rPr lang="es-CO" sz="3200" dirty="0"/>
              <a:t> i</a:t>
            </a:r>
            <a:r>
              <a:rPr lang="es-CO" sz="3200" dirty="0" smtClean="0"/>
              <a:t>= 4*n; i&gt;=1; i--)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X=X+ 2*i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6717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89730" y="2572028"/>
            <a:ext cx="4137212" cy="3482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z=0, x=0;  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 </a:t>
            </a:r>
            <a:r>
              <a:rPr lang="es-CO" sz="3200" dirty="0"/>
              <a:t>(</a:t>
            </a:r>
            <a:r>
              <a:rPr lang="es-CO" sz="3200" dirty="0" err="1"/>
              <a:t>int</a:t>
            </a:r>
            <a:r>
              <a:rPr lang="es-CO" sz="3200" dirty="0"/>
              <a:t> i</a:t>
            </a:r>
            <a:r>
              <a:rPr lang="es-CO" sz="3200" dirty="0" smtClean="0"/>
              <a:t>= 1; i&lt;=n; i=i*3)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{z=z+5;</a:t>
            </a:r>
          </a:p>
          <a:p>
            <a:pPr marL="0" indent="0">
              <a:buNone/>
            </a:pPr>
            <a:r>
              <a:rPr lang="es-CO" sz="3200" dirty="0" smtClean="0"/>
              <a:t>     z++;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 x=2*x;</a:t>
            </a:r>
          </a:p>
          <a:p>
            <a:pPr marL="0" indent="0">
              <a:buNone/>
            </a:pPr>
            <a:r>
              <a:rPr lang="es-CO" sz="3200" dirty="0" smtClean="0"/>
              <a:t>   }</a:t>
            </a:r>
            <a:endParaRPr lang="es-CO" sz="3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98176" y="1896034"/>
            <a:ext cx="2263589" cy="457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Asuma  n = 3</a:t>
            </a:r>
            <a:r>
              <a:rPr lang="es-CO" baseline="30000" dirty="0" smtClean="0"/>
              <a:t>k</a:t>
            </a:r>
            <a:endParaRPr lang="es-CO" baseline="300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0065"/>
              </p:ext>
            </p:extLst>
          </p:nvPr>
        </p:nvGraphicFramePr>
        <p:xfrm>
          <a:off x="7503458" y="1264426"/>
          <a:ext cx="3321426" cy="4065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713"/>
                <a:gridCol w="1660713"/>
              </a:tblGrid>
              <a:tr h="508166">
                <a:tc>
                  <a:txBody>
                    <a:bodyPr/>
                    <a:lstStyle/>
                    <a:p>
                      <a:r>
                        <a:rPr lang="es-CO" dirty="0" smtClean="0"/>
                        <a:t>Paso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/>
                </a:tc>
              </a:tr>
              <a:tr h="508166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</a:tr>
              <a:tr h="508166"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508166"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9</a:t>
                      </a:r>
                      <a:endParaRPr lang="es-CO" dirty="0"/>
                    </a:p>
                  </a:txBody>
                  <a:tcPr/>
                </a:tc>
              </a:tr>
              <a:tr h="508166"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27</a:t>
                      </a:r>
                      <a:endParaRPr lang="es-CO" dirty="0"/>
                    </a:p>
                  </a:txBody>
                  <a:tcPr/>
                </a:tc>
              </a:tr>
              <a:tr h="508166"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81</a:t>
                      </a:r>
                      <a:endParaRPr lang="es-CO" dirty="0"/>
                    </a:p>
                  </a:txBody>
                  <a:tcPr/>
                </a:tc>
              </a:tr>
              <a:tr h="508166">
                <a:tc>
                  <a:txBody>
                    <a:bodyPr/>
                    <a:lstStyle/>
                    <a:p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243</a:t>
                      </a:r>
                      <a:endParaRPr lang="es-CO" dirty="0"/>
                    </a:p>
                  </a:txBody>
                  <a:tcPr/>
                </a:tc>
              </a:tr>
              <a:tr h="508166">
                <a:tc>
                  <a:txBody>
                    <a:bodyPr/>
                    <a:lstStyle/>
                    <a:p>
                      <a:r>
                        <a:rPr lang="es-CO" dirty="0" smtClean="0"/>
                        <a:t>K+1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r>
                        <a:rPr lang="es-CO" baseline="30000" dirty="0" smtClean="0"/>
                        <a:t>k</a:t>
                      </a:r>
                      <a:endParaRPr lang="es-CO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4837936" y="6054817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T(n)= 3(log</a:t>
            </a:r>
            <a:r>
              <a:rPr lang="es-CO" baseline="-25000" dirty="0" smtClean="0"/>
              <a:t>3</a:t>
            </a:r>
            <a:r>
              <a:rPr lang="es-CO" dirty="0" smtClean="0"/>
              <a:t>(n) +1)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45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3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8294" y="2026864"/>
            <a:ext cx="4016188" cy="317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i, j, y=1, s=0;  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 (j= 1; j&lt;=2n; j=j+2)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</a:t>
            </a:r>
            <a:r>
              <a:rPr lang="es-CO" sz="3200" dirty="0"/>
              <a:t> </a:t>
            </a:r>
            <a:r>
              <a:rPr lang="es-CO" sz="3200" dirty="0" smtClean="0"/>
              <a:t>y=</a:t>
            </a:r>
            <a:r>
              <a:rPr lang="es-CO" sz="3200" dirty="0" err="1" smtClean="0"/>
              <a:t>y+j</a:t>
            </a:r>
            <a:r>
              <a:rPr lang="es-CO" sz="3200" dirty="0" smtClean="0"/>
              <a:t>;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(i=1; i&lt;=j; i++)</a:t>
            </a:r>
          </a:p>
          <a:p>
            <a:pPr marL="0" indent="0">
              <a:buNone/>
            </a:pPr>
            <a:r>
              <a:rPr lang="es-CO" sz="3200" dirty="0" smtClean="0"/>
              <a:t>     </a:t>
            </a:r>
            <a:r>
              <a:rPr lang="es-CO" sz="3200" dirty="0"/>
              <a:t>s</a:t>
            </a:r>
            <a:r>
              <a:rPr lang="es-CO" sz="3200" dirty="0" smtClean="0"/>
              <a:t>++;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02854"/>
              </p:ext>
            </p:extLst>
          </p:nvPr>
        </p:nvGraphicFramePr>
        <p:xfrm>
          <a:off x="8204199" y="1690688"/>
          <a:ext cx="1807883" cy="208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883"/>
              </a:tblGrid>
              <a:tr h="416859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J</a:t>
                      </a:r>
                      <a:endParaRPr lang="es-CO" dirty="0"/>
                    </a:p>
                  </a:txBody>
                  <a:tcPr/>
                </a:tc>
              </a:tr>
              <a:tr h="416859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</a:tr>
              <a:tr h="416859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416859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</a:tr>
              <a:tr h="416859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838675" y="130477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n=3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4410635" y="56746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T(n)=3n+1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00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4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8293" y="2026864"/>
            <a:ext cx="5495365" cy="317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b=0;  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 (</a:t>
            </a:r>
            <a:r>
              <a:rPr lang="es-CO" sz="3200" dirty="0" err="1" smtClean="0"/>
              <a:t>int</a:t>
            </a:r>
            <a:r>
              <a:rPr lang="es-CO" sz="3200" dirty="0" smtClean="0"/>
              <a:t> i= n; i &gt; 0; i--)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</a:t>
            </a:r>
            <a:r>
              <a:rPr lang="es-CO" sz="3200" dirty="0"/>
              <a:t> </a:t>
            </a:r>
            <a:r>
              <a:rPr lang="es-CO" sz="3200" dirty="0" err="1" smtClean="0"/>
              <a:t>for</a:t>
            </a:r>
            <a:r>
              <a:rPr lang="es-CO" sz="3200" dirty="0" smtClean="0"/>
              <a:t>(</a:t>
            </a:r>
            <a:r>
              <a:rPr lang="es-CO" sz="3200" dirty="0" err="1" smtClean="0"/>
              <a:t>int</a:t>
            </a:r>
            <a:r>
              <a:rPr lang="es-CO" sz="3200" dirty="0" smtClean="0"/>
              <a:t> j=0; j&lt;i; </a:t>
            </a:r>
            <a:r>
              <a:rPr lang="es-CO" sz="3200" dirty="0" err="1"/>
              <a:t>j</a:t>
            </a:r>
            <a:r>
              <a:rPr lang="es-CO" sz="3200" dirty="0" err="1" smtClean="0"/>
              <a:t>++</a:t>
            </a:r>
            <a:r>
              <a:rPr lang="es-CO" sz="3200" dirty="0" smtClean="0"/>
              <a:t>)</a:t>
            </a:r>
          </a:p>
          <a:p>
            <a:pPr marL="0" indent="0">
              <a:buNone/>
            </a:pPr>
            <a:r>
              <a:rPr lang="es-CO" sz="3200" dirty="0" smtClean="0"/>
              <a:t>     	b=b+5;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2697"/>
              </p:ext>
            </p:extLst>
          </p:nvPr>
        </p:nvGraphicFramePr>
        <p:xfrm>
          <a:off x="8108576" y="1889560"/>
          <a:ext cx="2353236" cy="146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618"/>
                <a:gridCol w="1176618"/>
              </a:tblGrid>
              <a:tr h="366391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Rep</a:t>
                      </a:r>
                      <a:r>
                        <a:rPr lang="es-CO" dirty="0" smtClean="0"/>
                        <a:t> j</a:t>
                      </a:r>
                      <a:endParaRPr lang="es-CO" dirty="0"/>
                    </a:p>
                  </a:txBody>
                  <a:tcPr/>
                </a:tc>
              </a:tr>
              <a:tr h="366391"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366391"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</a:tr>
              <a:tr h="366391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942294" y="127454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n=3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455807" y="5019345"/>
                <a:ext cx="1881604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CO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s-CO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7" y="5019345"/>
                <a:ext cx="1881604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5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22493" y="2353235"/>
            <a:ext cx="4473389" cy="34827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x=0;  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 </a:t>
            </a:r>
            <a:r>
              <a:rPr lang="es-CO" sz="3200" dirty="0"/>
              <a:t>(</a:t>
            </a:r>
            <a:r>
              <a:rPr lang="es-CO" sz="3200" dirty="0" err="1"/>
              <a:t>int</a:t>
            </a:r>
            <a:r>
              <a:rPr lang="es-CO" sz="3200" dirty="0"/>
              <a:t> i</a:t>
            </a:r>
            <a:r>
              <a:rPr lang="es-CO" sz="3200" dirty="0" smtClean="0"/>
              <a:t>= 1; i&lt;=n; i=i*3)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</a:t>
            </a:r>
            <a:r>
              <a:rPr lang="es-CO" sz="3200" dirty="0" err="1" smtClean="0"/>
              <a:t>if</a:t>
            </a:r>
            <a:r>
              <a:rPr lang="es-CO" sz="3200" dirty="0" smtClean="0"/>
              <a:t> (i%2 != 0)</a:t>
            </a:r>
          </a:p>
          <a:p>
            <a:pPr marL="0" indent="0">
              <a:buNone/>
            </a:pPr>
            <a:r>
              <a:rPr lang="es-CO" sz="3200" dirty="0"/>
              <a:t>	</a:t>
            </a:r>
            <a:r>
              <a:rPr lang="es-CO" sz="3200" dirty="0" err="1" smtClean="0"/>
              <a:t>for</a:t>
            </a:r>
            <a:r>
              <a:rPr lang="es-CO" sz="3200" dirty="0" smtClean="0"/>
              <a:t>(</a:t>
            </a:r>
            <a:r>
              <a:rPr lang="es-CO" sz="3200" dirty="0" err="1" smtClean="0"/>
              <a:t>int</a:t>
            </a:r>
            <a:r>
              <a:rPr lang="es-CO" sz="3200" dirty="0" smtClean="0"/>
              <a:t> j=0; j&lt;i; </a:t>
            </a:r>
            <a:r>
              <a:rPr lang="es-CO" sz="3200" dirty="0" err="1" smtClean="0"/>
              <a:t>j++</a:t>
            </a:r>
            <a:r>
              <a:rPr lang="es-CO" sz="3200" dirty="0" smtClean="0"/>
              <a:t>)</a:t>
            </a:r>
          </a:p>
          <a:p>
            <a:pPr marL="0" indent="0">
              <a:buNone/>
            </a:pPr>
            <a:r>
              <a:rPr lang="es-CO" sz="3200" dirty="0" smtClean="0"/>
              <a:t>     	    x++;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 </a:t>
            </a:r>
            <a:endParaRPr lang="es-CO" sz="3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98176" y="1896034"/>
            <a:ext cx="2263589" cy="457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Asuma  n = 3</a:t>
            </a:r>
            <a:r>
              <a:rPr lang="es-CO" baseline="30000" dirty="0" smtClean="0"/>
              <a:t>k</a:t>
            </a:r>
            <a:endParaRPr lang="es-CO" baseline="300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5392"/>
              </p:ext>
            </p:extLst>
          </p:nvPr>
        </p:nvGraphicFramePr>
        <p:xfrm>
          <a:off x="8296834" y="641274"/>
          <a:ext cx="24264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24"/>
                <a:gridCol w="1213224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Rep</a:t>
                      </a:r>
                      <a:r>
                        <a:rPr lang="es-CO" dirty="0" smtClean="0"/>
                        <a:t> J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9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27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27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81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243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243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8296834" y="4666130"/>
                <a:ext cx="1811650" cy="890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  <m:e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834" y="4666130"/>
                <a:ext cx="1811650" cy="8907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53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6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21740" y="2820241"/>
            <a:ext cx="4594413" cy="2195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y=0;  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 (</a:t>
            </a:r>
            <a:r>
              <a:rPr lang="es-CO" sz="3200" dirty="0" err="1" smtClean="0"/>
              <a:t>int</a:t>
            </a:r>
            <a:r>
              <a:rPr lang="es-CO" sz="3200" dirty="0" smtClean="0"/>
              <a:t> j= 1; j*j&lt;=n; </a:t>
            </a:r>
            <a:r>
              <a:rPr lang="es-CO" sz="3200" dirty="0" err="1" smtClean="0"/>
              <a:t>j++</a:t>
            </a:r>
            <a:r>
              <a:rPr lang="es-CO" sz="3200" dirty="0" smtClean="0"/>
              <a:t>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</a:t>
            </a:r>
            <a:r>
              <a:rPr lang="es-CO" sz="3200" dirty="0"/>
              <a:t> </a:t>
            </a:r>
            <a:r>
              <a:rPr lang="es-CO" sz="3200" dirty="0" smtClean="0"/>
              <a:t>y=y++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98176" y="1896034"/>
            <a:ext cx="2263589" cy="457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Asuma  n = K</a:t>
            </a:r>
            <a:r>
              <a:rPr lang="es-CO" baseline="30000" dirty="0" smtClean="0"/>
              <a:t>2</a:t>
            </a:r>
            <a:endParaRPr lang="es-CO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471147" y="5338482"/>
                <a:ext cx="111979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147" y="5338482"/>
                <a:ext cx="1119794" cy="280077"/>
              </a:xfrm>
              <a:prstGeom prst="rect">
                <a:avLst/>
              </a:prstGeom>
              <a:blipFill rotWithShape="0">
                <a:blip r:embed="rId2"/>
                <a:stretch>
                  <a:fillRect l="-3804" r="-2717" b="-434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7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752" y="2268911"/>
            <a:ext cx="4338919" cy="317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b=0;  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 (</a:t>
            </a:r>
            <a:r>
              <a:rPr lang="es-CO" sz="3200" dirty="0" err="1" smtClean="0"/>
              <a:t>int</a:t>
            </a:r>
            <a:r>
              <a:rPr lang="es-CO" sz="3200" dirty="0" smtClean="0"/>
              <a:t> i=0; i &lt;n; i++)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</a:t>
            </a:r>
            <a:r>
              <a:rPr lang="es-CO" sz="3200" dirty="0"/>
              <a:t> </a:t>
            </a:r>
            <a:r>
              <a:rPr lang="es-CO" sz="3200" dirty="0" err="1" smtClean="0"/>
              <a:t>for</a:t>
            </a:r>
            <a:r>
              <a:rPr lang="es-CO" sz="3200" dirty="0" smtClean="0"/>
              <a:t>(</a:t>
            </a:r>
            <a:r>
              <a:rPr lang="es-CO" sz="3200" dirty="0" err="1" smtClean="0"/>
              <a:t>int</a:t>
            </a:r>
            <a:r>
              <a:rPr lang="es-CO" sz="3200" dirty="0" smtClean="0"/>
              <a:t> j=0; j&lt; i*n; </a:t>
            </a:r>
            <a:r>
              <a:rPr lang="es-CO" sz="3200" dirty="0" err="1"/>
              <a:t>j</a:t>
            </a:r>
            <a:r>
              <a:rPr lang="es-CO" sz="3200" dirty="0" err="1" smtClean="0"/>
              <a:t>++</a:t>
            </a:r>
            <a:r>
              <a:rPr lang="es-CO" sz="3200" dirty="0" smtClean="0"/>
              <a:t>)</a:t>
            </a:r>
          </a:p>
          <a:p>
            <a:pPr marL="0" indent="0">
              <a:buNone/>
            </a:pPr>
            <a:r>
              <a:rPr lang="es-CO" sz="3200" dirty="0" smtClean="0"/>
              <a:t>     	b=b+5;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4485"/>
              </p:ext>
            </p:extLst>
          </p:nvPr>
        </p:nvGraphicFramePr>
        <p:xfrm>
          <a:off x="7584140" y="719667"/>
          <a:ext cx="2575860" cy="41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930"/>
                <a:gridCol w="1287930"/>
              </a:tblGrid>
              <a:tr h="5887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Rep</a:t>
                      </a:r>
                      <a:r>
                        <a:rPr lang="es-CO" dirty="0" smtClean="0"/>
                        <a:t> j</a:t>
                      </a:r>
                      <a:endParaRPr lang="es-CO" dirty="0"/>
                    </a:p>
                  </a:txBody>
                  <a:tcPr/>
                </a:tc>
              </a:tr>
              <a:tr h="5887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</a:tr>
              <a:tr h="5887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1*n</a:t>
                      </a:r>
                      <a:endParaRPr lang="es-CO" dirty="0"/>
                    </a:p>
                  </a:txBody>
                  <a:tcPr/>
                </a:tc>
              </a:tr>
              <a:tr h="5887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2*n</a:t>
                      </a:r>
                      <a:endParaRPr lang="es-CO" dirty="0"/>
                    </a:p>
                  </a:txBody>
                  <a:tcPr/>
                </a:tc>
              </a:tr>
              <a:tr h="5887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3*n</a:t>
                      </a:r>
                      <a:endParaRPr lang="es-CO" dirty="0"/>
                    </a:p>
                  </a:txBody>
                  <a:tcPr/>
                </a:tc>
              </a:tr>
              <a:tr h="5887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: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</a:tr>
              <a:tr h="5887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n-1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(n-1)*n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602605" y="18045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n=5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792071" y="5123906"/>
                <a:ext cx="2800318" cy="90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071" y="5123906"/>
                <a:ext cx="2800318" cy="9003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2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 8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9081" y="2833687"/>
            <a:ext cx="5495365" cy="317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 err="1"/>
              <a:t>i</a:t>
            </a:r>
            <a:r>
              <a:rPr lang="es-CO" sz="3200" dirty="0" err="1" smtClean="0"/>
              <a:t>nt</a:t>
            </a:r>
            <a:r>
              <a:rPr lang="es-CO" sz="3200" dirty="0" smtClean="0"/>
              <a:t> t=0;  </a:t>
            </a:r>
          </a:p>
          <a:p>
            <a:pPr marL="0" indent="0">
              <a:buNone/>
            </a:pPr>
            <a:r>
              <a:rPr lang="es-CO" sz="3200" dirty="0" err="1"/>
              <a:t>f</a:t>
            </a:r>
            <a:r>
              <a:rPr lang="es-CO" sz="3200" dirty="0" err="1" smtClean="0"/>
              <a:t>or</a:t>
            </a:r>
            <a:r>
              <a:rPr lang="es-CO" sz="3200" dirty="0" smtClean="0"/>
              <a:t> (</a:t>
            </a:r>
            <a:r>
              <a:rPr lang="es-CO" sz="3200" dirty="0" err="1" smtClean="0"/>
              <a:t>int</a:t>
            </a:r>
            <a:r>
              <a:rPr lang="es-CO" sz="3200" dirty="0" smtClean="0"/>
              <a:t> i= 1; i &lt;=n; i++)</a:t>
            </a:r>
          </a:p>
          <a:p>
            <a:pPr marL="0" indent="0">
              <a:buNone/>
            </a:pPr>
            <a:r>
              <a:rPr lang="es-CO" sz="3200" dirty="0"/>
              <a:t> </a:t>
            </a:r>
            <a:r>
              <a:rPr lang="es-CO" sz="3200" dirty="0" smtClean="0"/>
              <a:t>   </a:t>
            </a:r>
            <a:r>
              <a:rPr lang="es-CO" sz="3200" dirty="0"/>
              <a:t> </a:t>
            </a:r>
            <a:r>
              <a:rPr lang="es-CO" sz="3200" dirty="0" err="1" smtClean="0"/>
              <a:t>for</a:t>
            </a:r>
            <a:r>
              <a:rPr lang="es-CO" sz="3200" dirty="0" smtClean="0"/>
              <a:t>(</a:t>
            </a:r>
            <a:r>
              <a:rPr lang="es-CO" sz="3200" dirty="0" err="1" smtClean="0"/>
              <a:t>int</a:t>
            </a:r>
            <a:r>
              <a:rPr lang="es-CO" sz="3200" dirty="0" smtClean="0"/>
              <a:t> j=0; j*j&lt; 4n; </a:t>
            </a:r>
            <a:r>
              <a:rPr lang="es-CO" sz="3200" dirty="0" err="1"/>
              <a:t>j</a:t>
            </a:r>
            <a:r>
              <a:rPr lang="es-CO" sz="3200" dirty="0" err="1" smtClean="0"/>
              <a:t>++</a:t>
            </a:r>
            <a:r>
              <a:rPr lang="es-CO" sz="3200" dirty="0" smtClean="0"/>
              <a:t>)</a:t>
            </a:r>
          </a:p>
          <a:p>
            <a:pPr marL="0" indent="0">
              <a:buNone/>
            </a:pPr>
            <a:r>
              <a:rPr lang="es-CO" sz="3200" dirty="0"/>
              <a:t>	 </a:t>
            </a:r>
            <a:r>
              <a:rPr lang="es-CO" sz="3200" dirty="0" err="1"/>
              <a:t>for</a:t>
            </a:r>
            <a:r>
              <a:rPr lang="es-CO" sz="3200" dirty="0"/>
              <a:t>(</a:t>
            </a:r>
            <a:r>
              <a:rPr lang="es-CO" sz="3200" dirty="0" err="1"/>
              <a:t>int</a:t>
            </a:r>
            <a:r>
              <a:rPr lang="es-CO" sz="3200" dirty="0"/>
              <a:t> </a:t>
            </a:r>
            <a:r>
              <a:rPr lang="es-CO" sz="3200" dirty="0" smtClean="0"/>
              <a:t>k=1; k*k&lt;=9n</a:t>
            </a:r>
            <a:r>
              <a:rPr lang="es-CO" sz="3200" dirty="0"/>
              <a:t>; </a:t>
            </a:r>
            <a:r>
              <a:rPr lang="es-CO" sz="3200" dirty="0" smtClean="0"/>
              <a:t>k++)</a:t>
            </a:r>
          </a:p>
          <a:p>
            <a:pPr marL="0" indent="0">
              <a:buNone/>
            </a:pPr>
            <a:r>
              <a:rPr lang="es-CO" sz="3200" dirty="0" smtClean="0"/>
              <a:t>     	     t++;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98176" y="1896034"/>
            <a:ext cx="2263589" cy="457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Asuma  n = S</a:t>
            </a:r>
            <a:r>
              <a:rPr lang="es-CO" baseline="30000" dirty="0" smtClean="0"/>
              <a:t>2</a:t>
            </a:r>
            <a:endParaRPr lang="es-CO" baseline="30000" dirty="0"/>
          </a:p>
        </p:txBody>
      </p:sp>
    </p:spTree>
    <p:extLst>
      <p:ext uri="{BB962C8B-B14F-4D97-AF65-F5344CB8AC3E}">
        <p14:creationId xmlns:p14="http://schemas.microsoft.com/office/powerpoint/2010/main" val="40448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594</Words>
  <Application>Microsoft Office PowerPoint</Application>
  <PresentationFormat>Panorámica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de Office</vt:lpstr>
      <vt:lpstr>Ejercicios de conteos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  <vt:lpstr>Ejercicio 8</vt:lpstr>
      <vt:lpstr>Ejercicio 9</vt:lpstr>
      <vt:lpstr>Ejercicio 10</vt:lpstr>
      <vt:lpstr>Ejercicio 11</vt:lpstr>
      <vt:lpstr>Ejercicio 12</vt:lpstr>
      <vt:lpstr>Ejercicio 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de conteos</dc:title>
  <dc:creator>Revisor</dc:creator>
  <cp:lastModifiedBy>Revisor</cp:lastModifiedBy>
  <cp:revision>27</cp:revision>
  <dcterms:created xsi:type="dcterms:W3CDTF">2020-05-18T05:26:49Z</dcterms:created>
  <dcterms:modified xsi:type="dcterms:W3CDTF">2020-05-21T05:21:40Z</dcterms:modified>
</cp:coreProperties>
</file>