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7"/>
  </p:notesMasterIdLst>
  <p:sldIdLst>
    <p:sldId id="256" r:id="rId5"/>
    <p:sldId id="272" r:id="rId6"/>
    <p:sldId id="269" r:id="rId7"/>
    <p:sldId id="270" r:id="rId8"/>
    <p:sldId id="274" r:id="rId9"/>
    <p:sldId id="275" r:id="rId10"/>
    <p:sldId id="273" r:id="rId11"/>
    <p:sldId id="278" r:id="rId12"/>
    <p:sldId id="279" r:id="rId13"/>
    <p:sldId id="283" r:id="rId14"/>
    <p:sldId id="281" r:id="rId15"/>
    <p:sldId id="282" r:id="rId16"/>
    <p:sldId id="285" r:id="rId17"/>
    <p:sldId id="286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258" r:id="rId29"/>
    <p:sldId id="257" r:id="rId30"/>
    <p:sldId id="259" r:id="rId31"/>
    <p:sldId id="260" r:id="rId32"/>
    <p:sldId id="261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263" r:id="rId42"/>
    <p:sldId id="288" r:id="rId43"/>
    <p:sldId id="289" r:id="rId44"/>
    <p:sldId id="290" r:id="rId45"/>
    <p:sldId id="287" r:id="rId46"/>
    <p:sldId id="291" r:id="rId47"/>
    <p:sldId id="292" r:id="rId48"/>
    <p:sldId id="293" r:id="rId49"/>
    <p:sldId id="294" r:id="rId50"/>
    <p:sldId id="295" r:id="rId51"/>
    <p:sldId id="296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3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2B2F"/>
    <a:srgbClr val="0B8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3292" autoAdjust="0"/>
  </p:normalViewPr>
  <p:slideViewPr>
    <p:cSldViewPr snapToGrid="0" snapToObjects="1">
      <p:cViewPr varScale="1">
        <p:scale>
          <a:sx n="92" d="100"/>
          <a:sy n="92" d="100"/>
        </p:scale>
        <p:origin x="13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45AAF-82E4-459A-878D-A91AC05BE3EB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5D3F-3334-47C0-B695-F03CC3BB6F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48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if I accidentally</a:t>
            </a:r>
            <a:r>
              <a:rPr lang="en-US" baseline="0" dirty="0"/>
              <a:t> close a window?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View Menu – Toolbox/Error List/Solution Explorer/Properties Window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Debug Menu&gt;&gt;Windows – Immediate Window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 -&gt; Reset Window Layout</a:t>
            </a:r>
            <a:endParaRPr lang="en-CA" dirty="0"/>
          </a:p>
          <a:p>
            <a:endParaRPr lang="en-US" dirty="0"/>
          </a:p>
          <a:p>
            <a:r>
              <a:rPr lang="en-US" dirty="0"/>
              <a:t>We didn’t use some of these; they are all in</a:t>
            </a:r>
            <a:r>
              <a:rPr lang="en-US" baseline="0" dirty="0"/>
              <a:t> the default layout, but there are tons of additional windows that can be used.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67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integrity?</a:t>
            </a:r>
          </a:p>
          <a:p>
            <a:r>
              <a:rPr lang="en-US" dirty="0"/>
              <a:t>Accessibility?</a:t>
            </a:r>
          </a:p>
          <a:p>
            <a:r>
              <a:rPr lang="en-US" dirty="0"/>
              <a:t>Usability?</a:t>
            </a:r>
          </a:p>
          <a:p>
            <a:endParaRPr lang="en-US" dirty="0"/>
          </a:p>
          <a:p>
            <a:r>
              <a:rPr lang="en-US" dirty="0"/>
              <a:t>There are pros and cons to both decisions.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83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AODA compliance and style guide.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EE5-70DD-DE4C-8879-BE9B0D41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03C2-C53C-0047-AFDD-1BE4BB88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C4C1-1112-D744-AD37-A619DF8C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E45C-7591-554A-BB5F-E1685C0D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637A-1AB8-7044-BAF2-D307D6B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467-9560-5847-8F1F-4FB42DED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5972-EE05-5749-BF79-65CCB01D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0A25-EE12-6D49-AF18-2CD69D3F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7204-295B-0944-92FA-7C31A83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E49F-0D65-3E4F-954A-26314BA3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9E78B-96A3-B043-8F41-6720E50A4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49621-D6D9-D543-AAF1-906E634D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20B5-E246-0D44-AD22-13311A27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BAC9-9AF8-3349-8454-5AFCFA7D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37D4-E054-2442-9018-A6B9CD8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1332-084C-E143-8BCE-0ADF59E3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4EF9-F288-CE42-BE59-1C94D844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FDA9-6CC7-864D-8A08-9D340E5A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FF1F-7FB9-D443-85B4-CAA66C22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44FD-BF5B-264A-8C66-4B34B98F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8898-139B-A24E-A2F2-4714DDD3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747B-7FCF-1841-9866-75032890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E5EA-6FE8-9C4A-95FC-C3F0753C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80F1-CC53-E543-8319-46DC3DD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38C2-5E86-2A4E-B0A4-96398B7B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18E6-4FD5-9B49-A692-37DE7C6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84A9-756C-AA42-AA52-AD8391597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98A2A-ABAE-2645-9EAF-A183FCCC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6CF7-1518-E840-A6D9-4A81476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10AE-A1A0-B74A-B952-1842D92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1EDB-314C-6D4E-B39B-0021BD4E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41E-28B3-794E-8A62-0BEDE23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F413-FE31-CC4B-85BA-71C37480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876B-D215-704D-9E0D-D095927B2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39818-9DD9-9642-829C-EC45818E7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30D90-B605-8741-8E2E-03E43365E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8784F-95A7-B048-94CE-58805EE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B29C-B22E-1C46-8FFF-D6899247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C4C7-96FA-D744-A568-C0D06F4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2188-C684-0942-A418-20CEA188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829B4-7DF6-5349-B636-917C50B6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DAAB-CD47-2C4E-89B8-12E5FF03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DF2AF-90ED-BD47-A840-BB3F804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99210-A7E5-064C-A921-4F38A82F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88243-30AC-F64B-8A62-A12B2D0F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F1323-3E2B-AB42-BF1E-F9BABFC3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23D8-E836-AE49-93BA-380045FD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D4F0-9BBD-6E4B-A6FF-07212A98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EB8B-98A5-C747-B217-5BD83C21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BE82-5E3A-1841-8E4F-8ED49182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FC9D-80BB-7F4A-92F2-1477A10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B897-9859-2040-A960-CC345890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F89E-12E5-2B4E-B138-ADCC25E3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64F83-FDF8-D742-98BB-1A97ACD0F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E2DC7-532F-0545-8BA9-DB5806CF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E9FB-AD87-EC46-8766-182DD34C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C85C-20D3-5D4F-AA08-A7B6350D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803C-6DBB-C44F-93F3-9EC84305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125B8-D190-D246-AC7E-02E2E1AC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071A-7584-B84C-9612-C8839AFB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8FE8-78D8-AF4D-BD1B-1C439FB92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8328-5A41-7647-B041-10DE08505A8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C39C-C62E-C344-949A-1E743FEA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0526-40C5-2C48-B36E-26C8C2BD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s.microsoft.com/en-us/dotnet/api/system.windows.controls.label?view=netframework-4.8" TargetMode="External"/><Relationship Id="rId7" Type="http://schemas.openxmlformats.org/officeDocument/2006/relationships/hyperlink" Target="https://docs.microsoft.com/en-us/dotnet/api/system.windows.controls.checkbox?view=netframework-4.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dotnet/api/system.windows.controls.radiobutton?view=netframework-4.8" TargetMode="External"/><Relationship Id="rId5" Type="http://schemas.openxmlformats.org/officeDocument/2006/relationships/hyperlink" Target="https://docs.microsoft.com/en-us/dotnet/api/system.windows.controls.button?view=netframework-4.8" TargetMode="External"/><Relationship Id="rId4" Type="http://schemas.openxmlformats.org/officeDocument/2006/relationships/hyperlink" Target="https://docs.microsoft.com/en-us/dotnet/api/system.windows.controls.textbox?view=netframework-4.8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s.microsoft.com/en-us/dotnet/api/system.windows.controls.combobox?view=netframework-4.8" TargetMode="External"/><Relationship Id="rId7" Type="http://schemas.openxmlformats.org/officeDocument/2006/relationships/hyperlink" Target="https://docs.microsoft.com/en-us/dotnet/api/system.windows.forms?view=netframework-4.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dotnet/api/system.windows.forms.numericupdown?view=netframework-4.8" TargetMode="External"/><Relationship Id="rId5" Type="http://schemas.openxmlformats.org/officeDocument/2006/relationships/hyperlink" Target="https://docs.microsoft.com/en-us/dotnet/api/system.windows.controls.listbox?view=netframework-4.8" TargetMode="External"/><Relationship Id="rId4" Type="http://schemas.openxmlformats.org/officeDocument/2006/relationships/hyperlink" Target="https://docs.microsoft.com/en-us/dotnet/api/system.windows.controls.groupbox?view=netframework-4.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windows.controls.label?view=netframework-4.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windows.controls.textbox?view=netframework-4.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windows.controls.button?view=netframework-4.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ocs.microsoft.com/en-us/dotnet/api/system.windows.controls.radiobutton?view=netframework-4.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windows.controls.checkbox?view=netframework-4.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docs.microsoft.com/en-us/dotnet/api/system.windows.forms.tooltip?view=netframework-4.8" TargetMode="External"/><Relationship Id="rId4" Type="http://schemas.openxmlformats.org/officeDocument/2006/relationships/hyperlink" Target="https://docs.microsoft.com/en-us/dotnet/framework/winforms/controls/how-to-set-the-tab-order-on-windows-form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microsoft.com/en-us/dotnet/framework/winforms/controls/how-to-set-the-tab-order-on-windows-forms" TargetMode="Externa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dotnet/csharp/language-reference/language-specification/documentation-comments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dotnet/csharp/programming-guide/types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dotnet/csharp/programming-guide/types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dotnet/csharp/language-reference/keywords/fo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dotnet/csharp/language-reference/keywords/for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297C3EB-CA61-6B43-83F8-58D35DCAA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/>
          <a:stretch/>
        </p:blipFill>
        <p:spPr>
          <a:xfrm>
            <a:off x="5960030" y="0"/>
            <a:ext cx="623196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D1CC8-73E0-D147-9A16-8D9AC60C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94" y="969479"/>
            <a:ext cx="1101118" cy="37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7185" y="2205339"/>
            <a:ext cx="432609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b="1" dirty="0">
                <a:solidFill>
                  <a:srgbClr val="0B8261"/>
                </a:solidFill>
              </a:rPr>
              <a:t>COSC 2100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FEF79-6189-8542-BDD4-DFA9C6D3E33F}"/>
              </a:ext>
            </a:extLst>
          </p:cNvPr>
          <p:cNvSpPr/>
          <p:nvPr/>
        </p:nvSpPr>
        <p:spPr>
          <a:xfrm>
            <a:off x="678533" y="5642452"/>
            <a:ext cx="1989968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r>
              <a:rPr lang="en-US" dirty="0">
                <a:solidFill>
                  <a:srgbClr val="3E2B2F"/>
                </a:solidFill>
              </a:rPr>
              <a:t>Form Controls and UI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78394" y="5221222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Common Issue #1 of 129301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very common for a student to accidentally end up in a code editor with an empty event handler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Worse, if you try to delete the empty event handler, everything stops working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happens when you double-click a form control – Visual Studio tries to create a default event handler for that control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now, just ignore it and go back to the design view – don’t delete anything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OOP II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Properties Window &amp; Accessibility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5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Visual Studio’s Design View, the Properties Window appears at the bottom-right by default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any control or the form itself to see properties related to this control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There’s a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list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these vary between control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particularly aware of: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– we want our form controls to follow our style guide and we want them to be easy to identify when we’re coding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– usually, this is the text that the user can see on the control, or for the form object it’s the title bar text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Accessibility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Accessibility standard compliance (like for AODA) matters a lot and it is not very effective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tkinter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 it wasn’t emphasized in PROG 1205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Accessibility standards are part of our style guide and it happens many of them relate to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9554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Accessibility Feature #1: Contrast and Legibility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need to ensure we haven’t picked terrible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colours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tiny fonts, or heavily stylized fonts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ce Script MT" panose="030303020206070C0B05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ce Script MT" panose="030303020206070C0B05" pitchFamily="66" charset="0"/>
                <a:ea typeface="+mn-ea"/>
                <a:cs typeface="+mn-cs"/>
              </a:rPr>
              <a:t>like this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keep these things default, you’re fine!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could also make the fonts bigger if you like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fonts that come up when discussing accessibility (for the curious):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Helvetica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DyslexicAlta" panose="00000500000000000000" pitchFamily="50" charset="0"/>
                <a:ea typeface="+mn-ea"/>
                <a:cs typeface="+mn-cs"/>
              </a:rPr>
              <a:t>OpenDyslexic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DyslexicAlta" panose="00000500000000000000" pitchFamily="50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Dyslexic" panose="00000500000000000000" pitchFamily="50" charset="0"/>
                <a:ea typeface="+mn-ea"/>
                <a:cs typeface="+mn-cs"/>
              </a:rPr>
              <a:t>abcdefghi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DyslexicAlta" panose="00000500000000000000" pitchFamily="50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DyslexicAlta" panose="00000500000000000000" pitchFamily="50" charset="0"/>
                <a:ea typeface="+mn-ea"/>
                <a:cs typeface="+mn-cs"/>
              </a:rPr>
              <a:t>abcdefghi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DyslexicAlta" panose="00000500000000000000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Arial	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abcdefghi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Comic Sans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abcdefghi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Century Gothic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abcdefghi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5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Accessibility Feature #2: Tab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 order allows users to access controls without a mouse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very useful for users with limited or no sight, or limited dexterity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It’s also often faster for impatient professors marking your work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the “reading order” of every single control on the form, and set their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TabIndex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property in order, starting from 0 or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also go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 Order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quickly mass-set the tab order for all controls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including controls that can’t accept focus, such as Labels – it is harmless and sometimes carries benefits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1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Accessibility Feature #3: Access Keys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keys (or “hotkeys”) are ways to access or activate a control using a keyboard combination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Windows standards, these are typically done using Alt plus a relevant letter, and the letter is indicated with an underline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make a hotkey without writing code in a Windows form by setting the Text property of a control with an ampersand (&amp;) before the letter (e.g. 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&amp;Calculate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C&amp;lear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Alt+C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runs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alculate,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Alt+L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runs C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gets the whole thing working, including the underline, and is preferred to writing custom code to do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5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Accessibility Feature #3B: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AcceptButton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important form of keyboard access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AcceptButton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property of the form to set a default behavior for the Enter key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CancelButton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property of the form to set a default behavior for the Esc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31" y="4089926"/>
            <a:ext cx="4384620" cy="2466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89" y="3554051"/>
            <a:ext cx="2159995" cy="3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Accessibility Feature #4: Tooltips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Tooltips aren’t just advice – although advice can be useful!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are also the content that gets read to a user in certain screen reading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thus critically important for software access for the blind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Adding tooltips to Windows Forms is an unusual process: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Drag a new tooltip object onto the form from the toolbox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 it a name that conforms to the style guide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adds a tooltip property to every other object on the form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each control that users can interact with and write a tooltip in the tooltip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OOP II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Event Handlers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OOP II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Visual Studio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4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for a Windows 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course, we’re only working on Windows Forms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Generally they don’t do anything unless something else takes place: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a button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 some text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the mouse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Programming for these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called “Event Driven Programming”, and all of our programming is going to be in response to an event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make things happen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WinForms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we code “Event Handlers”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2" y="1714500"/>
            <a:ext cx="7894382" cy="1207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Handlers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double-click any form control to create a default event handler for that control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 double-click a button, I go into the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codebehind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file and see an event handler like the one above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the set of instructions that I want to happen when the button named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buttonExample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is clicked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 write in there,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MessageBox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“You clicked it”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5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5998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Handler Wiring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Earlier I mentioned that deleting an event handler can cause issues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Something Visual Studio does for us is “wiring” – creating a relationship between the button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the form and the button’s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handler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view event wiring in the design view by clicking on the Properties window and the lightning icon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won’t really be using this for much yet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978" y="1755228"/>
            <a:ext cx="4689253" cy="400302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202706" y="2326341"/>
            <a:ext cx="672353" cy="4840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46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2" y="1714500"/>
            <a:ext cx="7894382" cy="1207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Coding Part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void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buttonExample_Click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EventArgs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is an access specifier – we’ll worry about that later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is the “return type” – what value do we expect back from this event handler? In this case, it’s nothing at all, or “void”.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buttonExample_Click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is an automatically generated name for this event handler, which is technically a function – it is also kind of a bad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buttonExample_Click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 function – like in Python, that means 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and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EventArgs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are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77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Coding Part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about this?: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MessageBox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“You clicked it”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MessageBox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is an identifier type – it’s technically referring to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MessageBox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from the .NET Class Library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means 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is a method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MessageBox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“You clicked it”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parameter of the Show method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MessageBox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 C#, every code statement is completed by a semicolon (;)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6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Form Controls and Layout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About Form Controls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8261"/>
                </a:solidFill>
                <a:latin typeface="+mn-lt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Brief Review: The .NET Framework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.NET Framework?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are we using the .NET Framework?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7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Brief Review: Visual Studio Features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35893"/>
            <a:ext cx="6382763" cy="446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674" y="2278853"/>
            <a:ext cx="1066526" cy="37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Toolbox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5214" y="6251785"/>
            <a:ext cx="1066526" cy="37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Error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105" y="4371355"/>
            <a:ext cx="1066526" cy="66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Form Designer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8814" y="2923187"/>
            <a:ext cx="1066526" cy="66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Solution Explorer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9197" y="3965156"/>
            <a:ext cx="1244280" cy="66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Properties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14683" y="6210855"/>
            <a:ext cx="1244280" cy="66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Immediate Window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1536631" y="3731172"/>
            <a:ext cx="2625466" cy="9710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38074" y="5219954"/>
            <a:ext cx="1066526" cy="66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Team Explorer</a:t>
            </a:r>
          </a:p>
        </p:txBody>
      </p:sp>
    </p:spTree>
    <p:extLst>
      <p:ext uri="{BB962C8B-B14F-4D97-AF65-F5344CB8AC3E}">
        <p14:creationId xmlns:p14="http://schemas.microsoft.com/office/powerpoint/2010/main" val="83940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93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Form Controls You Should Already Know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following form controls are pretty simple, and equivalent controls were definitely covered in PROG 1205:</a:t>
            </a: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hlinkClick r:id="rId3"/>
              </a:rPr>
              <a:t>Label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0000"/>
                </a:solidFill>
                <a:hlinkClick r:id="rId4"/>
              </a:rPr>
              <a:t>TextBox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hlinkClick r:id="rId5"/>
              </a:rPr>
              <a:t>Button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You may also have used these:</a:t>
            </a: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0000"/>
                </a:solidFill>
                <a:hlinkClick r:id="rId6"/>
              </a:rPr>
              <a:t>RadioButton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0000"/>
                </a:solidFill>
                <a:hlinkClick r:id="rId7"/>
              </a:rPr>
              <a:t>CheckBox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Any others?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37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22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Other Common Controls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hlinkClick r:id="rId3"/>
              </a:rPr>
              <a:t>ComboBox</a:t>
            </a: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hlinkClick r:id="rId4"/>
              </a:rPr>
              <a:t>GroupBox</a:t>
            </a: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hlinkClick r:id="rId5"/>
              </a:rPr>
              <a:t>ListBox</a:t>
            </a: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hlinkClick r:id="rId6"/>
              </a:rPr>
              <a:t>NumericUpDown</a:t>
            </a: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There are literally </a:t>
            </a:r>
            <a:r>
              <a:rPr lang="en-US" sz="3200" dirty="0">
                <a:solidFill>
                  <a:srgbClr val="000000"/>
                </a:solidFill>
                <a:hlinkClick r:id="rId7"/>
              </a:rPr>
              <a:t>hundreds of other controls</a:t>
            </a:r>
            <a:r>
              <a:rPr lang="en-US" sz="3200" dirty="0">
                <a:solidFill>
                  <a:srgbClr val="000000"/>
                </a:solidFill>
              </a:rPr>
              <a:t> including many we will use later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 is Microsoft’s flagship Integrated Development Environment (IDE)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well-known for being “bulky” but having a lot of robust and useful features and supports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 supports many programming languages – not just .NET languages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Programs could also be written in any editor and then compiled in Visual Studio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desktop applications, console applications (i.e. text-based), or web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3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630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Windows Form Controls: Label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hlinkClick r:id="rId3"/>
              </a:rPr>
              <a:t>Labels</a:t>
            </a:r>
            <a:r>
              <a:rPr lang="en-US" sz="3200" dirty="0">
                <a:solidFill>
                  <a:srgbClr val="000000"/>
                </a:solidFill>
              </a:rPr>
              <a:t> display text that the user can’t directly manipulate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Labels can’t be selected and can’t receive focus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default event handler is “Click”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In some environments, labels that aren’t used in code aren’t named at all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Most common use is to identify some other control on 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96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11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Windows Form Controls: </a:t>
            </a:r>
            <a:r>
              <a:rPr lang="en-US" sz="3200" b="1" dirty="0" err="1">
                <a:solidFill>
                  <a:srgbClr val="0B8261"/>
                </a:solidFill>
              </a:rPr>
              <a:t>TextBox</a:t>
            </a:r>
            <a:endParaRPr lang="en-US" sz="3200" b="1" dirty="0">
              <a:solidFill>
                <a:srgbClr val="0B8261"/>
              </a:solidFill>
            </a:endParaRP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hlinkClick r:id="rId3"/>
              </a:rPr>
              <a:t>TextBoxes</a:t>
            </a:r>
            <a:r>
              <a:rPr lang="en-US" sz="3200" dirty="0">
                <a:solidFill>
                  <a:srgbClr val="000000"/>
                </a:solidFill>
              </a:rPr>
              <a:t> are equivalent to the “Entry” type in </a:t>
            </a:r>
            <a:r>
              <a:rPr lang="en-US" sz="3200" dirty="0" err="1">
                <a:solidFill>
                  <a:srgbClr val="000000"/>
                </a:solidFill>
              </a:rPr>
              <a:t>tkinter</a:t>
            </a: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Textboxes are intended for data entry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default event handler is “</a:t>
            </a:r>
            <a:r>
              <a:rPr lang="en-US" sz="3200" dirty="0" err="1">
                <a:solidFill>
                  <a:srgbClr val="000000"/>
                </a:solidFill>
              </a:rPr>
              <a:t>TextChanged</a:t>
            </a:r>
            <a:r>
              <a:rPr lang="en-US" sz="3200" dirty="0">
                <a:solidFill>
                  <a:srgbClr val="000000"/>
                </a:solidFill>
              </a:rPr>
              <a:t>”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Textboxes can be set to </a:t>
            </a:r>
            <a:r>
              <a:rPr lang="en-US" sz="3200" dirty="0" err="1">
                <a:solidFill>
                  <a:srgbClr val="000000"/>
                </a:solidFill>
              </a:rPr>
              <a:t>ReadOnly</a:t>
            </a:r>
            <a:r>
              <a:rPr lang="en-US" sz="3200" dirty="0">
                <a:solidFill>
                  <a:srgbClr val="000000"/>
                </a:solidFill>
              </a:rPr>
              <a:t> if you don’t want the user to modify their contents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In fact, if you wanted to, you could adjust the properties of a Textbox so that it would appear and behave exactly like a Label (but that would be silly)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1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Windows Form Controls: Labels and Textboxes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For an output field, should you use a Label or a Textbox?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630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Windows Form Controls: Button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hlinkClick r:id="rId3"/>
              </a:rPr>
              <a:t>Buttons</a:t>
            </a:r>
            <a:r>
              <a:rPr lang="en-US" sz="3200" dirty="0">
                <a:solidFill>
                  <a:srgbClr val="000000"/>
                </a:solidFill>
              </a:rPr>
              <a:t> are used to execute some kind of action – but they aren’t always required</a:t>
            </a: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00000"/>
                </a:solidFill>
              </a:rPr>
              <a:t>Consider a temperature converter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They are usually named related to the action they do, and their text property is typically one word related to that action, too</a:t>
            </a: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default event handler is “Click”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89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 “RadioButton” - Tabris.js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699" y="2175696"/>
            <a:ext cx="20193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07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Windows Form Controls: </a:t>
            </a:r>
            <a:r>
              <a:rPr lang="en-US" sz="3200" b="1" dirty="0" err="1">
                <a:solidFill>
                  <a:srgbClr val="0B8261"/>
                </a:solidFill>
              </a:rPr>
              <a:t>RadioButton</a:t>
            </a:r>
            <a:endParaRPr lang="en-US" sz="3200" b="1" dirty="0">
              <a:solidFill>
                <a:srgbClr val="0B8261"/>
              </a:solidFill>
            </a:endParaRP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hlinkClick r:id="rId4"/>
              </a:rPr>
              <a:t>RadioButtons</a:t>
            </a:r>
            <a:r>
              <a:rPr lang="en-US" sz="3200" dirty="0">
                <a:solidFill>
                  <a:srgbClr val="000000"/>
                </a:solidFill>
              </a:rPr>
              <a:t> are confusing to name; some people name them like buttons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RadioButtons</a:t>
            </a:r>
            <a:r>
              <a:rPr lang="en-US" sz="3200" dirty="0">
                <a:solidFill>
                  <a:srgbClr val="000000"/>
                </a:solidFill>
              </a:rPr>
              <a:t> are intended to allow choice of one selection from a list of selections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If there’s only one thing to choose from, consider a </a:t>
            </a:r>
            <a:r>
              <a:rPr lang="en-US" sz="3200" dirty="0" err="1">
                <a:solidFill>
                  <a:srgbClr val="000000"/>
                </a:solidFill>
              </a:rPr>
              <a:t>CheckBox</a:t>
            </a:r>
            <a:r>
              <a:rPr lang="en-US" sz="3200" dirty="0">
                <a:solidFill>
                  <a:srgbClr val="000000"/>
                </a:solidFill>
              </a:rPr>
              <a:t> instead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default event handler is “</a:t>
            </a:r>
            <a:r>
              <a:rPr lang="en-US" sz="3200" dirty="0" err="1">
                <a:solidFill>
                  <a:srgbClr val="000000"/>
                </a:solidFill>
              </a:rPr>
              <a:t>CheckedChanged</a:t>
            </a:r>
            <a:r>
              <a:rPr lang="en-US" sz="3200" dirty="0">
                <a:solidFill>
                  <a:srgbClr val="000000"/>
                </a:solidFill>
              </a:rPr>
              <a:t>”, which executes when it is checked </a:t>
            </a:r>
            <a:r>
              <a:rPr lang="en-US" sz="3200" i="1" dirty="0">
                <a:solidFill>
                  <a:srgbClr val="000000"/>
                </a:solidFill>
              </a:rPr>
              <a:t>or </a:t>
            </a:r>
            <a:r>
              <a:rPr lang="en-US" sz="3200" dirty="0">
                <a:solidFill>
                  <a:srgbClr val="000000"/>
                </a:solidFill>
              </a:rPr>
              <a:t>unchecked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41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322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Windows Form Controls: </a:t>
            </a:r>
            <a:r>
              <a:rPr lang="en-US" sz="3200" b="1" dirty="0" err="1">
                <a:solidFill>
                  <a:srgbClr val="0B8261"/>
                </a:solidFill>
              </a:rPr>
              <a:t>CheckBox</a:t>
            </a:r>
            <a:endParaRPr lang="en-US" sz="3200" b="1" dirty="0">
              <a:solidFill>
                <a:srgbClr val="0B8261"/>
              </a:solidFill>
            </a:endParaRP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hlinkClick r:id="rId3"/>
              </a:rPr>
              <a:t>CheckBoxes</a:t>
            </a:r>
            <a:r>
              <a:rPr lang="en-US" sz="3200" dirty="0">
                <a:solidFill>
                  <a:srgbClr val="000000"/>
                </a:solidFill>
              </a:rPr>
              <a:t> allow a yes/no choice, where a </a:t>
            </a:r>
            <a:r>
              <a:rPr lang="en-US" sz="3200" dirty="0" err="1">
                <a:solidFill>
                  <a:srgbClr val="000000"/>
                </a:solidFill>
              </a:rPr>
              <a:t>CheckBox’s</a:t>
            </a:r>
            <a:r>
              <a:rPr lang="en-US" sz="3200" dirty="0">
                <a:solidFill>
                  <a:srgbClr val="000000"/>
                </a:solidFill>
              </a:rPr>
              <a:t> “Checked” property is equal to True or False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default event handler is “</a:t>
            </a:r>
            <a:r>
              <a:rPr lang="en-US" sz="3200" dirty="0" err="1">
                <a:solidFill>
                  <a:srgbClr val="000000"/>
                </a:solidFill>
              </a:rPr>
              <a:t>CheckedChanged</a:t>
            </a:r>
            <a:r>
              <a:rPr lang="en-US" sz="3200" dirty="0">
                <a:solidFill>
                  <a:srgbClr val="000000"/>
                </a:solidFill>
              </a:rPr>
              <a:t>”, which executes when it is checked </a:t>
            </a:r>
            <a:r>
              <a:rPr lang="en-US" sz="3200" i="1" dirty="0">
                <a:solidFill>
                  <a:srgbClr val="000000"/>
                </a:solidFill>
              </a:rPr>
              <a:t>or </a:t>
            </a:r>
            <a:r>
              <a:rPr lang="en-US" sz="3200" dirty="0">
                <a:solidFill>
                  <a:srgbClr val="000000"/>
                </a:solidFill>
              </a:rPr>
              <a:t>unchecked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2050" name="Picture 2" descr="How Design a style in WPF radiobutton like checkbox - Stack Ove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85" y="4414517"/>
            <a:ext cx="4317846" cy="2254297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1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Layout for a Windows Form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This course does not emphasize design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If you’d like things laid out well, consider making use of these: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3345"/>
          <a:stretch/>
        </p:blipFill>
        <p:spPr>
          <a:xfrm>
            <a:off x="1403713" y="4068848"/>
            <a:ext cx="9144000" cy="281017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>
            <a:off x="5708007" y="2941353"/>
            <a:ext cx="1431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Align Left / Center / Right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6113031" y="3701642"/>
            <a:ext cx="621711" cy="106479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8003" y="2934002"/>
            <a:ext cx="1431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Align Top / Middle / Bottom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7253027" y="3694291"/>
            <a:ext cx="621711" cy="106479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3719" y="2933416"/>
            <a:ext cx="1431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Make Same Width / Height / Size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8478743" y="3693705"/>
            <a:ext cx="621711" cy="106479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34038" y="3233387"/>
            <a:ext cx="143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Space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Evenly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9839062" y="3813686"/>
            <a:ext cx="621711" cy="840705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82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Form Controls and Layout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Accessibility Features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(sort of review, but it’s worthwhile)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8261"/>
                </a:solidFill>
                <a:latin typeface="+mn-lt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39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68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Accessibility for a Windows Form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This course DOES emphasize accessibility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All of your forms should be completely usable by someone without a mouse / trackpad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  <a:endParaRPr lang="en-US" sz="1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Accessibility features:</a:t>
            </a: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Contrast</a:t>
            </a:r>
            <a:r>
              <a:rPr lang="en-US" sz="2800" dirty="0">
                <a:solidFill>
                  <a:srgbClr val="000000"/>
                </a:solidFill>
              </a:rPr>
              <a:t> – don’t pick conflicting background </a:t>
            </a:r>
            <a:r>
              <a:rPr lang="en-US" sz="2800" dirty="0" err="1">
                <a:solidFill>
                  <a:srgbClr val="000000"/>
                </a:solidFill>
              </a:rPr>
              <a:t>colours</a:t>
            </a:r>
            <a:endParaRPr lang="en-US" sz="28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hlinkClick r:id="rId4"/>
              </a:rPr>
              <a:t>Tab Order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– follow the intended workflow of the tool, or a natural reading order</a:t>
            </a: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Hotkeys</a:t>
            </a:r>
            <a:r>
              <a:rPr lang="en-US" sz="2800" dirty="0">
                <a:solidFill>
                  <a:srgbClr val="000000"/>
                </a:solidFill>
              </a:rPr>
              <a:t> – for </a:t>
            </a:r>
            <a:r>
              <a:rPr lang="en-US" sz="2800" i="1" dirty="0">
                <a:solidFill>
                  <a:srgbClr val="000000"/>
                </a:solidFill>
              </a:rPr>
              <a:t>all</a:t>
            </a:r>
            <a:r>
              <a:rPr lang="en-US" sz="2800" dirty="0">
                <a:solidFill>
                  <a:srgbClr val="000000"/>
                </a:solidFill>
              </a:rPr>
              <a:t> controls the user needs to use</a:t>
            </a: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</a:rPr>
              <a:t>AcceptButton</a:t>
            </a:r>
            <a:r>
              <a:rPr lang="en-US" sz="2800" dirty="0">
                <a:solidFill>
                  <a:srgbClr val="000000"/>
                </a:solidFill>
              </a:rPr>
              <a:t> – default action for your form</a:t>
            </a:r>
          </a:p>
          <a:p>
            <a:pPr marL="914400" lvl="1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hlinkClick r:id="rId5"/>
              </a:rPr>
              <a:t>Tooltips</a:t>
            </a:r>
            <a:r>
              <a:rPr lang="en-US" sz="2800" dirty="0">
                <a:solidFill>
                  <a:srgbClr val="000000"/>
                </a:solidFill>
              </a:rPr>
              <a:t> – on </a:t>
            </a:r>
            <a:r>
              <a:rPr lang="en-US" sz="2800" i="1" dirty="0">
                <a:solidFill>
                  <a:srgbClr val="000000"/>
                </a:solidFill>
              </a:rPr>
              <a:t>all</a:t>
            </a:r>
            <a:r>
              <a:rPr lang="en-US" sz="2800" dirty="0">
                <a:solidFill>
                  <a:srgbClr val="000000"/>
                </a:solidFill>
              </a:rPr>
              <a:t> controls the user needs to 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74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Setting Tab Order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43" y="1573842"/>
            <a:ext cx="2991000" cy="5088392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36823" y="1870841"/>
            <a:ext cx="6966446" cy="49630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linkClick r:id="rId5"/>
              </a:rPr>
              <a:t>Tab Order</a:t>
            </a:r>
            <a:r>
              <a:rPr lang="en-US" dirty="0">
                <a:solidFill>
                  <a:srgbClr val="000000"/>
                </a:solidFill>
              </a:rPr>
              <a:t> can be set by individually setting the </a:t>
            </a:r>
            <a:r>
              <a:rPr lang="en-US" dirty="0" err="1">
                <a:solidFill>
                  <a:srgbClr val="000000"/>
                </a:solidFill>
              </a:rPr>
              <a:t>TabIndex</a:t>
            </a:r>
            <a:r>
              <a:rPr lang="en-US" dirty="0">
                <a:solidFill>
                  <a:srgbClr val="000000"/>
                </a:solidFill>
              </a:rPr>
              <a:t> property of the controls on the form</a:t>
            </a:r>
          </a:p>
          <a:p>
            <a:pPr marL="457200" indent="-45720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Typically it’s suggested to follow a western-styled reading order (left to right, top to bottom)</a:t>
            </a:r>
          </a:p>
          <a:p>
            <a:pPr marL="457200" indent="-45720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It’s generally a good idea to include every single control, even Labels</a:t>
            </a:r>
          </a:p>
          <a:p>
            <a:pPr marL="457200" indent="-45720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Want a shortcut and a handy way to check Tab Order?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19145" y="6172199"/>
            <a:ext cx="3316798" cy="3368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0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Folders in Visual Studio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Folders: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bin\Debug folder holds the files needed to run the program in the debugger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Compiled versions are placed in the Release folders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distribute an application, only the .exe file is needed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Resources: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 folder generally holds resources added to a project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Graphics, sound files, text assets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form has a resource file with a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extension holds pointers to the files in the Resources folder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Supplies the resources to the form at compile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85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51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Setting Access Keys (Hotkeys)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Hotkeys are set on the Text property for a Label, Button, </a:t>
            </a:r>
            <a:r>
              <a:rPr lang="en-US" sz="3200" dirty="0" err="1">
                <a:solidFill>
                  <a:srgbClr val="000000"/>
                </a:solidFill>
              </a:rPr>
              <a:t>RadioButton</a:t>
            </a:r>
            <a:r>
              <a:rPr lang="en-US" sz="3200" dirty="0">
                <a:solidFill>
                  <a:srgbClr val="000000"/>
                </a:solidFill>
              </a:rPr>
              <a:t> or </a:t>
            </a:r>
            <a:r>
              <a:rPr lang="en-US" sz="3200" dirty="0" err="1">
                <a:solidFill>
                  <a:srgbClr val="000000"/>
                </a:solidFill>
              </a:rPr>
              <a:t>CheckBox</a:t>
            </a:r>
            <a:r>
              <a:rPr lang="en-US" sz="3200" dirty="0">
                <a:solidFill>
                  <a:srgbClr val="000000"/>
                </a:solidFill>
              </a:rPr>
              <a:t> by putting an “&amp;” before the character we want to be used for access – then activated using the Alt key with that character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You can’t do this with </a:t>
            </a:r>
            <a:r>
              <a:rPr lang="en-US" sz="3200" dirty="0" err="1">
                <a:solidFill>
                  <a:srgbClr val="000000"/>
                </a:solidFill>
              </a:rPr>
              <a:t>TextBoxes</a:t>
            </a:r>
            <a:r>
              <a:rPr lang="en-US" sz="3200" dirty="0">
                <a:solidFill>
                  <a:srgbClr val="000000"/>
                </a:solidFill>
              </a:rPr>
              <a:t> - why?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Setting a hotkey for a </a:t>
            </a:r>
            <a:r>
              <a:rPr lang="en-US" sz="3200" dirty="0" err="1">
                <a:solidFill>
                  <a:srgbClr val="000000"/>
                </a:solidFill>
              </a:rPr>
              <a:t>TextBox</a:t>
            </a:r>
            <a:r>
              <a:rPr lang="en-US" sz="3200" dirty="0">
                <a:solidFill>
                  <a:srgbClr val="000000"/>
                </a:solidFill>
              </a:rPr>
              <a:t> is done using a Label with careful consideration of Tab Order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It is also possible to make a hotkey work by coding an event handler for a specific keypress but… 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PLEASE REMEMBER TO SET THE ACCEPTBUTTON PROPERTY OF YOUR FORM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3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Review: Tooltips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ToolTips are the content that gets read to a user in certain screen reading </a:t>
            </a:r>
            <a:r>
              <a:rPr lang="en-US" sz="2400" dirty="0" err="1"/>
              <a:t>softwares</a:t>
            </a:r>
            <a:r>
              <a:rPr lang="en-US" sz="2400" dirty="0"/>
              <a:t>, and thus critically important for software access for the blind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Windows Forms, ToolTips are technically form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only need one ToolTip object on each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tooltips to Windows Forms is an unusual 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Drag a new ToolTip object onto the form from the toolbox</a:t>
            </a:r>
            <a:br>
              <a:rPr lang="en-US" sz="2400" dirty="0"/>
            </a:br>
            <a:r>
              <a:rPr lang="en-US" sz="2400" dirty="0"/>
              <a:t>This adds a tooltip property to every other object on the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Give it a name that conforms to the style guide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Go to each control that users can interact with and write a ToolTip in the ToolTip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1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OOP II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Event Handlers</a:t>
            </a:r>
          </a:p>
          <a:p>
            <a:r>
              <a:rPr lang="en-US" sz="3200">
                <a:solidFill>
                  <a:schemeClr val="tx1"/>
                </a:solidFill>
              </a:rPr>
              <a:t>(Included </a:t>
            </a:r>
            <a:r>
              <a:rPr lang="en-US" sz="3200" dirty="0">
                <a:solidFill>
                  <a:schemeClr val="tx1"/>
                </a:solidFill>
              </a:rPr>
              <a:t>verbatim from Week 1 Slides)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8261"/>
                </a:solidFill>
                <a:latin typeface="+mn-lt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06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Coding for a Windows Form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course, we’re only working on Windows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Generally they don’t do anything unless something else takes place: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Click a button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Enter some text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Move the mouse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etc.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Programming for these </a:t>
            </a:r>
            <a:r>
              <a:rPr lang="en-US" sz="2400" dirty="0" err="1"/>
              <a:t>behaviours</a:t>
            </a:r>
            <a:r>
              <a:rPr lang="en-US" sz="2400" dirty="0"/>
              <a:t> is called “Event Driven Programming”, and all of our programming is going to be in response to an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make things happen in </a:t>
            </a:r>
            <a:r>
              <a:rPr lang="en-US" sz="2400" dirty="0" err="1"/>
              <a:t>WinForms</a:t>
            </a:r>
            <a:r>
              <a:rPr lang="en-US" sz="2400" dirty="0"/>
              <a:t>, we code “Event Handlers”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2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2" y="1714500"/>
            <a:ext cx="7894382" cy="1207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Event Handlers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double-click any form control to create a default event handler for that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I double-click a button, I go into the “</a:t>
            </a:r>
            <a:r>
              <a:rPr lang="en-US" sz="2400" dirty="0" err="1"/>
              <a:t>codebehind</a:t>
            </a:r>
            <a:r>
              <a:rPr lang="en-US" sz="2400" dirty="0"/>
              <a:t>” file and see an event handler like the one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the set of instructions that I want to happen when the button named “</a:t>
            </a:r>
            <a:r>
              <a:rPr lang="en-US" sz="2400" dirty="0" err="1"/>
              <a:t>buttonExample</a:t>
            </a:r>
            <a:r>
              <a:rPr lang="en-US" sz="2400" dirty="0"/>
              <a:t>” is clicked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I write in there,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>
                <a:solidFill>
                  <a:srgbClr val="00B0F0"/>
                </a:solidFill>
              </a:rPr>
              <a:t>MessageBox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Show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“You clicked it”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		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88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5998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Event Handler Wiring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Earlier I mentioned that deleting an event handler can cause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Something Visual Studio does for us is “wiring” – creating a relationship between the button </a:t>
            </a:r>
            <a:r>
              <a:rPr lang="en-US" sz="2400" b="1" dirty="0"/>
              <a:t>object</a:t>
            </a:r>
            <a:r>
              <a:rPr lang="en-US" sz="2400" dirty="0"/>
              <a:t> on the form and the button’s </a:t>
            </a:r>
            <a:r>
              <a:rPr lang="en-US" sz="2400" b="1" dirty="0"/>
              <a:t>event handler </a:t>
            </a:r>
            <a:r>
              <a:rPr lang="en-US" sz="2400" dirty="0"/>
              <a:t>in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view event wiring in the design view by clicking on the Properties window and the lightning icon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won’t really be using this for much yet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978" y="1755228"/>
            <a:ext cx="4689253" cy="400302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202706" y="2326341"/>
            <a:ext cx="672353" cy="4840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18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2" y="1714500"/>
            <a:ext cx="7894382" cy="1207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C# Coding Part 1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“</a:t>
            </a:r>
            <a:r>
              <a:rPr lang="en-US" sz="2400" dirty="0">
                <a:solidFill>
                  <a:srgbClr val="0070C0"/>
                </a:solidFill>
              </a:rPr>
              <a:t>private void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buttonExample_Click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sender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F0"/>
                </a:solidFill>
              </a:rPr>
              <a:t>EventArgs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e</a:t>
            </a:r>
            <a:r>
              <a:rPr lang="en-US" sz="2400" dirty="0"/>
              <a:t>)”?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>
                <a:solidFill>
                  <a:srgbClr val="0070C0"/>
                </a:solidFill>
              </a:rPr>
              <a:t>private</a:t>
            </a:r>
            <a:r>
              <a:rPr lang="en-US" sz="2400" dirty="0"/>
              <a:t>“ is an access specifier – we’ll worry about that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>
                <a:solidFill>
                  <a:srgbClr val="0070C0"/>
                </a:solidFill>
              </a:rPr>
              <a:t>void</a:t>
            </a:r>
            <a:r>
              <a:rPr lang="en-US" sz="2400" dirty="0"/>
              <a:t>” is the “return type” – what value do we expect back from this event handler? In this case, it’s nothing at all, or “void”.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buttonExample_Click</a:t>
            </a:r>
            <a:r>
              <a:rPr lang="en-US" sz="2400" dirty="0"/>
              <a:t>” is an automatically generated name for this event handler, which is technically a function – it is also kind of a bad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buttonExample_Click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/>
              <a:t>is a function – like in Python, that means “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sender</a:t>
            </a:r>
            <a:r>
              <a:rPr lang="en-US" sz="2400" dirty="0"/>
              <a:t>“ and “</a:t>
            </a:r>
            <a:r>
              <a:rPr lang="en-US" sz="2400" dirty="0" err="1">
                <a:solidFill>
                  <a:srgbClr val="00B0F0"/>
                </a:solidFill>
              </a:rPr>
              <a:t>EventArgs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e</a:t>
            </a:r>
            <a:r>
              <a:rPr lang="en-US" sz="2400" dirty="0"/>
              <a:t>“ are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6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C# Coding Part 2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about this?:	</a:t>
            </a:r>
            <a:r>
              <a:rPr lang="en-US" sz="2400" dirty="0" err="1">
                <a:solidFill>
                  <a:srgbClr val="00B0F0"/>
                </a:solidFill>
              </a:rPr>
              <a:t>MessageBox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Show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“You clicked it”</a:t>
            </a:r>
            <a:r>
              <a:rPr lang="en-US" sz="24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>
                <a:solidFill>
                  <a:srgbClr val="00B0F0"/>
                </a:solidFill>
              </a:rPr>
              <a:t>MessageBox</a:t>
            </a:r>
            <a:r>
              <a:rPr lang="en-US" sz="2400" dirty="0"/>
              <a:t>” is an identifier type – it’s technically referring to a </a:t>
            </a:r>
            <a:r>
              <a:rPr lang="en-US" sz="2400" dirty="0" err="1"/>
              <a:t>MessageBox</a:t>
            </a:r>
            <a:r>
              <a:rPr lang="en-US" sz="2400" dirty="0"/>
              <a:t> class from the .NET Class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That means “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Show</a:t>
            </a:r>
            <a:r>
              <a:rPr lang="en-US" sz="2400" dirty="0"/>
              <a:t>” is a method of the </a:t>
            </a:r>
            <a:r>
              <a:rPr lang="en-US" sz="2400" dirty="0" err="1"/>
              <a:t>MessageBox</a:t>
            </a:r>
            <a:r>
              <a:rPr lang="en-US" sz="2400" dirty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“You clicked it”</a:t>
            </a:r>
            <a:r>
              <a:rPr lang="en-US" sz="2400" dirty="0"/>
              <a:t> is a parameter of the Show method of the </a:t>
            </a:r>
            <a:r>
              <a:rPr lang="en-US" sz="2400" dirty="0" err="1"/>
              <a:t>MessageBox</a:t>
            </a:r>
            <a:r>
              <a:rPr lang="en-US" sz="2400" dirty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Finally</a:t>
            </a:r>
            <a:r>
              <a:rPr lang="en-US" sz="2400" dirty="0"/>
              <a:t>, in C#, every code statement is completed by a semicolon (;)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OOP II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Python and C# Differences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8261"/>
                </a:solidFill>
                <a:latin typeface="+mn-lt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8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Interdependent Files in Visual Studio and .NET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 and the .NET Framework have a lot of dependencies – files and resources that find each other by relative addresses,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Programs in this environment are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sensitive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being moved or renamed, so avoid this when you can and be careful with it when you must!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3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Python and C# Differences: Comments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22934"/>
              </p:ext>
            </p:extLst>
          </p:nvPr>
        </p:nvGraphicFramePr>
        <p:xfrm>
          <a:off x="332873" y="1723697"/>
          <a:ext cx="11585857" cy="49151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4111">
                  <a:extLst>
                    <a:ext uri="{9D8B030D-6E8A-4147-A177-3AD203B41FA5}">
                      <a16:colId xmlns:a16="http://schemas.microsoft.com/office/drawing/2014/main" val="418223216"/>
                    </a:ext>
                  </a:extLst>
                </a:gridCol>
                <a:gridCol w="413386">
                  <a:extLst>
                    <a:ext uri="{9D8B030D-6E8A-4147-A177-3AD203B41FA5}">
                      <a16:colId xmlns:a16="http://schemas.microsoft.com/office/drawing/2014/main" val="36641505"/>
                    </a:ext>
                  </a:extLst>
                </a:gridCol>
                <a:gridCol w="5528360">
                  <a:extLst>
                    <a:ext uri="{9D8B030D-6E8A-4147-A177-3AD203B41FA5}">
                      <a16:colId xmlns:a16="http://schemas.microsoft.com/office/drawing/2014/main" val="3393024401"/>
                    </a:ext>
                  </a:extLst>
                </a:gridCol>
              </a:tblGrid>
              <a:tr h="4860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Python: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hlinkClick r:id="rId4"/>
                        </a:rPr>
                        <a:t>C#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158"/>
                  </a:ext>
                </a:extLst>
              </a:tr>
              <a:tr h="2801933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Filename: </a:t>
                      </a:r>
                      <a:r>
                        <a:rPr lang="en-CA" sz="180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RectangleSpace.vb</a:t>
                      </a:r>
                      <a:endParaRPr lang="en-CA" sz="1800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Author: Kyle Chapman</a:t>
                      </a:r>
                    </a:p>
                    <a:p>
                      <a:r>
                        <a:rPr lang="en-CA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Last Modified: January 7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endParaRPr lang="en-CA" sz="1800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Filename: </a:t>
                      </a:r>
                      <a:r>
                        <a:rPr lang="en-CA" sz="180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RectangleSpace.cs</a:t>
                      </a:r>
                      <a:endParaRPr lang="en-CA" sz="1800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Author: Kyle Chapman</a:t>
                      </a:r>
                    </a:p>
                    <a:p>
                      <a:r>
                        <a:rPr lang="en-CA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Last Modified: January 7</a:t>
                      </a:r>
                    </a:p>
                    <a:p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2600"/>
                  </a:ext>
                </a:extLst>
              </a:tr>
              <a:tr h="173403"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69679"/>
                  </a:ext>
                </a:extLst>
              </a:tr>
              <a:tr h="486010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Notes:</a:t>
                      </a:r>
                      <a:endParaRPr lang="en-CA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838953"/>
                  </a:ext>
                </a:extLst>
              </a:tr>
              <a:tr h="967793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C# also has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a continuous comment block using </a:t>
                      </a:r>
                      <a:r>
                        <a:rPr lang="en-US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/* comment here */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- there is no equivalent to this in </a:t>
                      </a:r>
                      <a:r>
                        <a:rPr lang="en-US" baseline="0">
                          <a:solidFill>
                            <a:srgbClr val="000000"/>
                          </a:solidFill>
                        </a:rPr>
                        <a:t>Python or VB</a:t>
                      </a:r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695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62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Python and C# Differences: Variables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17730"/>
              </p:ext>
            </p:extLst>
          </p:nvPr>
        </p:nvGraphicFramePr>
        <p:xfrm>
          <a:off x="332873" y="1723697"/>
          <a:ext cx="11585857" cy="49151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4111">
                  <a:extLst>
                    <a:ext uri="{9D8B030D-6E8A-4147-A177-3AD203B41FA5}">
                      <a16:colId xmlns:a16="http://schemas.microsoft.com/office/drawing/2014/main" val="418223216"/>
                    </a:ext>
                  </a:extLst>
                </a:gridCol>
                <a:gridCol w="413386">
                  <a:extLst>
                    <a:ext uri="{9D8B030D-6E8A-4147-A177-3AD203B41FA5}">
                      <a16:colId xmlns:a16="http://schemas.microsoft.com/office/drawing/2014/main" val="36641505"/>
                    </a:ext>
                  </a:extLst>
                </a:gridCol>
                <a:gridCol w="5528360">
                  <a:extLst>
                    <a:ext uri="{9D8B030D-6E8A-4147-A177-3AD203B41FA5}">
                      <a16:colId xmlns:a16="http://schemas.microsoft.com/office/drawing/2014/main" val="3393024401"/>
                    </a:ext>
                  </a:extLst>
                </a:gridCol>
              </a:tblGrid>
              <a:tr h="4860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Python: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hlinkClick r:id="rId4"/>
                        </a:rPr>
                        <a:t>C#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158"/>
                  </a:ext>
                </a:extLst>
              </a:tr>
              <a:tr h="280193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length = 0.0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 = </a:t>
                      </a: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"Kyle"</a:t>
                      </a:r>
                    </a:p>
                    <a:p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employees = 4</a:t>
                      </a:r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length = 0.0;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name = </a:t>
                      </a: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"Kyle"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employees = 4;</a:t>
                      </a:r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2600"/>
                  </a:ext>
                </a:extLst>
              </a:tr>
              <a:tr h="173403"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69679"/>
                  </a:ext>
                </a:extLst>
              </a:tr>
              <a:tr h="486010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Notes:</a:t>
                      </a:r>
                      <a:endParaRPr lang="en-CA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838953"/>
                  </a:ext>
                </a:extLst>
              </a:tr>
              <a:tr h="967793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 C#, all variables must be declared before they are used!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Declarations start wit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h either the datatype, or “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” if the datatype is obvious.</a:t>
                      </a:r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695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49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Python and C# Differences: Selection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1671"/>
              </p:ext>
            </p:extLst>
          </p:nvPr>
        </p:nvGraphicFramePr>
        <p:xfrm>
          <a:off x="332873" y="1723697"/>
          <a:ext cx="11585857" cy="49151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4111">
                  <a:extLst>
                    <a:ext uri="{9D8B030D-6E8A-4147-A177-3AD203B41FA5}">
                      <a16:colId xmlns:a16="http://schemas.microsoft.com/office/drawing/2014/main" val="418223216"/>
                    </a:ext>
                  </a:extLst>
                </a:gridCol>
                <a:gridCol w="413386">
                  <a:extLst>
                    <a:ext uri="{9D8B030D-6E8A-4147-A177-3AD203B41FA5}">
                      <a16:colId xmlns:a16="http://schemas.microsoft.com/office/drawing/2014/main" val="36641505"/>
                    </a:ext>
                  </a:extLst>
                </a:gridCol>
                <a:gridCol w="5528360">
                  <a:extLst>
                    <a:ext uri="{9D8B030D-6E8A-4147-A177-3AD203B41FA5}">
                      <a16:colId xmlns:a16="http://schemas.microsoft.com/office/drawing/2014/main" val="3393024401"/>
                    </a:ext>
                  </a:extLst>
                </a:gridCol>
              </a:tblGrid>
              <a:tr h="4860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Python: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hlinkClick r:id="rId4"/>
                        </a:rPr>
                        <a:t>C#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158"/>
                  </a:ext>
                </a:extLst>
              </a:tr>
              <a:tr h="2801933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pizza_diameter</a:t>
                      </a:r>
                      <a:r>
                        <a:rPr lang="en-CA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SMALL_DIAMETER:</a:t>
                      </a:r>
                      <a:endParaRPr lang="en-CA" sz="1800" kern="12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CA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something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sz="18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pizza_diameter</a:t>
                      </a:r>
                      <a:r>
                        <a:rPr lang="en-CA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MEDIUM_DIAMETER:</a:t>
                      </a:r>
                      <a:endParaRPr lang="en-CA" sz="1800" kern="12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>
                        <a:solidFill>
                          <a:srgbClr val="00B0F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18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something</a:t>
                      </a:r>
                      <a:r>
                        <a:rPr lang="en-CA" sz="180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else</a:t>
                      </a:r>
                      <a:endParaRPr lang="en-CA" sz="1800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pizzaDiameter</a:t>
                      </a:r>
                      <a:r>
                        <a:rPr lang="en-CA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CA" sz="1800" kern="120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SmallDiameter</a:t>
                      </a:r>
                      <a:r>
                        <a:rPr lang="en-CA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// something</a:t>
                      </a:r>
                    </a:p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else if 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pizzaDiameter</a:t>
                      </a:r>
                      <a:r>
                        <a:rPr lang="en-CA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CA" sz="1800" kern="120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MediumDiameter</a:t>
                      </a:r>
                      <a:r>
                        <a:rPr lang="en-CA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something else</a:t>
                      </a:r>
                      <a:endParaRPr lang="en-US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2600"/>
                  </a:ext>
                </a:extLst>
              </a:tr>
              <a:tr h="173403"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69679"/>
                  </a:ext>
                </a:extLst>
              </a:tr>
              <a:tr h="486010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Notes:</a:t>
                      </a:r>
                      <a:endParaRPr lang="en-CA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838953"/>
                  </a:ext>
                </a:extLst>
              </a:tr>
              <a:tr h="967793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 Python, the spacing is very meaningful. In C#, blocks of code are delimited by braces: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{ and }</a:t>
                      </a:r>
                    </a:p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The logical expressions are also surrounded by parentheses: ( and )</a:t>
                      </a:r>
                    </a:p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What else do you notice?</a:t>
                      </a:r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695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53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3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Python and C# Differences: Iteration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29055"/>
              </p:ext>
            </p:extLst>
          </p:nvPr>
        </p:nvGraphicFramePr>
        <p:xfrm>
          <a:off x="332873" y="1723697"/>
          <a:ext cx="11585857" cy="49151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4111">
                  <a:extLst>
                    <a:ext uri="{9D8B030D-6E8A-4147-A177-3AD203B41FA5}">
                      <a16:colId xmlns:a16="http://schemas.microsoft.com/office/drawing/2014/main" val="418223216"/>
                    </a:ext>
                  </a:extLst>
                </a:gridCol>
                <a:gridCol w="413386">
                  <a:extLst>
                    <a:ext uri="{9D8B030D-6E8A-4147-A177-3AD203B41FA5}">
                      <a16:colId xmlns:a16="http://schemas.microsoft.com/office/drawing/2014/main" val="36641505"/>
                    </a:ext>
                  </a:extLst>
                </a:gridCol>
                <a:gridCol w="5528360">
                  <a:extLst>
                    <a:ext uri="{9D8B030D-6E8A-4147-A177-3AD203B41FA5}">
                      <a16:colId xmlns:a16="http://schemas.microsoft.com/office/drawing/2014/main" val="3393024401"/>
                    </a:ext>
                  </a:extLst>
                </a:gridCol>
              </a:tblGrid>
              <a:tr h="4860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Python: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hlinkClick r:id="rId4"/>
                        </a:rPr>
                        <a:t>C#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158"/>
                  </a:ext>
                </a:extLst>
              </a:tr>
              <a:tr h="280193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counter in range(0, 6)</a:t>
                      </a:r>
                      <a:endParaRPr lang="en-CA" sz="1800" kern="1200" baseline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CA" sz="1800" kern="1200" baseline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baseline="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(counter)</a:t>
                      </a:r>
                    </a:p>
                    <a:p>
                      <a:endParaRPr lang="en-CA" sz="1800" kern="12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</a:t>
                      </a:r>
                      <a:endParaRPr lang="en-CA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800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counter = 0; counter &lt;= 6; counter++)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180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MessageBox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.Show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CA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counter.ToString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CA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2600"/>
                  </a:ext>
                </a:extLst>
              </a:tr>
              <a:tr h="173403"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69679"/>
                  </a:ext>
                </a:extLst>
              </a:tr>
              <a:tr h="486010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Notes:</a:t>
                      </a:r>
                      <a:endParaRPr lang="en-CA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838953"/>
                  </a:ext>
                </a:extLst>
              </a:tr>
              <a:tr h="967793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Again, in C#, blocks of code are delimited by braces: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{ and }</a:t>
                      </a:r>
                    </a:p>
                    <a:p>
                      <a:endParaRPr lang="en-US" baseline="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These technically do slightly different things.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695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94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3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Python and C# Differences: More Iteration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68677"/>
              </p:ext>
            </p:extLst>
          </p:nvPr>
        </p:nvGraphicFramePr>
        <p:xfrm>
          <a:off x="332873" y="1723697"/>
          <a:ext cx="11585857" cy="49151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4111">
                  <a:extLst>
                    <a:ext uri="{9D8B030D-6E8A-4147-A177-3AD203B41FA5}">
                      <a16:colId xmlns:a16="http://schemas.microsoft.com/office/drawing/2014/main" val="418223216"/>
                    </a:ext>
                  </a:extLst>
                </a:gridCol>
                <a:gridCol w="413386">
                  <a:extLst>
                    <a:ext uri="{9D8B030D-6E8A-4147-A177-3AD203B41FA5}">
                      <a16:colId xmlns:a16="http://schemas.microsoft.com/office/drawing/2014/main" val="36641505"/>
                    </a:ext>
                  </a:extLst>
                </a:gridCol>
                <a:gridCol w="5528360">
                  <a:extLst>
                    <a:ext uri="{9D8B030D-6E8A-4147-A177-3AD203B41FA5}">
                      <a16:colId xmlns:a16="http://schemas.microsoft.com/office/drawing/2014/main" val="3393024401"/>
                    </a:ext>
                  </a:extLst>
                </a:gridCol>
              </a:tblGrid>
              <a:tr h="4860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Python: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hlinkClick r:id="rId4"/>
                        </a:rPr>
                        <a:t>C#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158"/>
                  </a:ext>
                </a:extLst>
              </a:tr>
              <a:tr h="280193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range(0, 20,</a:t>
                      </a:r>
                      <a:r>
                        <a:rPr lang="en-US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CA" sz="1800" kern="1200" baseline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CA" sz="1800" kern="1200" baseline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baseline="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CA" sz="1800" kern="12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</a:t>
                      </a:r>
                      <a:endParaRPr lang="en-CA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&lt;= 20;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2)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180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MessageBox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.Show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CA" sz="1800" kern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CA" sz="1800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i.ToString</a:t>
                      </a:r>
                      <a:r>
                        <a:rPr lang="en-CA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CA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2600"/>
                  </a:ext>
                </a:extLst>
              </a:tr>
              <a:tr h="173403"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69679"/>
                  </a:ext>
                </a:extLst>
              </a:tr>
              <a:tr h="486010">
                <a:tc gridSpan="3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Notes:</a:t>
                      </a:r>
                      <a:endParaRPr lang="en-CA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838953"/>
                  </a:ext>
                </a:extLst>
              </a:tr>
              <a:tr h="967793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C# has the “Increment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by 2” step as part of the For loop’s parameters.</a:t>
                      </a:r>
                    </a:p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Python has the optional third term in the range() function. If it isn’t specified, it defaults to “1” (which is most common).</a:t>
                      </a:r>
                    </a:p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You can make the step/increment value negative in either language, to count through something backwards.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695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761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5773"/>
              </p:ext>
            </p:extLst>
          </p:nvPr>
        </p:nvGraphicFramePr>
        <p:xfrm>
          <a:off x="4108593" y="1702109"/>
          <a:ext cx="7073463" cy="326330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357821">
                  <a:extLst>
                    <a:ext uri="{9D8B030D-6E8A-4147-A177-3AD203B41FA5}">
                      <a16:colId xmlns:a16="http://schemas.microsoft.com/office/drawing/2014/main" val="1332345295"/>
                    </a:ext>
                  </a:extLst>
                </a:gridCol>
                <a:gridCol w="2357821">
                  <a:extLst>
                    <a:ext uri="{9D8B030D-6E8A-4147-A177-3AD203B41FA5}">
                      <a16:colId xmlns:a16="http://schemas.microsoft.com/office/drawing/2014/main" val="3315298355"/>
                    </a:ext>
                  </a:extLst>
                </a:gridCol>
                <a:gridCol w="2357821">
                  <a:extLst>
                    <a:ext uri="{9D8B030D-6E8A-4147-A177-3AD203B41FA5}">
                      <a16:colId xmlns:a16="http://schemas.microsoft.com/office/drawing/2014/main" val="111487812"/>
                    </a:ext>
                  </a:extLst>
                </a:gridCol>
              </a:tblGrid>
              <a:tr h="394774"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</a:rPr>
                        <a:t>Operator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</a:rPr>
                        <a:t>Operator Name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effectLst/>
                        </a:rPr>
                        <a:t>Example</a:t>
                      </a:r>
                    </a:p>
                  </a:txBody>
                  <a:tcPr marL="152679" marR="152679" marT="76339" marB="76339" anchor="ctr"/>
                </a:tc>
                <a:extLst>
                  <a:ext uri="{0D108BD9-81ED-4DB2-BD59-A6C34878D82A}">
                    <a16:rowId xmlns:a16="http://schemas.microsoft.com/office/drawing/2014/main" val="3428443367"/>
                  </a:ext>
                </a:extLst>
              </a:tr>
              <a:tr h="394774"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==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Equal to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 == 3 is false</a:t>
                      </a:r>
                    </a:p>
                  </a:txBody>
                  <a:tcPr marL="152679" marR="152679" marT="76339" marB="76339" anchor="ctr"/>
                </a:tc>
                <a:extLst>
                  <a:ext uri="{0D108BD9-81ED-4DB2-BD59-A6C34878D82A}">
                    <a16:rowId xmlns:a16="http://schemas.microsoft.com/office/drawing/2014/main" val="4049571146"/>
                  </a:ext>
                </a:extLst>
              </a:tr>
              <a:tr h="394774"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&gt;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</a:rPr>
                        <a:t>Greater than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 &gt; -3 is true</a:t>
                      </a:r>
                    </a:p>
                  </a:txBody>
                  <a:tcPr marL="152679" marR="152679" marT="76339" marB="76339" anchor="ctr"/>
                </a:tc>
                <a:extLst>
                  <a:ext uri="{0D108BD9-81ED-4DB2-BD59-A6C34878D82A}">
                    <a16:rowId xmlns:a16="http://schemas.microsoft.com/office/drawing/2014/main" val="1080328115"/>
                  </a:ext>
                </a:extLst>
              </a:tr>
              <a:tr h="394774"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&lt;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Less than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 &lt; 3 is false</a:t>
                      </a:r>
                    </a:p>
                  </a:txBody>
                  <a:tcPr marL="152679" marR="152679" marT="76339" marB="76339" anchor="ctr"/>
                </a:tc>
                <a:extLst>
                  <a:ext uri="{0D108BD9-81ED-4DB2-BD59-A6C34878D82A}">
                    <a16:rowId xmlns:a16="http://schemas.microsoft.com/office/drawing/2014/main" val="3788260512"/>
                  </a:ext>
                </a:extLst>
              </a:tr>
              <a:tr h="648392"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&gt;=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Greater than or equal to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 &gt;= 5 is true</a:t>
                      </a:r>
                    </a:p>
                  </a:txBody>
                  <a:tcPr marL="152679" marR="152679" marT="76339" marB="76339" anchor="ctr"/>
                </a:tc>
                <a:extLst>
                  <a:ext uri="{0D108BD9-81ED-4DB2-BD59-A6C34878D82A}">
                    <a16:rowId xmlns:a16="http://schemas.microsoft.com/office/drawing/2014/main" val="632157360"/>
                  </a:ext>
                </a:extLst>
              </a:tr>
              <a:tr h="394774"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</a:rPr>
                        <a:t>&lt;=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 &lt;= 3 is false</a:t>
                      </a:r>
                    </a:p>
                  </a:txBody>
                  <a:tcPr marL="152679" marR="152679" marT="76339" marB="76339" anchor="ctr"/>
                </a:tc>
                <a:extLst>
                  <a:ext uri="{0D108BD9-81ED-4DB2-BD59-A6C34878D82A}">
                    <a16:rowId xmlns:a16="http://schemas.microsoft.com/office/drawing/2014/main" val="440836165"/>
                  </a:ext>
                </a:extLst>
              </a:tr>
              <a:tr h="394774"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</a:rPr>
                        <a:t>!=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Not equal to</a:t>
                      </a:r>
                    </a:p>
                  </a:txBody>
                  <a:tcPr marL="152679" marR="152679" marT="76339" marB="7633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 != -5 is true</a:t>
                      </a:r>
                    </a:p>
                  </a:txBody>
                  <a:tcPr marL="152679" marR="152679" marT="76339" marB="76339" anchor="ctr"/>
                </a:tc>
                <a:extLst>
                  <a:ext uri="{0D108BD9-81ED-4DB2-BD59-A6C34878D82A}">
                    <a16:rowId xmlns:a16="http://schemas.microsoft.com/office/drawing/2014/main" val="6681042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64735"/>
              </p:ext>
            </p:extLst>
          </p:nvPr>
        </p:nvGraphicFramePr>
        <p:xfrm>
          <a:off x="332872" y="1702107"/>
          <a:ext cx="11165445" cy="49824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65445">
                  <a:extLst>
                    <a:ext uri="{9D8B030D-6E8A-4147-A177-3AD203B41FA5}">
                      <a16:colId xmlns:a16="http://schemas.microsoft.com/office/drawing/2014/main" val="418223216"/>
                    </a:ext>
                  </a:extLst>
                </a:gridCol>
              </a:tblGrid>
              <a:tr h="47175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Relational Operators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in C#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158"/>
                  </a:ext>
                </a:extLst>
              </a:tr>
              <a:tr h="28245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+mn-lt"/>
                        </a:rPr>
                        <a:t>They are mostly the same.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+mn-lt"/>
                        </a:rPr>
                        <a:t>Mostly.</a:t>
                      </a:r>
                      <a:endParaRPr lang="en-CA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2600"/>
                  </a:ext>
                </a:extLst>
              </a:tr>
              <a:tr h="174803">
                <a:tc>
                  <a:txBody>
                    <a:bodyPr/>
                    <a:lstStyle/>
                    <a:p>
                      <a:endParaRPr lang="en-CA" sz="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69679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Notes:</a:t>
                      </a:r>
                      <a:endParaRPr lang="en-CA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38953"/>
                  </a:ext>
                </a:extLst>
              </a:tr>
              <a:tr h="1039605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C# uses “==“ for “Equal to” – same as Python, but not every language is like this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9527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3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Python and C# Differences: Relational Operators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9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3" y="1100457"/>
            <a:ext cx="9728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Python and C# Differences: Logical Operators</a:t>
            </a:r>
          </a:p>
          <a:p>
            <a:endParaRPr lang="en-US" sz="2000" dirty="0">
              <a:solidFill>
                <a:srgbClr val="0B826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80522"/>
              </p:ext>
            </p:extLst>
          </p:nvPr>
        </p:nvGraphicFramePr>
        <p:xfrm>
          <a:off x="511548" y="1713185"/>
          <a:ext cx="11028810" cy="4892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1506">
                  <a:extLst>
                    <a:ext uri="{9D8B030D-6E8A-4147-A177-3AD203B41FA5}">
                      <a16:colId xmlns:a16="http://schemas.microsoft.com/office/drawing/2014/main" val="418223216"/>
                    </a:ext>
                  </a:extLst>
                </a:gridCol>
                <a:gridCol w="2061999">
                  <a:extLst>
                    <a:ext uri="{9D8B030D-6E8A-4147-A177-3AD203B41FA5}">
                      <a16:colId xmlns:a16="http://schemas.microsoft.com/office/drawing/2014/main" val="36641505"/>
                    </a:ext>
                  </a:extLst>
                </a:gridCol>
                <a:gridCol w="6915305">
                  <a:extLst>
                    <a:ext uri="{9D8B030D-6E8A-4147-A177-3AD203B41FA5}">
                      <a16:colId xmlns:a16="http://schemas.microsoft.com/office/drawing/2014/main" val="3393024401"/>
                    </a:ext>
                  </a:extLst>
                </a:gridCol>
              </a:tblGrid>
              <a:tr h="62691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Python: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C#: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Description:</a:t>
                      </a:r>
                      <a:endParaRPr lang="en-CA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158"/>
                  </a:ext>
                </a:extLst>
              </a:tr>
              <a:tr h="426523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And</a:t>
                      </a:r>
                    </a:p>
                    <a:p>
                      <a:endParaRPr lang="en-US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</a:t>
                      </a:r>
                    </a:p>
                    <a:p>
                      <a:endParaRPr lang="en-US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Not</a:t>
                      </a:r>
                      <a:endParaRPr lang="en-CA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</a:p>
                    <a:p>
                      <a:endParaRPr lang="en-US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||</a:t>
                      </a:r>
                    </a:p>
                    <a:p>
                      <a:endParaRPr lang="en-US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endParaRPr lang="en-CA" sz="20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both expressions are True. This operator</a:t>
                      </a:r>
                      <a:r>
                        <a:rPr lang="en-US" sz="200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evaluates both expressions.</a:t>
                      </a:r>
                    </a:p>
                    <a:p>
                      <a:endParaRPr lang="en-US" sz="200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either expression is True.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200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operator evaluates both expressions.</a:t>
                      </a:r>
                    </a:p>
                    <a:p>
                      <a:endParaRPr lang="en-US" sz="200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Reverses the value of an expression.</a:t>
                      </a:r>
                      <a:endParaRPr lang="en-CA" sz="2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98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33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Python and C# Differences: Typing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Python is strongly typed, but has implicit types and only a few of them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C# has a whole lot of data types!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Sometimes we need to be careful with these; it’s not always easy to combine the use of integers and doubles/floats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7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OOP II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Solutions and Projects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8261"/>
                </a:solidFill>
                <a:latin typeface="+mn-lt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4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Solutions and Projects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 “solution” can contain several projects, which are typically related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Recommendation: make ONE solution called NETD2202 and include all of your Labs as projects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This </a:t>
            </a:r>
            <a:r>
              <a:rPr lang="en-US" sz="2800" i="1" dirty="0">
                <a:solidFill>
                  <a:srgbClr val="000000"/>
                </a:solidFill>
              </a:rPr>
              <a:t>might</a:t>
            </a:r>
            <a:r>
              <a:rPr lang="en-US" sz="2800" dirty="0">
                <a:solidFill>
                  <a:srgbClr val="000000"/>
                </a:solidFill>
              </a:rPr>
              <a:t> make our final project simpler later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6822" y="3932001"/>
            <a:ext cx="3705727" cy="328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We are creating C# Windows Forms Apps (.NET)</a:t>
            </a: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Make sure you </a:t>
            </a:r>
            <a:r>
              <a:rPr lang="en-US" sz="2800" b="1" dirty="0">
                <a:solidFill>
                  <a:srgbClr val="000000"/>
                </a:solidFill>
              </a:rPr>
              <a:t>name the Project/Solution properly when you start</a:t>
            </a:r>
            <a:r>
              <a:rPr lang="en-US" sz="2800" dirty="0">
                <a:solidFill>
                  <a:srgbClr val="000000"/>
                </a:solidFill>
              </a:rPr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251" y="3649579"/>
            <a:ext cx="3308684" cy="320842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074299" y="4759599"/>
            <a:ext cx="5013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74299" y="4985654"/>
            <a:ext cx="69582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74299" y="5921016"/>
            <a:ext cx="9344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78421" y="45749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8421" y="480098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Project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8421" y="57363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Code File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7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983" y="1308169"/>
            <a:ext cx="6350537" cy="445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3" y="1100457"/>
            <a:ext cx="581261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Starting a Project in Visual Studio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you open Visual Studio, pick “Start a New Project”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Somehow select “C#” and “Windows Forms App (.NET)”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the project carefully since renaming it later is hard. Use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PascalCase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conform to our style guide. Something like,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MyFirstProgram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or “Awesomeness”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“Create”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6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Project Properties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project’s Properties window allows you specify the Startup form, Framework version and several other useful 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247" y="3529263"/>
            <a:ext cx="3308684" cy="320842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291295" y="4865338"/>
            <a:ext cx="69582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9585" y="4659776"/>
            <a:ext cx="1423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Project</a:t>
            </a:r>
          </a:p>
          <a:p>
            <a:pPr algn="r"/>
            <a:r>
              <a:rPr lang="en-US" dirty="0">
                <a:solidFill>
                  <a:srgbClr val="000000"/>
                </a:solidFill>
              </a:rPr>
              <a:t>(right click or use “My Project” to access Properties)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212" y="2766846"/>
            <a:ext cx="4888583" cy="4091154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9" name="Straight Arrow Connector 18"/>
          <p:cNvCxnSpPr/>
          <p:nvPr/>
        </p:nvCxnSpPr>
        <p:spPr>
          <a:xfrm flipV="1">
            <a:off x="4272490" y="3043989"/>
            <a:ext cx="1792706" cy="20694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44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B8261"/>
                </a:solidFill>
              </a:rPr>
              <a:t>Assembly Information</a:t>
            </a:r>
          </a:p>
          <a:p>
            <a:endParaRPr lang="en-US" sz="2000" dirty="0">
              <a:solidFill>
                <a:srgbClr val="0B826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View and edit the project’s assembly information by clicking the “Assembly Information…” button found on the project’s Properties window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Retrieve assembly attributes using </a:t>
            </a:r>
            <a:r>
              <a:rPr lang="en-US" sz="2800" dirty="0" err="1">
                <a:solidFill>
                  <a:srgbClr val="000000"/>
                </a:solidFill>
              </a:rPr>
              <a:t>My.Application.Info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0539" y="3610032"/>
            <a:ext cx="4696838" cy="324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7987" y="3610032"/>
            <a:ext cx="2323474" cy="324796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069021" y="3731172"/>
            <a:ext cx="4248966" cy="11981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60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97289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Week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Forms &amp; UI Tips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B8261"/>
                </a:solidFill>
                <a:latin typeface="Calibri" panose="020F0502020204030204"/>
              </a:rPr>
              <a:t>Debugging Tips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B8261"/>
                </a:solidFill>
                <a:latin typeface="Calibri" panose="020F0502020204030204"/>
              </a:rPr>
              <a:t>Assignment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1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OOP II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Designing a Form in Visual Studio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COSC 2100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0" y="5181601"/>
            <a:ext cx="1676399" cy="167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48328-A743-FA49-9721-8690712B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1850" y="4267911"/>
            <a:ext cx="1657033" cy="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43" y="1671360"/>
            <a:ext cx="9500312" cy="5161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673396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Looking At Your 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should have a big blank form like this one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don’t, note the Window on the right titled “Solution Explorer” and double-click “Form1.cs”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Solution Explorer lists the files associated with this application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Generally, you’ll probably want to keep the layout of Visual Studio like default</a:t>
            </a: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reset the layout by going to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 Window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8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A5054-EED4-7042-9289-DF7129C1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2248" y="5758249"/>
            <a:ext cx="1099751" cy="10997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801" y="189716"/>
            <a:ext cx="2752725" cy="802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1136822" y="1100457"/>
            <a:ext cx="79261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B8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Toolbox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B82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the left hand side you should see a little tab labelled “Toolbox”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open this – and maybe pin it – and see a list of common controls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control types should be familiar from what you did previously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tkinter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(or whatever)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– displays non-interactive text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 – accepts click events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RadioButton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select one choice from a list of things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TextBox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accepts text input (like “Entry”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tkinter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ahead and drag a couple of controls onto the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F75B-F07B-3D46-8992-F79F97DA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73"/>
            <a:ext cx="1136822" cy="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1624DC958C248A44260B9EBEF1417" ma:contentTypeVersion="8" ma:contentTypeDescription="Create a new document." ma:contentTypeScope="" ma:versionID="fe0d551ae597e633c828b20238a8d30c">
  <xsd:schema xmlns:xsd="http://www.w3.org/2001/XMLSchema" xmlns:xs="http://www.w3.org/2001/XMLSchema" xmlns:p="http://schemas.microsoft.com/office/2006/metadata/properties" xmlns:ns2="5e0e28c6-023f-43e8-b40a-1a9fafccdbf9" targetNamespace="http://schemas.microsoft.com/office/2006/metadata/properties" ma:root="true" ma:fieldsID="4657e8c8bed440ce2f2fd72bfb19fb80" ns2:_="">
    <xsd:import namespace="5e0e28c6-023f-43e8-b40a-1a9fafccdb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e28c6-023f-43e8-b40a-1a9fafccdb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CA9ADF-9EC6-40FA-AE95-A4A26C631B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0e28c6-023f-43e8-b40a-1a9fafccdb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79FBCB-6AC4-4FF7-A544-71731BBCCE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173A63-4C7A-426C-91AC-5380833E718B}">
  <ds:schemaRefs>
    <ds:schemaRef ds:uri="5e0e28c6-023f-43e8-b40a-1a9fafccdbf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3815</Words>
  <Application>Microsoft Office PowerPoint</Application>
  <PresentationFormat>Widescreen</PresentationFormat>
  <Paragraphs>548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Calibri</vt:lpstr>
      <vt:lpstr>Calibri Light</vt:lpstr>
      <vt:lpstr>Century Gothic</vt:lpstr>
      <vt:lpstr>Comic Sans MS</vt:lpstr>
      <vt:lpstr>Consolas</vt:lpstr>
      <vt:lpstr>Courier New</vt:lpstr>
      <vt:lpstr>OpenDyslexic</vt:lpstr>
      <vt:lpstr>OpenDyslexicAlta</vt:lpstr>
      <vt:lpstr>Palace Script MT</vt:lpstr>
      <vt:lpstr>Office Theme</vt:lpstr>
      <vt:lpstr>PowerPoint Presentation</vt:lpstr>
      <vt:lpstr>OOP II</vt:lpstr>
      <vt:lpstr>PowerPoint Presentation</vt:lpstr>
      <vt:lpstr>PowerPoint Presentation</vt:lpstr>
      <vt:lpstr>PowerPoint Presentation</vt:lpstr>
      <vt:lpstr>PowerPoint Presentation</vt:lpstr>
      <vt:lpstr>OOP II</vt:lpstr>
      <vt:lpstr>PowerPoint Presentation</vt:lpstr>
      <vt:lpstr>PowerPoint Presentation</vt:lpstr>
      <vt:lpstr>PowerPoint Presentation</vt:lpstr>
      <vt:lpstr>OOP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Controls and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Controls and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II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Chapleau</dc:creator>
  <cp:lastModifiedBy>Michelle Kirkwood</cp:lastModifiedBy>
  <cp:revision>52</cp:revision>
  <dcterms:created xsi:type="dcterms:W3CDTF">2020-05-27T12:36:24Z</dcterms:created>
  <dcterms:modified xsi:type="dcterms:W3CDTF">2023-09-10T03:00:52Z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0x0101005471624DC958C248A44260B9EBEF1417</vt:lpwstr>
  </property>
</Properties>
</file>