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98" d="100"/>
          <a:sy n="98" d="100"/>
        </p:scale>
        <p:origin x="96"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00543FD-0985-4E40-A1DC-1ECE5002306C}" type="datetimeFigureOut">
              <a:rPr lang="es-419" smtClean="0"/>
              <a:t>21/1/2022</a:t>
            </a:fld>
            <a:endParaRPr lang="es-419"/>
          </a:p>
        </p:txBody>
      </p:sp>
      <p:sp>
        <p:nvSpPr>
          <p:cNvPr id="5" name="Footer Placeholder 4"/>
          <p:cNvSpPr>
            <a:spLocks noGrp="1"/>
          </p:cNvSpPr>
          <p:nvPr>
            <p:ph type="ftr" sz="quarter" idx="11"/>
          </p:nvPr>
        </p:nvSpPr>
        <p:spPr>
          <a:xfrm>
            <a:off x="1876424" y="5410201"/>
            <a:ext cx="5124886" cy="365125"/>
          </a:xfrm>
        </p:spPr>
        <p:txBody>
          <a:bodyPr/>
          <a:lstStyle/>
          <a:p>
            <a:endParaRPr lang="es-419"/>
          </a:p>
        </p:txBody>
      </p:sp>
      <p:sp>
        <p:nvSpPr>
          <p:cNvPr id="6" name="Slide Number Placeholder 5"/>
          <p:cNvSpPr>
            <a:spLocks noGrp="1"/>
          </p:cNvSpPr>
          <p:nvPr>
            <p:ph type="sldNum" sz="quarter" idx="12"/>
          </p:nvPr>
        </p:nvSpPr>
        <p:spPr>
          <a:xfrm>
            <a:off x="9896911" y="5410199"/>
            <a:ext cx="771089" cy="365125"/>
          </a:xfrm>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93289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384190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255855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8397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1667737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00543FD-0985-4E40-A1DC-1ECE5002306C}" type="datetimeFigureOut">
              <a:rPr lang="es-419" smtClean="0"/>
              <a:t>21/1/2022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4254283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00543FD-0985-4E40-A1DC-1ECE5002306C}" type="datetimeFigureOut">
              <a:rPr lang="es-419" smtClean="0"/>
              <a:t>21/1/2022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2802696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0543FD-0985-4E40-A1DC-1ECE5002306C}" type="datetimeFigureOut">
              <a:rPr lang="es-419" smtClean="0"/>
              <a:t>21/1/2022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4004052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0543FD-0985-4E40-A1DC-1ECE5002306C}" type="datetimeFigureOut">
              <a:rPr lang="es-419" smtClean="0"/>
              <a:t>21/1/2022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162515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0543FD-0985-4E40-A1DC-1ECE5002306C}" type="datetimeFigureOut">
              <a:rPr lang="es-419" smtClean="0"/>
              <a:t>21/1/2022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252729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0543FD-0985-4E40-A1DC-1ECE5002306C}" type="datetimeFigureOut">
              <a:rPr lang="es-419" smtClean="0"/>
              <a:t>21/1/2022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270456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284515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00543FD-0985-4E40-A1DC-1ECE5002306C}" type="datetimeFigureOut">
              <a:rPr lang="es-419" smtClean="0"/>
              <a:t>21/1/2022</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67558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00543FD-0985-4E40-A1DC-1ECE5002306C}" type="datetimeFigureOut">
              <a:rPr lang="es-419" smtClean="0"/>
              <a:t>21/1/2022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348202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543FD-0985-4E40-A1DC-1ECE5002306C}" type="datetimeFigureOut">
              <a:rPr lang="es-419" smtClean="0"/>
              <a:t>21/1/2022</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57163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242775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0543FD-0985-4E40-A1DC-1ECE5002306C}" type="datetimeFigureOut">
              <a:rPr lang="es-419" smtClean="0"/>
              <a:t>21/1/2022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A9747A-AEB2-406D-9253-B2D87BE99852}" type="slidenum">
              <a:rPr lang="es-419" smtClean="0"/>
              <a:t>‹Nº›</a:t>
            </a:fld>
            <a:endParaRPr lang="es-419"/>
          </a:p>
        </p:txBody>
      </p:sp>
    </p:spTree>
    <p:extLst>
      <p:ext uri="{BB962C8B-B14F-4D97-AF65-F5344CB8AC3E}">
        <p14:creationId xmlns:p14="http://schemas.microsoft.com/office/powerpoint/2010/main" val="317515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0543FD-0985-4E40-A1DC-1ECE5002306C}" type="datetimeFigureOut">
              <a:rPr lang="es-419" smtClean="0"/>
              <a:t>21/1/2022</a:t>
            </a:fld>
            <a:endParaRPr lang="es-419"/>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A9747A-AEB2-406D-9253-B2D87BE99852}" type="slidenum">
              <a:rPr lang="es-419" smtClean="0"/>
              <a:t>‹Nº›</a:t>
            </a:fld>
            <a:endParaRPr lang="es-419"/>
          </a:p>
        </p:txBody>
      </p:sp>
    </p:spTree>
    <p:extLst>
      <p:ext uri="{BB962C8B-B14F-4D97-AF65-F5344CB8AC3E}">
        <p14:creationId xmlns:p14="http://schemas.microsoft.com/office/powerpoint/2010/main" val="173320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ommons.wikimedia.org/wiki/File:Componentes_de_un_base_de_datos.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234E1-098F-4DAB-B1F0-7974B1D93272}"/>
              </a:ext>
            </a:extLst>
          </p:cNvPr>
          <p:cNvSpPr>
            <a:spLocks noGrp="1"/>
          </p:cNvSpPr>
          <p:nvPr>
            <p:ph type="ctrTitle"/>
          </p:nvPr>
        </p:nvSpPr>
        <p:spPr>
          <a:xfrm>
            <a:off x="1524000" y="321734"/>
            <a:ext cx="9144000" cy="800630"/>
          </a:xfrm>
        </p:spPr>
        <p:txBody>
          <a:bodyPr>
            <a:normAutofit/>
          </a:bodyPr>
          <a:lstStyle/>
          <a:p>
            <a:r>
              <a:rPr lang="es-419" dirty="0"/>
              <a:t>Presentación Base de datos</a:t>
            </a:r>
          </a:p>
        </p:txBody>
      </p:sp>
      <p:sp>
        <p:nvSpPr>
          <p:cNvPr id="3" name="Subtítulo 2">
            <a:extLst>
              <a:ext uri="{FF2B5EF4-FFF2-40B4-BE49-F238E27FC236}">
                <a16:creationId xmlns:a16="http://schemas.microsoft.com/office/drawing/2014/main" id="{427264EE-C3E5-4772-86F8-DCDD7516A786}"/>
              </a:ext>
            </a:extLst>
          </p:cNvPr>
          <p:cNvSpPr>
            <a:spLocks noGrp="1"/>
          </p:cNvSpPr>
          <p:nvPr>
            <p:ph type="subTitle" idx="1"/>
          </p:nvPr>
        </p:nvSpPr>
        <p:spPr>
          <a:xfrm>
            <a:off x="1524000" y="1320801"/>
            <a:ext cx="9144000" cy="5215466"/>
          </a:xfrm>
        </p:spPr>
        <p:txBody>
          <a:bodyPr>
            <a:noAutofit/>
          </a:bodyPr>
          <a:lstStyle/>
          <a:p>
            <a:pPr algn="l"/>
            <a:r>
              <a:rPr lang="es-419" sz="3200" dirty="0">
                <a:solidFill>
                  <a:schemeClr val="tx1"/>
                </a:solidFill>
              </a:rPr>
              <a:t>Modulo: POO</a:t>
            </a:r>
          </a:p>
          <a:p>
            <a:pPr algn="r"/>
            <a:r>
              <a:rPr lang="es-419" sz="3200" dirty="0">
                <a:solidFill>
                  <a:schemeClr val="tx1"/>
                </a:solidFill>
              </a:rPr>
              <a:t>Profesor: Alonso Bogantes</a:t>
            </a:r>
          </a:p>
          <a:p>
            <a:pPr algn="r"/>
            <a:endParaRPr lang="es-419" sz="3200" dirty="0">
              <a:solidFill>
                <a:schemeClr val="tx1"/>
              </a:solidFill>
            </a:endParaRPr>
          </a:p>
          <a:p>
            <a:pPr algn="l"/>
            <a:r>
              <a:rPr lang="es-419" sz="3200" dirty="0">
                <a:solidFill>
                  <a:schemeClr val="tx1"/>
                </a:solidFill>
              </a:rPr>
              <a:t>Estudiante: Alejandro Quintero</a:t>
            </a:r>
          </a:p>
          <a:p>
            <a:pPr algn="l"/>
            <a:endParaRPr lang="es-419" sz="3200" dirty="0">
              <a:solidFill>
                <a:schemeClr val="tx1"/>
              </a:solidFill>
            </a:endParaRPr>
          </a:p>
          <a:p>
            <a:pPr algn="ctr"/>
            <a:r>
              <a:rPr lang="es-419" sz="3200" dirty="0">
                <a:solidFill>
                  <a:schemeClr val="tx1"/>
                </a:solidFill>
              </a:rPr>
              <a:t>Fecha:2022</a:t>
            </a:r>
          </a:p>
        </p:txBody>
      </p:sp>
    </p:spTree>
    <p:extLst>
      <p:ext uri="{BB962C8B-B14F-4D97-AF65-F5344CB8AC3E}">
        <p14:creationId xmlns:p14="http://schemas.microsoft.com/office/powerpoint/2010/main" val="427812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1DDE3-D4B4-4641-9F07-646A3AEBF454}"/>
              </a:ext>
            </a:extLst>
          </p:cNvPr>
          <p:cNvSpPr>
            <a:spLocks noGrp="1"/>
          </p:cNvSpPr>
          <p:nvPr>
            <p:ph type="title"/>
          </p:nvPr>
        </p:nvSpPr>
        <p:spPr/>
        <p:txBody>
          <a:bodyPr/>
          <a:lstStyle/>
          <a:p>
            <a:r>
              <a:rPr lang="es-419" dirty="0"/>
              <a:t>Base de datos jerárquicas</a:t>
            </a:r>
          </a:p>
        </p:txBody>
      </p:sp>
      <p:sp>
        <p:nvSpPr>
          <p:cNvPr id="3" name="Marcador de contenido 2">
            <a:extLst>
              <a:ext uri="{FF2B5EF4-FFF2-40B4-BE49-F238E27FC236}">
                <a16:creationId xmlns:a16="http://schemas.microsoft.com/office/drawing/2014/main" id="{FDB36D20-B9CF-44A8-802A-E32634A544A9}"/>
              </a:ext>
            </a:extLst>
          </p:cNvPr>
          <p:cNvSpPr>
            <a:spLocks noGrp="1"/>
          </p:cNvSpPr>
          <p:nvPr>
            <p:ph idx="1"/>
          </p:nvPr>
        </p:nvSpPr>
        <p:spPr/>
        <p:txBody>
          <a:bodyPr/>
          <a:lstStyle/>
          <a:p>
            <a:r>
              <a:rPr lang="es-419" dirty="0">
                <a:effectLst/>
                <a:latin typeface="Arial Nova" panose="020B0604020202020204" pitchFamily="34" charset="0"/>
                <a:ea typeface="Times New Roman" panose="02020603050405020304" pitchFamily="18" charset="0"/>
                <a:cs typeface="Arial" panose="020B0604020202020204" pitchFamily="34" charset="0"/>
              </a:rPr>
              <a:t>En este modelo los datos se organizan en forma de árbol invertido (algunos dicen raíz), en donde un </a:t>
            </a:r>
            <a:r>
              <a:rPr lang="es-419" i="1" dirty="0">
                <a:effectLst/>
                <a:latin typeface="Arial Nova" panose="020B0604020202020204" pitchFamily="34" charset="0"/>
                <a:ea typeface="Times New Roman" panose="02020603050405020304" pitchFamily="18" charset="0"/>
                <a:cs typeface="Arial" panose="020B0604020202020204" pitchFamily="34" charset="0"/>
              </a:rPr>
              <a:t>nodo padre</a:t>
            </a:r>
            <a:r>
              <a:rPr lang="es-419" dirty="0">
                <a:effectLst/>
                <a:latin typeface="Arial Nova" panose="020B0604020202020204" pitchFamily="34" charset="0"/>
                <a:ea typeface="Times New Roman" panose="02020603050405020304" pitchFamily="18" charset="0"/>
                <a:cs typeface="Arial" panose="020B0604020202020204" pitchFamily="34" charset="0"/>
              </a:rPr>
              <a:t> de información puede tener varios </a:t>
            </a:r>
            <a:r>
              <a:rPr lang="es-419" i="1" dirty="0">
                <a:effectLst/>
                <a:latin typeface="Arial Nova" panose="020B0604020202020204" pitchFamily="34" charset="0"/>
                <a:ea typeface="Times New Roman" panose="02020603050405020304" pitchFamily="18" charset="0"/>
                <a:cs typeface="Arial" panose="020B0604020202020204" pitchFamily="34" charset="0"/>
              </a:rPr>
              <a:t>hijos</a:t>
            </a:r>
            <a:r>
              <a:rPr lang="es-419" dirty="0">
                <a:effectLst/>
                <a:latin typeface="Arial Nova" panose="020B0604020202020204" pitchFamily="34" charset="0"/>
                <a:ea typeface="Times New Roman" panose="02020603050405020304" pitchFamily="18" charset="0"/>
                <a:cs typeface="Arial" panose="020B0604020202020204" pitchFamily="34" charset="0"/>
              </a:rPr>
              <a:t>. El nodo que no tiene padres es llamado </a:t>
            </a:r>
            <a:r>
              <a:rPr lang="es-419" i="1" dirty="0">
                <a:effectLst/>
                <a:latin typeface="Arial Nova" panose="020B0604020202020204" pitchFamily="34" charset="0"/>
                <a:ea typeface="Times New Roman" panose="02020603050405020304" pitchFamily="18" charset="0"/>
                <a:cs typeface="Arial" panose="020B0604020202020204" pitchFamily="34" charset="0"/>
              </a:rPr>
              <a:t>raíz</a:t>
            </a:r>
            <a:r>
              <a:rPr lang="es-419" dirty="0">
                <a:effectLst/>
                <a:latin typeface="Arial Nova" panose="020B0604020202020204" pitchFamily="34" charset="0"/>
                <a:ea typeface="Times New Roman" panose="02020603050405020304" pitchFamily="18" charset="0"/>
                <a:cs typeface="Arial" panose="020B0604020202020204" pitchFamily="34" charset="0"/>
              </a:rPr>
              <a:t>, y a los nodos que no tienen hijos se los conoce como </a:t>
            </a:r>
            <a:r>
              <a:rPr lang="es-419" i="1" dirty="0">
                <a:effectLst/>
                <a:latin typeface="Arial Nova" panose="020B0604020202020204" pitchFamily="34" charset="0"/>
                <a:ea typeface="Times New Roman" panose="02020603050405020304" pitchFamily="18" charset="0"/>
                <a:cs typeface="Arial" panose="020B0604020202020204" pitchFamily="34" charset="0"/>
              </a:rPr>
              <a:t>hojas</a:t>
            </a:r>
            <a:r>
              <a:rPr lang="es-419" dirty="0">
                <a:effectLst/>
                <a:latin typeface="Arial Nova" panose="020B0604020202020204" pitchFamily="34" charset="0"/>
                <a:ea typeface="Times New Roman" panose="02020603050405020304" pitchFamily="18" charset="0"/>
                <a:cs typeface="Arial" panose="020B0604020202020204" pitchFamily="34" charset="0"/>
              </a:rPr>
              <a:t>.</a:t>
            </a:r>
            <a:endParaRPr lang="es-419" dirty="0">
              <a:effectLst/>
              <a:latin typeface="Arial Nova" panose="020B0604020202020204" pitchFamily="34" charset="0"/>
              <a:ea typeface="Times New Roman" panose="02020603050405020304" pitchFamily="18" charset="0"/>
            </a:endParaRPr>
          </a:p>
          <a:p>
            <a:endParaRPr lang="es-419" dirty="0"/>
          </a:p>
        </p:txBody>
      </p:sp>
    </p:spTree>
    <p:extLst>
      <p:ext uri="{BB962C8B-B14F-4D97-AF65-F5344CB8AC3E}">
        <p14:creationId xmlns:p14="http://schemas.microsoft.com/office/powerpoint/2010/main" val="387053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EDCF8-A174-41B4-8130-FC56A6A87E85}"/>
              </a:ext>
            </a:extLst>
          </p:cNvPr>
          <p:cNvSpPr>
            <a:spLocks noGrp="1"/>
          </p:cNvSpPr>
          <p:nvPr>
            <p:ph type="title"/>
          </p:nvPr>
        </p:nvSpPr>
        <p:spPr/>
        <p:txBody>
          <a:bodyPr/>
          <a:lstStyle/>
          <a:p>
            <a:r>
              <a:rPr lang="es-419" dirty="0"/>
              <a:t>Base de datos de red</a:t>
            </a:r>
          </a:p>
        </p:txBody>
      </p:sp>
      <p:sp>
        <p:nvSpPr>
          <p:cNvPr id="3" name="Marcador de contenido 2">
            <a:extLst>
              <a:ext uri="{FF2B5EF4-FFF2-40B4-BE49-F238E27FC236}">
                <a16:creationId xmlns:a16="http://schemas.microsoft.com/office/drawing/2014/main" id="{1DA6A156-9B2C-4825-8E8A-204B4960E567}"/>
              </a:ext>
            </a:extLst>
          </p:cNvPr>
          <p:cNvSpPr>
            <a:spLocks noGrp="1"/>
          </p:cNvSpPr>
          <p:nvPr>
            <p:ph idx="1"/>
          </p:nvPr>
        </p:nvSpPr>
        <p:spPr/>
        <p:txBody>
          <a:bodyPr/>
          <a:lstStyle/>
          <a:p>
            <a:r>
              <a:rPr lang="es-419" dirty="0">
                <a:latin typeface="Arial Nova" panose="020B0604020202020204" pitchFamily="34" charset="0"/>
                <a:ea typeface="Times New Roman" panose="02020603050405020304" pitchFamily="18" charset="0"/>
                <a:cs typeface="Arial" panose="020B0604020202020204" pitchFamily="34" charset="0"/>
              </a:rPr>
              <a:t>M</a:t>
            </a:r>
            <a:r>
              <a:rPr lang="es-419" dirty="0">
                <a:effectLst/>
                <a:latin typeface="Arial Nova" panose="020B0604020202020204" pitchFamily="34" charset="0"/>
                <a:ea typeface="Times New Roman" panose="02020603050405020304" pitchFamily="18" charset="0"/>
                <a:cs typeface="Arial" panose="020B0604020202020204" pitchFamily="34" charset="0"/>
              </a:rPr>
              <a:t>odelo ligeramente distinto del jerárquico; su diferencia fundamental es la modificación del concepto de </a:t>
            </a:r>
            <a:r>
              <a:rPr lang="es-419" i="1" dirty="0">
                <a:effectLst/>
                <a:latin typeface="Arial Nova" panose="020B0604020202020204" pitchFamily="34" charset="0"/>
                <a:ea typeface="Times New Roman" panose="02020603050405020304" pitchFamily="18" charset="0"/>
                <a:cs typeface="Arial" panose="020B0604020202020204" pitchFamily="34" charset="0"/>
              </a:rPr>
              <a:t>nodo</a:t>
            </a:r>
            <a:r>
              <a:rPr lang="es-419" dirty="0">
                <a:effectLst/>
                <a:latin typeface="Arial Nova" panose="020B0604020202020204" pitchFamily="34" charset="0"/>
                <a:ea typeface="Times New Roman" panose="02020603050405020304" pitchFamily="18" charset="0"/>
                <a:cs typeface="Arial" panose="020B0604020202020204" pitchFamily="34" charset="0"/>
              </a:rPr>
              <a:t>: se permite que un mismo nodo tenga varios padres (posibilidad no permitida en el modelo jerárquico).</a:t>
            </a:r>
            <a:endParaRPr lang="es-419" dirty="0">
              <a:effectLst/>
              <a:latin typeface="Arial Nova" panose="020B0604020202020204" pitchFamily="34" charset="0"/>
              <a:ea typeface="Times New Roman" panose="02020603050405020304" pitchFamily="18" charset="0"/>
            </a:endParaRPr>
          </a:p>
          <a:p>
            <a:endParaRPr lang="es-419" dirty="0"/>
          </a:p>
        </p:txBody>
      </p:sp>
    </p:spTree>
    <p:extLst>
      <p:ext uri="{BB962C8B-B14F-4D97-AF65-F5344CB8AC3E}">
        <p14:creationId xmlns:p14="http://schemas.microsoft.com/office/powerpoint/2010/main" val="355713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F5EC8-95CD-4D97-9282-1A4E6A14D217}"/>
              </a:ext>
            </a:extLst>
          </p:cNvPr>
          <p:cNvSpPr>
            <a:spLocks noGrp="1"/>
          </p:cNvSpPr>
          <p:nvPr>
            <p:ph type="title"/>
          </p:nvPr>
        </p:nvSpPr>
        <p:spPr/>
        <p:txBody>
          <a:bodyPr/>
          <a:lstStyle/>
          <a:p>
            <a:r>
              <a:rPr lang="es-419" dirty="0"/>
              <a:t>Base de datos transaccionales</a:t>
            </a:r>
          </a:p>
        </p:txBody>
      </p:sp>
      <p:sp>
        <p:nvSpPr>
          <p:cNvPr id="3" name="Marcador de contenido 2">
            <a:extLst>
              <a:ext uri="{FF2B5EF4-FFF2-40B4-BE49-F238E27FC236}">
                <a16:creationId xmlns:a16="http://schemas.microsoft.com/office/drawing/2014/main" id="{7602B433-947D-474B-BC9F-5C027480D60C}"/>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Son bases de datos cuyo único fin es el envío y recepción de datos a grandes velocidades, estas bases son muy poco comunes y están dirigidas por lo general al entorno de análisis de calidad, datos de producción e industrial, es importante entender que su fin único es recolectar y recuperar los datos a la mayor velocidad posible</a:t>
            </a:r>
            <a:endParaRPr lang="es-419" dirty="0">
              <a:latin typeface="Arial Nova" panose="020B0604020202020204" pitchFamily="34" charset="0"/>
            </a:endParaRPr>
          </a:p>
        </p:txBody>
      </p:sp>
    </p:spTree>
    <p:extLst>
      <p:ext uri="{BB962C8B-B14F-4D97-AF65-F5344CB8AC3E}">
        <p14:creationId xmlns:p14="http://schemas.microsoft.com/office/powerpoint/2010/main" val="48379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E43EB-8980-4EEB-A9FA-F958CC244CE8}"/>
              </a:ext>
            </a:extLst>
          </p:cNvPr>
          <p:cNvSpPr>
            <a:spLocks noGrp="1"/>
          </p:cNvSpPr>
          <p:nvPr>
            <p:ph type="title"/>
          </p:nvPr>
        </p:nvSpPr>
        <p:spPr/>
        <p:txBody>
          <a:bodyPr/>
          <a:lstStyle/>
          <a:p>
            <a:r>
              <a:rPr lang="es-419" dirty="0"/>
              <a:t>Base de datos relacionales</a:t>
            </a:r>
          </a:p>
        </p:txBody>
      </p:sp>
      <p:sp>
        <p:nvSpPr>
          <p:cNvPr id="3" name="Marcador de contenido 2">
            <a:extLst>
              <a:ext uri="{FF2B5EF4-FFF2-40B4-BE49-F238E27FC236}">
                <a16:creationId xmlns:a16="http://schemas.microsoft.com/office/drawing/2014/main" id="{CA6EF333-1CCF-4364-9672-866FBF567794}"/>
              </a:ext>
            </a:extLst>
          </p:cNvPr>
          <p:cNvSpPr>
            <a:spLocks noGrp="1"/>
          </p:cNvSpPr>
          <p:nvPr>
            <p:ph idx="1"/>
          </p:nvPr>
        </p:nvSpPr>
        <p:spPr/>
        <p:txBody>
          <a:bodyPr/>
          <a:lstStyle/>
          <a:p>
            <a:r>
              <a:rPr lang="es-419" dirty="0">
                <a:effectLst/>
                <a:latin typeface="Arial Nova" panose="020B0604020202020204" pitchFamily="34" charset="0"/>
                <a:ea typeface="Calibri" panose="020F0502020204030204" pitchFamily="34" charset="0"/>
                <a:cs typeface="Arial" panose="020B0604020202020204" pitchFamily="34" charset="0"/>
              </a:rPr>
              <a:t>Este es el modelo utilizado en la actualidad para representar problemas reales y administrar datos dinámicamente. </a:t>
            </a:r>
          </a:p>
          <a:p>
            <a:endParaRPr lang="es-419" dirty="0"/>
          </a:p>
        </p:txBody>
      </p:sp>
      <p:pic>
        <p:nvPicPr>
          <p:cNvPr id="6146" name="Picture 2">
            <a:extLst>
              <a:ext uri="{FF2B5EF4-FFF2-40B4-BE49-F238E27FC236}">
                <a16:creationId xmlns:a16="http://schemas.microsoft.com/office/drawing/2014/main" id="{9AD5E790-5830-4DEB-83DD-5957BDA48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843" y="3360297"/>
            <a:ext cx="5976023" cy="336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04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732E1-ADF5-4FFB-837E-E76858A904DE}"/>
              </a:ext>
            </a:extLst>
          </p:cNvPr>
          <p:cNvSpPr>
            <a:spLocks noGrp="1"/>
          </p:cNvSpPr>
          <p:nvPr>
            <p:ph type="title"/>
          </p:nvPr>
        </p:nvSpPr>
        <p:spPr/>
        <p:txBody>
          <a:bodyPr/>
          <a:lstStyle/>
          <a:p>
            <a:r>
              <a:rPr lang="es-419" dirty="0"/>
              <a:t>Base de datos multidimensionales</a:t>
            </a:r>
          </a:p>
        </p:txBody>
      </p:sp>
      <p:sp>
        <p:nvSpPr>
          <p:cNvPr id="3" name="Marcador de contenido 2">
            <a:extLst>
              <a:ext uri="{FF2B5EF4-FFF2-40B4-BE49-F238E27FC236}">
                <a16:creationId xmlns:a16="http://schemas.microsoft.com/office/drawing/2014/main" id="{5D998D1B-A50D-44DF-958A-C188717773DC}"/>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Son bases de datos ideadas para desarrollar aplicaciones muy concretas, como creación de Cubos OLAP.</a:t>
            </a:r>
            <a:endParaRPr lang="es-419" dirty="0">
              <a:latin typeface="Arial Nova" panose="020B0604020202020204" pitchFamily="34" charset="0"/>
            </a:endParaRPr>
          </a:p>
        </p:txBody>
      </p:sp>
      <p:pic>
        <p:nvPicPr>
          <p:cNvPr id="7174" name="Picture 6" descr="olap">
            <a:extLst>
              <a:ext uri="{FF2B5EF4-FFF2-40B4-BE49-F238E27FC236}">
                <a16:creationId xmlns:a16="http://schemas.microsoft.com/office/drawing/2014/main" id="{49F66797-B4C3-4747-A503-0F745483E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005" y="3667328"/>
            <a:ext cx="4513989" cy="284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8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42EC2-02E8-4201-8030-0E2355F02095}"/>
              </a:ext>
            </a:extLst>
          </p:cNvPr>
          <p:cNvSpPr>
            <a:spLocks noGrp="1"/>
          </p:cNvSpPr>
          <p:nvPr>
            <p:ph type="title"/>
          </p:nvPr>
        </p:nvSpPr>
        <p:spPr/>
        <p:txBody>
          <a:bodyPr/>
          <a:lstStyle/>
          <a:p>
            <a:r>
              <a:rPr lang="es-419" dirty="0"/>
              <a:t>Base de datos orientadas a objetos</a:t>
            </a:r>
          </a:p>
        </p:txBody>
      </p:sp>
      <p:sp>
        <p:nvSpPr>
          <p:cNvPr id="3" name="Marcador de contenido 2">
            <a:extLst>
              <a:ext uri="{FF2B5EF4-FFF2-40B4-BE49-F238E27FC236}">
                <a16:creationId xmlns:a16="http://schemas.microsoft.com/office/drawing/2014/main" id="{778AEA07-E561-49DB-9993-913DB0AE9C0F}"/>
              </a:ext>
            </a:extLst>
          </p:cNvPr>
          <p:cNvSpPr>
            <a:spLocks noGrp="1"/>
          </p:cNvSpPr>
          <p:nvPr>
            <p:ph idx="1"/>
          </p:nvPr>
        </p:nvSpPr>
        <p:spPr/>
        <p:txBody>
          <a:bodyPr/>
          <a:lstStyle/>
          <a:p>
            <a:r>
              <a:rPr lang="es-419" dirty="0">
                <a:effectLst/>
                <a:latin typeface="Arial Nova" panose="020B0604020202020204" pitchFamily="34" charset="0"/>
                <a:ea typeface="Times New Roman" panose="02020603050405020304" pitchFamily="18" charset="0"/>
                <a:cs typeface="Arial" panose="020B0604020202020204" pitchFamily="34" charset="0"/>
              </a:rPr>
              <a:t>Este modelo, bastante reciente, y propio de los </a:t>
            </a:r>
            <a:r>
              <a:rPr lang="es-419" strike="noStrike" dirty="0">
                <a:effectLst/>
                <a:latin typeface="Arial Nova" panose="020B0604020202020204" pitchFamily="34" charset="0"/>
                <a:ea typeface="Times New Roman" panose="02020603050405020304" pitchFamily="18" charset="0"/>
                <a:cs typeface="Arial" panose="020B0604020202020204" pitchFamily="34" charset="0"/>
              </a:rPr>
              <a:t>modelos informáticos orientaos a objetos</a:t>
            </a:r>
            <a:r>
              <a:rPr lang="es-419" dirty="0">
                <a:effectLst/>
                <a:latin typeface="Arial Nova" panose="020B0604020202020204" pitchFamily="34" charset="0"/>
                <a:ea typeface="Times New Roman" panose="02020603050405020304" pitchFamily="18" charset="0"/>
                <a:cs typeface="Arial" panose="020B0604020202020204" pitchFamily="34" charset="0"/>
              </a:rPr>
              <a:t>, trata de almacenar en la base de datos los </a:t>
            </a:r>
            <a:r>
              <a:rPr lang="es-419" i="1" dirty="0">
                <a:effectLst/>
                <a:latin typeface="Arial Nova" panose="020B0604020202020204" pitchFamily="34" charset="0"/>
                <a:ea typeface="Times New Roman" panose="02020603050405020304" pitchFamily="18" charset="0"/>
                <a:cs typeface="Arial" panose="020B0604020202020204" pitchFamily="34" charset="0"/>
              </a:rPr>
              <a:t>objetos</a:t>
            </a:r>
            <a:r>
              <a:rPr lang="es-419" dirty="0">
                <a:effectLst/>
                <a:latin typeface="Arial Nova" panose="020B0604020202020204" pitchFamily="34" charset="0"/>
                <a:ea typeface="Times New Roman" panose="02020603050405020304" pitchFamily="18" charset="0"/>
                <a:cs typeface="Arial" panose="020B0604020202020204" pitchFamily="34" charset="0"/>
              </a:rPr>
              <a:t> completos (estado y comportamiento).</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endParaRPr lang="es-419" dirty="0"/>
          </a:p>
        </p:txBody>
      </p:sp>
      <p:pic>
        <p:nvPicPr>
          <p:cNvPr id="8194" name="Picture 2">
            <a:extLst>
              <a:ext uri="{FF2B5EF4-FFF2-40B4-BE49-F238E27FC236}">
                <a16:creationId xmlns:a16="http://schemas.microsoft.com/office/drawing/2014/main" id="{39608665-5EF6-4D24-9FD6-16B37AF89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769" y="3760469"/>
            <a:ext cx="5515584" cy="289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86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966F3-473F-4035-BFF3-AD2454D0F2C6}"/>
              </a:ext>
            </a:extLst>
          </p:cNvPr>
          <p:cNvSpPr>
            <a:spLocks noGrp="1"/>
          </p:cNvSpPr>
          <p:nvPr>
            <p:ph type="title"/>
          </p:nvPr>
        </p:nvSpPr>
        <p:spPr/>
        <p:txBody>
          <a:bodyPr/>
          <a:lstStyle/>
          <a:p>
            <a:r>
              <a:rPr lang="es-419" dirty="0"/>
              <a:t>Bases de datos documentales</a:t>
            </a:r>
          </a:p>
        </p:txBody>
      </p:sp>
      <p:sp>
        <p:nvSpPr>
          <p:cNvPr id="3" name="Marcador de contenido 2">
            <a:extLst>
              <a:ext uri="{FF2B5EF4-FFF2-40B4-BE49-F238E27FC236}">
                <a16:creationId xmlns:a16="http://schemas.microsoft.com/office/drawing/2014/main" id="{33BBA804-5464-4D9E-B1BB-3EAD14072134}"/>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Permiten la indexación a texto completo, y en líneas generales realizar búsquedas más potentes, sirven para almacenar grandes volúmenes de información de antecedentes históricos.</a:t>
            </a:r>
            <a:endParaRPr lang="es-419" dirty="0">
              <a:latin typeface="Arial Nova" panose="020B0604020202020204" pitchFamily="34" charset="0"/>
            </a:endParaRPr>
          </a:p>
        </p:txBody>
      </p:sp>
      <p:pic>
        <p:nvPicPr>
          <p:cNvPr id="9218" name="Picture 2">
            <a:extLst>
              <a:ext uri="{FF2B5EF4-FFF2-40B4-BE49-F238E27FC236}">
                <a16:creationId xmlns:a16="http://schemas.microsoft.com/office/drawing/2014/main" id="{84EC7B46-D247-4128-8078-9605F2FFA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586" y="3890612"/>
            <a:ext cx="5165387" cy="270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88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86DD-CA94-4174-B900-43513A376314}"/>
              </a:ext>
            </a:extLst>
          </p:cNvPr>
          <p:cNvSpPr>
            <a:spLocks noGrp="1"/>
          </p:cNvSpPr>
          <p:nvPr>
            <p:ph type="title"/>
          </p:nvPr>
        </p:nvSpPr>
        <p:spPr/>
        <p:txBody>
          <a:bodyPr/>
          <a:lstStyle/>
          <a:p>
            <a:r>
              <a:rPr lang="es-419" dirty="0"/>
              <a:t>Base de datos deductivas</a:t>
            </a:r>
          </a:p>
        </p:txBody>
      </p:sp>
      <p:sp>
        <p:nvSpPr>
          <p:cNvPr id="3" name="Marcador de contenido 2">
            <a:extLst>
              <a:ext uri="{FF2B5EF4-FFF2-40B4-BE49-F238E27FC236}">
                <a16:creationId xmlns:a16="http://schemas.microsoft.com/office/drawing/2014/main" id="{6F045D9A-F486-42B0-94DA-A77BEAD19790}"/>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Un sistema de base de datos deductiva es un sistema de base de datos, pero con la diferencia de que permite hacer deducciones a través de interferencias.</a:t>
            </a:r>
          </a:p>
          <a:p>
            <a:r>
              <a:rPr lang="es-419" dirty="0">
                <a:effectLst/>
                <a:latin typeface="Arial Nova" panose="020B0604020202020204" pitchFamily="34" charset="0"/>
                <a:ea typeface="Calibri" panose="020F0502020204030204" pitchFamily="34" charset="0"/>
                <a:cs typeface="Arial" panose="020B0604020202020204" pitchFamily="34" charset="0"/>
              </a:rPr>
              <a:t>Se basa principalmente en reglas y hechos que son almacenados en la base de datos. </a:t>
            </a:r>
            <a:endParaRPr lang="es-419" dirty="0">
              <a:latin typeface="Arial Nova" panose="020B0604020202020204" pitchFamily="34" charset="0"/>
            </a:endParaRPr>
          </a:p>
        </p:txBody>
      </p:sp>
    </p:spTree>
    <p:extLst>
      <p:ext uri="{BB962C8B-B14F-4D97-AF65-F5344CB8AC3E}">
        <p14:creationId xmlns:p14="http://schemas.microsoft.com/office/powerpoint/2010/main" val="1797199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44172-6FC8-40F5-93F4-F394CBEC8C81}"/>
              </a:ext>
            </a:extLst>
          </p:cNvPr>
          <p:cNvSpPr>
            <a:spLocks noGrp="1"/>
          </p:cNvSpPr>
          <p:nvPr>
            <p:ph type="title"/>
          </p:nvPr>
        </p:nvSpPr>
        <p:spPr/>
        <p:txBody>
          <a:bodyPr/>
          <a:lstStyle/>
          <a:p>
            <a:r>
              <a:rPr lang="es-419" dirty="0"/>
              <a:t>Lenguaje</a:t>
            </a:r>
          </a:p>
        </p:txBody>
      </p:sp>
      <p:sp>
        <p:nvSpPr>
          <p:cNvPr id="3" name="Marcador de contenido 2">
            <a:extLst>
              <a:ext uri="{FF2B5EF4-FFF2-40B4-BE49-F238E27FC236}">
                <a16:creationId xmlns:a16="http://schemas.microsoft.com/office/drawing/2014/main" id="{B9A5184A-3EA2-4E5F-9A1B-F457CEF3AF49}"/>
              </a:ext>
            </a:extLst>
          </p:cNvPr>
          <p:cNvSpPr>
            <a:spLocks noGrp="1"/>
          </p:cNvSpPr>
          <p:nvPr>
            <p:ph idx="1"/>
          </p:nvPr>
        </p:nvSpPr>
        <p:spPr/>
        <p:txBody>
          <a:bodyPr/>
          <a:lstStyle/>
          <a:p>
            <a:r>
              <a:rPr lang="es-419" dirty="0">
                <a:effectLst/>
                <a:latin typeface="Arial Nova" panose="020B0604020202020204" pitchFamily="34" charset="0"/>
                <a:ea typeface="Calibri" panose="020F0502020204030204" pitchFamily="34" charset="0"/>
                <a:cs typeface="Arial" panose="020B0604020202020204" pitchFamily="34" charset="0"/>
              </a:rPr>
              <a:t>Utiliza un subconjunto del lenguaje </a:t>
            </a:r>
            <a:r>
              <a:rPr lang="es-419" dirty="0" err="1">
                <a:effectLst/>
                <a:latin typeface="Arial Nova" panose="020B0604020202020204" pitchFamily="34" charset="0"/>
                <a:ea typeface="Calibri" panose="020F0502020204030204" pitchFamily="34" charset="0"/>
                <a:cs typeface="Arial" panose="020B0604020202020204" pitchFamily="34" charset="0"/>
              </a:rPr>
              <a:t>prolog</a:t>
            </a:r>
            <a:r>
              <a:rPr lang="es-419" dirty="0">
                <a:effectLst/>
                <a:latin typeface="Arial Nova" panose="020B0604020202020204" pitchFamily="34" charset="0"/>
                <a:ea typeface="Calibri" panose="020F0502020204030204" pitchFamily="34" charset="0"/>
                <a:cs typeface="Arial" panose="020B0604020202020204" pitchFamily="34" charset="0"/>
              </a:rPr>
              <a:t> llamado </a:t>
            </a:r>
            <a:r>
              <a:rPr lang="es-419" dirty="0" err="1">
                <a:effectLst/>
                <a:latin typeface="Arial Nova" panose="020B0604020202020204" pitchFamily="34" charset="0"/>
                <a:ea typeface="Calibri" panose="020F0502020204030204" pitchFamily="34" charset="0"/>
                <a:cs typeface="Arial" panose="020B0604020202020204" pitchFamily="34" charset="0"/>
              </a:rPr>
              <a:t>Datalog</a:t>
            </a:r>
            <a:r>
              <a:rPr lang="es-419" dirty="0">
                <a:effectLst/>
                <a:latin typeface="Arial Nova" panose="020B0604020202020204" pitchFamily="34" charset="0"/>
                <a:ea typeface="Calibri" panose="020F0502020204030204" pitchFamily="34" charset="0"/>
                <a:cs typeface="Arial" panose="020B0604020202020204" pitchFamily="34" charset="0"/>
              </a:rPr>
              <a:t> el cual es declarativo y permite al ordenador hacer deducciones para contestar a consultas basándose en los hechos y reglas almacenados.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endParaRPr lang="es-419" dirty="0"/>
          </a:p>
        </p:txBody>
      </p:sp>
      <p:pic>
        <p:nvPicPr>
          <p:cNvPr id="13314" name="Picture 2">
            <a:extLst>
              <a:ext uri="{FF2B5EF4-FFF2-40B4-BE49-F238E27FC236}">
                <a16:creationId xmlns:a16="http://schemas.microsoft.com/office/drawing/2014/main" id="{386D740B-4861-49B7-AB25-97C18BADD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807" y="3822969"/>
            <a:ext cx="4576386" cy="281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1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AC4D4-9D34-486A-B990-D70A3ABCB1D6}"/>
              </a:ext>
            </a:extLst>
          </p:cNvPr>
          <p:cNvSpPr>
            <a:spLocks noGrp="1"/>
          </p:cNvSpPr>
          <p:nvPr>
            <p:ph type="title"/>
          </p:nvPr>
        </p:nvSpPr>
        <p:spPr/>
        <p:txBody>
          <a:bodyPr/>
          <a:lstStyle/>
          <a:p>
            <a:r>
              <a:rPr lang="es-419" dirty="0"/>
              <a:t>Ventajas</a:t>
            </a:r>
          </a:p>
        </p:txBody>
      </p:sp>
      <p:sp>
        <p:nvSpPr>
          <p:cNvPr id="3" name="Marcador de contenido 2">
            <a:extLst>
              <a:ext uri="{FF2B5EF4-FFF2-40B4-BE49-F238E27FC236}">
                <a16:creationId xmlns:a16="http://schemas.microsoft.com/office/drawing/2014/main" id="{762063D9-2B75-4DE6-9C2B-23F148E343A6}"/>
              </a:ext>
            </a:extLst>
          </p:cNvPr>
          <p:cNvSpPr>
            <a:spLocks noGrp="1"/>
          </p:cNvSpPr>
          <p:nvPr>
            <p:ph idx="1"/>
          </p:nvPr>
        </p:nvSpPr>
        <p:spPr/>
        <p:txBody>
          <a:bodyPr/>
          <a:lstStyle/>
          <a:p>
            <a:pPr marL="0" marR="0" lvl="0" indent="0">
              <a:lnSpc>
                <a:spcPct val="150000"/>
              </a:lnSpc>
              <a:spcBef>
                <a:spcPts val="0"/>
              </a:spcBef>
              <a:spcAft>
                <a:spcPts val="120"/>
              </a:spcAft>
              <a:buSzPts val="1000"/>
              <a:buNone/>
              <a:tabLst>
                <a:tab pos="457200" algn="l"/>
              </a:tabLst>
            </a:pPr>
            <a:r>
              <a:rPr lang="es-419" dirty="0">
                <a:effectLst/>
                <a:latin typeface="Arial Nova" panose="020B0604020202020204" pitchFamily="34" charset="0"/>
                <a:ea typeface="Times New Roman" panose="02020603050405020304" pitchFamily="18" charset="0"/>
                <a:cs typeface="Arial" panose="020B0604020202020204" pitchFamily="34" charset="0"/>
              </a:rPr>
              <a:t>- Uso de reglas lógicas para expresar las consultas.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20"/>
              </a:spcAft>
              <a:buSzPts val="1000"/>
              <a:buNone/>
              <a:tabLst>
                <a:tab pos="457200" algn="l"/>
              </a:tabLst>
            </a:pPr>
            <a:r>
              <a:rPr lang="es-419" dirty="0">
                <a:effectLst/>
                <a:latin typeface="Arial Nova" panose="020B0604020202020204" pitchFamily="34" charset="0"/>
                <a:ea typeface="Times New Roman" panose="02020603050405020304" pitchFamily="18" charset="0"/>
                <a:cs typeface="Arial" panose="020B0604020202020204" pitchFamily="34" charset="0"/>
              </a:rPr>
              <a:t>- Permite responder consultas recursivas.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20"/>
              </a:spcAft>
              <a:buSzPts val="1000"/>
              <a:buNone/>
              <a:tabLst>
                <a:tab pos="457200" algn="l"/>
              </a:tabLst>
            </a:pPr>
            <a:r>
              <a:rPr lang="es-419" dirty="0">
                <a:effectLst/>
                <a:latin typeface="Arial Nova" panose="020B0604020202020204" pitchFamily="34" charset="0"/>
                <a:ea typeface="Times New Roman" panose="02020603050405020304" pitchFamily="18" charset="0"/>
                <a:cs typeface="Arial" panose="020B0604020202020204" pitchFamily="34" charset="0"/>
              </a:rPr>
              <a:t>- Cuenta con negaciones estratificadas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pPr marL="0" indent="0">
              <a:buNone/>
            </a:pPr>
            <a:r>
              <a:rPr lang="es-419" dirty="0">
                <a:effectLst/>
                <a:latin typeface="Arial Nova" panose="020B0604020202020204" pitchFamily="34" charset="0"/>
                <a:ea typeface="Times New Roman" panose="02020603050405020304" pitchFamily="18" charset="0"/>
                <a:cs typeface="Arial" panose="020B0604020202020204" pitchFamily="34" charset="0"/>
              </a:rPr>
              <a:t>- Soporta objetos y conjuntos complejos.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endParaRPr lang="es-419" dirty="0"/>
          </a:p>
        </p:txBody>
      </p:sp>
      <p:pic>
        <p:nvPicPr>
          <p:cNvPr id="12290" name="Picture 2">
            <a:extLst>
              <a:ext uri="{FF2B5EF4-FFF2-40B4-BE49-F238E27FC236}">
                <a16:creationId xmlns:a16="http://schemas.microsoft.com/office/drawing/2014/main" id="{4F7DDC94-4A8F-4E9B-BA76-3C79076B6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347" y="4825742"/>
            <a:ext cx="6258128" cy="162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41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CC9A4-3BEA-4B62-808A-8387B0D209F5}"/>
              </a:ext>
            </a:extLst>
          </p:cNvPr>
          <p:cNvSpPr>
            <a:spLocks noGrp="1"/>
          </p:cNvSpPr>
          <p:nvPr>
            <p:ph type="title"/>
          </p:nvPr>
        </p:nvSpPr>
        <p:spPr/>
        <p:txBody>
          <a:bodyPr/>
          <a:lstStyle/>
          <a:p>
            <a:r>
              <a:rPr lang="es-419" dirty="0"/>
              <a:t>¿Qué es una base de datos?</a:t>
            </a:r>
          </a:p>
        </p:txBody>
      </p:sp>
      <p:sp>
        <p:nvSpPr>
          <p:cNvPr id="3" name="Marcador de contenido 2">
            <a:extLst>
              <a:ext uri="{FF2B5EF4-FFF2-40B4-BE49-F238E27FC236}">
                <a16:creationId xmlns:a16="http://schemas.microsoft.com/office/drawing/2014/main" id="{F7269A0D-C267-4783-858A-F4D66084D8F6}"/>
              </a:ext>
            </a:extLst>
          </p:cNvPr>
          <p:cNvSpPr>
            <a:spLocks noGrp="1"/>
          </p:cNvSpPr>
          <p:nvPr>
            <p:ph idx="1"/>
          </p:nvPr>
        </p:nvSpPr>
        <p:spPr>
          <a:xfrm>
            <a:off x="838200" y="2088092"/>
            <a:ext cx="10515600" cy="4351338"/>
          </a:xfrm>
        </p:spPr>
        <p:txBody>
          <a:bodyPr>
            <a:normAutofit/>
          </a:bodyPr>
          <a:lstStyle/>
          <a:p>
            <a:r>
              <a:rPr lang="es-419" sz="2400" dirty="0">
                <a:effectLst/>
                <a:latin typeface="Arial Nova Cond" panose="020B0506020202020204" pitchFamily="34" charset="0"/>
                <a:ea typeface="Calibri" panose="020F0502020204030204" pitchFamily="34" charset="0"/>
                <a:cs typeface="Arial" panose="020B0604020202020204" pitchFamily="34" charset="0"/>
              </a:rPr>
              <a:t>Una </a:t>
            </a:r>
            <a:r>
              <a:rPr lang="es-419" sz="2400" b="1" dirty="0">
                <a:effectLst/>
                <a:latin typeface="Arial Nova Cond" panose="020B0506020202020204" pitchFamily="34" charset="0"/>
                <a:ea typeface="Calibri" panose="020F0502020204030204" pitchFamily="34" charset="0"/>
                <a:cs typeface="Arial" panose="020B0604020202020204" pitchFamily="34" charset="0"/>
              </a:rPr>
              <a:t>base de datos</a:t>
            </a:r>
            <a:r>
              <a:rPr lang="es-419" sz="2400" dirty="0">
                <a:effectLst/>
                <a:latin typeface="Arial Nova Cond" panose="020B0506020202020204" pitchFamily="34" charset="0"/>
                <a:ea typeface="Calibri" panose="020F0502020204030204" pitchFamily="34" charset="0"/>
                <a:cs typeface="Arial" panose="020B0604020202020204" pitchFamily="34" charset="0"/>
              </a:rPr>
              <a:t> es un conjunto de datos pertenecientes a un mismo contexto y almacenados sistemáticamente para su posterior uso.</a:t>
            </a:r>
            <a:endParaRPr lang="es-419" sz="2400" dirty="0">
              <a:latin typeface="Arial Nova Cond" panose="020B0506020202020204" pitchFamily="34" charset="0"/>
            </a:endParaRPr>
          </a:p>
        </p:txBody>
      </p:sp>
      <p:pic>
        <p:nvPicPr>
          <p:cNvPr id="1026" name="Picture 2">
            <a:extLst>
              <a:ext uri="{FF2B5EF4-FFF2-40B4-BE49-F238E27FC236}">
                <a16:creationId xmlns:a16="http://schemas.microsoft.com/office/drawing/2014/main" id="{A9C6DF5C-F0CB-49D3-ABE7-8B015191C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680" y="3120753"/>
            <a:ext cx="5569068" cy="347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39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7327E-D6C6-469D-955E-8C38EF6A9B3C}"/>
              </a:ext>
            </a:extLst>
          </p:cNvPr>
          <p:cNvSpPr>
            <a:spLocks noGrp="1"/>
          </p:cNvSpPr>
          <p:nvPr>
            <p:ph type="title"/>
          </p:nvPr>
        </p:nvSpPr>
        <p:spPr/>
        <p:txBody>
          <a:bodyPr/>
          <a:lstStyle/>
          <a:p>
            <a:r>
              <a:rPr lang="es-419" dirty="0"/>
              <a:t>Fases</a:t>
            </a:r>
          </a:p>
        </p:txBody>
      </p:sp>
      <p:sp>
        <p:nvSpPr>
          <p:cNvPr id="3" name="Marcador de contenido 2">
            <a:extLst>
              <a:ext uri="{FF2B5EF4-FFF2-40B4-BE49-F238E27FC236}">
                <a16:creationId xmlns:a16="http://schemas.microsoft.com/office/drawing/2014/main" id="{DB5A6086-53B9-4F9E-9045-3D4A93885797}"/>
              </a:ext>
            </a:extLst>
          </p:cNvPr>
          <p:cNvSpPr>
            <a:spLocks noGrp="1"/>
          </p:cNvSpPr>
          <p:nvPr>
            <p:ph idx="1"/>
          </p:nvPr>
        </p:nvSpPr>
        <p:spPr>
          <a:xfrm>
            <a:off x="1141412" y="1850653"/>
            <a:ext cx="9905999" cy="3541714"/>
          </a:xfrm>
        </p:spPr>
        <p:txBody>
          <a:bodyPr/>
          <a:lstStyle/>
          <a:p>
            <a:r>
              <a:rPr lang="es-419" sz="3200" dirty="0">
                <a:latin typeface="Arial" panose="020B0604020202020204" pitchFamily="34" charset="0"/>
                <a:cs typeface="Arial" panose="020B0604020202020204" pitchFamily="34" charset="0"/>
              </a:rPr>
              <a:t>Fase de interrogación: </a:t>
            </a:r>
            <a:r>
              <a:rPr lang="es-419" dirty="0">
                <a:effectLst/>
                <a:latin typeface="Arial Nova" panose="020B0604020202020204" pitchFamily="34" charset="0"/>
                <a:ea typeface="Times New Roman" panose="02020603050405020304" pitchFamily="18" charset="0"/>
                <a:cs typeface="Arial" panose="020B0604020202020204" pitchFamily="34" charset="0"/>
              </a:rPr>
              <a:t>se encarga de buscar en la base de datos informaciones deducibles implícitas.</a:t>
            </a:r>
          </a:p>
          <a:p>
            <a:r>
              <a:rPr lang="es-419" sz="3200" dirty="0">
                <a:effectLst/>
                <a:latin typeface="Arial Nova" panose="020B0604020202020204" pitchFamily="34" charset="0"/>
                <a:ea typeface="Times New Roman" panose="02020603050405020304" pitchFamily="18" charset="0"/>
                <a:cs typeface="Arial" panose="020B0604020202020204" pitchFamily="34" charset="0"/>
              </a:rPr>
              <a:t>Fase de Modificación: </a:t>
            </a:r>
            <a:r>
              <a:rPr lang="es-419" dirty="0">
                <a:effectLst/>
                <a:latin typeface="Arial Nova" panose="020B0604020202020204" pitchFamily="34" charset="0"/>
                <a:ea typeface="Times New Roman" panose="02020603050405020304" pitchFamily="18" charset="0"/>
                <a:cs typeface="Arial" panose="020B0604020202020204" pitchFamily="34" charset="0"/>
              </a:rPr>
              <a:t>se encarga de añadir a la base de datos nuevas informaciones deducibles. </a:t>
            </a:r>
            <a:endParaRPr lang="es-419" dirty="0">
              <a:latin typeface="Arial Nova" panose="020B0604020202020204" pitchFamily="34" charset="0"/>
            </a:endParaRPr>
          </a:p>
        </p:txBody>
      </p:sp>
      <p:pic>
        <p:nvPicPr>
          <p:cNvPr id="11266" name="Picture 2">
            <a:extLst>
              <a:ext uri="{FF2B5EF4-FFF2-40B4-BE49-F238E27FC236}">
                <a16:creationId xmlns:a16="http://schemas.microsoft.com/office/drawing/2014/main" id="{51B1F49E-5DE3-4B11-8856-B7BEA4CD3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4240428"/>
            <a:ext cx="4670023" cy="230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534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8A39B-3795-4287-ADD1-7C7C08152E7A}"/>
              </a:ext>
            </a:extLst>
          </p:cNvPr>
          <p:cNvSpPr>
            <a:spLocks noGrp="1"/>
          </p:cNvSpPr>
          <p:nvPr>
            <p:ph type="title"/>
          </p:nvPr>
        </p:nvSpPr>
        <p:spPr/>
        <p:txBody>
          <a:bodyPr/>
          <a:lstStyle/>
          <a:p>
            <a:r>
              <a:rPr lang="es-419" dirty="0"/>
              <a:t>Interpretación</a:t>
            </a:r>
          </a:p>
        </p:txBody>
      </p:sp>
      <p:sp>
        <p:nvSpPr>
          <p:cNvPr id="3" name="Marcador de contenido 2">
            <a:extLst>
              <a:ext uri="{FF2B5EF4-FFF2-40B4-BE49-F238E27FC236}">
                <a16:creationId xmlns:a16="http://schemas.microsoft.com/office/drawing/2014/main" id="{6FEF15D6-EAB6-4D7F-A673-9062896954AE}"/>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Encontramos dos teorías de interpretación de las bases de datos deductiva por lo cual consideramos las reglas y los hechos como axiomas</a:t>
            </a:r>
            <a:endParaRPr lang="es-419" sz="3200" dirty="0">
              <a:latin typeface="Arial Nova" panose="020B0604020202020204" pitchFamily="34" charset="0"/>
            </a:endParaRPr>
          </a:p>
        </p:txBody>
      </p:sp>
      <p:pic>
        <p:nvPicPr>
          <p:cNvPr id="10242" name="Picture 2">
            <a:extLst>
              <a:ext uri="{FF2B5EF4-FFF2-40B4-BE49-F238E27FC236}">
                <a16:creationId xmlns:a16="http://schemas.microsoft.com/office/drawing/2014/main" id="{4F1FE38A-BC63-406C-BDE8-05A6BB896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099" y="3429000"/>
            <a:ext cx="5501801" cy="321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3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0EF9A-4CF9-47F8-B240-F77738B7BDAE}"/>
              </a:ext>
            </a:extLst>
          </p:cNvPr>
          <p:cNvSpPr>
            <a:spLocks noGrp="1"/>
          </p:cNvSpPr>
          <p:nvPr>
            <p:ph type="title"/>
          </p:nvPr>
        </p:nvSpPr>
        <p:spPr/>
        <p:txBody>
          <a:bodyPr/>
          <a:lstStyle/>
          <a:p>
            <a:r>
              <a:rPr lang="es-419" dirty="0"/>
              <a:t>Teoría de modelos</a:t>
            </a:r>
          </a:p>
        </p:txBody>
      </p:sp>
      <p:sp>
        <p:nvSpPr>
          <p:cNvPr id="3" name="Marcador de contenido 2">
            <a:extLst>
              <a:ext uri="{FF2B5EF4-FFF2-40B4-BE49-F238E27FC236}">
                <a16:creationId xmlns:a16="http://schemas.microsoft.com/office/drawing/2014/main" id="{F0E76358-F442-4736-9873-F2587A844B8C}"/>
              </a:ext>
            </a:extLst>
          </p:cNvPr>
          <p:cNvSpPr>
            <a:spLocks noGrp="1"/>
          </p:cNvSpPr>
          <p:nvPr>
            <p:ph idx="1"/>
          </p:nvPr>
        </p:nvSpPr>
        <p:spPr/>
        <p:txBody>
          <a:bodyPr>
            <a:normAutofit/>
          </a:bodyPr>
          <a:lstStyle/>
          <a:p>
            <a:r>
              <a:rPr lang="es-419" dirty="0">
                <a:effectLst/>
                <a:latin typeface="Arial Nova" panose="020B0604020202020204" pitchFamily="34" charset="0"/>
                <a:ea typeface="Times New Roman" panose="02020603050405020304" pitchFamily="18" charset="0"/>
                <a:cs typeface="Arial" panose="020B0604020202020204" pitchFamily="34" charset="0"/>
              </a:rPr>
              <a:t>una interpretación es llamada modelo cuando para un conjunto específico de reglas, estas se cumplen siempre para esa interpretación</a:t>
            </a:r>
            <a:endParaRPr lang="es-419" dirty="0">
              <a:latin typeface="Arial Nova" panose="020B0604020202020204" pitchFamily="34" charset="0"/>
            </a:endParaRPr>
          </a:p>
        </p:txBody>
      </p:sp>
      <p:pic>
        <p:nvPicPr>
          <p:cNvPr id="14338" name="Picture 2">
            <a:extLst>
              <a:ext uri="{FF2B5EF4-FFF2-40B4-BE49-F238E27FC236}">
                <a16:creationId xmlns:a16="http://schemas.microsoft.com/office/drawing/2014/main" id="{0EDB1EAC-B157-493C-B3CB-676928554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956" y="3429000"/>
            <a:ext cx="42862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7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E3831-0563-4F87-B51B-DCB2F77EFA1C}"/>
              </a:ext>
            </a:extLst>
          </p:cNvPr>
          <p:cNvSpPr>
            <a:spLocks noGrp="1"/>
          </p:cNvSpPr>
          <p:nvPr>
            <p:ph type="title"/>
          </p:nvPr>
        </p:nvSpPr>
        <p:spPr/>
        <p:txBody>
          <a:bodyPr/>
          <a:lstStyle/>
          <a:p>
            <a:r>
              <a:rPr lang="es-419" dirty="0"/>
              <a:t>Mecanismos</a:t>
            </a:r>
          </a:p>
        </p:txBody>
      </p:sp>
      <p:sp>
        <p:nvSpPr>
          <p:cNvPr id="3" name="Marcador de contenido 2">
            <a:extLst>
              <a:ext uri="{FF2B5EF4-FFF2-40B4-BE49-F238E27FC236}">
                <a16:creationId xmlns:a16="http://schemas.microsoft.com/office/drawing/2014/main" id="{7FD27F6F-DDD3-4342-A413-CE91DF0164CE}"/>
              </a:ext>
            </a:extLst>
          </p:cNvPr>
          <p:cNvSpPr>
            <a:spLocks noGrp="1"/>
          </p:cNvSpPr>
          <p:nvPr>
            <p:ph idx="1"/>
          </p:nvPr>
        </p:nvSpPr>
        <p:spPr/>
        <p:txBody>
          <a:bodyPr/>
          <a:lstStyle/>
          <a:p>
            <a:pPr marL="342900" marR="0" lvl="0" indent="-342900">
              <a:lnSpc>
                <a:spcPct val="150000"/>
              </a:lnSpc>
              <a:spcBef>
                <a:spcPts val="0"/>
              </a:spcBef>
              <a:spcAft>
                <a:spcPts val="120"/>
              </a:spcAft>
              <a:buSzPts val="1000"/>
              <a:buFont typeface="Symbol" panose="05050102010706020507" pitchFamily="18" charset="2"/>
              <a:buChar char=""/>
              <a:tabLst>
                <a:tab pos="457200" algn="l"/>
              </a:tabLst>
            </a:pPr>
            <a:r>
              <a:rPr lang="es-419" sz="2800" b="1" dirty="0">
                <a:effectLst/>
                <a:latin typeface="Arial Nova" panose="020B0604020202020204" pitchFamily="34" charset="0"/>
                <a:ea typeface="Times New Roman" panose="02020603050405020304" pitchFamily="18" charset="0"/>
                <a:cs typeface="Arial" panose="020B0604020202020204" pitchFamily="34" charset="0"/>
              </a:rPr>
              <a:t>Ascendente:</a:t>
            </a:r>
            <a:r>
              <a:rPr lang="es-419" sz="2800" dirty="0">
                <a:effectLst/>
                <a:latin typeface="Arial Nova" panose="020B0604020202020204" pitchFamily="34" charset="0"/>
                <a:ea typeface="Times New Roman" panose="02020603050405020304" pitchFamily="18" charset="0"/>
                <a:cs typeface="Arial" panose="020B0604020202020204" pitchFamily="34" charset="0"/>
              </a:rPr>
              <a:t> </a:t>
            </a:r>
            <a:r>
              <a:rPr lang="es-419" dirty="0">
                <a:effectLst/>
                <a:latin typeface="Arial Nova" panose="020B0604020202020204" pitchFamily="34" charset="0"/>
                <a:ea typeface="Times New Roman" panose="02020603050405020304" pitchFamily="18" charset="0"/>
                <a:cs typeface="Arial" panose="020B0604020202020204" pitchFamily="34" charset="0"/>
              </a:rPr>
              <a:t>donde se parte de los hechos y se obtiene nuevos aplicando reglas de inferencia.</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20"/>
              </a:spcAft>
              <a:buSzPts val="1000"/>
              <a:buFont typeface="Symbol" panose="05050102010706020507" pitchFamily="18" charset="2"/>
              <a:buChar char=""/>
              <a:tabLst>
                <a:tab pos="457200" algn="l"/>
              </a:tabLst>
            </a:pPr>
            <a:r>
              <a:rPr lang="es-419" sz="2800" b="1" dirty="0">
                <a:effectLst/>
                <a:latin typeface="Arial Nova" panose="020B0604020202020204" pitchFamily="34" charset="0"/>
                <a:ea typeface="Times New Roman" panose="02020603050405020304" pitchFamily="18" charset="0"/>
                <a:cs typeface="Arial" panose="020B0604020202020204" pitchFamily="34" charset="0"/>
              </a:rPr>
              <a:t>Descendente:</a:t>
            </a:r>
            <a:r>
              <a:rPr lang="es-419" sz="2800" dirty="0">
                <a:effectLst/>
                <a:latin typeface="Arial Nova" panose="020B0604020202020204" pitchFamily="34" charset="0"/>
                <a:ea typeface="Times New Roman" panose="02020603050405020304" pitchFamily="18" charset="0"/>
                <a:cs typeface="Arial" panose="020B0604020202020204" pitchFamily="34" charset="0"/>
              </a:rPr>
              <a:t> </a:t>
            </a:r>
            <a:r>
              <a:rPr lang="es-419" dirty="0">
                <a:effectLst/>
                <a:latin typeface="Arial Nova" panose="020B0604020202020204" pitchFamily="34" charset="0"/>
                <a:ea typeface="Times New Roman" panose="02020603050405020304" pitchFamily="18" charset="0"/>
                <a:cs typeface="Arial" panose="020B0604020202020204" pitchFamily="34" charset="0"/>
              </a:rPr>
              <a:t>donde se parte del predicado (objetivo de la consulta realizada) e intenta encontrar similitudes entre las variables que nos lleven a hechos correctos almacenados en la base de datos.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endParaRPr lang="es-419" dirty="0"/>
          </a:p>
        </p:txBody>
      </p:sp>
    </p:spTree>
    <p:extLst>
      <p:ext uri="{BB962C8B-B14F-4D97-AF65-F5344CB8AC3E}">
        <p14:creationId xmlns:p14="http://schemas.microsoft.com/office/powerpoint/2010/main" val="126249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7CC56-73D6-485E-8491-AF66BAE0090B}"/>
              </a:ext>
            </a:extLst>
          </p:cNvPr>
          <p:cNvSpPr>
            <a:spLocks noGrp="1"/>
          </p:cNvSpPr>
          <p:nvPr>
            <p:ph type="title"/>
          </p:nvPr>
        </p:nvSpPr>
        <p:spPr>
          <a:xfrm>
            <a:off x="1143001" y="330651"/>
            <a:ext cx="9905998" cy="1478570"/>
          </a:xfrm>
        </p:spPr>
        <p:txBody>
          <a:bodyPr/>
          <a:lstStyle/>
          <a:p>
            <a:r>
              <a:rPr lang="es-419" dirty="0"/>
              <a:t>Sistema de gestión de base de datos distribuida(SGBD)</a:t>
            </a:r>
          </a:p>
        </p:txBody>
      </p:sp>
      <p:sp>
        <p:nvSpPr>
          <p:cNvPr id="3" name="Marcador de contenido 2">
            <a:extLst>
              <a:ext uri="{FF2B5EF4-FFF2-40B4-BE49-F238E27FC236}">
                <a16:creationId xmlns:a16="http://schemas.microsoft.com/office/drawing/2014/main" id="{8B1E9162-EA6C-46C0-80E3-57D1FF14DAE3}"/>
              </a:ext>
            </a:extLst>
          </p:cNvPr>
          <p:cNvSpPr>
            <a:spLocks noGrp="1"/>
          </p:cNvSpPr>
          <p:nvPr>
            <p:ph idx="1"/>
          </p:nvPr>
        </p:nvSpPr>
        <p:spPr>
          <a:xfrm>
            <a:off x="829734" y="2097088"/>
            <a:ext cx="10566400" cy="4142393"/>
          </a:xfrm>
        </p:spPr>
        <p:txBody>
          <a:bodyPr/>
          <a:lstStyle/>
          <a:p>
            <a:r>
              <a:rPr lang="es-419" dirty="0">
                <a:effectLst/>
                <a:latin typeface="Arial Nova" panose="020B0604020202020204" pitchFamily="34" charset="0"/>
                <a:ea typeface="Times New Roman" panose="02020603050405020304" pitchFamily="18" charset="0"/>
                <a:cs typeface="Arial" panose="020B0604020202020204" pitchFamily="34" charset="0"/>
              </a:rPr>
              <a:t>La base de datos y el software SGBD pueden estar distribuidos en múltiples sitios conectados por una red. Hay de dos tipos:</a:t>
            </a:r>
            <a:endParaRPr lang="es-419" dirty="0">
              <a:effectLst/>
              <a:latin typeface="Arial Nova" panose="020B0604020202020204" pitchFamily="34" charset="0"/>
              <a:ea typeface="Times New Roman" panose="02020603050405020304" pitchFamily="18" charset="0"/>
            </a:endParaRPr>
          </a:p>
          <a:p>
            <a:r>
              <a:rPr lang="es-419" sz="2800" b="1" dirty="0">
                <a:latin typeface="Arial Nova" panose="020B0604020202020204" pitchFamily="34" charset="0"/>
              </a:rPr>
              <a:t>Distribuidos homogéneos</a:t>
            </a:r>
            <a:r>
              <a:rPr lang="es-419" b="1" dirty="0">
                <a:latin typeface="Arial Nova" panose="020B0604020202020204" pitchFamily="34" charset="0"/>
              </a:rPr>
              <a:t>: </a:t>
            </a:r>
            <a:r>
              <a:rPr lang="es-419" dirty="0">
                <a:latin typeface="Arial Nova" panose="020B0604020202020204" pitchFamily="34" charset="0"/>
              </a:rPr>
              <a:t>Utilizan el mismo SGBD en múltiples sitios</a:t>
            </a:r>
          </a:p>
          <a:p>
            <a:r>
              <a:rPr lang="es-419" sz="2800" b="1" dirty="0">
                <a:latin typeface="Arial Nova" panose="020B0604020202020204" pitchFamily="34" charset="0"/>
              </a:rPr>
              <a:t>Distribuidos heterogéneos: </a:t>
            </a:r>
            <a:r>
              <a:rPr lang="es-419" dirty="0">
                <a:effectLst/>
                <a:latin typeface="Arial Nova" panose="020B0604020202020204" pitchFamily="34" charset="0"/>
                <a:ea typeface="Calibri" panose="020F0502020204030204" pitchFamily="34" charset="0"/>
                <a:cs typeface="Arial" panose="020B0604020202020204" pitchFamily="34" charset="0"/>
              </a:rPr>
              <a:t>Da lugar a los SGBD federados o sistemas multibase de datos en los que los SGBD participantes tienen cierto grado de autonomía local </a:t>
            </a:r>
            <a:endParaRPr lang="es-419" dirty="0">
              <a:latin typeface="Arial Nova" panose="020B0604020202020204" pitchFamily="34" charset="0"/>
            </a:endParaRPr>
          </a:p>
        </p:txBody>
      </p:sp>
    </p:spTree>
    <p:extLst>
      <p:ext uri="{BB962C8B-B14F-4D97-AF65-F5344CB8AC3E}">
        <p14:creationId xmlns:p14="http://schemas.microsoft.com/office/powerpoint/2010/main" val="1088294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96E7F-B1CA-474A-BDC2-C927CFC12FDB}"/>
              </a:ext>
            </a:extLst>
          </p:cNvPr>
          <p:cNvSpPr>
            <a:spLocks noGrp="1"/>
          </p:cNvSpPr>
          <p:nvPr>
            <p:ph type="title"/>
          </p:nvPr>
        </p:nvSpPr>
        <p:spPr/>
        <p:txBody>
          <a:bodyPr/>
          <a:lstStyle/>
          <a:p>
            <a:r>
              <a:rPr lang="es-419" dirty="0"/>
              <a:t>Base de datos orientada a grafos</a:t>
            </a:r>
          </a:p>
        </p:txBody>
      </p:sp>
      <p:sp>
        <p:nvSpPr>
          <p:cNvPr id="3" name="Marcador de contenido 2">
            <a:extLst>
              <a:ext uri="{FF2B5EF4-FFF2-40B4-BE49-F238E27FC236}">
                <a16:creationId xmlns:a16="http://schemas.microsoft.com/office/drawing/2014/main" id="{33D742D4-E069-48BA-9FE6-2C66902C800C}"/>
              </a:ext>
            </a:extLst>
          </p:cNvPr>
          <p:cNvSpPr>
            <a:spLocks noGrp="1"/>
          </p:cNvSpPr>
          <p:nvPr>
            <p:ph idx="1"/>
          </p:nvPr>
        </p:nvSpPr>
        <p:spPr/>
        <p:txBody>
          <a:bodyPr/>
          <a:lstStyle/>
          <a:p>
            <a:r>
              <a:rPr lang="es-419" dirty="0">
                <a:effectLst/>
                <a:latin typeface="Arial Nova" panose="020B0604020202020204" pitchFamily="34" charset="0"/>
                <a:ea typeface="Times New Roman" panose="02020603050405020304" pitchFamily="18" charset="0"/>
                <a:cs typeface="Arial" panose="020B0604020202020204" pitchFamily="34" charset="0"/>
              </a:rPr>
              <a:t>Una base de datos orientada a grafos (BDOG) representa la información como nodos de un grafo y sus relaciones con las aristas del mismo, de manera que se pueda usar teoría de grafos para recorrer la base de datos ya que esta puede describir atributos de los nodos (entidades) y las aristas (relaciones).</a:t>
            </a:r>
            <a:endParaRPr lang="es-419" dirty="0">
              <a:effectLst/>
              <a:latin typeface="Arial Nova" panose="020B0604020202020204" pitchFamily="34" charset="0"/>
              <a:ea typeface="Times New Roman" panose="02020603050405020304" pitchFamily="18" charset="0"/>
            </a:endParaRPr>
          </a:p>
          <a:p>
            <a:endParaRPr lang="es-419" dirty="0"/>
          </a:p>
        </p:txBody>
      </p:sp>
    </p:spTree>
    <p:extLst>
      <p:ext uri="{BB962C8B-B14F-4D97-AF65-F5344CB8AC3E}">
        <p14:creationId xmlns:p14="http://schemas.microsoft.com/office/powerpoint/2010/main" val="171428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2E6BA-2D63-45D7-8211-F799F3067181}"/>
              </a:ext>
            </a:extLst>
          </p:cNvPr>
          <p:cNvSpPr>
            <a:spLocks noGrp="1"/>
          </p:cNvSpPr>
          <p:nvPr>
            <p:ph type="title"/>
          </p:nvPr>
        </p:nvSpPr>
        <p:spPr/>
        <p:txBody>
          <a:bodyPr/>
          <a:lstStyle/>
          <a:p>
            <a:r>
              <a:rPr lang="es-419" dirty="0"/>
              <a:t>Otros tipos de base de datos</a:t>
            </a:r>
          </a:p>
        </p:txBody>
      </p:sp>
      <p:sp>
        <p:nvSpPr>
          <p:cNvPr id="3" name="Marcador de contenido 2">
            <a:extLst>
              <a:ext uri="{FF2B5EF4-FFF2-40B4-BE49-F238E27FC236}">
                <a16:creationId xmlns:a16="http://schemas.microsoft.com/office/drawing/2014/main" id="{3FC5D448-AB90-4DBB-A7F1-AB7B85A3F26E}"/>
              </a:ext>
            </a:extLst>
          </p:cNvPr>
          <p:cNvSpPr>
            <a:spLocks noGrp="1"/>
          </p:cNvSpPr>
          <p:nvPr>
            <p:ph idx="1"/>
          </p:nvPr>
        </p:nvSpPr>
        <p:spPr/>
        <p:txBody>
          <a:bodyPr>
            <a:normAutofit/>
          </a:bodyPr>
          <a:lstStyle/>
          <a:p>
            <a:r>
              <a:rPr lang="es-419" b="1" dirty="0">
                <a:effectLst/>
                <a:latin typeface="Arial Nova" panose="020B0604020202020204" pitchFamily="34" charset="0"/>
                <a:ea typeface="Times New Roman" panose="02020603050405020304" pitchFamily="18" charset="0"/>
                <a:cs typeface="Arial" panose="020B0604020202020204" pitchFamily="34" charset="0"/>
              </a:rPr>
              <a:t>Bases de datos en la nube</a:t>
            </a:r>
          </a:p>
          <a:p>
            <a:r>
              <a:rPr lang="es-419" b="1" dirty="0">
                <a:effectLst/>
                <a:latin typeface="Arial Nova" panose="020B0604020202020204" pitchFamily="34" charset="0"/>
                <a:ea typeface="Times New Roman" panose="02020603050405020304" pitchFamily="18" charset="0"/>
                <a:cs typeface="Arial" panose="020B0604020202020204" pitchFamily="34" charset="0"/>
              </a:rPr>
              <a:t>De código abierto</a:t>
            </a:r>
          </a:p>
          <a:p>
            <a:r>
              <a:rPr lang="es-419" b="1" dirty="0">
                <a:effectLst/>
                <a:latin typeface="Arial Nova" panose="020B0604020202020204" pitchFamily="34" charset="0"/>
                <a:ea typeface="Times New Roman" panose="02020603050405020304" pitchFamily="18" charset="0"/>
                <a:cs typeface="Arial" panose="020B0604020202020204" pitchFamily="34" charset="0"/>
              </a:rPr>
              <a:t>Base de datos documental/JSON</a:t>
            </a:r>
            <a:endParaRPr lang="es-419" b="1" dirty="0">
              <a:latin typeface="Arial Nova" panose="020B0604020202020204" pitchFamily="34" charset="0"/>
              <a:ea typeface="Times New Roman" panose="02020603050405020304" pitchFamily="18" charset="0"/>
              <a:cs typeface="Arial" panose="020B0604020202020204" pitchFamily="34" charset="0"/>
            </a:endParaRPr>
          </a:p>
          <a:p>
            <a:r>
              <a:rPr lang="es-419" b="1" dirty="0">
                <a:effectLst/>
                <a:latin typeface="Arial Nova" panose="020B0604020202020204" pitchFamily="34" charset="0"/>
                <a:ea typeface="Times New Roman" panose="02020603050405020304" pitchFamily="18" charset="0"/>
                <a:cs typeface="Arial" panose="020B0604020202020204" pitchFamily="34" charset="0"/>
              </a:rPr>
              <a:t>Base de datos multimodelo</a:t>
            </a:r>
          </a:p>
          <a:p>
            <a:r>
              <a:rPr lang="es-419" b="1" dirty="0">
                <a:effectLst/>
                <a:latin typeface="Arial Nova" panose="020B0604020202020204" pitchFamily="34" charset="0"/>
                <a:ea typeface="Times New Roman" panose="02020603050405020304" pitchFamily="18" charset="0"/>
                <a:cs typeface="Arial" panose="020B0604020202020204" pitchFamily="34" charset="0"/>
              </a:rPr>
              <a:t>Bases de datos independientes</a:t>
            </a:r>
            <a:endParaRPr lang="es-419" dirty="0">
              <a:latin typeface="Arial Nova" panose="020B0604020202020204" pitchFamily="34" charset="0"/>
            </a:endParaRPr>
          </a:p>
        </p:txBody>
      </p:sp>
      <p:pic>
        <p:nvPicPr>
          <p:cNvPr id="15362" name="Picture 2">
            <a:extLst>
              <a:ext uri="{FF2B5EF4-FFF2-40B4-BE49-F238E27FC236}">
                <a16:creationId xmlns:a16="http://schemas.microsoft.com/office/drawing/2014/main" id="{D0E1FD2D-1392-4641-8F3C-9204421CF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371" y="2249487"/>
            <a:ext cx="4748083" cy="255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03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D4226-5785-4D14-8D4C-CE095C7A1F2E}"/>
              </a:ext>
            </a:extLst>
          </p:cNvPr>
          <p:cNvSpPr>
            <a:spLocks noGrp="1"/>
          </p:cNvSpPr>
          <p:nvPr>
            <p:ph type="title"/>
          </p:nvPr>
        </p:nvSpPr>
        <p:spPr/>
        <p:txBody>
          <a:bodyPr/>
          <a:lstStyle/>
          <a:p>
            <a:r>
              <a:rPr lang="es-419" dirty="0"/>
              <a:t>Consulta de base de datos</a:t>
            </a:r>
          </a:p>
        </p:txBody>
      </p:sp>
      <p:sp>
        <p:nvSpPr>
          <p:cNvPr id="3" name="Marcador de contenido 2">
            <a:extLst>
              <a:ext uri="{FF2B5EF4-FFF2-40B4-BE49-F238E27FC236}">
                <a16:creationId xmlns:a16="http://schemas.microsoft.com/office/drawing/2014/main" id="{013D8234-056F-4605-9485-ABC0BDFBA63B}"/>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Una consulta es el método para acceder a la información en las bases de datos. Con las consultas se puede modificar, borrar, mostrar y agregar datos en una base de datos</a:t>
            </a:r>
            <a:endParaRPr lang="es-419" dirty="0">
              <a:latin typeface="Arial Nova" panose="020B0604020202020204" pitchFamily="34" charset="0"/>
            </a:endParaRPr>
          </a:p>
        </p:txBody>
      </p:sp>
      <p:pic>
        <p:nvPicPr>
          <p:cNvPr id="16386" name="Picture 2">
            <a:extLst>
              <a:ext uri="{FF2B5EF4-FFF2-40B4-BE49-F238E27FC236}">
                <a16:creationId xmlns:a16="http://schemas.microsoft.com/office/drawing/2014/main" id="{685C57A1-573D-47C4-BF0C-0DB69E259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17" y="3818510"/>
            <a:ext cx="5092765" cy="27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2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6C94B-C09C-45E5-A63F-C1EDFA310AEA}"/>
              </a:ext>
            </a:extLst>
          </p:cNvPr>
          <p:cNvSpPr>
            <a:spLocks noGrp="1"/>
          </p:cNvSpPr>
          <p:nvPr>
            <p:ph type="title"/>
          </p:nvPr>
        </p:nvSpPr>
        <p:spPr>
          <a:xfrm>
            <a:off x="1143001" y="2689715"/>
            <a:ext cx="9905998" cy="1478570"/>
          </a:xfrm>
        </p:spPr>
        <p:txBody>
          <a:bodyPr/>
          <a:lstStyle/>
          <a:p>
            <a:pPr algn="ctr"/>
            <a:r>
              <a:rPr lang="es-419" dirty="0"/>
              <a:t>Muchas gracias por su atención</a:t>
            </a:r>
          </a:p>
        </p:txBody>
      </p:sp>
    </p:spTree>
    <p:extLst>
      <p:ext uri="{BB962C8B-B14F-4D97-AF65-F5344CB8AC3E}">
        <p14:creationId xmlns:p14="http://schemas.microsoft.com/office/powerpoint/2010/main" val="23182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C4822-8282-4FD5-A347-44AAA6B99CBD}"/>
              </a:ext>
            </a:extLst>
          </p:cNvPr>
          <p:cNvSpPr>
            <a:spLocks noGrp="1"/>
          </p:cNvSpPr>
          <p:nvPr>
            <p:ph type="title"/>
          </p:nvPr>
        </p:nvSpPr>
        <p:spPr/>
        <p:txBody>
          <a:bodyPr/>
          <a:lstStyle/>
          <a:p>
            <a:r>
              <a:rPr lang="es-419" dirty="0"/>
              <a:t>Componentes de una base de datos</a:t>
            </a:r>
          </a:p>
        </p:txBody>
      </p:sp>
      <p:sp>
        <p:nvSpPr>
          <p:cNvPr id="3" name="Marcador de contenido 2">
            <a:extLst>
              <a:ext uri="{FF2B5EF4-FFF2-40B4-BE49-F238E27FC236}">
                <a16:creationId xmlns:a16="http://schemas.microsoft.com/office/drawing/2014/main" id="{1FF230B8-9EDF-41FF-80A4-92913853FE09}"/>
              </a:ext>
            </a:extLst>
          </p:cNvPr>
          <p:cNvSpPr>
            <a:spLocks noGrp="1"/>
          </p:cNvSpPr>
          <p:nvPr>
            <p:ph idx="1"/>
          </p:nvPr>
        </p:nvSpPr>
        <p:spPr/>
        <p:txBody>
          <a:bodyPr/>
          <a:lstStyle/>
          <a:p>
            <a:endParaRPr lang="es-419" dirty="0"/>
          </a:p>
        </p:txBody>
      </p:sp>
      <p:pic>
        <p:nvPicPr>
          <p:cNvPr id="4" name="Imagen 3" descr="Diagrama&#10;&#10;Descripción generada automáticamente">
            <a:hlinkClick r:id="rId2"/>
            <a:extLst>
              <a:ext uri="{FF2B5EF4-FFF2-40B4-BE49-F238E27FC236}">
                <a16:creationId xmlns:a16="http://schemas.microsoft.com/office/drawing/2014/main" id="{AB655FC1-6393-4347-8E27-8A590B3E2C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9420" y="2249487"/>
            <a:ext cx="2584980" cy="4289967"/>
          </a:xfrm>
          <a:prstGeom prst="rect">
            <a:avLst/>
          </a:prstGeom>
          <a:noFill/>
          <a:ln>
            <a:noFill/>
          </a:ln>
        </p:spPr>
      </p:pic>
    </p:spTree>
    <p:extLst>
      <p:ext uri="{BB962C8B-B14F-4D97-AF65-F5344CB8AC3E}">
        <p14:creationId xmlns:p14="http://schemas.microsoft.com/office/powerpoint/2010/main" val="146768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D6A4C8-B074-4111-B93E-D3D8A0A19D6E}"/>
              </a:ext>
            </a:extLst>
          </p:cNvPr>
          <p:cNvSpPr>
            <a:spLocks noGrp="1"/>
          </p:cNvSpPr>
          <p:nvPr>
            <p:ph type="title"/>
          </p:nvPr>
        </p:nvSpPr>
        <p:spPr/>
        <p:txBody>
          <a:bodyPr>
            <a:normAutofit/>
          </a:bodyPr>
          <a:lstStyle/>
          <a:p>
            <a:r>
              <a:rPr lang="es-419" sz="4000" dirty="0"/>
              <a:t>Clasificación de base de datos</a:t>
            </a:r>
          </a:p>
        </p:txBody>
      </p:sp>
      <p:sp>
        <p:nvSpPr>
          <p:cNvPr id="3" name="Marcador de contenido 2">
            <a:extLst>
              <a:ext uri="{FF2B5EF4-FFF2-40B4-BE49-F238E27FC236}">
                <a16:creationId xmlns:a16="http://schemas.microsoft.com/office/drawing/2014/main" id="{8DBA587B-0935-40CF-803A-3EBEDB32B61E}"/>
              </a:ext>
            </a:extLst>
          </p:cNvPr>
          <p:cNvSpPr>
            <a:spLocks noGrp="1"/>
          </p:cNvSpPr>
          <p:nvPr>
            <p:ph idx="1"/>
          </p:nvPr>
        </p:nvSpPr>
        <p:spPr/>
        <p:txBody>
          <a:bodyPr>
            <a:normAutofit/>
          </a:bodyPr>
          <a:lstStyle/>
          <a:p>
            <a:r>
              <a:rPr lang="es-419" sz="3200" dirty="0"/>
              <a:t>Según la variabilidad de la base de datos</a:t>
            </a:r>
          </a:p>
          <a:p>
            <a:pPr marL="0" indent="0">
              <a:buNone/>
            </a:pPr>
            <a:r>
              <a:rPr lang="es-419" sz="3200" dirty="0"/>
              <a:t>	-Base de datos estáticas</a:t>
            </a:r>
          </a:p>
          <a:p>
            <a:pPr marL="0" indent="0">
              <a:buNone/>
            </a:pPr>
            <a:r>
              <a:rPr lang="es-419" sz="3200" dirty="0"/>
              <a:t>	-Base de datos dinámicas</a:t>
            </a:r>
          </a:p>
          <a:p>
            <a:pPr marL="0" indent="0">
              <a:buNone/>
            </a:pPr>
            <a:endParaRPr lang="es-419" sz="3200" dirty="0"/>
          </a:p>
        </p:txBody>
      </p:sp>
      <p:pic>
        <p:nvPicPr>
          <p:cNvPr id="2050" name="Picture 2">
            <a:extLst>
              <a:ext uri="{FF2B5EF4-FFF2-40B4-BE49-F238E27FC236}">
                <a16:creationId xmlns:a16="http://schemas.microsoft.com/office/drawing/2014/main" id="{36D7C1FD-F691-4932-9741-ABE13EEFB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995" y="3490845"/>
            <a:ext cx="4535955" cy="25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8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32663-8E63-431F-BA92-C2ECDBFC7AF2}"/>
              </a:ext>
            </a:extLst>
          </p:cNvPr>
          <p:cNvSpPr>
            <a:spLocks noGrp="1"/>
          </p:cNvSpPr>
          <p:nvPr>
            <p:ph type="title"/>
          </p:nvPr>
        </p:nvSpPr>
        <p:spPr/>
        <p:txBody>
          <a:bodyPr/>
          <a:lstStyle/>
          <a:p>
            <a:r>
              <a:rPr lang="es-419" sz="3600" dirty="0"/>
              <a:t>Clasificación de base de datos</a:t>
            </a:r>
            <a:endParaRPr lang="es-419" dirty="0"/>
          </a:p>
        </p:txBody>
      </p:sp>
      <p:sp>
        <p:nvSpPr>
          <p:cNvPr id="3" name="Marcador de contenido 2">
            <a:extLst>
              <a:ext uri="{FF2B5EF4-FFF2-40B4-BE49-F238E27FC236}">
                <a16:creationId xmlns:a16="http://schemas.microsoft.com/office/drawing/2014/main" id="{D75EB3ED-FBE9-4FBE-867C-DE8896C4CA31}"/>
              </a:ext>
            </a:extLst>
          </p:cNvPr>
          <p:cNvSpPr>
            <a:spLocks noGrp="1"/>
          </p:cNvSpPr>
          <p:nvPr>
            <p:ph idx="1"/>
          </p:nvPr>
        </p:nvSpPr>
        <p:spPr>
          <a:xfrm>
            <a:off x="674485" y="2249487"/>
            <a:ext cx="9905999" cy="3541714"/>
          </a:xfrm>
        </p:spPr>
        <p:txBody>
          <a:bodyPr/>
          <a:lstStyle/>
          <a:p>
            <a:r>
              <a:rPr lang="es-419" sz="3200" dirty="0"/>
              <a:t>Según el contenido</a:t>
            </a:r>
          </a:p>
          <a:p>
            <a:pPr marL="0" indent="0">
              <a:buNone/>
            </a:pPr>
            <a:r>
              <a:rPr lang="es-419" dirty="0"/>
              <a:t>	-Base de datos bibliográficas</a:t>
            </a:r>
          </a:p>
          <a:p>
            <a:pPr marL="0" indent="0">
              <a:buNone/>
            </a:pPr>
            <a:r>
              <a:rPr lang="es-419" dirty="0"/>
              <a:t>	-Base de datos de texto completo</a:t>
            </a:r>
          </a:p>
          <a:p>
            <a:pPr marL="0" indent="0">
              <a:buNone/>
            </a:pPr>
            <a:r>
              <a:rPr lang="es-419" dirty="0"/>
              <a:t>	-Directorios</a:t>
            </a:r>
          </a:p>
        </p:txBody>
      </p:sp>
      <p:pic>
        <p:nvPicPr>
          <p:cNvPr id="3076" name="Picture 4">
            <a:extLst>
              <a:ext uri="{FF2B5EF4-FFF2-40B4-BE49-F238E27FC236}">
                <a16:creationId xmlns:a16="http://schemas.microsoft.com/office/drawing/2014/main" id="{69AE6C9C-5088-4BFE-9BCB-93582AD9B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113" y="1838527"/>
            <a:ext cx="5522311" cy="470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48DD4-5002-4A19-8A1C-2B9C58195D9B}"/>
              </a:ext>
            </a:extLst>
          </p:cNvPr>
          <p:cNvSpPr>
            <a:spLocks noGrp="1"/>
          </p:cNvSpPr>
          <p:nvPr>
            <p:ph type="title"/>
          </p:nvPr>
        </p:nvSpPr>
        <p:spPr/>
        <p:txBody>
          <a:bodyPr>
            <a:normAutofit/>
          </a:bodyPr>
          <a:lstStyle/>
          <a:p>
            <a:r>
              <a:rPr lang="es-419" sz="3200" i="0" dirty="0">
                <a:effectLst/>
                <a:latin typeface="Arial Nova" panose="020B0604020202020204" pitchFamily="34" charset="0"/>
                <a:ea typeface="Times New Roman" panose="02020603050405020304" pitchFamily="18" charset="0"/>
                <a:cs typeface="Arial" panose="020B0604020202020204" pitchFamily="34" charset="0"/>
              </a:rPr>
              <a:t>Bases de datos o "bibliotecas" de información química o biológica</a:t>
            </a:r>
            <a:br>
              <a:rPr lang="es-419" sz="3200" i="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s-419" sz="3200" dirty="0"/>
          </a:p>
        </p:txBody>
      </p:sp>
      <p:sp>
        <p:nvSpPr>
          <p:cNvPr id="3" name="Marcador de contenido 2">
            <a:extLst>
              <a:ext uri="{FF2B5EF4-FFF2-40B4-BE49-F238E27FC236}">
                <a16:creationId xmlns:a16="http://schemas.microsoft.com/office/drawing/2014/main" id="{49447C4B-9DEE-48DF-A0C1-42148FAFF855}"/>
              </a:ext>
            </a:extLst>
          </p:cNvPr>
          <p:cNvSpPr>
            <a:spLocks noGrp="1"/>
          </p:cNvSpPr>
          <p:nvPr>
            <p:ph idx="1"/>
          </p:nvPr>
        </p:nvSpPr>
        <p:spPr/>
        <p:txBody>
          <a:bodyPr/>
          <a:lstStyle/>
          <a:p>
            <a:r>
              <a:rPr lang="es-419" dirty="0"/>
              <a:t>Subtipos:</a:t>
            </a:r>
          </a:p>
          <a:p>
            <a:pPr marL="0" indent="0">
              <a:buNone/>
            </a:pPr>
            <a:r>
              <a:rPr lang="es-419" dirty="0"/>
              <a:t>  Las que almacenan secuencias de nucleótidos o proteínas</a:t>
            </a:r>
          </a:p>
          <a:p>
            <a:pPr marL="0" indent="0">
              <a:buNone/>
            </a:pPr>
            <a:r>
              <a:rPr lang="es-419" dirty="0"/>
              <a:t>  Las base de datos de rutas metabólicas</a:t>
            </a:r>
          </a:p>
          <a:p>
            <a:pPr marL="0" indent="0">
              <a:buNone/>
            </a:pPr>
            <a:r>
              <a:rPr lang="es-419" dirty="0"/>
              <a:t>  base de datos clínicas</a:t>
            </a:r>
          </a:p>
        </p:txBody>
      </p:sp>
      <p:pic>
        <p:nvPicPr>
          <p:cNvPr id="4098" name="Picture 2">
            <a:extLst>
              <a:ext uri="{FF2B5EF4-FFF2-40B4-BE49-F238E27FC236}">
                <a16:creationId xmlns:a16="http://schemas.microsoft.com/office/drawing/2014/main" id="{83DF44DC-69A0-44F5-9BAD-917A5BE83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924" y="4370520"/>
            <a:ext cx="4069910" cy="186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3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453CE-3CD9-4074-800B-E1F6AD89C745}"/>
              </a:ext>
            </a:extLst>
          </p:cNvPr>
          <p:cNvSpPr>
            <a:spLocks noGrp="1"/>
          </p:cNvSpPr>
          <p:nvPr>
            <p:ph type="title"/>
          </p:nvPr>
        </p:nvSpPr>
        <p:spPr/>
        <p:txBody>
          <a:bodyPr/>
          <a:lstStyle/>
          <a:p>
            <a:r>
              <a:rPr lang="es-419" dirty="0"/>
              <a:t>Sistemas de administración de base de datos(DBMS)</a:t>
            </a:r>
          </a:p>
        </p:txBody>
      </p:sp>
      <p:sp>
        <p:nvSpPr>
          <p:cNvPr id="3" name="Marcador de contenido 2">
            <a:extLst>
              <a:ext uri="{FF2B5EF4-FFF2-40B4-BE49-F238E27FC236}">
                <a16:creationId xmlns:a16="http://schemas.microsoft.com/office/drawing/2014/main" id="{538EDE19-875B-4B24-BA1F-43CB1B9D94F2}"/>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Estos programas especializados sirven como interfaz para que los usuarios puedan, administrar como se estructura y optimiza toda la información recopilada. </a:t>
            </a:r>
            <a:endParaRPr lang="es-419" dirty="0">
              <a:latin typeface="Arial Nova" panose="020B0604020202020204" pitchFamily="34" charset="0"/>
            </a:endParaRPr>
          </a:p>
        </p:txBody>
      </p:sp>
      <p:pic>
        <p:nvPicPr>
          <p:cNvPr id="5122" name="Picture 2">
            <a:extLst>
              <a:ext uri="{FF2B5EF4-FFF2-40B4-BE49-F238E27FC236}">
                <a16:creationId xmlns:a16="http://schemas.microsoft.com/office/drawing/2014/main" id="{12755D80-84C5-4AF6-98ED-63CA07AD9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812" y="3861880"/>
            <a:ext cx="5417623" cy="257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25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AA339-3A13-47C8-920C-E4B69BB0286F}"/>
              </a:ext>
            </a:extLst>
          </p:cNvPr>
          <p:cNvSpPr>
            <a:spLocks noGrp="1"/>
          </p:cNvSpPr>
          <p:nvPr>
            <p:ph type="title"/>
          </p:nvPr>
        </p:nvSpPr>
        <p:spPr/>
        <p:txBody>
          <a:bodyPr/>
          <a:lstStyle/>
          <a:p>
            <a:r>
              <a:rPr lang="es-419" dirty="0"/>
              <a:t>Diferencias entre base de datos y hojas de calculo</a:t>
            </a:r>
          </a:p>
        </p:txBody>
      </p:sp>
      <p:sp>
        <p:nvSpPr>
          <p:cNvPr id="3" name="Marcador de contenido 2">
            <a:extLst>
              <a:ext uri="{FF2B5EF4-FFF2-40B4-BE49-F238E27FC236}">
                <a16:creationId xmlns:a16="http://schemas.microsoft.com/office/drawing/2014/main" id="{FB07E0EC-C8A7-40E7-817B-8E92FC9DECC2}"/>
              </a:ext>
            </a:extLst>
          </p:cNvPr>
          <p:cNvSpPr>
            <a:spLocks noGrp="1"/>
          </p:cNvSpPr>
          <p:nvPr>
            <p:ph idx="1"/>
          </p:nvPr>
        </p:nvSpPr>
        <p:spPr/>
        <p:txBody>
          <a:bodyPr/>
          <a:lstStyle/>
          <a:p>
            <a:pPr marL="342900" marR="0" lvl="0" indent="-342900">
              <a:lnSpc>
                <a:spcPct val="150000"/>
              </a:lnSpc>
              <a:spcBef>
                <a:spcPts val="0"/>
              </a:spcBef>
              <a:spcAft>
                <a:spcPts val="120"/>
              </a:spcAft>
              <a:buSzPts val="1000"/>
              <a:buFont typeface="Symbol" panose="05050102010706020507" pitchFamily="18" charset="2"/>
              <a:buChar char=""/>
              <a:tabLst>
                <a:tab pos="457200" algn="l"/>
              </a:tabLst>
            </a:pPr>
            <a:r>
              <a:rPr lang="es-419" dirty="0">
                <a:effectLst/>
                <a:latin typeface="Arial Nova" panose="020B0604020202020204" pitchFamily="34" charset="0"/>
                <a:ea typeface="Times New Roman" panose="02020603050405020304" pitchFamily="18" charset="0"/>
                <a:cs typeface="Arial" panose="020B0604020202020204" pitchFamily="34" charset="0"/>
              </a:rPr>
              <a:t>La forma de manipular y guardar la información.</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20"/>
              </a:spcAft>
              <a:buSzPts val="1000"/>
              <a:buFont typeface="Symbol" panose="05050102010706020507" pitchFamily="18" charset="2"/>
              <a:buChar char=""/>
              <a:tabLst>
                <a:tab pos="457200" algn="l"/>
              </a:tabLst>
            </a:pPr>
            <a:r>
              <a:rPr lang="es-419" dirty="0">
                <a:effectLst/>
                <a:latin typeface="Arial Nova" panose="020B0604020202020204" pitchFamily="34" charset="0"/>
                <a:ea typeface="Times New Roman" panose="02020603050405020304" pitchFamily="18" charset="0"/>
                <a:cs typeface="Arial" panose="020B0604020202020204" pitchFamily="34" charset="0"/>
              </a:rPr>
              <a:t>La cantidad de datos que se pueden almacenar.</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20"/>
              </a:spcAft>
              <a:buSzPts val="1000"/>
              <a:buFont typeface="Symbol" panose="05050102010706020507" pitchFamily="18" charset="2"/>
              <a:buChar char=""/>
              <a:tabLst>
                <a:tab pos="457200" algn="l"/>
              </a:tabLst>
            </a:pPr>
            <a:r>
              <a:rPr lang="es-419" dirty="0">
                <a:effectLst/>
                <a:latin typeface="Arial Nova" panose="020B0604020202020204" pitchFamily="34" charset="0"/>
                <a:ea typeface="Times New Roman" panose="02020603050405020304" pitchFamily="18" charset="0"/>
                <a:cs typeface="Arial" panose="020B0604020202020204" pitchFamily="34" charset="0"/>
              </a:rPr>
              <a:t>La accesibilidad a esos datos almacenados.</a:t>
            </a:r>
            <a:endParaRPr lang="es-419" dirty="0">
              <a:effectLst/>
              <a:latin typeface="Arial Nova" panose="020B0604020202020204" pitchFamily="34" charset="0"/>
              <a:ea typeface="Calibri" panose="020F0502020204030204" pitchFamily="34" charset="0"/>
              <a:cs typeface="Times New Roman" panose="02020603050405020304" pitchFamily="18" charset="0"/>
            </a:endParaRPr>
          </a:p>
          <a:p>
            <a:endParaRPr lang="es-419" dirty="0"/>
          </a:p>
        </p:txBody>
      </p:sp>
    </p:spTree>
    <p:extLst>
      <p:ext uri="{BB962C8B-B14F-4D97-AF65-F5344CB8AC3E}">
        <p14:creationId xmlns:p14="http://schemas.microsoft.com/office/powerpoint/2010/main" val="19145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3528D-2A4E-43E8-8F57-9E9B898C10E8}"/>
              </a:ext>
            </a:extLst>
          </p:cNvPr>
          <p:cNvSpPr>
            <a:spLocks noGrp="1"/>
          </p:cNvSpPr>
          <p:nvPr>
            <p:ph type="title"/>
          </p:nvPr>
        </p:nvSpPr>
        <p:spPr/>
        <p:txBody>
          <a:bodyPr/>
          <a:lstStyle/>
          <a:p>
            <a:r>
              <a:rPr lang="es-419" dirty="0"/>
              <a:t>Modelo de base de datos</a:t>
            </a:r>
          </a:p>
        </p:txBody>
      </p:sp>
      <p:sp>
        <p:nvSpPr>
          <p:cNvPr id="3" name="Marcador de contenido 2">
            <a:extLst>
              <a:ext uri="{FF2B5EF4-FFF2-40B4-BE49-F238E27FC236}">
                <a16:creationId xmlns:a16="http://schemas.microsoft.com/office/drawing/2014/main" id="{11536062-79A1-4627-9CDB-FF20E80FC460}"/>
              </a:ext>
            </a:extLst>
          </p:cNvPr>
          <p:cNvSpPr>
            <a:spLocks noGrp="1"/>
          </p:cNvSpPr>
          <p:nvPr>
            <p:ph idx="1"/>
          </p:nvPr>
        </p:nvSpPr>
        <p:spPr/>
        <p:txBody>
          <a:bodyPr>
            <a:normAutofit/>
          </a:bodyPr>
          <a:lstStyle/>
          <a:p>
            <a:r>
              <a:rPr lang="es-419" dirty="0">
                <a:effectLst/>
                <a:latin typeface="Arial Nova" panose="020B0604020202020204" pitchFamily="34" charset="0"/>
                <a:ea typeface="Calibri" panose="020F0502020204030204" pitchFamily="34" charset="0"/>
                <a:cs typeface="Arial" panose="020B0604020202020204" pitchFamily="34" charset="0"/>
              </a:rPr>
              <a:t>Un modelo de datos es básicamente una "descripción" de algo conocido como </a:t>
            </a:r>
            <a:r>
              <a:rPr lang="es-419" i="1" dirty="0">
                <a:effectLst/>
                <a:latin typeface="Arial Nova" panose="020B0604020202020204" pitchFamily="34" charset="0"/>
                <a:ea typeface="Calibri" panose="020F0502020204030204" pitchFamily="34" charset="0"/>
                <a:cs typeface="Arial" panose="020B0604020202020204" pitchFamily="34" charset="0"/>
              </a:rPr>
              <a:t>contenedor de datos</a:t>
            </a:r>
            <a:r>
              <a:rPr lang="es-419" dirty="0">
                <a:effectLst/>
                <a:latin typeface="Arial Nova" panose="020B0604020202020204" pitchFamily="34" charset="0"/>
                <a:ea typeface="Calibri" panose="020F0502020204030204" pitchFamily="34" charset="0"/>
                <a:cs typeface="Arial" panose="020B0604020202020204" pitchFamily="34" charset="0"/>
              </a:rPr>
              <a:t> (algo en donde se guardan los datos), así como de los métodos para almacenar y recuperar datos de esos contenedores. </a:t>
            </a:r>
            <a:endParaRPr lang="es-419" dirty="0">
              <a:latin typeface="Arial Nova" panose="020B0604020202020204" pitchFamily="34" charset="0"/>
            </a:endParaRPr>
          </a:p>
        </p:txBody>
      </p:sp>
    </p:spTree>
    <p:extLst>
      <p:ext uri="{BB962C8B-B14F-4D97-AF65-F5344CB8AC3E}">
        <p14:creationId xmlns:p14="http://schemas.microsoft.com/office/powerpoint/2010/main" val="411478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75</TotalTime>
  <Words>978</Words>
  <Application>Microsoft Office PowerPoint</Application>
  <PresentationFormat>Panorámica</PresentationFormat>
  <Paragraphs>81</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 Nova</vt:lpstr>
      <vt:lpstr>Arial Nova Cond</vt:lpstr>
      <vt:lpstr>Calibri Light</vt:lpstr>
      <vt:lpstr>Symbol</vt:lpstr>
      <vt:lpstr>Tw Cen MT</vt:lpstr>
      <vt:lpstr>Circuito</vt:lpstr>
      <vt:lpstr>Presentación Base de datos</vt:lpstr>
      <vt:lpstr>¿Qué es una base de datos?</vt:lpstr>
      <vt:lpstr>Componentes de una base de datos</vt:lpstr>
      <vt:lpstr>Clasificación de base de datos</vt:lpstr>
      <vt:lpstr>Clasificación de base de datos</vt:lpstr>
      <vt:lpstr>Bases de datos o "bibliotecas" de información química o biológica </vt:lpstr>
      <vt:lpstr>Sistemas de administración de base de datos(DBMS)</vt:lpstr>
      <vt:lpstr>Diferencias entre base de datos y hojas de calculo</vt:lpstr>
      <vt:lpstr>Modelo de base de datos</vt:lpstr>
      <vt:lpstr>Base de datos jerárquicas</vt:lpstr>
      <vt:lpstr>Base de datos de red</vt:lpstr>
      <vt:lpstr>Base de datos transaccionales</vt:lpstr>
      <vt:lpstr>Base de datos relacionales</vt:lpstr>
      <vt:lpstr>Base de datos multidimensionales</vt:lpstr>
      <vt:lpstr>Base de datos orientadas a objetos</vt:lpstr>
      <vt:lpstr>Bases de datos documentales</vt:lpstr>
      <vt:lpstr>Base de datos deductivas</vt:lpstr>
      <vt:lpstr>Lenguaje</vt:lpstr>
      <vt:lpstr>Ventajas</vt:lpstr>
      <vt:lpstr>Fases</vt:lpstr>
      <vt:lpstr>Interpretación</vt:lpstr>
      <vt:lpstr>Teoría de modelos</vt:lpstr>
      <vt:lpstr>Mecanismos</vt:lpstr>
      <vt:lpstr>Sistema de gestión de base de datos distribuida(SGBD)</vt:lpstr>
      <vt:lpstr>Base de datos orientada a grafos</vt:lpstr>
      <vt:lpstr>Otros tipos de base de datos</vt:lpstr>
      <vt:lpstr>Consulta de base de datos</vt:lpstr>
      <vt:lpstr>Muchas 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Base de datos</dc:title>
  <dc:creator>Alejandro  Quintero Zeledon</dc:creator>
  <cp:lastModifiedBy>Alejandro  Quintero Zeledon</cp:lastModifiedBy>
  <cp:revision>9</cp:revision>
  <dcterms:created xsi:type="dcterms:W3CDTF">2022-01-18T16:39:33Z</dcterms:created>
  <dcterms:modified xsi:type="dcterms:W3CDTF">2022-01-21T15:15:52Z</dcterms:modified>
</cp:coreProperties>
</file>