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0" autoAdjust="0"/>
  </p:normalViewPr>
  <p:slideViewPr>
    <p:cSldViewPr>
      <p:cViewPr varScale="1">
        <p:scale>
          <a:sx n="65" d="100"/>
          <a:sy n="65" d="100"/>
        </p:scale>
        <p:origin x="-96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Project Athletics Club</a:t>
            </a:r>
            <a:r>
              <a:rPr lang="en-US" sz="1600" b="1" baseline="0" dirty="0"/>
              <a:t> Demonstration Program</a:t>
            </a:r>
            <a:r>
              <a:rPr lang="en-US" sz="1600" b="1" dirty="0"/>
              <a:t>  </a:t>
            </a:r>
            <a:r>
              <a:rPr lang="en-US" sz="1600" b="1" dirty="0" smtClean="0"/>
              <a:t>- Burndown </a:t>
            </a:r>
            <a:r>
              <a:rPr lang="en-US" sz="1600" b="1" dirty="0"/>
              <a:t>Chart</a:t>
            </a:r>
          </a:p>
          <a:p>
            <a:pPr>
              <a:defRPr sz="16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Sprint - 1</a:t>
            </a:r>
          </a:p>
        </c:rich>
      </c:tx>
      <c:layout>
        <c:manualLayout>
          <c:xMode val="edge"/>
          <c:yMode val="edge"/>
          <c:x val="0.15586184904457034"/>
          <c:y val="2.829354553492484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cked"/>
        <c:varyColors val="0"/>
        <c:ser>
          <c:idx val="1"/>
          <c:order val="1"/>
          <c:tx>
            <c:strRef>
              <c:f>'[Template-03-Agile-Burndown-Chart-Template.xlsm]Final Data'!$A$3</c:f>
              <c:strCache>
                <c:ptCount val="1"/>
                <c:pt idx="0">
                  <c:v>Hours Remaining</c:v>
                </c:pt>
              </c:strCache>
            </c:strRef>
          </c:tx>
          <c:spPr>
            <a:solidFill>
              <a:srgbClr val="FFFF00"/>
            </a:soli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'Template-03-Agile-Burndown-Chart-Template.xlsm'!Date</c:f>
              <c:strCache>
                <c:ptCount val="15"/>
                <c:pt idx="0">
                  <c:v>Day 0</c:v>
                </c:pt>
                <c:pt idx="1">
                  <c:v>14-Feb-17</c:v>
                </c:pt>
                <c:pt idx="2">
                  <c:v>15-Feb-17</c:v>
                </c:pt>
                <c:pt idx="3">
                  <c:v>16-Feb-17</c:v>
                </c:pt>
                <c:pt idx="4">
                  <c:v>17-Feb-17</c:v>
                </c:pt>
                <c:pt idx="5">
                  <c:v>18-Feb-17</c:v>
                </c:pt>
                <c:pt idx="6">
                  <c:v>19-Feb-17</c:v>
                </c:pt>
                <c:pt idx="7">
                  <c:v>20-Feb-17</c:v>
                </c:pt>
                <c:pt idx="8">
                  <c:v>21-Feb-17</c:v>
                </c:pt>
                <c:pt idx="9">
                  <c:v>22-Feb-17</c:v>
                </c:pt>
                <c:pt idx="10">
                  <c:v>23-Feb-17</c:v>
                </c:pt>
                <c:pt idx="11">
                  <c:v>24-Feb-17</c:v>
                </c:pt>
                <c:pt idx="12">
                  <c:v>25-Feb-17</c:v>
                </c:pt>
                <c:pt idx="13">
                  <c:v>26-Feb-17</c:v>
                </c:pt>
                <c:pt idx="14">
                  <c:v>27-Feb-17</c:v>
                </c:pt>
              </c:strCache>
            </c:strRef>
          </c:cat>
          <c:val>
            <c:numRef>
              <c:f>'Template-03-Agile-Burndown-Chart-Template.xlsm'!HoursR</c:f>
              <c:numCache>
                <c:formatCode>0</c:formatCode>
                <c:ptCount val="15"/>
                <c:pt idx="0">
                  <c:v>36</c:v>
                </c:pt>
                <c:pt idx="1">
                  <c:v>31</c:v>
                </c:pt>
                <c:pt idx="2">
                  <c:v>30.1</c:v>
                </c:pt>
                <c:pt idx="3">
                  <c:v>28.1</c:v>
                </c:pt>
                <c:pt idx="4">
                  <c:v>26.1</c:v>
                </c:pt>
                <c:pt idx="5">
                  <c:v>25.6</c:v>
                </c:pt>
                <c:pt idx="6">
                  <c:v>25.1</c:v>
                </c:pt>
                <c:pt idx="7">
                  <c:v>21.4</c:v>
                </c:pt>
                <c:pt idx="8">
                  <c:v>18.600000000000001</c:v>
                </c:pt>
                <c:pt idx="9">
                  <c:v>13.3</c:v>
                </c:pt>
                <c:pt idx="10">
                  <c:v>9.5</c:v>
                </c:pt>
                <c:pt idx="11">
                  <c:v>9</c:v>
                </c:pt>
                <c:pt idx="12">
                  <c:v>9</c:v>
                </c:pt>
                <c:pt idx="13">
                  <c:v>7.5</c:v>
                </c:pt>
                <c:pt idx="1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346304"/>
        <c:axId val="181347840"/>
      </c:areaChart>
      <c:lineChart>
        <c:grouping val="standard"/>
        <c:varyColors val="0"/>
        <c:ser>
          <c:idx val="0"/>
          <c:order val="0"/>
          <c:tx>
            <c:strRef>
              <c:f>'[Template-03-Agile-Burndown-Chart-Template.xlsm]Final Data'!$A$2</c:f>
              <c:strCache>
                <c:ptCount val="1"/>
                <c:pt idx="0">
                  <c:v>Planned Effort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'Template-03-Agile-Burndown-Chart-Template.xlsm'!Date</c:f>
              <c:strCache>
                <c:ptCount val="15"/>
                <c:pt idx="0">
                  <c:v>Day 0</c:v>
                </c:pt>
                <c:pt idx="1">
                  <c:v>14-Feb-17</c:v>
                </c:pt>
                <c:pt idx="2">
                  <c:v>15-Feb-17</c:v>
                </c:pt>
                <c:pt idx="3">
                  <c:v>16-Feb-17</c:v>
                </c:pt>
                <c:pt idx="4">
                  <c:v>17-Feb-17</c:v>
                </c:pt>
                <c:pt idx="5">
                  <c:v>18-Feb-17</c:v>
                </c:pt>
                <c:pt idx="6">
                  <c:v>19-Feb-17</c:v>
                </c:pt>
                <c:pt idx="7">
                  <c:v>20-Feb-17</c:v>
                </c:pt>
                <c:pt idx="8">
                  <c:v>21-Feb-17</c:v>
                </c:pt>
                <c:pt idx="9">
                  <c:v>22-Feb-17</c:v>
                </c:pt>
                <c:pt idx="10">
                  <c:v>23-Feb-17</c:v>
                </c:pt>
                <c:pt idx="11">
                  <c:v>24-Feb-17</c:v>
                </c:pt>
                <c:pt idx="12">
                  <c:v>25-Feb-17</c:v>
                </c:pt>
                <c:pt idx="13">
                  <c:v>26-Feb-17</c:v>
                </c:pt>
                <c:pt idx="14">
                  <c:v>27-Feb-17</c:v>
                </c:pt>
              </c:strCache>
            </c:strRef>
          </c:cat>
          <c:val>
            <c:numRef>
              <c:f>'Template-03-Agile-Burndown-Chart-Template.xlsm'!PlannedE</c:f>
              <c:numCache>
                <c:formatCode>0</c:formatCode>
                <c:ptCount val="15"/>
                <c:pt idx="0">
                  <c:v>36</c:v>
                </c:pt>
                <c:pt idx="1">
                  <c:v>33.428571428571431</c:v>
                </c:pt>
                <c:pt idx="2">
                  <c:v>30.857142857142858</c:v>
                </c:pt>
                <c:pt idx="3">
                  <c:v>28.285714285714285</c:v>
                </c:pt>
                <c:pt idx="4">
                  <c:v>25.714285714285712</c:v>
                </c:pt>
                <c:pt idx="5">
                  <c:v>23.142857142857139</c:v>
                </c:pt>
                <c:pt idx="6">
                  <c:v>20.571428571428566</c:v>
                </c:pt>
                <c:pt idx="7">
                  <c:v>17.999999999999993</c:v>
                </c:pt>
                <c:pt idx="8">
                  <c:v>15.428571428571422</c:v>
                </c:pt>
                <c:pt idx="9">
                  <c:v>12.857142857142851</c:v>
                </c:pt>
                <c:pt idx="10">
                  <c:v>10.285714285714279</c:v>
                </c:pt>
                <c:pt idx="11">
                  <c:v>7.7142857142857082</c:v>
                </c:pt>
                <c:pt idx="12">
                  <c:v>5.142857142857137</c:v>
                </c:pt>
                <c:pt idx="13">
                  <c:v>2.5714285714285654</c:v>
                </c:pt>
                <c:pt idx="14">
                  <c:v>-6.2172489379008766E-15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346304"/>
        <c:axId val="181347840"/>
      </c:lineChart>
      <c:catAx>
        <c:axId val="18134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347840"/>
        <c:crosses val="autoZero"/>
        <c:auto val="1"/>
        <c:lblAlgn val="ctr"/>
        <c:lblOffset val="100"/>
        <c:noMultiLvlLbl val="0"/>
      </c:catAx>
      <c:valAx>
        <c:axId val="18134784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3463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634414342275011"/>
          <c:y val="0.93361084864391952"/>
          <c:w val="0.30589917256105698"/>
          <c:h val="6.63891513560804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rgbClr val="C00000"/>
      </a:solidFill>
      <a:round/>
    </a:ln>
    <a:effectLst/>
  </c:spPr>
  <c:txPr>
    <a:bodyPr/>
    <a:lstStyle/>
    <a:p>
      <a:pPr>
        <a:defRPr/>
      </a:pPr>
      <a:endParaRPr lang="es-E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39B98-C9E5-4C5F-AD28-3EA3643FA10A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8B94A-5C19-4A18-861E-B6BEC312CC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86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61EC-4233-4732-85CA-54A5C941E79F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BD36-4635-4161-B33C-B066B289051E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0E4-157A-434B-AD06-175C323496B0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05EA-7FF8-4B47-940B-B6CDC6CA90A7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EE38-9302-4131-93BE-B807DBC49C84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823-0CBB-4702-A1F3-4AF89AC80DBD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5B4F-1435-43C1-86CE-AD03D1EF6A6E}" type="datetime1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4C30-E8F6-4EF2-A15D-B4AFA3DA1A72}" type="datetime1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960F-9E73-4131-9116-A494A788BCC9}" type="datetime1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7BE8-6430-4167-ABB6-D9A16712E1BC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63E2-A286-4F9E-ABE7-5CB43D5A8A7D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B778-FB88-4FA4-B303-3C8ECED6D311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527" y="762000"/>
            <a:ext cx="8153400" cy="2209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How Agile Development Methods and Artefacts are being used in in the management of Athletics club Demonstration Program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67600" cy="2438400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User Stories</a:t>
            </a:r>
            <a:endParaRPr lang="en-GB" sz="40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GB" sz="4000" dirty="0" smtClean="0"/>
              <a:t>  </a:t>
            </a:r>
            <a:r>
              <a:rPr lang="en-US" dirty="0" smtClean="0"/>
              <a:t>Product Backlog</a:t>
            </a:r>
            <a:endParaRPr lang="en-US" sz="4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Release/Sprint Backlog</a:t>
            </a:r>
            <a:endParaRPr lang="en-US" sz="40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</a:p>
          <a:p>
            <a:endParaRPr lang="en-US" sz="4000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dirty="0"/>
              <a:t>Pick up user stories from product backlog to create a spring backlog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smtClean="0"/>
              <a:t>Split </a:t>
            </a:r>
            <a:r>
              <a:rPr lang="en-US" dirty="0"/>
              <a:t>up the user stories into tasks: Work Breakdown Chart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dirty="0" smtClean="0"/>
          </a:p>
          <a:p>
            <a:pPr marL="457200" indent="-457200">
              <a:buFont typeface="Wingdings" pitchFamily="2" charset="2"/>
              <a:buChar char="q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061811"/>
            <a:ext cx="381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Alejandro Reyes Bautista – Q13134663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xpress </a:t>
            </a:r>
            <a:r>
              <a:rPr lang="en-US" sz="2400" dirty="0"/>
              <a:t>features on the agile product </a:t>
            </a:r>
            <a:r>
              <a:rPr lang="en-US" sz="2400" dirty="0" smtClean="0"/>
              <a:t>backlog.</a:t>
            </a:r>
          </a:p>
          <a:p>
            <a:pPr marL="0" indent="0">
              <a:buNone/>
            </a:pPr>
            <a:r>
              <a:rPr lang="en-GB" sz="2400" dirty="0" smtClean="0"/>
              <a:t>Short</a:t>
            </a:r>
            <a:r>
              <a:rPr lang="en-GB" sz="2400" dirty="0"/>
              <a:t>, simple descriptions of the desired functionality told from perspective of the </a:t>
            </a:r>
            <a:r>
              <a:rPr lang="en-GB" sz="2400" dirty="0" smtClean="0"/>
              <a:t>user</a:t>
            </a:r>
          </a:p>
          <a:p>
            <a:endParaRPr lang="en-US" sz="1800" dirty="0" smtClean="0"/>
          </a:p>
          <a:p>
            <a:r>
              <a:rPr lang="en-US" sz="1800" dirty="0" smtClean="0"/>
              <a:t>"</a:t>
            </a:r>
            <a:r>
              <a:rPr lang="en-US" sz="1800" dirty="0"/>
              <a:t>As </a:t>
            </a:r>
            <a:r>
              <a:rPr lang="en-US" sz="1800" dirty="0" smtClean="0"/>
              <a:t>a user, </a:t>
            </a:r>
            <a:r>
              <a:rPr lang="en-US" sz="1800" dirty="0"/>
              <a:t>I can </a:t>
            </a:r>
            <a:r>
              <a:rPr lang="en-US" sz="1800" dirty="0" smtClean="0"/>
              <a:t>view the trainings available, filtered by age group by default, so that I can check programmed trainings for each week”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“As a coach, I can add training records to existing events, so that I can keep update how the trainings are going”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“As a club administrator, I can update events information, so that I can add or change information as transport or date when it was available”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</a:t>
            </a:r>
            <a:r>
              <a:rPr lang="en-GB" dirty="0" smtClean="0"/>
              <a:t>Stories =&gt; Backlog </a:t>
            </a:r>
            <a:r>
              <a:rPr lang="en-GB" dirty="0"/>
              <a:t>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r>
              <a:rPr lang="en-US" sz="1800" dirty="0"/>
              <a:t>"As a user, I can view the trainings available, filtered by age group by default, so that I can check programmed trainings for each week”</a:t>
            </a:r>
          </a:p>
          <a:p>
            <a:endParaRPr lang="en-US" sz="1800" dirty="0"/>
          </a:p>
          <a:p>
            <a:r>
              <a:rPr lang="en-US" sz="1800" u="sng" dirty="0" smtClean="0"/>
              <a:t>ID</a:t>
            </a:r>
            <a:r>
              <a:rPr lang="en-US" sz="1800" dirty="0" smtClean="0"/>
              <a:t>: 2 (just an auto-incremented number)</a:t>
            </a:r>
          </a:p>
          <a:p>
            <a:r>
              <a:rPr lang="en-US" sz="1800" u="sng" dirty="0" smtClean="0"/>
              <a:t>Name</a:t>
            </a:r>
            <a:r>
              <a:rPr lang="en-US" sz="1800" dirty="0" smtClean="0"/>
              <a:t>:  view trainings</a:t>
            </a:r>
          </a:p>
          <a:p>
            <a:r>
              <a:rPr lang="en-US" sz="1800" u="sng" dirty="0" smtClean="0"/>
              <a:t>Importance:</a:t>
            </a:r>
            <a:r>
              <a:rPr lang="en-US" sz="1800" dirty="0" smtClean="0"/>
              <a:t> (from 0-150 at the start, can be over 150, high = more important): 80</a:t>
            </a:r>
          </a:p>
          <a:p>
            <a:r>
              <a:rPr lang="en-US" sz="1800" u="sng" dirty="0" smtClean="0"/>
              <a:t>Initial estimate</a:t>
            </a:r>
            <a:r>
              <a:rPr lang="en-US" sz="1800" dirty="0" smtClean="0"/>
              <a:t>:  3 Story Points (1 day 3 people or 3 day 1 person working)</a:t>
            </a:r>
          </a:p>
          <a:p>
            <a:r>
              <a:rPr lang="en-US" sz="1800" u="sng" dirty="0" smtClean="0"/>
              <a:t>How to demo</a:t>
            </a:r>
            <a:r>
              <a:rPr lang="en-US" sz="1800" dirty="0" smtClean="0"/>
              <a:t>: Log in, choose the filter to search on (age group by default), choose one of the trainings retrieved and check that you can see the details.</a:t>
            </a:r>
          </a:p>
          <a:p>
            <a:r>
              <a:rPr lang="en-US" sz="1800" u="sng" dirty="0" smtClean="0"/>
              <a:t>Notes</a:t>
            </a:r>
            <a:r>
              <a:rPr lang="en-US" sz="1800" dirty="0" smtClean="0"/>
              <a:t>: Need an UML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4800600" cy="1143000"/>
          </a:xfrm>
        </p:spPr>
        <p:txBody>
          <a:bodyPr/>
          <a:lstStyle/>
          <a:p>
            <a:r>
              <a:rPr lang="en-GB" dirty="0"/>
              <a:t>Product Backlog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4200"/>
            <a:ext cx="3956267" cy="2673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239" y="5943600"/>
            <a:ext cx="3532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Different types of items needed for </a:t>
            </a:r>
          </a:p>
          <a:p>
            <a:r>
              <a:rPr lang="en-GB" dirty="0"/>
              <a:t>the management of the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303" y="1600200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Short version, but clear, of backlog items. </a:t>
            </a:r>
          </a:p>
          <a:p>
            <a:r>
              <a:rPr lang="en-GB" dirty="0" smtClean="0"/>
              <a:t>The completed version is in a external document.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5259"/>
            <a:ext cx="2941415" cy="679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76800"/>
          </a:xfrm>
        </p:spPr>
        <p:txBody>
          <a:bodyPr>
            <a:normAutofit fontScale="92500" lnSpcReduction="20000"/>
          </a:bodyPr>
          <a:lstStyle/>
          <a:p>
            <a:r>
              <a:rPr lang="en-GB" sz="1800" b="1" dirty="0" smtClean="0"/>
              <a:t>Meeting with the Product Owner once a week</a:t>
            </a:r>
            <a:r>
              <a:rPr lang="en-GB" sz="1800" dirty="0" smtClean="0"/>
              <a:t>. He understands each story, even these who had been added by other people to the backlog. He owns the sole right of assign the importance level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b="1" dirty="0" smtClean="0"/>
              <a:t>Meeting with the team at least once a week</a:t>
            </a:r>
            <a:r>
              <a:rPr lang="en-GB" sz="1800" dirty="0" smtClean="0"/>
              <a:t>. Diary communication throw slack (could be considerate as a daily scrum). Only the team assign </a:t>
            </a:r>
            <a:r>
              <a:rPr lang="en-GB" sz="1800" dirty="0"/>
              <a:t>the </a:t>
            </a:r>
            <a:r>
              <a:rPr lang="en-GB" sz="1800" dirty="0" smtClean="0"/>
              <a:t>estimation (story points)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b="1" dirty="0" smtClean="0"/>
              <a:t>Spring planning meeting before each Sprint</a:t>
            </a:r>
            <a:r>
              <a:rPr lang="en-GB" sz="1800" dirty="0" smtClean="0"/>
              <a:t>. Whole team and the product owner are there, so that if the owner wants to introduce changes in the importance level, scope of a story or the estimation of the story ,</a:t>
            </a:r>
            <a:r>
              <a:rPr lang="en-GB" sz="1800" dirty="0"/>
              <a:t> </a:t>
            </a:r>
            <a:r>
              <a:rPr lang="en-GB" sz="1800" dirty="0" smtClean="0"/>
              <a:t>all can be analysed (scope, estimate, importance)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Likewise, due to any change, the team can also valorise the cost about external and internal quality, although internal quality should not be negotiable.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Scrum </a:t>
            </a:r>
            <a:r>
              <a:rPr lang="en-GB" sz="1800" smtClean="0"/>
              <a:t>master role is </a:t>
            </a:r>
            <a:r>
              <a:rPr lang="en-GB" sz="1800" dirty="0" smtClean="0"/>
              <a:t>supplied both by the professor and the own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/>
          <a:lstStyle/>
          <a:p>
            <a:r>
              <a:rPr lang="en-GB" dirty="0" smtClean="0"/>
              <a:t>Sprint 1: 2 weeks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0337"/>
            <a:ext cx="8229600" cy="4525963"/>
          </a:xfrm>
        </p:spPr>
        <p:txBody>
          <a:bodyPr>
            <a:normAutofit/>
          </a:bodyPr>
          <a:lstStyle/>
          <a:p>
            <a:r>
              <a:rPr lang="en-US" sz="1700" u="sng" dirty="0" smtClean="0"/>
              <a:t>Goal:</a:t>
            </a:r>
            <a:r>
              <a:rPr lang="en-US" sz="1700" dirty="0" smtClean="0"/>
              <a:t> 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Get </a:t>
            </a:r>
            <a:r>
              <a:rPr lang="en-US" sz="1600" dirty="0"/>
              <a:t>a first version of use cases </a:t>
            </a:r>
            <a:r>
              <a:rPr lang="en-US" sz="1600" dirty="0" smtClean="0"/>
              <a:t>diagrams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Make majority of decisions about tools and frameworks</a:t>
            </a:r>
          </a:p>
          <a:p>
            <a:r>
              <a:rPr lang="en-US" sz="1700" u="sng" dirty="0" smtClean="0"/>
              <a:t>Velocity</a:t>
            </a:r>
            <a:r>
              <a:rPr lang="en-US" sz="1700" dirty="0" smtClean="0"/>
              <a:t>:  </a:t>
            </a:r>
          </a:p>
          <a:p>
            <a:pPr lvl="1">
              <a:buFont typeface="+mj-lt"/>
              <a:buAutoNum type="arabicPeriod"/>
            </a:pPr>
            <a:r>
              <a:rPr lang="en-US" sz="1500" dirty="0" smtClean="0"/>
              <a:t>4 people x 5 hours week (students availability) = 20 hours week.</a:t>
            </a:r>
          </a:p>
          <a:p>
            <a:pPr lvl="1">
              <a:buFont typeface="+mj-lt"/>
              <a:buAutoNum type="arabicPeriod"/>
            </a:pPr>
            <a:r>
              <a:rPr lang="en-US" sz="1500" dirty="0" smtClean="0"/>
              <a:t>(2*20 hours)/8 hours (1 Man-Day) = 5 </a:t>
            </a:r>
            <a:r>
              <a:rPr lang="en-US" sz="1500" dirty="0"/>
              <a:t>Man-Days  </a:t>
            </a:r>
            <a:r>
              <a:rPr lang="es-ES" sz="1500" dirty="0" smtClean="0"/>
              <a:t>≃ </a:t>
            </a:r>
            <a:r>
              <a:rPr lang="es-ES" sz="1500" u="sng" dirty="0"/>
              <a:t>5</a:t>
            </a:r>
            <a:r>
              <a:rPr lang="es-ES" sz="1500" u="sng" dirty="0" smtClean="0"/>
              <a:t> </a:t>
            </a:r>
            <a:r>
              <a:rPr lang="en-GB" sz="1500" u="sng" dirty="0" smtClean="0"/>
              <a:t>Story Points</a:t>
            </a:r>
            <a:endParaRPr lang="es-ES" sz="1500" dirty="0" smtClean="0"/>
          </a:p>
          <a:p>
            <a:endParaRPr lang="es-ES" sz="1400" dirty="0" smtClean="0"/>
          </a:p>
        </p:txBody>
      </p:sp>
      <p:sp>
        <p:nvSpPr>
          <p:cNvPr id="4" name="Notched Right Arrow 3"/>
          <p:cNvSpPr/>
          <p:nvPr/>
        </p:nvSpPr>
        <p:spPr>
          <a:xfrm>
            <a:off x="4495800" y="4704239"/>
            <a:ext cx="11308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"/>
            <a:ext cx="297262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80357"/>
            <a:ext cx="2895600" cy="324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2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Work Breakdown Chart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62070"/>
            <a:ext cx="22955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28" y="1394728"/>
            <a:ext cx="22860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833685"/>
            <a:ext cx="22479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57" y="3249569"/>
            <a:ext cx="2307771" cy="180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83841"/>
            <a:ext cx="22669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85" y="5410200"/>
            <a:ext cx="2305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GB" dirty="0" smtClean="0"/>
              <a:t>Burndown Chart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450139"/>
              </p:ext>
            </p:extLst>
          </p:nvPr>
        </p:nvGraphicFramePr>
        <p:xfrm>
          <a:off x="76200" y="990600"/>
          <a:ext cx="89916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571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Agile Development Methods and Artefacts are being used in in the management of Athletics club Demonstration Program</vt:lpstr>
      <vt:lpstr>User Stories</vt:lpstr>
      <vt:lpstr>User Stories =&gt; Backlog Items</vt:lpstr>
      <vt:lpstr>Product Backlog</vt:lpstr>
      <vt:lpstr>Communication</vt:lpstr>
      <vt:lpstr>Sprint 1: 2 weeks</vt:lpstr>
      <vt:lpstr>Work Breakdown Chart</vt:lpstr>
      <vt:lpstr>Burndown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Agile Development Methods and Artefacts are being used in in the management of Athletics club Demonstration Program</dc:title>
  <dc:creator>Alejandro Reyes Bautista</dc:creator>
  <cp:lastModifiedBy>Alejandro Reyes Bautista</cp:lastModifiedBy>
  <cp:revision>56</cp:revision>
  <dcterms:created xsi:type="dcterms:W3CDTF">2006-08-16T00:00:00Z</dcterms:created>
  <dcterms:modified xsi:type="dcterms:W3CDTF">2017-04-06T16:07:16Z</dcterms:modified>
</cp:coreProperties>
</file>