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8"/>
  </p:notesMasterIdLst>
  <p:sldIdLst>
    <p:sldId id="259" r:id="rId5"/>
    <p:sldId id="330" r:id="rId6"/>
    <p:sldId id="261" r:id="rId7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9"/>
      <p:bold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  <p:boldItalic r:id="rId16"/>
    </p:embeddedFont>
    <p:embeddedFont>
      <p:font typeface="Poppins ExtraBold" panose="000009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A9157F-E2CD-4EB3-BB3A-B095C2D0978D}">
  <a:tblStyle styleId="{B2A9157F-E2CD-4EB3-BB3A-B095C2D09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1D6577-4F12-462F-8797-F2BDC3C742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0" y="-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0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7" r:id="rId3"/>
    <p:sldLayoutId id="2147483670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301724" y="1815514"/>
            <a:ext cx="786478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Autenticación Biométrica. Reconocimiento Facial</a:t>
            </a:r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487941" y="756982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4FB950AA-953B-6CA5-58C4-87758BFD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1" y="3314428"/>
            <a:ext cx="3294000" cy="946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Alejandro Rodríguez Mesa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Funcionalidades y Tecnologías</a:t>
            </a:r>
          </a:p>
        </p:txBody>
      </p:sp>
      <p:sp>
        <p:nvSpPr>
          <p:cNvPr id="1031" name="Google Shape;1031;p46"/>
          <p:cNvSpPr txBox="1">
            <a:spLocks noGrp="1"/>
          </p:cNvSpPr>
          <p:nvPr>
            <p:ph type="subTitle" idx="1"/>
          </p:nvPr>
        </p:nvSpPr>
        <p:spPr>
          <a:xfrm>
            <a:off x="604253" y="1953078"/>
            <a:ext cx="2068609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latin typeface="Bahnschrift Condensed" panose="020B0502040204020203" pitchFamily="34" charset="0"/>
              </a:rPr>
              <a:t>Se utilizó MediaPipe, aunque también se valoró usar Dlib.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032" name="Google Shape;1032;p46"/>
          <p:cNvSpPr txBox="1">
            <a:spLocks noGrp="1"/>
          </p:cNvSpPr>
          <p:nvPr>
            <p:ph type="subTitle" idx="2"/>
          </p:nvPr>
        </p:nvSpPr>
        <p:spPr>
          <a:xfrm>
            <a:off x="3345946" y="1931545"/>
            <a:ext cx="2351672" cy="62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Bahnschrift Condensed" panose="020B0502040204020203" pitchFamily="34" charset="0"/>
              </a:rPr>
              <a:t>Modelos YOLO, Condiciones y Posición de cabeza con </a:t>
            </a:r>
            <a:r>
              <a:rPr lang="es-ES" dirty="0" err="1">
                <a:latin typeface="Bahnschrift Condensed" panose="020B0502040204020203" pitchFamily="34" charset="0"/>
              </a:rPr>
              <a:t>MediaPipe</a:t>
            </a:r>
            <a:r>
              <a:rPr lang="es-ES" dirty="0">
                <a:latin typeface="Bahnschrift Condensed" panose="020B0502040204020203" pitchFamily="34" charset="0"/>
              </a:rPr>
              <a:t>, </a:t>
            </a:r>
            <a:r>
              <a:rPr lang="es-ES" dirty="0" err="1">
                <a:latin typeface="Bahnschrift Condensed" panose="020B0502040204020203" pitchFamily="34" charset="0"/>
              </a:rPr>
              <a:t>enhancing</a:t>
            </a:r>
            <a:r>
              <a:rPr lang="es-ES" dirty="0">
                <a:latin typeface="Bahnschrift Condensed" panose="020B0502040204020203" pitchFamily="34" charset="0"/>
              </a:rPr>
              <a:t> para mejorar la calidad. Rotación de la cara. </a:t>
            </a:r>
          </a:p>
        </p:txBody>
      </p:sp>
      <p:sp>
        <p:nvSpPr>
          <p:cNvPr id="1033" name="Google Shape;1033;p46"/>
          <p:cNvSpPr txBox="1">
            <a:spLocks noGrp="1"/>
          </p:cNvSpPr>
          <p:nvPr>
            <p:ph type="subTitle" idx="3"/>
          </p:nvPr>
        </p:nvSpPr>
        <p:spPr>
          <a:xfrm>
            <a:off x="602568" y="4044477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Bahnschrift Condensed" panose="020B0502040204020203" pitchFamily="34" charset="0"/>
              </a:rPr>
              <a:t>De forma local con librerías estándar de Python, os y </a:t>
            </a:r>
            <a:r>
              <a:rPr lang="es-ES" dirty="0" err="1">
                <a:latin typeface="Bahnschrift Condensed" panose="020B0502040204020203" pitchFamily="34" charset="0"/>
              </a:rPr>
              <a:t>shulter</a:t>
            </a:r>
            <a:r>
              <a:rPr lang="es-ES" dirty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1034" name="Google Shape;1034;p46"/>
          <p:cNvSpPr txBox="1">
            <a:spLocks noGrp="1"/>
          </p:cNvSpPr>
          <p:nvPr>
            <p:ph type="subTitle" idx="4"/>
          </p:nvPr>
        </p:nvSpPr>
        <p:spPr>
          <a:xfrm>
            <a:off x="3274832" y="3974018"/>
            <a:ext cx="1845808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Bahnschrift Condensed" panose="020B0502040204020203" pitchFamily="34" charset="0"/>
              </a:rPr>
              <a:t>La interfaz usa como base la librería </a:t>
            </a:r>
            <a:r>
              <a:rPr lang="es-ES" dirty="0" err="1">
                <a:latin typeface="Bahnschrift Condensed" panose="020B0502040204020203" pitchFamily="34" charset="0"/>
              </a:rPr>
              <a:t>tkinter</a:t>
            </a:r>
            <a:r>
              <a:rPr lang="es-ES" dirty="0">
                <a:latin typeface="Bahnschrift Condensed" panose="020B0502040204020203" pitchFamily="34" charset="0"/>
              </a:rPr>
              <a:t>, también se usa en ella </a:t>
            </a:r>
            <a:r>
              <a:rPr lang="es-ES" dirty="0" err="1">
                <a:latin typeface="Bahnschrift Condensed" panose="020B0502040204020203" pitchFamily="34" charset="0"/>
              </a:rPr>
              <a:t>opencv</a:t>
            </a:r>
            <a:r>
              <a:rPr lang="es-ES" dirty="0">
                <a:latin typeface="Bahnschrift Condensed" panose="020B0502040204020203" pitchFamily="34" charset="0"/>
              </a:rPr>
              <a:t>, </a:t>
            </a:r>
            <a:r>
              <a:rPr lang="es-ES" dirty="0" err="1">
                <a:latin typeface="Bahnschrift Condensed" panose="020B0502040204020203" pitchFamily="34" charset="0"/>
              </a:rPr>
              <a:t>pil</a:t>
            </a:r>
            <a:r>
              <a:rPr lang="es-ES" dirty="0">
                <a:latin typeface="Bahnschrift Condensed" panose="020B0502040204020203" pitchFamily="34" charset="0"/>
              </a:rPr>
              <a:t>, y </a:t>
            </a:r>
            <a:r>
              <a:rPr lang="es-ES" dirty="0" err="1">
                <a:latin typeface="Bahnschrift Condensed" panose="020B0502040204020203" pitchFamily="34" charset="0"/>
              </a:rPr>
              <a:t>pygame</a:t>
            </a:r>
            <a:r>
              <a:rPr lang="es-ES" dirty="0">
                <a:latin typeface="Bahnschrift Condensed" panose="020B0502040204020203" pitchFamily="34" charset="0"/>
              </a:rPr>
              <a:t>. </a:t>
            </a:r>
          </a:p>
        </p:txBody>
      </p:sp>
      <p:sp>
        <p:nvSpPr>
          <p:cNvPr id="1035" name="Google Shape;1035;p46"/>
          <p:cNvSpPr txBox="1">
            <a:spLocks noGrp="1"/>
          </p:cNvSpPr>
          <p:nvPr>
            <p:ph type="subTitle" idx="5"/>
          </p:nvPr>
        </p:nvSpPr>
        <p:spPr>
          <a:xfrm>
            <a:off x="6050547" y="1930907"/>
            <a:ext cx="199626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>
                <a:latin typeface="Bahnschrift Condensed" panose="020B0502040204020203" pitchFamily="34" charset="0"/>
              </a:rPr>
              <a:t>Generación y Comparación con </a:t>
            </a:r>
            <a:r>
              <a:rPr lang="es-ES" dirty="0" err="1">
                <a:latin typeface="Bahnschrift Condensed" panose="020B0502040204020203" pitchFamily="34" charset="0"/>
              </a:rPr>
              <a:t>DeepFace</a:t>
            </a:r>
            <a:r>
              <a:rPr lang="es-ES" dirty="0">
                <a:latin typeface="Bahnschrift Condensed" panose="020B0502040204020203" pitchFamily="34" charset="0"/>
              </a:rPr>
              <a:t>, utilizando el modelo </a:t>
            </a:r>
            <a:r>
              <a:rPr lang="es-ES" dirty="0" err="1">
                <a:latin typeface="Bahnschrift Condensed" panose="020B0502040204020203" pitchFamily="34" charset="0"/>
              </a:rPr>
              <a:t>FaceNet</a:t>
            </a:r>
            <a:endParaRPr lang="es-ES" dirty="0">
              <a:latin typeface="Bahnschrift Condensed" panose="020B0502040204020203" pitchFamily="34" charset="0"/>
            </a:endParaRPr>
          </a:p>
        </p:txBody>
      </p:sp>
      <p:sp>
        <p:nvSpPr>
          <p:cNvPr id="1036" name="Google Shape;1036;p46"/>
          <p:cNvSpPr txBox="1">
            <a:spLocks noGrp="1"/>
          </p:cNvSpPr>
          <p:nvPr>
            <p:ph type="subTitle" idx="6"/>
          </p:nvPr>
        </p:nvSpPr>
        <p:spPr>
          <a:xfrm>
            <a:off x="6069160" y="4037077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Bahnschrift Condensed" panose="020B0502040204020203" pitchFamily="34" charset="0"/>
              </a:rPr>
              <a:t>DeepFace</a:t>
            </a:r>
            <a:r>
              <a:rPr lang="es-ES" dirty="0">
                <a:latin typeface="Bahnschrift Condensed" panose="020B0502040204020203" pitchFamily="34" charset="0"/>
              </a:rPr>
              <a:t> para predicciones, simetría mediante </a:t>
            </a:r>
            <a:r>
              <a:rPr lang="es-ES" dirty="0" err="1">
                <a:latin typeface="Bahnschrift Condensed" panose="020B0502040204020203" pitchFamily="34" charset="0"/>
              </a:rPr>
              <a:t>numpy</a:t>
            </a:r>
            <a:r>
              <a:rPr lang="es-ES" dirty="0">
                <a:latin typeface="Bahnschrift Condensed" panose="020B0502040204020203" pitchFamily="34" charset="0"/>
              </a:rPr>
              <a:t> y </a:t>
            </a:r>
            <a:r>
              <a:rPr lang="es-ES" dirty="0" err="1">
                <a:latin typeface="Bahnschrift Condensed" panose="020B0502040204020203" pitchFamily="34" charset="0"/>
              </a:rPr>
              <a:t>opencv</a:t>
            </a:r>
            <a:r>
              <a:rPr lang="es-ES" dirty="0">
                <a:latin typeface="Bahnschrift Condensed" panose="020B0502040204020203" pitchFamily="34" charset="0"/>
              </a:rPr>
              <a:t>, estadísticas de similitud mediante </a:t>
            </a:r>
            <a:r>
              <a:rPr lang="es-ES" dirty="0" err="1">
                <a:latin typeface="Bahnschrift Condensed" panose="020B0502040204020203" pitchFamily="34" charset="0"/>
              </a:rPr>
              <a:t>deepface</a:t>
            </a:r>
            <a:r>
              <a:rPr lang="es-ES" dirty="0">
                <a:latin typeface="Bahnschrift Condensed" panose="020B0502040204020203" pitchFamily="34" charset="0"/>
              </a:rPr>
              <a:t> y </a:t>
            </a:r>
            <a:r>
              <a:rPr lang="es-ES" dirty="0" err="1">
                <a:latin typeface="Bahnschrift Condensed" panose="020B0502040204020203" pitchFamily="34" charset="0"/>
              </a:rPr>
              <a:t>numpy</a:t>
            </a:r>
            <a:r>
              <a:rPr lang="es-ES" dirty="0">
                <a:latin typeface="Bahnschrift Condensed" panose="020B0502040204020203" pitchFamily="34" charset="0"/>
              </a:rPr>
              <a:t>. </a:t>
            </a:r>
          </a:p>
        </p:txBody>
      </p:sp>
      <p:sp>
        <p:nvSpPr>
          <p:cNvPr id="1037" name="Google Shape;1037;p46"/>
          <p:cNvSpPr txBox="1">
            <a:spLocks noGrp="1"/>
          </p:cNvSpPr>
          <p:nvPr>
            <p:ph type="subTitle" idx="7"/>
          </p:nvPr>
        </p:nvSpPr>
        <p:spPr>
          <a:xfrm>
            <a:off x="599381" y="1413346"/>
            <a:ext cx="2796438" cy="6980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1800" dirty="0"/>
              <a:t>Detección de Rostros</a:t>
            </a:r>
          </a:p>
        </p:txBody>
      </p:sp>
      <p:sp>
        <p:nvSpPr>
          <p:cNvPr id="1038" name="Google Shape;1038;p46"/>
          <p:cNvSpPr txBox="1">
            <a:spLocks noGrp="1"/>
          </p:cNvSpPr>
          <p:nvPr>
            <p:ph type="subTitle" idx="8"/>
          </p:nvPr>
        </p:nvSpPr>
        <p:spPr>
          <a:xfrm>
            <a:off x="3274832" y="1449313"/>
            <a:ext cx="2920539" cy="643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800" dirty="0"/>
              <a:t>Captura de Imágenes</a:t>
            </a:r>
          </a:p>
        </p:txBody>
      </p:sp>
      <p:sp>
        <p:nvSpPr>
          <p:cNvPr id="1039" name="Google Shape;1039;p46"/>
          <p:cNvSpPr txBox="1">
            <a:spLocks noGrp="1"/>
          </p:cNvSpPr>
          <p:nvPr>
            <p:ph type="subTitle" idx="9"/>
          </p:nvPr>
        </p:nvSpPr>
        <p:spPr>
          <a:xfrm>
            <a:off x="6043270" y="1440620"/>
            <a:ext cx="3519222" cy="660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1800" dirty="0" err="1"/>
              <a:t>Embeddings</a:t>
            </a:r>
            <a:endParaRPr lang="es-ES" sz="1800" dirty="0"/>
          </a:p>
        </p:txBody>
      </p:sp>
      <p:sp>
        <p:nvSpPr>
          <p:cNvPr id="1040" name="Google Shape;1040;p46"/>
          <p:cNvSpPr txBox="1">
            <a:spLocks noGrp="1"/>
          </p:cNvSpPr>
          <p:nvPr>
            <p:ph type="subTitle" idx="13"/>
          </p:nvPr>
        </p:nvSpPr>
        <p:spPr>
          <a:xfrm>
            <a:off x="599381" y="3418625"/>
            <a:ext cx="2600719" cy="737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1800" dirty="0"/>
              <a:t>Almacenamiento</a:t>
            </a:r>
          </a:p>
        </p:txBody>
      </p:sp>
      <p:sp>
        <p:nvSpPr>
          <p:cNvPr id="1041" name="Google Shape;1041;p46"/>
          <p:cNvSpPr txBox="1">
            <a:spLocks noGrp="1"/>
          </p:cNvSpPr>
          <p:nvPr>
            <p:ph type="subTitle" idx="14"/>
          </p:nvPr>
        </p:nvSpPr>
        <p:spPr>
          <a:xfrm>
            <a:off x="3342052" y="3728491"/>
            <a:ext cx="2741637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1800" dirty="0"/>
              <a:t>Interfaz de Usuario</a:t>
            </a:r>
          </a:p>
        </p:txBody>
      </p:sp>
      <p:sp>
        <p:nvSpPr>
          <p:cNvPr id="1042" name="Google Shape;1042;p46"/>
          <p:cNvSpPr txBox="1">
            <a:spLocks noGrp="1"/>
          </p:cNvSpPr>
          <p:nvPr>
            <p:ph type="subTitle" idx="15"/>
          </p:nvPr>
        </p:nvSpPr>
        <p:spPr>
          <a:xfrm>
            <a:off x="6043270" y="3561101"/>
            <a:ext cx="2741639" cy="541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s-ES" sz="1800" dirty="0"/>
              <a:t>Retroalimentación</a:t>
            </a:r>
          </a:p>
        </p:txBody>
      </p:sp>
      <p:sp>
        <p:nvSpPr>
          <p:cNvPr id="1043" name="Google Shape;1043;p46"/>
          <p:cNvSpPr/>
          <p:nvPr/>
        </p:nvSpPr>
        <p:spPr>
          <a:xfrm>
            <a:off x="724647" y="2965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3396910" y="2965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6"/>
          <p:cNvSpPr/>
          <p:nvPr/>
        </p:nvSpPr>
        <p:spPr>
          <a:xfrm>
            <a:off x="6069160" y="2965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6"/>
          <p:cNvSpPr/>
          <p:nvPr/>
        </p:nvSpPr>
        <p:spPr>
          <a:xfrm>
            <a:off x="724647" y="10544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6"/>
          <p:cNvSpPr/>
          <p:nvPr/>
        </p:nvSpPr>
        <p:spPr>
          <a:xfrm>
            <a:off x="3396910" y="10544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6"/>
          <p:cNvSpPr/>
          <p:nvPr/>
        </p:nvSpPr>
        <p:spPr>
          <a:xfrm>
            <a:off x="6096857" y="10544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6"/>
          <p:cNvGrpSpPr/>
          <p:nvPr/>
        </p:nvGrpSpPr>
        <p:grpSpPr>
          <a:xfrm>
            <a:off x="6183060" y="3079750"/>
            <a:ext cx="339200" cy="338875"/>
            <a:chOff x="4016825" y="3801400"/>
            <a:chExt cx="339200" cy="338875"/>
          </a:xfrm>
        </p:grpSpPr>
        <p:sp>
          <p:nvSpPr>
            <p:cNvPr id="1050" name="Google Shape;1050;p46"/>
            <p:cNvSpPr/>
            <p:nvPr/>
          </p:nvSpPr>
          <p:spPr>
            <a:xfrm>
              <a:off x="4016825" y="380140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4186625" y="3828025"/>
              <a:ext cx="67000" cy="66150"/>
            </a:xfrm>
            <a:custGeom>
              <a:avLst/>
              <a:gdLst/>
              <a:ahLst/>
              <a:cxnLst/>
              <a:rect l="l" t="t" r="r" b="b"/>
              <a:pathLst>
                <a:path w="2680" h="2646" extrusionOk="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4083225" y="3928100"/>
              <a:ext cx="119275" cy="126100"/>
            </a:xfrm>
            <a:custGeom>
              <a:avLst/>
              <a:gdLst/>
              <a:ahLst/>
              <a:cxnLst/>
              <a:rect l="l" t="t" r="r" b="b"/>
              <a:pathLst>
                <a:path w="4771" h="5044" extrusionOk="0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4216325" y="4024400"/>
              <a:ext cx="67425" cy="13200"/>
            </a:xfrm>
            <a:custGeom>
              <a:avLst/>
              <a:gdLst/>
              <a:ahLst/>
              <a:cxnLst/>
              <a:rect l="l" t="t" r="r" b="b"/>
              <a:pathLst>
                <a:path w="2697" h="528" extrusionOk="0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4216325" y="399817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4216325" y="3971525"/>
              <a:ext cx="67425" cy="13125"/>
            </a:xfrm>
            <a:custGeom>
              <a:avLst/>
              <a:gdLst/>
              <a:ahLst/>
              <a:cxnLst/>
              <a:rect l="l" t="t" r="r" b="b"/>
              <a:pathLst>
                <a:path w="2697" h="525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4216325" y="3944875"/>
              <a:ext cx="67425" cy="13575"/>
            </a:xfrm>
            <a:custGeom>
              <a:avLst/>
              <a:gdLst/>
              <a:ahLst/>
              <a:cxnLst/>
              <a:rect l="l" t="t" r="r" b="b"/>
              <a:pathLst>
                <a:path w="2697" h="543" extrusionOk="0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6"/>
          <p:cNvGrpSpPr/>
          <p:nvPr/>
        </p:nvGrpSpPr>
        <p:grpSpPr>
          <a:xfrm>
            <a:off x="3544010" y="3079538"/>
            <a:ext cx="272800" cy="339300"/>
            <a:chOff x="4108450" y="3256400"/>
            <a:chExt cx="272800" cy="339300"/>
          </a:xfrm>
        </p:grpSpPr>
        <p:sp>
          <p:nvSpPr>
            <p:cNvPr id="1058" name="Google Shape;1058;p46"/>
            <p:cNvSpPr/>
            <p:nvPr/>
          </p:nvSpPr>
          <p:spPr>
            <a:xfrm>
              <a:off x="4108450" y="3256400"/>
              <a:ext cx="272800" cy="339300"/>
            </a:xfrm>
            <a:custGeom>
              <a:avLst/>
              <a:gdLst/>
              <a:ahLst/>
              <a:cxnLst/>
              <a:rect l="l" t="t" r="r" b="b"/>
              <a:pathLst>
                <a:path w="10912" h="13572" extrusionOk="0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68525" y="3324075"/>
              <a:ext cx="59525" cy="59650"/>
            </a:xfrm>
            <a:custGeom>
              <a:avLst/>
              <a:gdLst/>
              <a:ahLst/>
              <a:cxnLst/>
              <a:rect l="l" t="t" r="r" b="b"/>
              <a:pathLst>
                <a:path w="2381" h="2386" extrusionOk="0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178650" y="3350850"/>
              <a:ext cx="123100" cy="105500"/>
            </a:xfrm>
            <a:custGeom>
              <a:avLst/>
              <a:gdLst/>
              <a:ahLst/>
              <a:cxnLst/>
              <a:rect l="l" t="t" r="r" b="b"/>
              <a:pathLst>
                <a:path w="4924" h="4220" extrusionOk="0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95250" y="3310675"/>
              <a:ext cx="61925" cy="13550"/>
            </a:xfrm>
            <a:custGeom>
              <a:avLst/>
              <a:gdLst/>
              <a:ahLst/>
              <a:cxnLst/>
              <a:rect l="l" t="t" r="r" b="b"/>
              <a:pathLst>
                <a:path w="2477" h="542" extrusionOk="0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419350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419350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266450" y="349500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266450" y="3468350"/>
              <a:ext cx="62275" cy="13225"/>
            </a:xfrm>
            <a:custGeom>
              <a:avLst/>
              <a:gdLst/>
              <a:ahLst/>
              <a:cxnLst/>
              <a:rect l="l" t="t" r="r" b="b"/>
              <a:pathLst>
                <a:path w="2491" h="529" extrusionOk="0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6"/>
          <p:cNvGrpSpPr/>
          <p:nvPr/>
        </p:nvGrpSpPr>
        <p:grpSpPr>
          <a:xfrm>
            <a:off x="838510" y="3079538"/>
            <a:ext cx="339275" cy="339300"/>
            <a:chOff x="3277475" y="3256400"/>
            <a:chExt cx="339275" cy="339300"/>
          </a:xfrm>
        </p:grpSpPr>
        <p:sp>
          <p:nvSpPr>
            <p:cNvPr id="1067" name="Google Shape;1067;p46"/>
            <p:cNvSpPr/>
            <p:nvPr/>
          </p:nvSpPr>
          <p:spPr>
            <a:xfrm>
              <a:off x="3277475" y="3256400"/>
              <a:ext cx="339275" cy="339300"/>
            </a:xfrm>
            <a:custGeom>
              <a:avLst/>
              <a:gdLst/>
              <a:ahLst/>
              <a:cxnLst/>
              <a:rect l="l" t="t" r="r" b="b"/>
              <a:pathLst>
                <a:path w="13571" h="13572" extrusionOk="0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3374325" y="3341150"/>
              <a:ext cx="145575" cy="145900"/>
            </a:xfrm>
            <a:custGeom>
              <a:avLst/>
              <a:gdLst/>
              <a:ahLst/>
              <a:cxnLst/>
              <a:rect l="l" t="t" r="r" b="b"/>
              <a:pathLst>
                <a:path w="5823" h="5836" extrusionOk="0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3371900" y="3313500"/>
              <a:ext cx="65025" cy="13150"/>
            </a:xfrm>
            <a:custGeom>
              <a:avLst/>
              <a:gdLst/>
              <a:ahLst/>
              <a:cxnLst/>
              <a:rect l="l" t="t" r="r" b="b"/>
              <a:pathLst>
                <a:path w="2601" h="526" extrusionOk="0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33719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3371900" y="3285775"/>
              <a:ext cx="65775" cy="13225"/>
            </a:xfrm>
            <a:custGeom>
              <a:avLst/>
              <a:gdLst/>
              <a:ahLst/>
              <a:cxnLst/>
              <a:rect l="l" t="t" r="r" b="b"/>
              <a:pathLst>
                <a:path w="2631" h="529" extrusionOk="0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3454575" y="3313500"/>
              <a:ext cx="65325" cy="13150"/>
            </a:xfrm>
            <a:custGeom>
              <a:avLst/>
              <a:gdLst/>
              <a:ahLst/>
              <a:cxnLst/>
              <a:rect l="l" t="t" r="r" b="b"/>
              <a:pathLst>
                <a:path w="2613" h="526" extrusionOk="0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3454575" y="3285775"/>
              <a:ext cx="65675" cy="13225"/>
            </a:xfrm>
            <a:custGeom>
              <a:avLst/>
              <a:gdLst/>
              <a:ahLst/>
              <a:cxnLst/>
              <a:rect l="l" t="t" r="r" b="b"/>
              <a:pathLst>
                <a:path w="2627" h="529" extrusionOk="0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3484600" y="3341150"/>
              <a:ext cx="37375" cy="13550"/>
            </a:xfrm>
            <a:custGeom>
              <a:avLst/>
              <a:gdLst/>
              <a:ahLst/>
              <a:cxnLst/>
              <a:rect l="l" t="t" r="r" b="b"/>
              <a:pathLst>
                <a:path w="1495" h="542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33719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3484600" y="3473600"/>
              <a:ext cx="37375" cy="13450"/>
            </a:xfrm>
            <a:custGeom>
              <a:avLst/>
              <a:gdLst/>
              <a:ahLst/>
              <a:cxnLst/>
              <a:rect l="l" t="t" r="r" b="b"/>
              <a:pathLst>
                <a:path w="1495" h="538" extrusionOk="0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6197682" y="1158565"/>
            <a:ext cx="338875" cy="339300"/>
            <a:chOff x="2518850" y="3256400"/>
            <a:chExt cx="338875" cy="339300"/>
          </a:xfrm>
        </p:grpSpPr>
        <p:sp>
          <p:nvSpPr>
            <p:cNvPr id="1078" name="Google Shape;1078;p46"/>
            <p:cNvSpPr/>
            <p:nvPr/>
          </p:nvSpPr>
          <p:spPr>
            <a:xfrm>
              <a:off x="2518850" y="3256400"/>
              <a:ext cx="338875" cy="339300"/>
            </a:xfrm>
            <a:custGeom>
              <a:avLst/>
              <a:gdLst/>
              <a:ahLst/>
              <a:cxnLst/>
              <a:rect l="l" t="t" r="r" b="b"/>
              <a:pathLst>
                <a:path w="13555" h="13572" extrusionOk="0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25838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25838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2695550" y="3465950"/>
              <a:ext cx="96125" cy="13225"/>
            </a:xfrm>
            <a:custGeom>
              <a:avLst/>
              <a:gdLst/>
              <a:ahLst/>
              <a:cxnLst/>
              <a:rect l="l" t="t" r="r" b="b"/>
              <a:pathLst>
                <a:path w="3845" h="529" extrusionOk="0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2695550" y="3492250"/>
              <a:ext cx="96125" cy="13150"/>
            </a:xfrm>
            <a:custGeom>
              <a:avLst/>
              <a:gdLst/>
              <a:ahLst/>
              <a:cxnLst/>
              <a:rect l="l" t="t" r="r" b="b"/>
              <a:pathLst>
                <a:path w="3845" h="526" extrusionOk="0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3510810" y="1185563"/>
            <a:ext cx="339200" cy="304700"/>
            <a:chOff x="2489475" y="2699700"/>
            <a:chExt cx="339200" cy="304700"/>
          </a:xfrm>
        </p:grpSpPr>
        <p:sp>
          <p:nvSpPr>
            <p:cNvPr id="1084" name="Google Shape;1084;p46"/>
            <p:cNvSpPr/>
            <p:nvPr/>
          </p:nvSpPr>
          <p:spPr>
            <a:xfrm>
              <a:off x="2489475" y="2699700"/>
              <a:ext cx="339200" cy="304700"/>
            </a:xfrm>
            <a:custGeom>
              <a:avLst/>
              <a:gdLst/>
              <a:ahLst/>
              <a:cxnLst/>
              <a:rect l="l" t="t" r="r" b="b"/>
              <a:pathLst>
                <a:path w="13568" h="12188" extrusionOk="0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2568975" y="2726100"/>
              <a:ext cx="13475" cy="13400"/>
            </a:xfrm>
            <a:custGeom>
              <a:avLst/>
              <a:gdLst/>
              <a:ahLst/>
              <a:cxnLst/>
              <a:rect l="l" t="t" r="r" b="b"/>
              <a:pathLst>
                <a:path w="539" h="536" extrusionOk="0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2542675" y="2726100"/>
              <a:ext cx="13225" cy="13400"/>
            </a:xfrm>
            <a:custGeom>
              <a:avLst/>
              <a:gdLst/>
              <a:ahLst/>
              <a:cxnLst/>
              <a:rect l="l" t="t" r="r" b="b"/>
              <a:pathLst>
                <a:path w="529" h="536" extrusionOk="0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2516050" y="2726100"/>
              <a:ext cx="13200" cy="13400"/>
            </a:xfrm>
            <a:custGeom>
              <a:avLst/>
              <a:gdLst/>
              <a:ahLst/>
              <a:cxnLst/>
              <a:rect l="l" t="t" r="r" b="b"/>
              <a:pathLst>
                <a:path w="528" h="536" extrusionOk="0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2516050" y="2779225"/>
              <a:ext cx="286000" cy="198850"/>
            </a:xfrm>
            <a:custGeom>
              <a:avLst/>
              <a:gdLst/>
              <a:ahLst/>
              <a:cxnLst/>
              <a:rect l="l" t="t" r="r" b="b"/>
              <a:pathLst>
                <a:path w="11440" h="7954" extrusionOk="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2538525" y="2805850"/>
              <a:ext cx="235225" cy="145600"/>
            </a:xfrm>
            <a:custGeom>
              <a:avLst/>
              <a:gdLst/>
              <a:ahLst/>
              <a:cxnLst/>
              <a:rect l="l" t="t" r="r" b="b"/>
              <a:pathLst>
                <a:path w="9409" h="5824" extrusionOk="0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6"/>
          <p:cNvGrpSpPr/>
          <p:nvPr/>
        </p:nvGrpSpPr>
        <p:grpSpPr>
          <a:xfrm>
            <a:off x="838547" y="1168475"/>
            <a:ext cx="339200" cy="338875"/>
            <a:chOff x="2489475" y="2118450"/>
            <a:chExt cx="339200" cy="338875"/>
          </a:xfrm>
        </p:grpSpPr>
        <p:sp>
          <p:nvSpPr>
            <p:cNvPr id="1091" name="Google Shape;1091;p46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966924" y="52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Elección de Modelo en </a:t>
            </a:r>
            <a:r>
              <a:rPr lang="es-ES" dirty="0" err="1"/>
              <a:t>DeepFace</a:t>
            </a:r>
            <a:endParaRPr lang="en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EFFBC3-F255-327F-A2A6-EF04553F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558" b="4787"/>
          <a:stretch/>
        </p:blipFill>
        <p:spPr>
          <a:xfrm>
            <a:off x="395193" y="1364387"/>
            <a:ext cx="8353614" cy="2414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0179be-52c7-46b4-9b30-e554f17464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24497A7C71A049915027E9F0F5718D" ma:contentTypeVersion="17" ma:contentTypeDescription="Create a new document." ma:contentTypeScope="" ma:versionID="46615b898adfa224399776f3ba54c09e">
  <xsd:schema xmlns:xsd="http://www.w3.org/2001/XMLSchema" xmlns:xs="http://www.w3.org/2001/XMLSchema" xmlns:p="http://schemas.microsoft.com/office/2006/metadata/properties" xmlns:ns3="8e0179be-52c7-46b4-9b30-e554f17464ab" xmlns:ns4="8205e486-a634-402e-bed3-4133fab5e31b" targetNamespace="http://schemas.microsoft.com/office/2006/metadata/properties" ma:root="true" ma:fieldsID="b173ae0f5d4a845389f4785c9df6259e" ns3:_="" ns4:_="">
    <xsd:import namespace="8e0179be-52c7-46b4-9b30-e554f17464ab"/>
    <xsd:import namespace="8205e486-a634-402e-bed3-4133fab5e3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179be-52c7-46b4-9b30-e554f17464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5e486-a634-402e-bed3-4133fab5e3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1A7F5-248E-44EC-8905-2B3061B5D620}">
  <ds:schemaRefs>
    <ds:schemaRef ds:uri="http://purl.org/dc/terms/"/>
    <ds:schemaRef ds:uri="http://schemas.microsoft.com/office/2006/documentManagement/types"/>
    <ds:schemaRef ds:uri="8e0179be-52c7-46b4-9b30-e554f17464ab"/>
    <ds:schemaRef ds:uri="http://purl.org/dc/elements/1.1/"/>
    <ds:schemaRef ds:uri="8205e486-a634-402e-bed3-4133fab5e31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1B8B7F-96A1-4B69-9416-277815B3C1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8B194-63FB-46C5-BCEF-04C6E6ED9BC7}">
  <ds:schemaRefs>
    <ds:schemaRef ds:uri="8205e486-a634-402e-bed3-4133fab5e31b"/>
    <ds:schemaRef ds:uri="8e0179be-52c7-46b4-9b30-e554f17464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123</Words>
  <Application>Microsoft Office PowerPoint</Application>
  <PresentationFormat>Presentación en pantalla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Poppins ExtraBold</vt:lpstr>
      <vt:lpstr>Poppins Black</vt:lpstr>
      <vt:lpstr>Bahnschrift Condensed</vt:lpstr>
      <vt:lpstr>Arial</vt:lpstr>
      <vt:lpstr>Barlow</vt:lpstr>
      <vt:lpstr>Data Analytics Strategy Toolkit by Slidesgo</vt:lpstr>
      <vt:lpstr>Autenticación Biométrica. Reconocimiento Facial</vt:lpstr>
      <vt:lpstr>Funcionalidades y Tecnologías</vt:lpstr>
      <vt:lpstr>Elección de Modelo en DeepFace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Alejandro Rodriguez Mesa</dc:creator>
  <cp:lastModifiedBy>Alejandro Rodríguez Mesa</cp:lastModifiedBy>
  <cp:revision>5</cp:revision>
  <dcterms:modified xsi:type="dcterms:W3CDTF">2025-01-12T19:00:06Z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0x0101007124497A7C71A049915027E9F0F5718D</vt:lpwstr>
  </property>
</Properties>
</file>