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6" r:id="rId4"/>
  </p:sldMasterIdLst>
  <p:notesMasterIdLst>
    <p:notesMasterId r:id="rId23"/>
  </p:notesMasterIdLst>
  <p:handoutMasterIdLst>
    <p:handoutMasterId r:id="rId24"/>
  </p:handoutMasterIdLst>
  <p:sldIdLst>
    <p:sldId id="1898" r:id="rId5"/>
    <p:sldId id="1899" r:id="rId6"/>
    <p:sldId id="1661" r:id="rId7"/>
    <p:sldId id="1900" r:id="rId8"/>
    <p:sldId id="1901" r:id="rId9"/>
    <p:sldId id="1902" r:id="rId10"/>
    <p:sldId id="1903" r:id="rId11"/>
    <p:sldId id="1904" r:id="rId12"/>
    <p:sldId id="1906" r:id="rId13"/>
    <p:sldId id="1907" r:id="rId14"/>
    <p:sldId id="1908" r:id="rId15"/>
    <p:sldId id="1909" r:id="rId16"/>
    <p:sldId id="1910" r:id="rId17"/>
    <p:sldId id="1912" r:id="rId18"/>
    <p:sldId id="1913" r:id="rId19"/>
    <p:sldId id="1914" r:id="rId20"/>
    <p:sldId id="1915" r:id="rId21"/>
    <p:sldId id="1532" r:id="rId2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Ignite Tour Template Dark" id="{F4084540-D66E-4DA8-8D76-A7DDA7587CA9}">
          <p14:sldIdLst>
            <p14:sldId id="1898"/>
            <p14:sldId id="1899"/>
            <p14:sldId id="1661"/>
            <p14:sldId id="1900"/>
            <p14:sldId id="1901"/>
            <p14:sldId id="1902"/>
            <p14:sldId id="1903"/>
            <p14:sldId id="1904"/>
            <p14:sldId id="1906"/>
            <p14:sldId id="1907"/>
            <p14:sldId id="1908"/>
            <p14:sldId id="1909"/>
            <p14:sldId id="1910"/>
            <p14:sldId id="1912"/>
            <p14:sldId id="1913"/>
            <p14:sldId id="1914"/>
            <p14:sldId id="1915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FFFFFF"/>
    <a:srgbClr val="0078D4"/>
    <a:srgbClr val="000000"/>
    <a:srgbClr val="1A1A1A"/>
    <a:srgbClr val="107C10"/>
    <a:srgbClr val="EAEAEA"/>
    <a:srgbClr val="004B50"/>
    <a:srgbClr val="008272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1" autoAdjust="0"/>
    <p:restoredTop sz="95934" autoAdjust="0"/>
  </p:normalViewPr>
  <p:slideViewPr>
    <p:cSldViewPr snapToGrid="0">
      <p:cViewPr varScale="1">
        <p:scale>
          <a:sx n="115" d="100"/>
          <a:sy n="115" d="100"/>
        </p:scale>
        <p:origin x="752" y="200"/>
      </p:cViewPr>
      <p:guideLst/>
    </p:cSldViewPr>
  </p:slideViewPr>
  <p:outlineViewPr>
    <p:cViewPr>
      <p:scale>
        <a:sx n="33" d="100"/>
        <a:sy n="33" d="100"/>
      </p:scale>
      <p:origin x="0" y="-16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690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4/9/19 11:37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4/9/19 11:37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C61DAB-D93E-49CA-B245-379601CFE8D0}" type="datetime8">
              <a:rPr lang="en-US" smtClean="0"/>
              <a:t>4/9/19 11:37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26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4/9/19 11:37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42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4/9/19 11:37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45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4/9/19 11:37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4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4/9/19 11:37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74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4/10/19 1:04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87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4/10/19 1:03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28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4/10/19 1:03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4/9/19 11:37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0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4/9/19 11:37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4/9/19 11:37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4/9/19 11:37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9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4/9/19 11:37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9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4/9/19 11:37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2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4/9/19 11:37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43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4/9/19 11:37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4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A570A-3DF6-4E73-936C-B8EFE6BE0A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262"/>
          <a:stretch/>
        </p:blipFill>
        <p:spPr>
          <a:xfrm>
            <a:off x="1528" y="860"/>
            <a:ext cx="12188944" cy="6856281"/>
          </a:xfrm>
          <a:prstGeom prst="rect">
            <a:avLst/>
          </a:prstGeom>
        </p:spPr>
      </p:pic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4D99DA5E-9A4A-407B-ACE6-5F9588DA02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51D116-D62F-4654-B645-CAA42BD9589F}"/>
              </a:ext>
            </a:extLst>
          </p:cNvPr>
          <p:cNvSpPr/>
          <p:nvPr userDrawn="1"/>
        </p:nvSpPr>
        <p:spPr bwMode="white">
          <a:xfrm>
            <a:off x="558800" y="3876645"/>
            <a:ext cx="417195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 w="3175">
                  <a:noFill/>
                </a:ln>
                <a:gradFill>
                  <a:gsLst>
                    <a:gs pos="16216">
                      <a:schemeClr val="tx1"/>
                    </a:gs>
                    <a:gs pos="39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Learn. Explore. Connect.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F3211-D2D8-4D1C-A479-5841F4A39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9" y="2292759"/>
            <a:ext cx="4170171" cy="11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white"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8696468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35870849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5466288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278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white"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74273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0825491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- Mexico Ci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AAC206-0445-4EDF-BDD9-EDE7806E88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4" name="Picture 3" descr="A picture containing outdoor object&#10;&#10;Description generated with very high confidence">
            <a:extLst>
              <a:ext uri="{FF2B5EF4-FFF2-40B4-BE49-F238E27FC236}">
                <a16:creationId xmlns:a16="http://schemas.microsoft.com/office/drawing/2014/main" id="{4E890763-C8B3-4A75-A976-F589AB0BA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262"/>
          <a:stretch/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4EBE55-5E46-48C2-A2DA-89E068769E8D}"/>
              </a:ext>
            </a:extLst>
          </p:cNvPr>
          <p:cNvSpPr/>
          <p:nvPr userDrawn="1"/>
        </p:nvSpPr>
        <p:spPr bwMode="white">
          <a:xfrm>
            <a:off x="558800" y="3876645"/>
            <a:ext cx="417195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 w="3175">
                  <a:noFill/>
                </a:ln>
                <a:gradFill>
                  <a:gsLst>
                    <a:gs pos="16216">
                      <a:schemeClr val="tx1"/>
                    </a:gs>
                    <a:gs pos="39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Learn. Explore. Connect.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C5D200-6CEC-4229-8BC0-917AEB6D937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9" y="2292759"/>
            <a:ext cx="4170171" cy="11507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D14322-0427-4F0E-8DED-539BC2C49B74}"/>
              </a:ext>
            </a:extLst>
          </p:cNvPr>
          <p:cNvSpPr/>
          <p:nvPr userDrawn="1"/>
        </p:nvSpPr>
        <p:spPr bwMode="white">
          <a:xfrm>
            <a:off x="558800" y="4833843"/>
            <a:ext cx="315685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normalizeH="0" baseline="0" noProof="0" dirty="0">
                <a:ln w="3175">
                  <a:noFill/>
                </a:ln>
                <a:gradFill>
                  <a:gsLst>
                    <a:gs pos="16216">
                      <a:schemeClr val="tx1"/>
                    </a:gs>
                    <a:gs pos="39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Mexico City, Mexico</a:t>
            </a:r>
          </a:p>
        </p:txBody>
      </p:sp>
    </p:spTree>
    <p:extLst>
      <p:ext uri="{BB962C8B-B14F-4D97-AF65-F5344CB8AC3E}">
        <p14:creationId xmlns:p14="http://schemas.microsoft.com/office/powerpoint/2010/main" val="2955851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44861-E1A0-40D6-8C8C-27C4D41A8E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262"/>
          <a:stretch/>
        </p:blipFill>
        <p:spPr>
          <a:xfrm>
            <a:off x="1528" y="860"/>
            <a:ext cx="12188944" cy="6856281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4200" y="2979778"/>
            <a:ext cx="75895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4200" y="3962400"/>
            <a:ext cx="7589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white"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761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white"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6539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white"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white"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7508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8327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587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73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64" r:id="rId1"/>
    <p:sldLayoutId id="2147484653" r:id="rId2"/>
    <p:sldLayoutId id="2147484577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9" r:id="rId9"/>
    <p:sldLayoutId id="2147484680" r:id="rId10"/>
    <p:sldLayoutId id="2147484681" r:id="rId11"/>
    <p:sldLayoutId id="2147484682" r:id="rId12"/>
    <p:sldLayoutId id="2147484249" r:id="rId13"/>
    <p:sldLayoutId id="2147484582" r:id="rId14"/>
    <p:sldLayoutId id="2147484584" r:id="rId15"/>
    <p:sldLayoutId id="2147484689" r:id="rId16"/>
    <p:sldLayoutId id="2147484691" r:id="rId17"/>
    <p:sldLayoutId id="2147484299" r:id="rId18"/>
    <p:sldLayoutId id="2147484693" r:id="rId1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jandroRuiz/AzureCustomVisionIgniteTourCDM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jandroRuiz/AzureCustomVisionIgniteTourCDM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mailto:alejandro@alejandroruizvarela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5417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es-ES_tradnl" dirty="0"/>
              <a:t>1. Cargar imágenes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1231106"/>
          </a:xfrm>
        </p:spPr>
        <p:txBody>
          <a:bodyPr/>
          <a:lstStyle/>
          <a:p>
            <a:r>
              <a:rPr lang="es-ES_tradnl" dirty="0"/>
              <a:t>Cargue sus propias imágenes etiquetadas o use </a:t>
            </a:r>
            <a:r>
              <a:rPr lang="es-ES_tradnl" dirty="0" err="1"/>
              <a:t>Custom</a:t>
            </a:r>
            <a:r>
              <a:rPr lang="es-ES_tradnl" dirty="0"/>
              <a:t> </a:t>
            </a:r>
            <a:r>
              <a:rPr lang="es-ES_tradnl" dirty="0" err="1"/>
              <a:t>Vision</a:t>
            </a:r>
            <a:r>
              <a:rPr lang="es-ES_tradnl" dirty="0"/>
              <a:t> </a:t>
            </a:r>
            <a:r>
              <a:rPr lang="es-ES_tradnl" dirty="0" err="1"/>
              <a:t>Service</a:t>
            </a:r>
            <a:r>
              <a:rPr lang="es-ES_tradnl" dirty="0"/>
              <a:t> para etiquetar con rapidez imágenes no etiquetadas.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EFC8917-C83C-7845-BD9D-A1C1EA6C032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469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es-ES_tradnl" dirty="0"/>
              <a:t>2. Entrenar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923330"/>
          </a:xfrm>
        </p:spPr>
        <p:txBody>
          <a:bodyPr/>
          <a:lstStyle/>
          <a:p>
            <a:r>
              <a:rPr lang="es-ES_tradnl" dirty="0"/>
              <a:t>Use imágenes etiquetadas para enseñar a </a:t>
            </a:r>
            <a:r>
              <a:rPr lang="es-ES_tradnl" dirty="0" err="1"/>
              <a:t>Custom</a:t>
            </a:r>
            <a:r>
              <a:rPr lang="es-ES_tradnl" dirty="0"/>
              <a:t> </a:t>
            </a:r>
            <a:r>
              <a:rPr lang="es-ES_tradnl" dirty="0" err="1"/>
              <a:t>Vision</a:t>
            </a:r>
            <a:r>
              <a:rPr lang="es-ES_tradnl" dirty="0"/>
              <a:t> </a:t>
            </a:r>
            <a:r>
              <a:rPr lang="es-ES_tradnl" dirty="0" err="1"/>
              <a:t>Service</a:t>
            </a:r>
            <a:r>
              <a:rPr lang="es-ES_tradnl" dirty="0"/>
              <a:t> los conceptos que quiere que aprenda.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F96F522-CA35-B548-A8C3-0E771DFD531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096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es-ES_tradnl" dirty="0"/>
              <a:t>3. Evaluar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2154436"/>
          </a:xfrm>
        </p:spPr>
        <p:txBody>
          <a:bodyPr/>
          <a:lstStyle/>
          <a:p>
            <a:r>
              <a:rPr lang="es-ES_tradnl" dirty="0"/>
              <a:t>Utilice sencillas llamadas de API de REST para etiquetar rápidamente imágenes con su nuevo modelo de visión artificial personalizado o solo exporte el modelo al dispositivo para ejecutar el reconocimiento de imágenes en tiempo real.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1DB1D75-6293-DE46-8D59-72F5A6EC54A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86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es-ES_tradnl" dirty="0"/>
              <a:t>4. Aprendizaje activo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1538883"/>
          </a:xfrm>
        </p:spPr>
        <p:txBody>
          <a:bodyPr/>
          <a:lstStyle/>
          <a:p>
            <a:r>
              <a:rPr lang="es-ES_tradnl" dirty="0"/>
              <a:t>Las imágenes evaluadas con su modelo de visión personalizado pasan a formar parte de un bucle de comentarios que puede usar para continuar mejorando su clasificador.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77B4E4A-BC71-A64A-B8D4-836F80E4BDA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1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Mobile Support</a:t>
            </a:r>
            <a:endParaRPr lang="es-ES_trad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/>
          <a:lstStyle/>
          <a:p>
            <a:pPr marL="0" indent="0">
              <a:buNone/>
            </a:pPr>
            <a:endParaRPr lang="es-ES_tradnl" dirty="0"/>
          </a:p>
          <a:p>
            <a:pPr lvl="1"/>
            <a:r>
              <a:rPr lang="en-US" dirty="0"/>
              <a:t>iOS</a:t>
            </a:r>
            <a:endParaRPr lang="es-ES_tradnl" dirty="0"/>
          </a:p>
          <a:p>
            <a:pPr lvl="2"/>
            <a:r>
              <a:rPr lang="es-ES_tradnl" dirty="0" err="1"/>
              <a:t>CoreML</a:t>
            </a:r>
            <a:r>
              <a:rPr lang="es-ES_tradnl" dirty="0"/>
              <a:t>: Con </a:t>
            </a:r>
            <a:r>
              <a:rPr lang="es-ES_tradnl" dirty="0" err="1"/>
              <a:t>CoreML</a:t>
            </a:r>
            <a:r>
              <a:rPr lang="es-ES_tradnl" dirty="0"/>
              <a:t>, puede integrar modelos de ML en su aplicación.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F88F7-7AD2-8F43-A21A-A15026E8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905" y="58385"/>
            <a:ext cx="911503" cy="13516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95048F-190D-5046-9B05-ABC7CDECD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51684"/>
            <a:ext cx="12194540" cy="180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9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Mobile Support</a:t>
            </a:r>
            <a:endParaRPr lang="es-ES_trad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34348"/>
          </a:xfrm>
        </p:spPr>
        <p:txBody>
          <a:bodyPr/>
          <a:lstStyle/>
          <a:p>
            <a:pPr marL="0" indent="0">
              <a:buNone/>
            </a:pPr>
            <a:endParaRPr lang="es-ES_tradnl" dirty="0"/>
          </a:p>
          <a:p>
            <a:pPr lvl="1"/>
            <a:r>
              <a:rPr lang="en-US" dirty="0"/>
              <a:t>Android</a:t>
            </a:r>
            <a:endParaRPr lang="es-ES_tradnl" dirty="0"/>
          </a:p>
          <a:p>
            <a:pPr lvl="2"/>
            <a:r>
              <a:rPr lang="es-ES_tradnl" dirty="0" err="1"/>
              <a:t>TensorFlow</a:t>
            </a:r>
            <a:r>
              <a:rPr lang="es-ES_tradnl" dirty="0"/>
              <a:t> es una plataforma de código abierto de extremo a extremo para el aprendizaje automático. Cuenta con un ecosistema integral y flexible de herramientas, bibliotecas y recursos de la comunidad que permite a los investigadores impulsar el estado del arte en ML y los desarrolladores pueden construir y desplegar fácilmente aplicaciones potenciadas por ML.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F88F7-7AD2-8F43-A21A-A15026E8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905" y="58385"/>
            <a:ext cx="911503" cy="13516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12A17-5221-AE4B-9101-DFA488C48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67" y="4667693"/>
            <a:ext cx="3385986" cy="18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2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 err="1"/>
              <a:t>Configuración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Azure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615553"/>
          </a:xfrm>
        </p:spPr>
        <p:txBody>
          <a:bodyPr/>
          <a:lstStyle/>
          <a:p>
            <a:r>
              <a:rPr lang="en-US" dirty="0"/>
              <a:t>Alejandro Ruiz</a:t>
            </a:r>
          </a:p>
          <a:p>
            <a:r>
              <a:rPr lang="en-US" dirty="0">
                <a:hlinkClick r:id="rId3"/>
              </a:rPr>
              <a:t>https://azure.microsoft.com/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615553"/>
          </a:xfrm>
        </p:spPr>
        <p:txBody>
          <a:bodyPr/>
          <a:lstStyle/>
          <a:p>
            <a:r>
              <a:rPr lang="en-US" dirty="0"/>
              <a:t>Alejandro Ruiz</a:t>
            </a:r>
          </a:p>
          <a:p>
            <a:r>
              <a:rPr lang="en-US" dirty="0">
                <a:hlinkClick r:id="rId3"/>
              </a:rPr>
              <a:t>https://github.com/AlejandroRuiz/AzureCustomVisionIgniteTourCDMX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6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">
            <a:extLst>
              <a:ext uri="{FF2B5EF4-FFF2-40B4-BE49-F238E27FC236}">
                <a16:creationId xmlns:a16="http://schemas.microsoft.com/office/drawing/2014/main" id="{A763434B-C599-D945-9853-7EEA05D1B832}"/>
              </a:ext>
            </a:extLst>
          </p:cNvPr>
          <p:cNvSpPr txBox="1">
            <a:spLocks/>
          </p:cNvSpPr>
          <p:nvPr/>
        </p:nvSpPr>
        <p:spPr>
          <a:xfrm>
            <a:off x="5120260" y="1456660"/>
            <a:ext cx="2388853" cy="553998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dirty="0"/>
              <a:t>¿</a:t>
            </a:r>
            <a:r>
              <a:rPr lang="en-US" dirty="0" err="1"/>
              <a:t>Preguntas</a:t>
            </a:r>
            <a:r>
              <a:rPr lang="en-US" dirty="0"/>
              <a:t>?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7CEC59EA-D6EC-C148-B9BF-6EC3A7F53605}"/>
              </a:ext>
            </a:extLst>
          </p:cNvPr>
          <p:cNvSpPr txBox="1">
            <a:spLocks/>
          </p:cNvSpPr>
          <p:nvPr/>
        </p:nvSpPr>
        <p:spPr>
          <a:xfrm>
            <a:off x="437374" y="3345711"/>
            <a:ext cx="11754626" cy="2661684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Alejandro Ruiz – Microsoft MVP</a:t>
            </a:r>
          </a:p>
          <a:p>
            <a:pPr marL="0" indent="0">
              <a:buNone/>
            </a:pPr>
            <a:r>
              <a:rPr lang="en-US" dirty="0"/>
              <a:t>Mobile Machine Learning Made Easy with Azure Custom Vision</a:t>
            </a:r>
          </a:p>
          <a:p>
            <a:pPr marL="0" indent="0">
              <a:buNone/>
            </a:pPr>
            <a:r>
              <a:rPr lang="en-US" dirty="0"/>
              <a:t>Demo: </a:t>
            </a:r>
            <a:r>
              <a:rPr lang="en-US" dirty="0">
                <a:hlinkClick r:id="rId3"/>
              </a:rPr>
              <a:t>https://github.com/AlejandroRuiz/AzureCustomVisionIgniteTourCDMX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alejandro@alejandroruizvarela.com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alejandroruizva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1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425780"/>
            <a:ext cx="7722590" cy="1107996"/>
          </a:xfrm>
        </p:spPr>
        <p:txBody>
          <a:bodyPr/>
          <a:lstStyle/>
          <a:p>
            <a:r>
              <a:rPr lang="en-US" dirty="0"/>
              <a:t>Mobile Machine Learning Made Easy with Azure Custom Vision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7589520" cy="307777"/>
          </a:xfrm>
        </p:spPr>
        <p:txBody>
          <a:bodyPr/>
          <a:lstStyle/>
          <a:p>
            <a:r>
              <a:rPr lang="en-US" dirty="0"/>
              <a:t>Alejandro Ruiz</a:t>
            </a:r>
          </a:p>
        </p:txBody>
      </p:sp>
    </p:spTree>
    <p:extLst>
      <p:ext uri="{BB962C8B-B14F-4D97-AF65-F5344CB8AC3E}">
        <p14:creationId xmlns:p14="http://schemas.microsoft.com/office/powerpoint/2010/main" val="179507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Cognitive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555093"/>
          </a:xfrm>
        </p:spPr>
        <p:txBody>
          <a:bodyPr/>
          <a:lstStyle/>
          <a:p>
            <a:r>
              <a:rPr lang="es-ES_tradnl" dirty="0"/>
              <a:t>Utiliza la inteligencia artificial para resolver problemas de negocios en la actualidad.</a:t>
            </a:r>
          </a:p>
          <a:p>
            <a:endParaRPr lang="es-ES_tradnl" dirty="0"/>
          </a:p>
          <a:p>
            <a:pPr lvl="1"/>
            <a:r>
              <a:rPr lang="es-ES_tradnl" dirty="0"/>
              <a:t>Visión</a:t>
            </a:r>
          </a:p>
          <a:p>
            <a:pPr lvl="2"/>
            <a:r>
              <a:rPr lang="es-ES_tradnl" dirty="0"/>
              <a:t>Algoritmos de procesamiento de imágenes para identificar, subtitular, indexar y moderar las imágenes y los vídeos.</a:t>
            </a:r>
          </a:p>
          <a:p>
            <a:pPr lvl="2"/>
            <a:endParaRPr lang="es-ES_tradnl" dirty="0"/>
          </a:p>
          <a:p>
            <a:pPr lvl="2"/>
            <a:endParaRPr lang="es-ES_tradnl" dirty="0"/>
          </a:p>
          <a:p>
            <a:pPr lvl="1"/>
            <a:r>
              <a:rPr lang="es-ES_tradnl" dirty="0"/>
              <a:t>Voz</a:t>
            </a:r>
          </a:p>
          <a:p>
            <a:pPr lvl="2"/>
            <a:r>
              <a:rPr lang="es-ES_tradnl" dirty="0"/>
              <a:t>Convierta voz en texto, use la voz con fines de comprobación o agregue reconocimiento del hablante a sus aplicaciones.</a:t>
            </a:r>
          </a:p>
          <a:p>
            <a:pPr lvl="2"/>
            <a:endParaRPr lang="es-ES_tradnl" dirty="0"/>
          </a:p>
          <a:p>
            <a:pPr lvl="2"/>
            <a:endParaRPr lang="es-ES_tradnl" dirty="0"/>
          </a:p>
          <a:p>
            <a:pPr lvl="1"/>
            <a:r>
              <a:rPr lang="es-ES_tradnl" dirty="0"/>
              <a:t>Conocimiento</a:t>
            </a:r>
          </a:p>
          <a:p>
            <a:pPr lvl="2"/>
            <a:r>
              <a:rPr lang="es-ES_tradnl" dirty="0"/>
              <a:t>Cree mapas de información y datos complejos para resolver tareas como recomendaciones inteligentes y búsqueda semántica.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8A15C-D055-204C-817E-C9CA9BF1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1" y="2860160"/>
            <a:ext cx="717452" cy="717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7B9458-F956-5640-B11C-736C3168E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1" y="4125248"/>
            <a:ext cx="717451" cy="717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9C814-356E-5C43-AAD8-7FDC83DC4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7" y="5334955"/>
            <a:ext cx="716765" cy="7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2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Cognitive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047536"/>
          </a:xfrm>
        </p:spPr>
        <p:txBody>
          <a:bodyPr/>
          <a:lstStyle/>
          <a:p>
            <a:r>
              <a:rPr lang="es-ES_tradnl" dirty="0"/>
              <a:t>Utiliza la inteligencia artificial para resolver problemas de negocios en la actualidad.</a:t>
            </a:r>
          </a:p>
          <a:p>
            <a:endParaRPr lang="es-ES_tradnl" dirty="0"/>
          </a:p>
          <a:p>
            <a:pPr lvl="1"/>
            <a:r>
              <a:rPr lang="es-ES_tradnl" dirty="0" err="1"/>
              <a:t>Search</a:t>
            </a:r>
            <a:endParaRPr lang="es-ES_tradnl" dirty="0"/>
          </a:p>
          <a:p>
            <a:pPr lvl="2"/>
            <a:r>
              <a:rPr lang="es-ES_tradnl" dirty="0"/>
              <a:t>Agregue Bing </a:t>
            </a:r>
            <a:r>
              <a:rPr lang="es-ES_tradnl" dirty="0" err="1"/>
              <a:t>Search</a:t>
            </a:r>
            <a:r>
              <a:rPr lang="es-ES_tradnl" dirty="0"/>
              <a:t> </a:t>
            </a:r>
            <a:r>
              <a:rPr lang="es-ES_tradnl" dirty="0" err="1"/>
              <a:t>APIs</a:t>
            </a:r>
            <a:r>
              <a:rPr lang="es-ES_tradnl" dirty="0"/>
              <a:t> a sus aplicaciones y aproveche la capacidad de buscar en miles de millones de páginas web, imágenes, vídeos y noticias con una sola llamada API.</a:t>
            </a:r>
          </a:p>
          <a:p>
            <a:pPr lvl="2"/>
            <a:endParaRPr lang="es-ES_tradnl" dirty="0"/>
          </a:p>
          <a:p>
            <a:pPr lvl="2"/>
            <a:endParaRPr lang="es-ES_tradnl" dirty="0"/>
          </a:p>
          <a:p>
            <a:pPr lvl="1"/>
            <a:r>
              <a:rPr lang="es-ES_tradnl" dirty="0"/>
              <a:t>Lenguaje</a:t>
            </a:r>
          </a:p>
          <a:p>
            <a:pPr lvl="2"/>
            <a:r>
              <a:rPr lang="es-ES_tradnl" dirty="0"/>
              <a:t>Permita que las aplicaciones procesen lenguaje natural con scripts </a:t>
            </a:r>
            <a:r>
              <a:rPr lang="es-ES_tradnl" dirty="0" err="1"/>
              <a:t>precompilados</a:t>
            </a:r>
            <a:r>
              <a:rPr lang="es-ES_tradnl" dirty="0"/>
              <a:t>, evalúen los sentimientos y aprendan a reconocer lo que los usuarios desean.</a:t>
            </a:r>
          </a:p>
          <a:p>
            <a:pPr lvl="2"/>
            <a:endParaRPr lang="es-ES_tradnl" dirty="0"/>
          </a:p>
          <a:p>
            <a:pPr lvl="2"/>
            <a:endParaRPr lang="es-ES_tradnl" dirty="0"/>
          </a:p>
          <a:p>
            <a:pPr lvl="1"/>
            <a:r>
              <a:rPr lang="es-ES_tradnl" dirty="0"/>
              <a:t>Detección de anomalías</a:t>
            </a:r>
          </a:p>
          <a:p>
            <a:pPr lvl="2"/>
            <a:r>
              <a:rPr lang="es-ES_tradnl" dirty="0"/>
              <a:t>Agregue funcionalidades de detección de anomalías a sus aplicaciones para identificar los problemas en cuanto se produzcan.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73173B-25E6-A545-B594-3D7500BD1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3" y="2960235"/>
            <a:ext cx="717451" cy="7174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F93AB5-1AB4-364B-9209-DF0280B2B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02" y="4398571"/>
            <a:ext cx="717451" cy="7174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F76920-0DE1-9D4F-BB12-75D7CEFE7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10" y="5865869"/>
            <a:ext cx="609902" cy="6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s-ES_tradnl" dirty="0"/>
              <a:t>Visión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58116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Obtenga información sobre cómo Visión permite que las aplicaciones y los servicios identifiquen y analicen correctamente el contenido de imágenes y videos. Pruebe cualquier servicio gratis y compile rápidamente aplicaciones y servicios basados en la visión informática con las siguientes capacidades.</a:t>
            </a:r>
          </a:p>
          <a:p>
            <a:pPr marL="0" indent="0">
              <a:buNone/>
            </a:pPr>
            <a:endParaRPr lang="es-ES_tradnl" dirty="0"/>
          </a:p>
          <a:p>
            <a:pPr lvl="1"/>
            <a:r>
              <a:rPr lang="es-ES_tradnl" dirty="0" err="1"/>
              <a:t>Computer</a:t>
            </a:r>
            <a:r>
              <a:rPr lang="es-ES_tradnl" dirty="0"/>
              <a:t> </a:t>
            </a:r>
            <a:r>
              <a:rPr lang="es-ES_tradnl" dirty="0" err="1"/>
              <a:t>Vision</a:t>
            </a:r>
            <a:endParaRPr lang="es-ES_tradnl" dirty="0"/>
          </a:p>
          <a:p>
            <a:pPr lvl="2"/>
            <a:r>
              <a:rPr lang="es-ES_tradnl" dirty="0"/>
              <a:t>Clasificación de imágenes, Reconocimiento de actividades y escenas en imágenes, Reconocimiento de celebridades y puntos de referencia en imágenes, Reconocimiento óptico de caracteres (OCR) en imágenes y Reconocimiento de escritura a mano.</a:t>
            </a:r>
          </a:p>
          <a:p>
            <a:pPr lvl="2"/>
            <a:endParaRPr lang="es-ES_tradnl" dirty="0"/>
          </a:p>
          <a:p>
            <a:pPr lvl="1"/>
            <a:r>
              <a:rPr lang="es-ES_tradnl" dirty="0" err="1"/>
              <a:t>Face</a:t>
            </a:r>
            <a:endParaRPr lang="es-ES_tradnl" dirty="0"/>
          </a:p>
          <a:p>
            <a:pPr lvl="2"/>
            <a:r>
              <a:rPr lang="es-ES_tradnl" dirty="0"/>
              <a:t>Detección de caras en imágenes, Identificación de personas en imágenes, Reconocimiento de emociones en imágenes y Reconocimiento y agrupamiento de caras similares en imágenes.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E7912-05A9-E148-B2E7-4F6A5BC8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852" y="19887"/>
            <a:ext cx="1415610" cy="1415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78108D-A561-264E-A9BE-6EDD342E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8" y="3839000"/>
            <a:ext cx="717451" cy="717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0128D7-647E-5541-ADCB-CA5A4B807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08" y="4980750"/>
            <a:ext cx="717451" cy="7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7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s-ES_tradnl" dirty="0"/>
              <a:t>Visión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pPr lvl="1"/>
            <a:r>
              <a:rPr lang="es-ES_tradnl" dirty="0"/>
              <a:t>Video </a:t>
            </a:r>
            <a:r>
              <a:rPr lang="es-ES_tradnl" dirty="0" err="1"/>
              <a:t>Indexer</a:t>
            </a:r>
            <a:endParaRPr lang="es-ES_tradnl" dirty="0"/>
          </a:p>
          <a:p>
            <a:pPr lvl="2"/>
            <a:r>
              <a:rPr lang="es-ES_tradnl" dirty="0"/>
              <a:t>Detección de caras en videos, Detección de objetos, escenas y actividad en videos y Extracción y análisis de metadatos, audios y fotogramas clave.</a:t>
            </a:r>
          </a:p>
          <a:p>
            <a:pPr lvl="2"/>
            <a:endParaRPr lang="es-ES_tradnl" dirty="0"/>
          </a:p>
          <a:p>
            <a:pPr lvl="1"/>
            <a:r>
              <a:rPr lang="es-ES_tradnl" dirty="0"/>
              <a:t>Content </a:t>
            </a:r>
            <a:r>
              <a:rPr lang="es-ES_tradnl" dirty="0" err="1"/>
              <a:t>Moderator</a:t>
            </a:r>
            <a:endParaRPr lang="es-ES_tradnl" dirty="0"/>
          </a:p>
          <a:p>
            <a:pPr lvl="2"/>
            <a:r>
              <a:rPr lang="es-ES_tradnl" dirty="0"/>
              <a:t>Moderación de contenido explícito u ofensivo para imágenes y videos, Listas de imágenes y textos personalizadas para bloquear o permitir contenido coincidente y Herramientas para incluir comentarios de moderadores humanos.</a:t>
            </a:r>
          </a:p>
          <a:p>
            <a:pPr lvl="2"/>
            <a:endParaRPr lang="es-ES_tradnl" dirty="0"/>
          </a:p>
          <a:p>
            <a:pPr lvl="1"/>
            <a:r>
              <a:rPr lang="es-ES_tradnl" dirty="0" err="1"/>
              <a:t>Custom</a:t>
            </a:r>
            <a:r>
              <a:rPr lang="es-ES_tradnl" dirty="0"/>
              <a:t> </a:t>
            </a:r>
            <a:r>
              <a:rPr lang="es-ES_tradnl" dirty="0" err="1"/>
              <a:t>Vision</a:t>
            </a:r>
            <a:endParaRPr lang="es-ES_tradnl" dirty="0"/>
          </a:p>
          <a:p>
            <a:pPr lvl="2"/>
            <a:r>
              <a:rPr lang="es-ES_tradnl" dirty="0"/>
              <a:t>Reconocimiento de imágenes personalizables.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E7912-05A9-E148-B2E7-4F6A5BC8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852" y="19887"/>
            <a:ext cx="1415610" cy="1415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C29725-D209-A640-806F-6B3E231F4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9" y="1627427"/>
            <a:ext cx="717451" cy="717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9FED7E-C56E-A44B-BCDC-DE6D117CE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8" y="2769177"/>
            <a:ext cx="717452" cy="717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BF45B5-CA4F-EF4D-B452-737D5A5BA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08" y="3854733"/>
            <a:ext cx="717452" cy="7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s-ES_tradnl" dirty="0" err="1"/>
              <a:t>Custom</a:t>
            </a:r>
            <a:r>
              <a:rPr lang="es-ES_tradnl" dirty="0"/>
              <a:t> </a:t>
            </a:r>
            <a:r>
              <a:rPr lang="es-ES_tradnl" dirty="0" err="1"/>
              <a:t>Vision</a:t>
            </a:r>
            <a:endParaRPr lang="es-ES_trad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154436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Personalice fácilmente sus novedosos modelos de visión artificial para adaptarlos a su caso particular. Solo tiene que cargar algunas imágenes etiquetadas y dejar que </a:t>
            </a:r>
            <a:r>
              <a:rPr lang="es-ES_tradnl" dirty="0" err="1"/>
              <a:t>Custom</a:t>
            </a:r>
            <a:r>
              <a:rPr lang="es-ES_tradnl" dirty="0"/>
              <a:t> </a:t>
            </a:r>
            <a:r>
              <a:rPr lang="es-ES_tradnl" dirty="0" err="1"/>
              <a:t>Vision</a:t>
            </a:r>
            <a:r>
              <a:rPr lang="es-ES_tradnl" dirty="0"/>
              <a:t> </a:t>
            </a:r>
            <a:r>
              <a:rPr lang="es-ES_tradnl" dirty="0" err="1"/>
              <a:t>Service</a:t>
            </a:r>
            <a:r>
              <a:rPr lang="es-ES_tradnl" dirty="0"/>
              <a:t> haga el trabajo duro. Con solo un clic, puede exportar modelos capacitados para ejecutarse en un dispositivo o contenedores </a:t>
            </a:r>
            <a:r>
              <a:rPr lang="es-ES_tradnl" dirty="0" err="1"/>
              <a:t>Docker</a:t>
            </a:r>
            <a:r>
              <a:rPr lang="es-ES_tradnl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152372-A864-5140-B053-54C0B8DC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873" y="0"/>
            <a:ext cx="1413127" cy="141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es-ES_tradnl" dirty="0"/>
              <a:t>El proceso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1415772"/>
          </a:xfrm>
        </p:spPr>
        <p:txBody>
          <a:bodyPr/>
          <a:lstStyle/>
          <a:p>
            <a:r>
              <a:rPr lang="es-ES_tradnl" dirty="0"/>
              <a:t>1. Cargar imágenes</a:t>
            </a:r>
          </a:p>
          <a:p>
            <a:r>
              <a:rPr lang="es-ES_tradnl" dirty="0"/>
              <a:t>2. Entrenar</a:t>
            </a:r>
          </a:p>
          <a:p>
            <a:r>
              <a:rPr lang="es-ES_tradnl" dirty="0"/>
              <a:t>3. Evaluar</a:t>
            </a:r>
          </a:p>
          <a:p>
            <a:r>
              <a:rPr lang="es-ES_tradnl" dirty="0"/>
              <a:t>4. Aprendizaje activo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0A7218C-15BE-0A4D-9215-C22273C1904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92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1015_Microsoft_Ignite_Tour_Template_Dark">
  <a:themeElements>
    <a:clrScheme name="Ignite Tour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282828"/>
      </a:accent3>
      <a:accent4>
        <a:srgbClr val="505050"/>
      </a:accent4>
      <a:accent5>
        <a:srgbClr val="737373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Tour_Template_16x9.potx" id="{3684D0E4-1AB7-4635-8939-43F354FF4D74}" vid="{95B10069-5E4D-42D1-A072-8EC892D88E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FAF4CD5AD2F4B99B5B2414089ABF7" ma:contentTypeVersion="12" ma:contentTypeDescription="Create a new document." ma:contentTypeScope="" ma:versionID="230db19e8b17ba2810ea93624333db7c">
  <xsd:schema xmlns:xsd="http://www.w3.org/2001/XMLSchema" xmlns:xs="http://www.w3.org/2001/XMLSchema" xmlns:p="http://schemas.microsoft.com/office/2006/metadata/properties" xmlns:ns2="dcf5ddc1-fb1d-440f-849a-6450bddbaed7" xmlns:ns3="965de625-df5b-42e9-a277-2113da4f1195" targetNamespace="http://schemas.microsoft.com/office/2006/metadata/properties" ma:root="true" ma:fieldsID="dca6bc5695fb6c44cc6989902b88d8c5" ns2:_="" ns3:_="">
    <xsd:import namespace="dcf5ddc1-fb1d-440f-849a-6450bddbaed7"/>
    <xsd:import namespace="965de625-df5b-42e9-a277-2113da4f119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5ddc1-fb1d-440f-849a-6450bddb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de625-df5b-42e9-a277-2113da4f1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965de625-df5b-42e9-a277-2113da4f1195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dcf5ddc1-fb1d-440f-849a-6450bddbaed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558B9E7-745A-43F1-A792-2166BDB2A4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f5ddc1-fb1d-440f-849a-6450bddbaed7"/>
    <ds:schemaRef ds:uri="965de625-df5b-42e9-a277-2113da4f11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5-51015_Microsoft_Ignite_Tour_Template_Light</Template>
  <TotalTime>376</TotalTime>
  <Words>1146</Words>
  <Application>Microsoft Macintosh PowerPoint</Application>
  <PresentationFormat>Widescreen</PresentationFormat>
  <Paragraphs>128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5-51015_Microsoft_Ignite_Tour_Template_Dark</vt:lpstr>
      <vt:lpstr>PowerPoint Presentation</vt:lpstr>
      <vt:lpstr>PowerPoint Presentation</vt:lpstr>
      <vt:lpstr>Mobile Machine Learning Made Easy with Azure Custom Vision</vt:lpstr>
      <vt:lpstr>Azure Cognitive Services</vt:lpstr>
      <vt:lpstr>Azure Cognitive Services</vt:lpstr>
      <vt:lpstr>Visión</vt:lpstr>
      <vt:lpstr>Visión</vt:lpstr>
      <vt:lpstr>Custom Vision</vt:lpstr>
      <vt:lpstr>El proceso</vt:lpstr>
      <vt:lpstr>1. Cargar imágenes</vt:lpstr>
      <vt:lpstr>2. Entrenar</vt:lpstr>
      <vt:lpstr>3. Evaluar</vt:lpstr>
      <vt:lpstr>4. Aprendizaje activo</vt:lpstr>
      <vt:lpstr>Mobile Support</vt:lpstr>
      <vt:lpstr>Mobile Support</vt:lpstr>
      <vt:lpstr>Configuración en Azure</vt:lpstr>
      <vt:lpstr>Demo</vt:lpstr>
      <vt:lpstr>PowerPoint Presentation</vt:lpstr>
    </vt:vector>
  </TitlesOfParts>
  <Manager>&lt;Comms manager name here&gt;</Manager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Microsoft Ignite Tour</dc:subject>
  <dc:creator>Alejandro Ruiz</dc:creator>
  <cp:keywords>Microsoft Ignite Tour</cp:keywords>
  <dc:description/>
  <cp:lastModifiedBy>Alejandro Ruiz</cp:lastModifiedBy>
  <cp:revision>24</cp:revision>
  <dcterms:created xsi:type="dcterms:W3CDTF">2019-04-09T18:16:31Z</dcterms:created>
  <dcterms:modified xsi:type="dcterms:W3CDTF">2019-04-10T06:07:26Z</dcterms:modified>
  <cp:category>Microsoft Ignite Tour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0x010100BD9FAF4CD5AD2F4B99B5B2414089ABF7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