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1351" r:id="rId3"/>
    <p:sldId id="1353" r:id="rId4"/>
    <p:sldId id="1355" r:id="rId5"/>
    <p:sldId id="1364" r:id="rId6"/>
    <p:sldId id="1356" r:id="rId7"/>
    <p:sldId id="1359" r:id="rId8"/>
    <p:sldId id="1360" r:id="rId9"/>
    <p:sldId id="1363" r:id="rId10"/>
    <p:sldId id="1357" r:id="rId11"/>
    <p:sldId id="1358" r:id="rId12"/>
    <p:sldId id="1361" r:id="rId13"/>
    <p:sldId id="1365" r:id="rId14"/>
    <p:sldId id="135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54FE39-0441-D34B-90AA-669865C6A146}" type="datetimeFigureOut">
              <a:rPr lang="en-US" smtClean="0"/>
              <a:t>10/22/19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AE2A3-451E-2C48-8872-0BCFF95C663C}" type="slidenum">
              <a:rPr lang="en-US" smtClean="0"/>
              <a:t>‹#›</a:t>
            </a:fld>
            <a:endParaRPr lang="en-US"/>
          </a:p>
        </p:txBody>
      </p:sp>
    </p:spTree>
    <p:extLst>
      <p:ext uri="{BB962C8B-B14F-4D97-AF65-F5344CB8AC3E}">
        <p14:creationId xmlns:p14="http://schemas.microsoft.com/office/powerpoint/2010/main" val="1281223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9B310-3D18-CC4B-B343-71F2FD2CA4EF}" type="slidenum">
              <a:rPr lang="en-US" smtClean="0"/>
              <a:t>2</a:t>
            </a:fld>
            <a:endParaRPr lang="en-US"/>
          </a:p>
        </p:txBody>
      </p:sp>
    </p:spTree>
    <p:extLst>
      <p:ext uri="{BB962C8B-B14F-4D97-AF65-F5344CB8AC3E}">
        <p14:creationId xmlns:p14="http://schemas.microsoft.com/office/powerpoint/2010/main" val="3388486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9B310-3D18-CC4B-B343-71F2FD2CA4EF}" type="slidenum">
              <a:rPr lang="en-US" smtClean="0"/>
              <a:t>12</a:t>
            </a:fld>
            <a:endParaRPr lang="en-US"/>
          </a:p>
        </p:txBody>
      </p:sp>
    </p:spTree>
    <p:extLst>
      <p:ext uri="{BB962C8B-B14F-4D97-AF65-F5344CB8AC3E}">
        <p14:creationId xmlns:p14="http://schemas.microsoft.com/office/powerpoint/2010/main" val="716185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9B310-3D18-CC4B-B343-71F2FD2CA4EF}" type="slidenum">
              <a:rPr lang="en-US" smtClean="0"/>
              <a:t>13</a:t>
            </a:fld>
            <a:endParaRPr lang="en-US"/>
          </a:p>
        </p:txBody>
      </p:sp>
    </p:spTree>
    <p:extLst>
      <p:ext uri="{BB962C8B-B14F-4D97-AF65-F5344CB8AC3E}">
        <p14:creationId xmlns:p14="http://schemas.microsoft.com/office/powerpoint/2010/main" val="2815148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10/22/19</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335382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9B310-3D18-CC4B-B343-71F2FD2CA4EF}" type="slidenum">
              <a:rPr lang="en-US" smtClean="0"/>
              <a:t>3</a:t>
            </a:fld>
            <a:endParaRPr lang="en-US"/>
          </a:p>
        </p:txBody>
      </p:sp>
    </p:spTree>
    <p:extLst>
      <p:ext uri="{BB962C8B-B14F-4D97-AF65-F5344CB8AC3E}">
        <p14:creationId xmlns:p14="http://schemas.microsoft.com/office/powerpoint/2010/main" val="2356554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9B310-3D18-CC4B-B343-71F2FD2CA4EF}" type="slidenum">
              <a:rPr lang="en-US" smtClean="0"/>
              <a:t>4</a:t>
            </a:fld>
            <a:endParaRPr lang="en-US"/>
          </a:p>
        </p:txBody>
      </p:sp>
    </p:spTree>
    <p:extLst>
      <p:ext uri="{BB962C8B-B14F-4D97-AF65-F5344CB8AC3E}">
        <p14:creationId xmlns:p14="http://schemas.microsoft.com/office/powerpoint/2010/main" val="152506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9B310-3D18-CC4B-B343-71F2FD2CA4EF}" type="slidenum">
              <a:rPr lang="en-US" smtClean="0"/>
              <a:t>5</a:t>
            </a:fld>
            <a:endParaRPr lang="en-US"/>
          </a:p>
        </p:txBody>
      </p:sp>
    </p:spTree>
    <p:extLst>
      <p:ext uri="{BB962C8B-B14F-4D97-AF65-F5344CB8AC3E}">
        <p14:creationId xmlns:p14="http://schemas.microsoft.com/office/powerpoint/2010/main" val="2471937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9B310-3D18-CC4B-B343-71F2FD2CA4EF}" type="slidenum">
              <a:rPr lang="en-US" smtClean="0"/>
              <a:t>6</a:t>
            </a:fld>
            <a:endParaRPr lang="en-US"/>
          </a:p>
        </p:txBody>
      </p:sp>
    </p:spTree>
    <p:extLst>
      <p:ext uri="{BB962C8B-B14F-4D97-AF65-F5344CB8AC3E}">
        <p14:creationId xmlns:p14="http://schemas.microsoft.com/office/powerpoint/2010/main" val="1014694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9B310-3D18-CC4B-B343-71F2FD2CA4EF}" type="slidenum">
              <a:rPr lang="en-US" smtClean="0"/>
              <a:t>7</a:t>
            </a:fld>
            <a:endParaRPr lang="en-US"/>
          </a:p>
        </p:txBody>
      </p:sp>
    </p:spTree>
    <p:extLst>
      <p:ext uri="{BB962C8B-B14F-4D97-AF65-F5344CB8AC3E}">
        <p14:creationId xmlns:p14="http://schemas.microsoft.com/office/powerpoint/2010/main" val="3599834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9B310-3D18-CC4B-B343-71F2FD2CA4EF}" type="slidenum">
              <a:rPr lang="en-US" smtClean="0"/>
              <a:t>9</a:t>
            </a:fld>
            <a:endParaRPr lang="en-US"/>
          </a:p>
        </p:txBody>
      </p:sp>
    </p:spTree>
    <p:extLst>
      <p:ext uri="{BB962C8B-B14F-4D97-AF65-F5344CB8AC3E}">
        <p14:creationId xmlns:p14="http://schemas.microsoft.com/office/powerpoint/2010/main" val="2834059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9B310-3D18-CC4B-B343-71F2FD2CA4EF}" type="slidenum">
              <a:rPr lang="en-US" smtClean="0"/>
              <a:t>10</a:t>
            </a:fld>
            <a:endParaRPr lang="en-US"/>
          </a:p>
        </p:txBody>
      </p:sp>
    </p:spTree>
    <p:extLst>
      <p:ext uri="{BB962C8B-B14F-4D97-AF65-F5344CB8AC3E}">
        <p14:creationId xmlns:p14="http://schemas.microsoft.com/office/powerpoint/2010/main" val="3951296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9B310-3D18-CC4B-B343-71F2FD2CA4EF}" type="slidenum">
              <a:rPr lang="en-US" smtClean="0"/>
              <a:t>11</a:t>
            </a:fld>
            <a:endParaRPr lang="en-US"/>
          </a:p>
        </p:txBody>
      </p:sp>
    </p:spTree>
    <p:extLst>
      <p:ext uri="{BB962C8B-B14F-4D97-AF65-F5344CB8AC3E}">
        <p14:creationId xmlns:p14="http://schemas.microsoft.com/office/powerpoint/2010/main" val="336624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C1689-223D-5040-A64B-ED24B95240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85ADE0-C4AF-804E-8643-D3EBA0FB4B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9C6191-EC44-8F4A-9E5C-84C458138890}"/>
              </a:ext>
            </a:extLst>
          </p:cNvPr>
          <p:cNvSpPr>
            <a:spLocks noGrp="1"/>
          </p:cNvSpPr>
          <p:nvPr>
            <p:ph type="dt" sz="half" idx="10"/>
          </p:nvPr>
        </p:nvSpPr>
        <p:spPr/>
        <p:txBody>
          <a:bodyPr/>
          <a:lstStyle/>
          <a:p>
            <a:fld id="{816362CD-804C-344D-A1CA-318416E1D250}" type="datetimeFigureOut">
              <a:rPr lang="en-US" smtClean="0"/>
              <a:t>10/22/19</a:t>
            </a:fld>
            <a:endParaRPr lang="en-US"/>
          </a:p>
        </p:txBody>
      </p:sp>
      <p:sp>
        <p:nvSpPr>
          <p:cNvPr id="5" name="Footer Placeholder 4">
            <a:extLst>
              <a:ext uri="{FF2B5EF4-FFF2-40B4-BE49-F238E27FC236}">
                <a16:creationId xmlns:a16="http://schemas.microsoft.com/office/drawing/2014/main" id="{2B06279E-D4AE-EF47-85E0-BB68ACEF43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4F2D9F-7EE8-1E4D-94C4-27B83502C954}"/>
              </a:ext>
            </a:extLst>
          </p:cNvPr>
          <p:cNvSpPr>
            <a:spLocks noGrp="1"/>
          </p:cNvSpPr>
          <p:nvPr>
            <p:ph type="sldNum" sz="quarter" idx="12"/>
          </p:nvPr>
        </p:nvSpPr>
        <p:spPr/>
        <p:txBody>
          <a:bodyPr/>
          <a:lstStyle/>
          <a:p>
            <a:fld id="{F8F46C69-73F0-FA4E-BF7A-59CF78F67348}" type="slidenum">
              <a:rPr lang="en-US" smtClean="0"/>
              <a:t>‹#›</a:t>
            </a:fld>
            <a:endParaRPr lang="en-US"/>
          </a:p>
        </p:txBody>
      </p:sp>
    </p:spTree>
    <p:extLst>
      <p:ext uri="{BB962C8B-B14F-4D97-AF65-F5344CB8AC3E}">
        <p14:creationId xmlns:p14="http://schemas.microsoft.com/office/powerpoint/2010/main" val="52420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C908-24F8-0143-AF4F-B0A542F535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F9EB26-7EC4-4440-B12B-9D50700E52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B3C35-74A4-8C4A-9DDA-8B05E2479C0B}"/>
              </a:ext>
            </a:extLst>
          </p:cNvPr>
          <p:cNvSpPr>
            <a:spLocks noGrp="1"/>
          </p:cNvSpPr>
          <p:nvPr>
            <p:ph type="dt" sz="half" idx="10"/>
          </p:nvPr>
        </p:nvSpPr>
        <p:spPr/>
        <p:txBody>
          <a:bodyPr/>
          <a:lstStyle/>
          <a:p>
            <a:fld id="{816362CD-804C-344D-A1CA-318416E1D250}" type="datetimeFigureOut">
              <a:rPr lang="en-US" smtClean="0"/>
              <a:t>10/22/19</a:t>
            </a:fld>
            <a:endParaRPr lang="en-US"/>
          </a:p>
        </p:txBody>
      </p:sp>
      <p:sp>
        <p:nvSpPr>
          <p:cNvPr id="5" name="Footer Placeholder 4">
            <a:extLst>
              <a:ext uri="{FF2B5EF4-FFF2-40B4-BE49-F238E27FC236}">
                <a16:creationId xmlns:a16="http://schemas.microsoft.com/office/drawing/2014/main" id="{BA196188-17DF-994A-BA0F-D3BC45344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D540E-039F-F84E-B215-E47E7B26155A}"/>
              </a:ext>
            </a:extLst>
          </p:cNvPr>
          <p:cNvSpPr>
            <a:spLocks noGrp="1"/>
          </p:cNvSpPr>
          <p:nvPr>
            <p:ph type="sldNum" sz="quarter" idx="12"/>
          </p:nvPr>
        </p:nvSpPr>
        <p:spPr/>
        <p:txBody>
          <a:bodyPr/>
          <a:lstStyle/>
          <a:p>
            <a:fld id="{F8F46C69-73F0-FA4E-BF7A-59CF78F67348}" type="slidenum">
              <a:rPr lang="en-US" smtClean="0"/>
              <a:t>‹#›</a:t>
            </a:fld>
            <a:endParaRPr lang="en-US"/>
          </a:p>
        </p:txBody>
      </p:sp>
    </p:spTree>
    <p:extLst>
      <p:ext uri="{BB962C8B-B14F-4D97-AF65-F5344CB8AC3E}">
        <p14:creationId xmlns:p14="http://schemas.microsoft.com/office/powerpoint/2010/main" val="124934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55CA50-0936-1D4C-A434-F2415FB320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44AE09-C582-384C-848C-CC37C410ED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C5329-D9CA-3D40-9C2D-8138F910BEB9}"/>
              </a:ext>
            </a:extLst>
          </p:cNvPr>
          <p:cNvSpPr>
            <a:spLocks noGrp="1"/>
          </p:cNvSpPr>
          <p:nvPr>
            <p:ph type="dt" sz="half" idx="10"/>
          </p:nvPr>
        </p:nvSpPr>
        <p:spPr/>
        <p:txBody>
          <a:bodyPr/>
          <a:lstStyle/>
          <a:p>
            <a:fld id="{816362CD-804C-344D-A1CA-318416E1D250}" type="datetimeFigureOut">
              <a:rPr lang="en-US" smtClean="0"/>
              <a:t>10/22/19</a:t>
            </a:fld>
            <a:endParaRPr lang="en-US"/>
          </a:p>
        </p:txBody>
      </p:sp>
      <p:sp>
        <p:nvSpPr>
          <p:cNvPr id="5" name="Footer Placeholder 4">
            <a:extLst>
              <a:ext uri="{FF2B5EF4-FFF2-40B4-BE49-F238E27FC236}">
                <a16:creationId xmlns:a16="http://schemas.microsoft.com/office/drawing/2014/main" id="{40F69491-C2BF-254A-A4E8-42DB15D21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950D5-F8AB-E74E-B39C-9769EDED546E}"/>
              </a:ext>
            </a:extLst>
          </p:cNvPr>
          <p:cNvSpPr>
            <a:spLocks noGrp="1"/>
          </p:cNvSpPr>
          <p:nvPr>
            <p:ph type="sldNum" sz="quarter" idx="12"/>
          </p:nvPr>
        </p:nvSpPr>
        <p:spPr/>
        <p:txBody>
          <a:bodyPr/>
          <a:lstStyle/>
          <a:p>
            <a:fld id="{F8F46C69-73F0-FA4E-BF7A-59CF78F67348}" type="slidenum">
              <a:rPr lang="en-US" smtClean="0"/>
              <a:t>‹#›</a:t>
            </a:fld>
            <a:endParaRPr lang="en-US"/>
          </a:p>
        </p:txBody>
      </p:sp>
    </p:spTree>
    <p:extLst>
      <p:ext uri="{BB962C8B-B14F-4D97-AF65-F5344CB8AC3E}">
        <p14:creationId xmlns:p14="http://schemas.microsoft.com/office/powerpoint/2010/main" val="312053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B60C-C46F-1841-93E7-6F58CFF32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A1584B-0608-0742-A9E9-F76728A67F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8CACC-B3C7-7D4E-A2D9-6C25BB068B5A}"/>
              </a:ext>
            </a:extLst>
          </p:cNvPr>
          <p:cNvSpPr>
            <a:spLocks noGrp="1"/>
          </p:cNvSpPr>
          <p:nvPr>
            <p:ph type="dt" sz="half" idx="10"/>
          </p:nvPr>
        </p:nvSpPr>
        <p:spPr/>
        <p:txBody>
          <a:bodyPr/>
          <a:lstStyle/>
          <a:p>
            <a:fld id="{816362CD-804C-344D-A1CA-318416E1D250}" type="datetimeFigureOut">
              <a:rPr lang="en-US" smtClean="0"/>
              <a:t>10/22/19</a:t>
            </a:fld>
            <a:endParaRPr lang="en-US"/>
          </a:p>
        </p:txBody>
      </p:sp>
      <p:sp>
        <p:nvSpPr>
          <p:cNvPr id="5" name="Footer Placeholder 4">
            <a:extLst>
              <a:ext uri="{FF2B5EF4-FFF2-40B4-BE49-F238E27FC236}">
                <a16:creationId xmlns:a16="http://schemas.microsoft.com/office/drawing/2014/main" id="{9D951C18-D7B0-AC4D-8213-71286453C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29C8E0-C1B1-8747-BE00-6E290BD31D1D}"/>
              </a:ext>
            </a:extLst>
          </p:cNvPr>
          <p:cNvSpPr>
            <a:spLocks noGrp="1"/>
          </p:cNvSpPr>
          <p:nvPr>
            <p:ph type="sldNum" sz="quarter" idx="12"/>
          </p:nvPr>
        </p:nvSpPr>
        <p:spPr/>
        <p:txBody>
          <a:bodyPr/>
          <a:lstStyle/>
          <a:p>
            <a:fld id="{F8F46C69-73F0-FA4E-BF7A-59CF78F67348}" type="slidenum">
              <a:rPr lang="en-US" smtClean="0"/>
              <a:t>‹#›</a:t>
            </a:fld>
            <a:endParaRPr lang="en-US"/>
          </a:p>
        </p:txBody>
      </p:sp>
    </p:spTree>
    <p:extLst>
      <p:ext uri="{BB962C8B-B14F-4D97-AF65-F5344CB8AC3E}">
        <p14:creationId xmlns:p14="http://schemas.microsoft.com/office/powerpoint/2010/main" val="7073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CEAC4-0B92-6B4C-BB7B-33DFAC7223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8635AE-2995-CA48-BA3B-979982723D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563BA4-19F2-0643-A1AE-F243DFFFF1BC}"/>
              </a:ext>
            </a:extLst>
          </p:cNvPr>
          <p:cNvSpPr>
            <a:spLocks noGrp="1"/>
          </p:cNvSpPr>
          <p:nvPr>
            <p:ph type="dt" sz="half" idx="10"/>
          </p:nvPr>
        </p:nvSpPr>
        <p:spPr/>
        <p:txBody>
          <a:bodyPr/>
          <a:lstStyle/>
          <a:p>
            <a:fld id="{816362CD-804C-344D-A1CA-318416E1D250}" type="datetimeFigureOut">
              <a:rPr lang="en-US" smtClean="0"/>
              <a:t>10/22/19</a:t>
            </a:fld>
            <a:endParaRPr lang="en-US"/>
          </a:p>
        </p:txBody>
      </p:sp>
      <p:sp>
        <p:nvSpPr>
          <p:cNvPr id="5" name="Footer Placeholder 4">
            <a:extLst>
              <a:ext uri="{FF2B5EF4-FFF2-40B4-BE49-F238E27FC236}">
                <a16:creationId xmlns:a16="http://schemas.microsoft.com/office/drawing/2014/main" id="{22202241-617E-4D41-B96B-6714919345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B367F-7DE6-C142-8217-AD7B089B3467}"/>
              </a:ext>
            </a:extLst>
          </p:cNvPr>
          <p:cNvSpPr>
            <a:spLocks noGrp="1"/>
          </p:cNvSpPr>
          <p:nvPr>
            <p:ph type="sldNum" sz="quarter" idx="12"/>
          </p:nvPr>
        </p:nvSpPr>
        <p:spPr/>
        <p:txBody>
          <a:bodyPr/>
          <a:lstStyle/>
          <a:p>
            <a:fld id="{F8F46C69-73F0-FA4E-BF7A-59CF78F67348}" type="slidenum">
              <a:rPr lang="en-US" smtClean="0"/>
              <a:t>‹#›</a:t>
            </a:fld>
            <a:endParaRPr lang="en-US"/>
          </a:p>
        </p:txBody>
      </p:sp>
    </p:spTree>
    <p:extLst>
      <p:ext uri="{BB962C8B-B14F-4D97-AF65-F5344CB8AC3E}">
        <p14:creationId xmlns:p14="http://schemas.microsoft.com/office/powerpoint/2010/main" val="2963644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7635D-A063-AB4D-B8A8-9E0ED5E96A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B43ED2-71B2-9848-8792-468A5BB907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5EE997-2E29-C742-8610-9ACD33CE51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516117-B047-9A49-9F46-9F254D97459C}"/>
              </a:ext>
            </a:extLst>
          </p:cNvPr>
          <p:cNvSpPr>
            <a:spLocks noGrp="1"/>
          </p:cNvSpPr>
          <p:nvPr>
            <p:ph type="dt" sz="half" idx="10"/>
          </p:nvPr>
        </p:nvSpPr>
        <p:spPr/>
        <p:txBody>
          <a:bodyPr/>
          <a:lstStyle/>
          <a:p>
            <a:fld id="{816362CD-804C-344D-A1CA-318416E1D250}" type="datetimeFigureOut">
              <a:rPr lang="en-US" smtClean="0"/>
              <a:t>10/22/19</a:t>
            </a:fld>
            <a:endParaRPr lang="en-US"/>
          </a:p>
        </p:txBody>
      </p:sp>
      <p:sp>
        <p:nvSpPr>
          <p:cNvPr id="6" name="Footer Placeholder 5">
            <a:extLst>
              <a:ext uri="{FF2B5EF4-FFF2-40B4-BE49-F238E27FC236}">
                <a16:creationId xmlns:a16="http://schemas.microsoft.com/office/drawing/2014/main" id="{6A0BE115-A62C-2445-8440-1D0A851C49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028D6D-4A1D-3F48-957D-930B9575F16D}"/>
              </a:ext>
            </a:extLst>
          </p:cNvPr>
          <p:cNvSpPr>
            <a:spLocks noGrp="1"/>
          </p:cNvSpPr>
          <p:nvPr>
            <p:ph type="sldNum" sz="quarter" idx="12"/>
          </p:nvPr>
        </p:nvSpPr>
        <p:spPr/>
        <p:txBody>
          <a:bodyPr/>
          <a:lstStyle/>
          <a:p>
            <a:fld id="{F8F46C69-73F0-FA4E-BF7A-59CF78F67348}" type="slidenum">
              <a:rPr lang="en-US" smtClean="0"/>
              <a:t>‹#›</a:t>
            </a:fld>
            <a:endParaRPr lang="en-US"/>
          </a:p>
        </p:txBody>
      </p:sp>
    </p:spTree>
    <p:extLst>
      <p:ext uri="{BB962C8B-B14F-4D97-AF65-F5344CB8AC3E}">
        <p14:creationId xmlns:p14="http://schemas.microsoft.com/office/powerpoint/2010/main" val="823856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BDE3-2268-3A4B-9A96-6A7A78A82A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688257-0273-C743-BC1E-09648FDD30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811875-B07E-B841-A9D2-8CAF74A594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94E518-34CC-EB42-A5F0-5B99227A27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B0AE0C-25F9-DD40-898C-0B9C4C4FDA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8EF461-4E0E-094E-9A2C-A0805F27DA76}"/>
              </a:ext>
            </a:extLst>
          </p:cNvPr>
          <p:cNvSpPr>
            <a:spLocks noGrp="1"/>
          </p:cNvSpPr>
          <p:nvPr>
            <p:ph type="dt" sz="half" idx="10"/>
          </p:nvPr>
        </p:nvSpPr>
        <p:spPr/>
        <p:txBody>
          <a:bodyPr/>
          <a:lstStyle/>
          <a:p>
            <a:fld id="{816362CD-804C-344D-A1CA-318416E1D250}" type="datetimeFigureOut">
              <a:rPr lang="en-US" smtClean="0"/>
              <a:t>10/22/19</a:t>
            </a:fld>
            <a:endParaRPr lang="en-US"/>
          </a:p>
        </p:txBody>
      </p:sp>
      <p:sp>
        <p:nvSpPr>
          <p:cNvPr id="8" name="Footer Placeholder 7">
            <a:extLst>
              <a:ext uri="{FF2B5EF4-FFF2-40B4-BE49-F238E27FC236}">
                <a16:creationId xmlns:a16="http://schemas.microsoft.com/office/drawing/2014/main" id="{52A2BD21-C7FC-E344-A095-3D30FB666A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1498AE-627F-AC49-AF61-02AC3F669932}"/>
              </a:ext>
            </a:extLst>
          </p:cNvPr>
          <p:cNvSpPr>
            <a:spLocks noGrp="1"/>
          </p:cNvSpPr>
          <p:nvPr>
            <p:ph type="sldNum" sz="quarter" idx="12"/>
          </p:nvPr>
        </p:nvSpPr>
        <p:spPr/>
        <p:txBody>
          <a:bodyPr/>
          <a:lstStyle/>
          <a:p>
            <a:fld id="{F8F46C69-73F0-FA4E-BF7A-59CF78F67348}" type="slidenum">
              <a:rPr lang="en-US" smtClean="0"/>
              <a:t>‹#›</a:t>
            </a:fld>
            <a:endParaRPr lang="en-US"/>
          </a:p>
        </p:txBody>
      </p:sp>
    </p:spTree>
    <p:extLst>
      <p:ext uri="{BB962C8B-B14F-4D97-AF65-F5344CB8AC3E}">
        <p14:creationId xmlns:p14="http://schemas.microsoft.com/office/powerpoint/2010/main" val="3420679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E35B-0C97-A048-9C19-A41752C3BE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689CC7-A6A7-3444-A465-D397A5B373B5}"/>
              </a:ext>
            </a:extLst>
          </p:cNvPr>
          <p:cNvSpPr>
            <a:spLocks noGrp="1"/>
          </p:cNvSpPr>
          <p:nvPr>
            <p:ph type="dt" sz="half" idx="10"/>
          </p:nvPr>
        </p:nvSpPr>
        <p:spPr/>
        <p:txBody>
          <a:bodyPr/>
          <a:lstStyle/>
          <a:p>
            <a:fld id="{816362CD-804C-344D-A1CA-318416E1D250}" type="datetimeFigureOut">
              <a:rPr lang="en-US" smtClean="0"/>
              <a:t>10/22/19</a:t>
            </a:fld>
            <a:endParaRPr lang="en-US"/>
          </a:p>
        </p:txBody>
      </p:sp>
      <p:sp>
        <p:nvSpPr>
          <p:cNvPr id="4" name="Footer Placeholder 3">
            <a:extLst>
              <a:ext uri="{FF2B5EF4-FFF2-40B4-BE49-F238E27FC236}">
                <a16:creationId xmlns:a16="http://schemas.microsoft.com/office/drawing/2014/main" id="{80078A7B-F6FA-744A-80F3-51D65B34CE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F43A6C-8777-7145-9F26-F6FA98974F73}"/>
              </a:ext>
            </a:extLst>
          </p:cNvPr>
          <p:cNvSpPr>
            <a:spLocks noGrp="1"/>
          </p:cNvSpPr>
          <p:nvPr>
            <p:ph type="sldNum" sz="quarter" idx="12"/>
          </p:nvPr>
        </p:nvSpPr>
        <p:spPr/>
        <p:txBody>
          <a:bodyPr/>
          <a:lstStyle/>
          <a:p>
            <a:fld id="{F8F46C69-73F0-FA4E-BF7A-59CF78F67348}" type="slidenum">
              <a:rPr lang="en-US" smtClean="0"/>
              <a:t>‹#›</a:t>
            </a:fld>
            <a:endParaRPr lang="en-US"/>
          </a:p>
        </p:txBody>
      </p:sp>
    </p:spTree>
    <p:extLst>
      <p:ext uri="{BB962C8B-B14F-4D97-AF65-F5344CB8AC3E}">
        <p14:creationId xmlns:p14="http://schemas.microsoft.com/office/powerpoint/2010/main" val="3447436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8F1358-6B6A-0F4A-9611-B59FA023B709}"/>
              </a:ext>
            </a:extLst>
          </p:cNvPr>
          <p:cNvSpPr>
            <a:spLocks noGrp="1"/>
          </p:cNvSpPr>
          <p:nvPr>
            <p:ph type="dt" sz="half" idx="10"/>
          </p:nvPr>
        </p:nvSpPr>
        <p:spPr/>
        <p:txBody>
          <a:bodyPr/>
          <a:lstStyle/>
          <a:p>
            <a:fld id="{816362CD-804C-344D-A1CA-318416E1D250}" type="datetimeFigureOut">
              <a:rPr lang="en-US" smtClean="0"/>
              <a:t>10/22/19</a:t>
            </a:fld>
            <a:endParaRPr lang="en-US"/>
          </a:p>
        </p:txBody>
      </p:sp>
      <p:sp>
        <p:nvSpPr>
          <p:cNvPr id="3" name="Footer Placeholder 2">
            <a:extLst>
              <a:ext uri="{FF2B5EF4-FFF2-40B4-BE49-F238E27FC236}">
                <a16:creationId xmlns:a16="http://schemas.microsoft.com/office/drawing/2014/main" id="{F6D03A60-ECFC-ED4C-8812-F7357B7A09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9C4324-F32D-A14C-BE30-A74C6994AE61}"/>
              </a:ext>
            </a:extLst>
          </p:cNvPr>
          <p:cNvSpPr>
            <a:spLocks noGrp="1"/>
          </p:cNvSpPr>
          <p:nvPr>
            <p:ph type="sldNum" sz="quarter" idx="12"/>
          </p:nvPr>
        </p:nvSpPr>
        <p:spPr/>
        <p:txBody>
          <a:bodyPr/>
          <a:lstStyle/>
          <a:p>
            <a:fld id="{F8F46C69-73F0-FA4E-BF7A-59CF78F67348}" type="slidenum">
              <a:rPr lang="en-US" smtClean="0"/>
              <a:t>‹#›</a:t>
            </a:fld>
            <a:endParaRPr lang="en-US"/>
          </a:p>
        </p:txBody>
      </p:sp>
    </p:spTree>
    <p:extLst>
      <p:ext uri="{BB962C8B-B14F-4D97-AF65-F5344CB8AC3E}">
        <p14:creationId xmlns:p14="http://schemas.microsoft.com/office/powerpoint/2010/main" val="386178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7297-4F93-F245-89C0-D05969C50A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3F5810-692C-A548-8DD3-33ED6CC31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AD9482-ACEE-AB43-81BB-25E014DFE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6C3875-6CDA-FB43-9089-9BB7A1A9B9C9}"/>
              </a:ext>
            </a:extLst>
          </p:cNvPr>
          <p:cNvSpPr>
            <a:spLocks noGrp="1"/>
          </p:cNvSpPr>
          <p:nvPr>
            <p:ph type="dt" sz="half" idx="10"/>
          </p:nvPr>
        </p:nvSpPr>
        <p:spPr/>
        <p:txBody>
          <a:bodyPr/>
          <a:lstStyle/>
          <a:p>
            <a:fld id="{816362CD-804C-344D-A1CA-318416E1D250}" type="datetimeFigureOut">
              <a:rPr lang="en-US" smtClean="0"/>
              <a:t>10/22/19</a:t>
            </a:fld>
            <a:endParaRPr lang="en-US"/>
          </a:p>
        </p:txBody>
      </p:sp>
      <p:sp>
        <p:nvSpPr>
          <p:cNvPr id="6" name="Footer Placeholder 5">
            <a:extLst>
              <a:ext uri="{FF2B5EF4-FFF2-40B4-BE49-F238E27FC236}">
                <a16:creationId xmlns:a16="http://schemas.microsoft.com/office/drawing/2014/main" id="{40DC2948-1D3D-1440-A31A-ED73DDAAEC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E2F87-0F0D-F549-A8B0-FAB6EADE7EF8}"/>
              </a:ext>
            </a:extLst>
          </p:cNvPr>
          <p:cNvSpPr>
            <a:spLocks noGrp="1"/>
          </p:cNvSpPr>
          <p:nvPr>
            <p:ph type="sldNum" sz="quarter" idx="12"/>
          </p:nvPr>
        </p:nvSpPr>
        <p:spPr/>
        <p:txBody>
          <a:bodyPr/>
          <a:lstStyle/>
          <a:p>
            <a:fld id="{F8F46C69-73F0-FA4E-BF7A-59CF78F67348}" type="slidenum">
              <a:rPr lang="en-US" smtClean="0"/>
              <a:t>‹#›</a:t>
            </a:fld>
            <a:endParaRPr lang="en-US"/>
          </a:p>
        </p:txBody>
      </p:sp>
    </p:spTree>
    <p:extLst>
      <p:ext uri="{BB962C8B-B14F-4D97-AF65-F5344CB8AC3E}">
        <p14:creationId xmlns:p14="http://schemas.microsoft.com/office/powerpoint/2010/main" val="306981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CEF61-308C-D94B-BB7A-020BA33EB5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906BA6-0558-D14A-B2DF-3A7D237364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C1350D-E4FE-6648-BE56-9CF5EBF4E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0DA50A-177D-F24B-85F1-8D722833D88C}"/>
              </a:ext>
            </a:extLst>
          </p:cNvPr>
          <p:cNvSpPr>
            <a:spLocks noGrp="1"/>
          </p:cNvSpPr>
          <p:nvPr>
            <p:ph type="dt" sz="half" idx="10"/>
          </p:nvPr>
        </p:nvSpPr>
        <p:spPr/>
        <p:txBody>
          <a:bodyPr/>
          <a:lstStyle/>
          <a:p>
            <a:fld id="{816362CD-804C-344D-A1CA-318416E1D250}" type="datetimeFigureOut">
              <a:rPr lang="en-US" smtClean="0"/>
              <a:t>10/22/19</a:t>
            </a:fld>
            <a:endParaRPr lang="en-US"/>
          </a:p>
        </p:txBody>
      </p:sp>
      <p:sp>
        <p:nvSpPr>
          <p:cNvPr id="6" name="Footer Placeholder 5">
            <a:extLst>
              <a:ext uri="{FF2B5EF4-FFF2-40B4-BE49-F238E27FC236}">
                <a16:creationId xmlns:a16="http://schemas.microsoft.com/office/drawing/2014/main" id="{667358E6-92CD-F241-86AD-B14A82470C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BFC926-E10C-C94D-80BD-060CC00709DA}"/>
              </a:ext>
            </a:extLst>
          </p:cNvPr>
          <p:cNvSpPr>
            <a:spLocks noGrp="1"/>
          </p:cNvSpPr>
          <p:nvPr>
            <p:ph type="sldNum" sz="quarter" idx="12"/>
          </p:nvPr>
        </p:nvSpPr>
        <p:spPr/>
        <p:txBody>
          <a:bodyPr/>
          <a:lstStyle/>
          <a:p>
            <a:fld id="{F8F46C69-73F0-FA4E-BF7A-59CF78F67348}" type="slidenum">
              <a:rPr lang="en-US" smtClean="0"/>
              <a:t>‹#›</a:t>
            </a:fld>
            <a:endParaRPr lang="en-US"/>
          </a:p>
        </p:txBody>
      </p:sp>
    </p:spTree>
    <p:extLst>
      <p:ext uri="{BB962C8B-B14F-4D97-AF65-F5344CB8AC3E}">
        <p14:creationId xmlns:p14="http://schemas.microsoft.com/office/powerpoint/2010/main" val="296445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CAD939-9B15-A54B-B7EC-908A08510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0F462E-945B-2347-8FED-1A65C2327B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12C0B-3FF0-B14F-9879-005C66165A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362CD-804C-344D-A1CA-318416E1D250}" type="datetimeFigureOut">
              <a:rPr lang="en-US" smtClean="0"/>
              <a:t>10/22/19</a:t>
            </a:fld>
            <a:endParaRPr lang="en-US"/>
          </a:p>
        </p:txBody>
      </p:sp>
      <p:sp>
        <p:nvSpPr>
          <p:cNvPr id="5" name="Footer Placeholder 4">
            <a:extLst>
              <a:ext uri="{FF2B5EF4-FFF2-40B4-BE49-F238E27FC236}">
                <a16:creationId xmlns:a16="http://schemas.microsoft.com/office/drawing/2014/main" id="{4503887D-E360-B94A-8A82-533D8B8E51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CBA3C2-B59A-4B44-8087-797D7FD725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46C69-73F0-FA4E-BF7A-59CF78F67348}" type="slidenum">
              <a:rPr lang="en-US" smtClean="0"/>
              <a:t>‹#›</a:t>
            </a:fld>
            <a:endParaRPr lang="en-US"/>
          </a:p>
        </p:txBody>
      </p:sp>
    </p:spTree>
    <p:extLst>
      <p:ext uri="{BB962C8B-B14F-4D97-AF65-F5344CB8AC3E}">
        <p14:creationId xmlns:p14="http://schemas.microsoft.com/office/powerpoint/2010/main" val="610204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bit.ly/XamarinForms4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lejandroRuiz/DotNetConf2019"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hyperlink" Target="https://alejandroruizvarela.blogspot.mx/" TargetMode="External"/><Relationship Id="rId4" Type="http://schemas.openxmlformats.org/officeDocument/2006/relationships/hyperlink" Target="mailto:alejandro@alejandroruizvarela.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bit.ly/HotRestartPreview"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69CD71-1C37-0B43-949E-A1A7211C155A}"/>
              </a:ext>
            </a:extLst>
          </p:cNvPr>
          <p:cNvPicPr>
            <a:picLocks noChangeAspect="1"/>
          </p:cNvPicPr>
          <p:nvPr/>
        </p:nvPicPr>
        <p:blipFill>
          <a:blip r:embed="rId2"/>
          <a:stretch>
            <a:fillRect/>
          </a:stretch>
        </p:blipFill>
        <p:spPr>
          <a:xfrm>
            <a:off x="4286321" y="1619321"/>
            <a:ext cx="3619357" cy="3619357"/>
          </a:xfrm>
          <a:prstGeom prst="rect">
            <a:avLst/>
          </a:prstGeom>
        </p:spPr>
      </p:pic>
      <p:sp>
        <p:nvSpPr>
          <p:cNvPr id="6" name="Rectangle 5">
            <a:extLst>
              <a:ext uri="{FF2B5EF4-FFF2-40B4-BE49-F238E27FC236}">
                <a16:creationId xmlns:a16="http://schemas.microsoft.com/office/drawing/2014/main" id="{4D15997A-5BE9-C749-B374-B65663FA9146}"/>
              </a:ext>
            </a:extLst>
          </p:cNvPr>
          <p:cNvSpPr/>
          <p:nvPr/>
        </p:nvSpPr>
        <p:spPr>
          <a:xfrm>
            <a:off x="-3425" y="0"/>
            <a:ext cx="12195425" cy="6858000"/>
          </a:xfrm>
          <a:prstGeom prst="rect">
            <a:avLst/>
          </a:pr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7BE68C0-2A25-234D-9866-A43CF9882720}"/>
              </a:ext>
            </a:extLst>
          </p:cNvPr>
          <p:cNvSpPr txBox="1"/>
          <p:nvPr/>
        </p:nvSpPr>
        <p:spPr>
          <a:xfrm>
            <a:off x="7153630" y="5411568"/>
            <a:ext cx="4911048" cy="646331"/>
          </a:xfrm>
          <a:prstGeom prst="rect">
            <a:avLst/>
          </a:prstGeom>
          <a:noFill/>
        </p:spPr>
        <p:txBody>
          <a:bodyPr wrap="square" rtlCol="0">
            <a:spAutoFit/>
          </a:bodyPr>
          <a:lstStyle/>
          <a:p>
            <a:pPr algn="r"/>
            <a:r>
              <a:rPr lang="en-US" sz="3600" dirty="0">
                <a:solidFill>
                  <a:schemeClr val="bg1"/>
                </a:solidFill>
              </a:rPr>
              <a:t>ALEJANDRO RUIZ</a:t>
            </a:r>
          </a:p>
        </p:txBody>
      </p:sp>
      <p:sp>
        <p:nvSpPr>
          <p:cNvPr id="9" name="TextBox 8">
            <a:extLst>
              <a:ext uri="{FF2B5EF4-FFF2-40B4-BE49-F238E27FC236}">
                <a16:creationId xmlns:a16="http://schemas.microsoft.com/office/drawing/2014/main" id="{E096C6DD-7C05-3A43-98B9-9AF05A947BD2}"/>
              </a:ext>
            </a:extLst>
          </p:cNvPr>
          <p:cNvSpPr txBox="1"/>
          <p:nvPr/>
        </p:nvSpPr>
        <p:spPr>
          <a:xfrm>
            <a:off x="8912507" y="6042390"/>
            <a:ext cx="3152172" cy="584775"/>
          </a:xfrm>
          <a:prstGeom prst="rect">
            <a:avLst/>
          </a:prstGeom>
          <a:noFill/>
        </p:spPr>
        <p:txBody>
          <a:bodyPr wrap="square" rtlCol="0">
            <a:spAutoFit/>
          </a:bodyPr>
          <a:lstStyle/>
          <a:p>
            <a:pPr algn="r" fontAlgn="base"/>
            <a:r>
              <a:rPr lang="en-US" sz="1600" dirty="0">
                <a:solidFill>
                  <a:srgbClr val="54BABB"/>
                </a:solidFill>
              </a:rPr>
              <a:t>Microsoft MVP</a:t>
            </a:r>
          </a:p>
          <a:p>
            <a:pPr algn="r" fontAlgn="base"/>
            <a:r>
              <a:rPr lang="en-US" sz="1600" dirty="0">
                <a:solidFill>
                  <a:srgbClr val="54BABB"/>
                </a:solidFill>
              </a:rPr>
              <a:t>@</a:t>
            </a:r>
            <a:r>
              <a:rPr lang="en-US" sz="1600" dirty="0" err="1">
                <a:solidFill>
                  <a:srgbClr val="54BABB"/>
                </a:solidFill>
              </a:rPr>
              <a:t>alejandroruizva</a:t>
            </a:r>
            <a:endParaRPr lang="en-US" sz="1600" dirty="0">
              <a:solidFill>
                <a:srgbClr val="54BABB"/>
              </a:solidFill>
            </a:endParaRPr>
          </a:p>
        </p:txBody>
      </p:sp>
      <p:sp>
        <p:nvSpPr>
          <p:cNvPr id="10" name="TextBox 9">
            <a:extLst>
              <a:ext uri="{FF2B5EF4-FFF2-40B4-BE49-F238E27FC236}">
                <a16:creationId xmlns:a16="http://schemas.microsoft.com/office/drawing/2014/main" id="{5760B7B4-46D4-6346-802A-DC0F27850D5D}"/>
              </a:ext>
            </a:extLst>
          </p:cNvPr>
          <p:cNvSpPr txBox="1"/>
          <p:nvPr/>
        </p:nvSpPr>
        <p:spPr>
          <a:xfrm>
            <a:off x="3433311" y="1439943"/>
            <a:ext cx="4935184" cy="1938992"/>
          </a:xfrm>
          <a:prstGeom prst="rect">
            <a:avLst/>
          </a:prstGeom>
          <a:noFill/>
        </p:spPr>
        <p:txBody>
          <a:bodyPr wrap="square" rtlCol="0">
            <a:spAutoFit/>
          </a:bodyPr>
          <a:lstStyle/>
          <a:p>
            <a:pPr algn="ctr"/>
            <a:r>
              <a:rPr lang="en-US" sz="4000" dirty="0">
                <a:solidFill>
                  <a:schemeClr val="bg1"/>
                </a:solidFill>
              </a:rPr>
              <a:t>.NET Conf 2019 updates for Mobile Developers</a:t>
            </a:r>
          </a:p>
        </p:txBody>
      </p:sp>
    </p:spTree>
    <p:extLst>
      <p:ext uri="{BB962C8B-B14F-4D97-AF65-F5344CB8AC3E}">
        <p14:creationId xmlns:p14="http://schemas.microsoft.com/office/powerpoint/2010/main" val="36892097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n-US" b="1" dirty="0"/>
              <a:t>iOS 13 Support</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873188"/>
            <a:ext cx="10515600" cy="4002834"/>
          </a:xfrm>
        </p:spPr>
        <p:txBody>
          <a:bodyPr/>
          <a:lstStyle/>
          <a:p>
            <a:r>
              <a:rPr lang="en-US" dirty="0" err="1"/>
              <a:t>iPadOS</a:t>
            </a:r>
            <a:endParaRPr lang="en-US" dirty="0"/>
          </a:p>
          <a:p>
            <a:pPr lvl="1"/>
            <a:r>
              <a:rPr lang="en-US" dirty="0" err="1"/>
              <a:t>iPadOS</a:t>
            </a:r>
            <a:r>
              <a:rPr lang="en-US" dirty="0"/>
              <a:t> enables greater use of the Apple Pencil using </a:t>
            </a:r>
            <a:r>
              <a:rPr lang="en-US" dirty="0" err="1"/>
              <a:t>PencilKit</a:t>
            </a:r>
            <a:r>
              <a:rPr lang="en-US" dirty="0"/>
              <a:t> with new gestures. It allows the use of multiple windows and drag-and-drop various content between apps. </a:t>
            </a:r>
            <a:r>
              <a:rPr lang="en-US" dirty="0" err="1"/>
              <a:t>iPadOS</a:t>
            </a:r>
            <a:r>
              <a:rPr lang="en-US" dirty="0"/>
              <a:t> can also allow apps to provide system-wide fonts.</a:t>
            </a:r>
          </a:p>
          <a:p>
            <a:r>
              <a:rPr lang="en-US" dirty="0"/>
              <a:t>Dark Mode</a:t>
            </a:r>
          </a:p>
          <a:p>
            <a:pPr lvl="1"/>
            <a:r>
              <a:rPr lang="en-US" dirty="0"/>
              <a:t>a system-wide option for light and dark themes. Now, users can switch to Dark Mode to use darkened iOS color schemes.</a:t>
            </a:r>
          </a:p>
          <a:p>
            <a:r>
              <a:rPr lang="en-US" dirty="0"/>
              <a:t>Sign in with Apple</a:t>
            </a:r>
          </a:p>
          <a:p>
            <a:pPr lvl="1"/>
            <a:r>
              <a:rPr lang="en-US" dirty="0"/>
              <a:t>enables users to set up a privacy-friendly, secure account.</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08FB5EC-9C89-194B-B7CC-00B305CBB311}"/>
              </a:ext>
            </a:extLst>
          </p:cNvPr>
          <p:cNvPicPr>
            <a:picLocks noChangeAspect="1"/>
          </p:cNvPicPr>
          <p:nvPr/>
        </p:nvPicPr>
        <p:blipFill>
          <a:blip r:embed="rId3"/>
          <a:stretch>
            <a:fillRect/>
          </a:stretch>
        </p:blipFill>
        <p:spPr>
          <a:xfrm>
            <a:off x="10219000" y="246071"/>
            <a:ext cx="1563670" cy="1563670"/>
          </a:xfrm>
          <a:prstGeom prst="rect">
            <a:avLst/>
          </a:prstGeom>
        </p:spPr>
      </p:pic>
      <p:pic>
        <p:nvPicPr>
          <p:cNvPr id="9" name="Picture 8">
            <a:extLst>
              <a:ext uri="{FF2B5EF4-FFF2-40B4-BE49-F238E27FC236}">
                <a16:creationId xmlns:a16="http://schemas.microsoft.com/office/drawing/2014/main" id="{D9083994-83CC-8B43-9B56-A324B2142414}"/>
              </a:ext>
            </a:extLst>
          </p:cNvPr>
          <p:cNvPicPr>
            <a:picLocks noChangeAspect="1"/>
          </p:cNvPicPr>
          <p:nvPr/>
        </p:nvPicPr>
        <p:blipFill>
          <a:blip r:embed="rId4"/>
          <a:stretch>
            <a:fillRect/>
          </a:stretch>
        </p:blipFill>
        <p:spPr>
          <a:xfrm>
            <a:off x="7439501" y="246071"/>
            <a:ext cx="2779856" cy="1563669"/>
          </a:xfrm>
          <a:prstGeom prst="rect">
            <a:avLst/>
          </a:prstGeom>
        </p:spPr>
      </p:pic>
    </p:spTree>
    <p:extLst>
      <p:ext uri="{BB962C8B-B14F-4D97-AF65-F5344CB8AC3E}">
        <p14:creationId xmlns:p14="http://schemas.microsoft.com/office/powerpoint/2010/main" val="225787350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n-US" b="1" dirty="0"/>
              <a:t>Android 10 Support</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873188"/>
            <a:ext cx="10515600" cy="4002834"/>
          </a:xfrm>
        </p:spPr>
        <p:txBody>
          <a:bodyPr/>
          <a:lstStyle/>
          <a:p>
            <a:r>
              <a:rPr lang="en-US" dirty="0"/>
              <a:t>Dark Theme</a:t>
            </a:r>
          </a:p>
          <a:p>
            <a:pPr lvl="1"/>
            <a:r>
              <a:rPr lang="en-US" dirty="0"/>
              <a:t>Ensure a consistent experience for users who enable system-wide dark theme by adding a Dark Theme or enabling Force Dark</a:t>
            </a:r>
          </a:p>
          <a:p>
            <a:r>
              <a:rPr lang="en-US" dirty="0"/>
              <a:t>Support gestural navigation</a:t>
            </a:r>
          </a:p>
          <a:p>
            <a:pPr lvl="1"/>
            <a:r>
              <a:rPr lang="en-US" dirty="0"/>
              <a:t>gestural navigation in your app by going edge-to-edge and making sure your custom gestures are complementary to the system navigation gestures</a:t>
            </a:r>
          </a:p>
          <a:p>
            <a:r>
              <a:rPr lang="en-US" dirty="0"/>
              <a:t>Optimize for foldables</a:t>
            </a:r>
          </a:p>
          <a:p>
            <a:pPr lvl="1"/>
            <a:r>
              <a:rPr lang="en-US" dirty="0"/>
              <a:t>Deliver seamless, edge-to-edge experiences on today’s innovative devices by optimizing for foldables</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601239F-894F-9B46-AE51-4862CBDE49C3}"/>
              </a:ext>
            </a:extLst>
          </p:cNvPr>
          <p:cNvPicPr>
            <a:picLocks noChangeAspect="1"/>
          </p:cNvPicPr>
          <p:nvPr/>
        </p:nvPicPr>
        <p:blipFill>
          <a:blip r:embed="rId3"/>
          <a:stretch>
            <a:fillRect/>
          </a:stretch>
        </p:blipFill>
        <p:spPr>
          <a:xfrm>
            <a:off x="8658476" y="246768"/>
            <a:ext cx="3124551" cy="1562276"/>
          </a:xfrm>
          <a:prstGeom prst="rect">
            <a:avLst/>
          </a:prstGeom>
        </p:spPr>
      </p:pic>
    </p:spTree>
    <p:extLst>
      <p:ext uri="{BB962C8B-B14F-4D97-AF65-F5344CB8AC3E}">
        <p14:creationId xmlns:p14="http://schemas.microsoft.com/office/powerpoint/2010/main" val="411535089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n-US" b="1" dirty="0" err="1"/>
              <a:t>Xamarin.Forms</a:t>
            </a:r>
            <a:r>
              <a:rPr lang="en-US" b="1" dirty="0"/>
              <a:t> 4.3</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873188"/>
            <a:ext cx="10515600" cy="4002834"/>
          </a:xfrm>
        </p:spPr>
        <p:txBody>
          <a:bodyPr/>
          <a:lstStyle/>
          <a:p>
            <a:r>
              <a:rPr lang="en-US" dirty="0" err="1"/>
              <a:t>CollectionView</a:t>
            </a:r>
            <a:endParaRPr lang="en-US" dirty="0"/>
          </a:p>
          <a:p>
            <a:r>
              <a:rPr lang="en-US" dirty="0" err="1"/>
              <a:t>RefreshView</a:t>
            </a:r>
            <a:endParaRPr lang="en-US" dirty="0"/>
          </a:p>
          <a:p>
            <a:r>
              <a:rPr lang="en-US" dirty="0" err="1"/>
              <a:t>SourceLink</a:t>
            </a:r>
            <a:r>
              <a:rPr lang="en-US" dirty="0"/>
              <a:t> Support</a:t>
            </a:r>
          </a:p>
          <a:p>
            <a:r>
              <a:rPr lang="en-US" dirty="0"/>
              <a:t>Display HTML on Labels</a:t>
            </a:r>
          </a:p>
          <a:p>
            <a:r>
              <a:rPr lang="en-US" dirty="0" err="1"/>
              <a:t>CarouselView</a:t>
            </a:r>
            <a:endParaRPr lang="en-US" dirty="0"/>
          </a:p>
          <a:p>
            <a:r>
              <a:rPr lang="en-US" dirty="0"/>
              <a:t>Preview Shell Support in UWP</a:t>
            </a:r>
          </a:p>
          <a:p>
            <a:r>
              <a:rPr lang="en-US" dirty="0"/>
              <a:t>And More: </a:t>
            </a:r>
            <a:r>
              <a:rPr lang="en-US" dirty="0">
                <a:hlinkClick r:id="rId3"/>
              </a:rPr>
              <a:t>http://</a:t>
            </a:r>
            <a:r>
              <a:rPr lang="en-US" dirty="0" err="1">
                <a:hlinkClick r:id="rId3"/>
              </a:rPr>
              <a:t>bit.ly</a:t>
            </a:r>
            <a:r>
              <a:rPr lang="en-US" dirty="0">
                <a:hlinkClick r:id="rId3"/>
              </a:rPr>
              <a:t>/XamarinForms43</a:t>
            </a:r>
            <a:endParaRPr lang="en-US"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575673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5324793" y="2766218"/>
            <a:ext cx="1542413" cy="1325563"/>
          </a:xfrm>
        </p:spPr>
        <p:txBody>
          <a:bodyPr>
            <a:normAutofit/>
          </a:bodyPr>
          <a:lstStyle/>
          <a:p>
            <a:r>
              <a:rPr lang="en-US" b="1" dirty="0"/>
              <a:t>Demo</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910517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865" y="1686200"/>
            <a:ext cx="12190271" cy="821606"/>
          </a:xfrm>
          <a:prstGeom prst="rect">
            <a:avLst/>
          </a:prstGeom>
        </p:spPr>
        <p:txBody>
          <a:bodyPr vert="horz" wrap="square" lIns="179259" tIns="143407" rIns="179259" bIns="143407"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14192">
              <a:lnSpc>
                <a:spcPct val="60000"/>
              </a:lnSpc>
              <a:buClr>
                <a:srgbClr val="FFFFFF"/>
              </a:buClr>
              <a:buSzPct val="90000"/>
            </a:pPr>
            <a:r>
              <a:rPr lang="en-US" sz="7644" spc="0" dirty="0">
                <a:solidFill>
                  <a:schemeClr val="tx1"/>
                </a:solidFill>
                <a:latin typeface="+mn-lt"/>
              </a:rPr>
              <a:t>Questions?</a:t>
            </a:r>
          </a:p>
        </p:txBody>
      </p:sp>
      <p:sp>
        <p:nvSpPr>
          <p:cNvPr id="8" name="TextBox 7"/>
          <p:cNvSpPr txBox="1"/>
          <p:nvPr/>
        </p:nvSpPr>
        <p:spPr>
          <a:xfrm>
            <a:off x="4146242" y="-846504"/>
            <a:ext cx="362021" cy="621468"/>
          </a:xfrm>
          <a:prstGeom prst="rect">
            <a:avLst/>
          </a:prstGeom>
          <a:noFill/>
        </p:spPr>
        <p:txBody>
          <a:bodyPr wrap="none" lIns="179259" tIns="143407" rIns="179259" bIns="143407"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36961" y="4171310"/>
            <a:ext cx="7065051" cy="125073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4" tIns="18674" rIns="18674" bIns="18674" numCol="1" spcCol="14288" rtlCol="0" anchor="ctr">
            <a:spAutoFit/>
          </a:bodyPr>
          <a:lstStyle/>
          <a:p>
            <a:r>
              <a:rPr lang="en-US" sz="1961" dirty="0">
                <a:cs typeface="Arial"/>
              </a:rPr>
              <a:t>Alejandro Ruiz</a:t>
            </a:r>
          </a:p>
          <a:p>
            <a:r>
              <a:rPr lang="en-US" sz="1961" dirty="0">
                <a:latin typeface="+mj-lt"/>
                <a:cs typeface="Arial"/>
              </a:rPr>
              <a:t>Microsoft MVP: Developer Technologies</a:t>
            </a:r>
          </a:p>
          <a:p>
            <a:r>
              <a:rPr lang="en-US" sz="1961" dirty="0">
                <a:latin typeface="+mj-lt"/>
                <a:cs typeface="Arial"/>
              </a:rPr>
              <a:t>.NET Conf 2019 updates for Mobile Developers</a:t>
            </a:r>
          </a:p>
          <a:p>
            <a:r>
              <a:rPr lang="en-US" sz="1961" dirty="0">
                <a:latin typeface="+mj-lt"/>
                <a:cs typeface="Arial"/>
              </a:rPr>
              <a:t>DEMO: </a:t>
            </a:r>
            <a:r>
              <a:rPr lang="en-US" sz="1961" dirty="0">
                <a:latin typeface="+mj-lt"/>
                <a:cs typeface="Arial"/>
                <a:hlinkClick r:id="rId3"/>
              </a:rPr>
              <a:t>https://</a:t>
            </a:r>
            <a:r>
              <a:rPr lang="en-US" sz="1961" dirty="0" err="1">
                <a:latin typeface="+mj-lt"/>
                <a:cs typeface="Arial"/>
                <a:hlinkClick r:id="rId3"/>
              </a:rPr>
              <a:t>github.com</a:t>
            </a:r>
            <a:r>
              <a:rPr lang="en-US" sz="1961" dirty="0">
                <a:latin typeface="+mj-lt"/>
                <a:cs typeface="Arial"/>
                <a:hlinkClick r:id="rId3"/>
              </a:rPr>
              <a:t>/</a:t>
            </a:r>
            <a:r>
              <a:rPr lang="en-US" sz="1961" dirty="0" err="1">
                <a:latin typeface="+mj-lt"/>
                <a:cs typeface="Arial"/>
                <a:hlinkClick r:id="rId3"/>
              </a:rPr>
              <a:t>AlejandroRuiz</a:t>
            </a:r>
            <a:r>
              <a:rPr lang="en-US" sz="1961" dirty="0">
                <a:latin typeface="+mj-lt"/>
                <a:cs typeface="Arial"/>
                <a:hlinkClick r:id="rId3"/>
              </a:rPr>
              <a:t>/DotNetConf2019</a:t>
            </a:r>
            <a:endParaRPr lang="en-US" sz="1961" dirty="0">
              <a:latin typeface="+mj-lt"/>
              <a:cs typeface="Arial"/>
            </a:endParaRPr>
          </a:p>
        </p:txBody>
      </p:sp>
      <p:cxnSp>
        <p:nvCxnSpPr>
          <p:cNvPr id="14" name="Straight Connector 13"/>
          <p:cNvCxnSpPr/>
          <p:nvPr/>
        </p:nvCxnSpPr>
        <p:spPr>
          <a:xfrm flipV="1">
            <a:off x="1776344" y="5590386"/>
            <a:ext cx="9366000" cy="4667"/>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653" y="5819126"/>
            <a:ext cx="9540280" cy="414999"/>
            <a:chOff x="1735137" y="5935662"/>
            <a:chExt cx="9732963" cy="423381"/>
          </a:xfrm>
        </p:grpSpPr>
        <p:sp>
          <p:nvSpPr>
            <p:cNvPr id="10" name="TextBox 9"/>
            <p:cNvSpPr txBox="1"/>
            <p:nvPr/>
          </p:nvSpPr>
          <p:spPr>
            <a:xfrm>
              <a:off x="1735137" y="5935662"/>
              <a:ext cx="3509962" cy="423381"/>
            </a:xfrm>
            <a:prstGeom prst="rect">
              <a:avLst/>
            </a:prstGeom>
            <a:noFill/>
          </p:spPr>
          <p:txBody>
            <a:bodyPr wrap="square" rtlCol="0">
              <a:spAutoFit/>
            </a:bodyPr>
            <a:lstStyle/>
            <a:p>
              <a:pPr>
                <a:lnSpc>
                  <a:spcPct val="130000"/>
                </a:lnSpc>
              </a:pPr>
              <a:r>
                <a:rPr lang="en-US" sz="1765" dirty="0" err="1">
                  <a:latin typeface="+mj-lt"/>
                  <a:cs typeface="Arial"/>
                  <a:hlinkClick r:id="rId4"/>
                </a:rPr>
                <a:t>alejandro@alejandroruizvarela.com</a:t>
              </a:r>
              <a:endParaRPr lang="en-US" sz="1765" dirty="0">
                <a:latin typeface="+mj-lt"/>
                <a:cs typeface="Arial"/>
              </a:endParaRPr>
            </a:p>
          </p:txBody>
        </p:sp>
        <p:sp>
          <p:nvSpPr>
            <p:cNvPr id="11" name="TextBox 10"/>
            <p:cNvSpPr txBox="1"/>
            <p:nvPr/>
          </p:nvSpPr>
          <p:spPr>
            <a:xfrm>
              <a:off x="5245099" y="5935662"/>
              <a:ext cx="4097780" cy="423381"/>
            </a:xfrm>
            <a:prstGeom prst="rect">
              <a:avLst/>
            </a:prstGeom>
            <a:noFill/>
          </p:spPr>
          <p:txBody>
            <a:bodyPr wrap="square" rtlCol="0">
              <a:spAutoFit/>
            </a:bodyPr>
            <a:lstStyle/>
            <a:p>
              <a:pPr algn="ctr">
                <a:lnSpc>
                  <a:spcPct val="130000"/>
                </a:lnSpc>
              </a:pPr>
              <a:r>
                <a:rPr lang="en-US" sz="1765" dirty="0">
                  <a:latin typeface="+mj-lt"/>
                  <a:cs typeface="Arial"/>
                  <a:hlinkClick r:id="rId5"/>
                </a:rPr>
                <a:t>https://</a:t>
              </a:r>
              <a:r>
                <a:rPr lang="en-US" sz="1765" dirty="0" err="1">
                  <a:latin typeface="+mj-lt"/>
                  <a:cs typeface="Arial"/>
                  <a:hlinkClick r:id="rId5"/>
                </a:rPr>
                <a:t>alejandroruizvarela.blogspot.mx</a:t>
              </a:r>
              <a:endParaRPr lang="en-US" sz="1765" dirty="0">
                <a:latin typeface="+mj-lt"/>
                <a:cs typeface="Arial"/>
              </a:endParaRPr>
            </a:p>
          </p:txBody>
        </p:sp>
        <p:sp>
          <p:nvSpPr>
            <p:cNvPr id="15" name="TextBox 14"/>
            <p:cNvSpPr txBox="1"/>
            <p:nvPr/>
          </p:nvSpPr>
          <p:spPr>
            <a:xfrm>
              <a:off x="8978900" y="5935662"/>
              <a:ext cx="2489200" cy="423381"/>
            </a:xfrm>
            <a:prstGeom prst="rect">
              <a:avLst/>
            </a:prstGeom>
            <a:noFill/>
          </p:spPr>
          <p:txBody>
            <a:bodyPr wrap="square" rtlCol="0">
              <a:spAutoFit/>
            </a:bodyPr>
            <a:lstStyle/>
            <a:p>
              <a:pPr algn="r">
                <a:lnSpc>
                  <a:spcPct val="130000"/>
                </a:lnSpc>
              </a:pPr>
              <a:r>
                <a:rPr lang="en-US" sz="1765" dirty="0">
                  <a:latin typeface="+mj-lt"/>
                  <a:cs typeface="Arial"/>
                </a:rPr>
                <a:t>@</a:t>
              </a:r>
              <a:r>
                <a:rPr lang="en-US" sz="1765" dirty="0" err="1">
                  <a:latin typeface="+mj-lt"/>
                  <a:cs typeface="Arial"/>
                </a:rPr>
                <a:t>alejandroruizva</a:t>
              </a:r>
              <a:endParaRPr lang="en-US" sz="1765" dirty="0">
                <a:latin typeface="+mj-lt"/>
                <a:cs typeface="Arial"/>
              </a:endParaRPr>
            </a:p>
          </p:txBody>
        </p:sp>
      </p:grpSp>
      <p:sp>
        <p:nvSpPr>
          <p:cNvPr id="13" name="Rectangle 12">
            <a:extLst>
              <a:ext uri="{FF2B5EF4-FFF2-40B4-BE49-F238E27FC236}">
                <a16:creationId xmlns:a16="http://schemas.microsoft.com/office/drawing/2014/main" id="{964BE3F0-63DC-9542-A89D-4103849CD187}"/>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872A9B-02DA-E84F-B55A-2523C8C73C33}"/>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8891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n-US" b="1" dirty="0"/>
              <a:t>.NET Conf 2019 A</a:t>
            </a:r>
            <a:r>
              <a:rPr lang="en-US" dirty="0"/>
              <a:t>nnouncements</a:t>
            </a:r>
            <a:endParaRPr lang="en-US" b="1" dirty="0"/>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873188"/>
            <a:ext cx="10515600" cy="4002834"/>
          </a:xfrm>
        </p:spPr>
        <p:txBody>
          <a:bodyPr/>
          <a:lstStyle/>
          <a:p>
            <a:r>
              <a:rPr lang="en-US" dirty="0"/>
              <a:t>.NET Core 3.0</a:t>
            </a:r>
          </a:p>
          <a:p>
            <a:r>
              <a:rPr lang="en-US" dirty="0"/>
              <a:t>ASP.NET Core 3.0</a:t>
            </a:r>
          </a:p>
          <a:p>
            <a:r>
              <a:rPr lang="en-US" dirty="0"/>
              <a:t>Entity Framework Core 3.0</a:t>
            </a:r>
          </a:p>
          <a:p>
            <a:r>
              <a:rPr lang="en-US" dirty="0"/>
              <a:t>Visual Studio 2019 16.3</a:t>
            </a:r>
          </a:p>
          <a:p>
            <a:r>
              <a:rPr lang="en-US" dirty="0"/>
              <a:t>Visual Studio 2019 for Mac 8.3</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757461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n-US" b="1" dirty="0"/>
              <a:t>Xamarin Announcements</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873188"/>
            <a:ext cx="10515600" cy="4002834"/>
          </a:xfrm>
        </p:spPr>
        <p:txBody>
          <a:bodyPr/>
          <a:lstStyle/>
          <a:p>
            <a:r>
              <a:rPr lang="en-US" dirty="0"/>
              <a:t>XAML Hot Reload for </a:t>
            </a:r>
            <a:r>
              <a:rPr lang="en-US" dirty="0" err="1"/>
              <a:t>Xamarin.Forms</a:t>
            </a:r>
            <a:r>
              <a:rPr lang="en-US" dirty="0"/>
              <a:t> (Stable)</a:t>
            </a:r>
          </a:p>
          <a:p>
            <a:r>
              <a:rPr lang="en-US" dirty="0"/>
              <a:t>Xamarin Hot Restart (Preview)</a:t>
            </a:r>
          </a:p>
          <a:p>
            <a:r>
              <a:rPr lang="en-US" dirty="0"/>
              <a:t>iOS 13 Support</a:t>
            </a:r>
          </a:p>
          <a:p>
            <a:r>
              <a:rPr lang="en-US" dirty="0"/>
              <a:t>Android 10 Support</a:t>
            </a:r>
          </a:p>
          <a:p>
            <a:r>
              <a:rPr lang="en-US" dirty="0" err="1"/>
              <a:t>Xamarin.Forms</a:t>
            </a:r>
            <a:r>
              <a:rPr lang="en-US" dirty="0"/>
              <a:t> 4.3</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671449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n-US" b="1" dirty="0"/>
              <a:t>XAML Hot Reload for </a:t>
            </a:r>
            <a:r>
              <a:rPr lang="en-US" b="1" dirty="0" err="1"/>
              <a:t>Xamarin.Forms</a:t>
            </a:r>
            <a:endParaRPr lang="en-US" b="1" dirty="0"/>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873188"/>
            <a:ext cx="10515600" cy="4002834"/>
          </a:xfrm>
        </p:spPr>
        <p:txBody>
          <a:bodyPr/>
          <a:lstStyle/>
          <a:p>
            <a:pPr marL="0" indent="0">
              <a:buNone/>
            </a:pPr>
            <a:r>
              <a:rPr lang="en-US" dirty="0"/>
              <a:t>XAML Hot Reload for </a:t>
            </a:r>
            <a:r>
              <a:rPr lang="en-US" dirty="0" err="1"/>
              <a:t>Xamarin.Forms</a:t>
            </a:r>
            <a:r>
              <a:rPr lang="en-US" dirty="0"/>
              <a:t> enables you to make changes to your XAML UI. Also see them reflected live, without requiring another compile and deploy.</a:t>
            </a:r>
          </a:p>
          <a:p>
            <a:pPr marL="0" indent="0">
              <a:buNone/>
            </a:pPr>
            <a:endParaRPr lang="en-US" dirty="0"/>
          </a:p>
          <a:p>
            <a:pPr marL="0" indent="0">
              <a:buNone/>
            </a:pPr>
            <a:r>
              <a:rPr lang="en-US" dirty="0"/>
              <a:t>Your application is compiled using XAML Hot Reload. Which means it works with all libraries and third-party controls. Whether you are building an iOS or Android app or iterating on an emulator, simulator, or physical device, XAML Hot Reload plugs into your existing workflow. This enables you to rapidly iterate over your user interface.</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604261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5324793" y="2766218"/>
            <a:ext cx="1542413" cy="1325563"/>
          </a:xfrm>
        </p:spPr>
        <p:txBody>
          <a:bodyPr>
            <a:normAutofit/>
          </a:bodyPr>
          <a:lstStyle/>
          <a:p>
            <a:r>
              <a:rPr lang="en-US" b="1" dirty="0"/>
              <a:t>Demo</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706984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n-US" b="1" dirty="0"/>
              <a:t>Xamarin Hot Restart</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873188"/>
            <a:ext cx="10515600" cy="4002834"/>
          </a:xfrm>
        </p:spPr>
        <p:txBody>
          <a:bodyPr/>
          <a:lstStyle/>
          <a:p>
            <a:pPr marL="0" indent="0">
              <a:buNone/>
            </a:pPr>
            <a:r>
              <a:rPr lang="en-US" dirty="0"/>
              <a:t>To enable rapid iteration for these scenarios, Xamarin is introducing </a:t>
            </a:r>
            <a:r>
              <a:rPr lang="en-US" b="1" dirty="0"/>
              <a:t>Xamarin Hot Restart</a:t>
            </a:r>
            <a:r>
              <a:rPr lang="en-US" dirty="0"/>
              <a:t>. Which applies changes made to your app, including multi-file code edits, resources, and references. Rather than having to perform a full incremental build and deploy again when making larger edits to an app, Press the restart button. This will push the new assemblies directly into the existing app bundle.</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108174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n-US" b="1" dirty="0"/>
              <a:t>Impact</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873188"/>
            <a:ext cx="10515600" cy="4002834"/>
          </a:xfrm>
        </p:spPr>
        <p:txBody>
          <a:bodyPr/>
          <a:lstStyle/>
          <a:p>
            <a:pPr marL="0" indent="0">
              <a:buNone/>
            </a:pPr>
            <a:r>
              <a:rPr lang="en-US" dirty="0"/>
              <a:t>See the impact of the Xamarin Hot Restart can have on your inner development loop. Check out the improvements seen when using Xamarin Hot Restart on the SmartHotel360 app:</a:t>
            </a:r>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B7DC1B2-56F7-234D-AE76-40488ED1DC2D}"/>
              </a:ext>
            </a:extLst>
          </p:cNvPr>
          <p:cNvPicPr>
            <a:picLocks noChangeAspect="1"/>
          </p:cNvPicPr>
          <p:nvPr/>
        </p:nvPicPr>
        <p:blipFill>
          <a:blip r:embed="rId3"/>
          <a:stretch>
            <a:fillRect/>
          </a:stretch>
        </p:blipFill>
        <p:spPr>
          <a:xfrm>
            <a:off x="1143000" y="3429000"/>
            <a:ext cx="9906000" cy="2540000"/>
          </a:xfrm>
          <a:prstGeom prst="rect">
            <a:avLst/>
          </a:prstGeom>
        </p:spPr>
      </p:pic>
    </p:spTree>
    <p:extLst>
      <p:ext uri="{BB962C8B-B14F-4D97-AF65-F5344CB8AC3E}">
        <p14:creationId xmlns:p14="http://schemas.microsoft.com/office/powerpoint/2010/main" val="196828062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descr="Xamarin Hot Restart.mp4">
            <a:hlinkClick r:id="" action="ppaction://media"/>
            <a:extLst>
              <a:ext uri="{FF2B5EF4-FFF2-40B4-BE49-F238E27FC236}">
                <a16:creationId xmlns:a16="http://schemas.microsoft.com/office/drawing/2014/main" id="{D8BB39E7-406E-8D44-BB21-92F901BD1914}"/>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0" y="0"/>
            <a:ext cx="12193447" cy="6858000"/>
          </a:xfrm>
        </p:spPr>
      </p:pic>
    </p:spTree>
    <p:extLst>
      <p:ext uri="{BB962C8B-B14F-4D97-AF65-F5344CB8AC3E}">
        <p14:creationId xmlns:p14="http://schemas.microsoft.com/office/powerpoint/2010/main" val="2611721827"/>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870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9CB1-9A17-7C4F-8511-54A8454086BA}"/>
              </a:ext>
            </a:extLst>
          </p:cNvPr>
          <p:cNvSpPr>
            <a:spLocks noGrp="1"/>
          </p:cNvSpPr>
          <p:nvPr>
            <p:ph type="title"/>
          </p:nvPr>
        </p:nvSpPr>
        <p:spPr>
          <a:xfrm>
            <a:off x="224742" y="365125"/>
            <a:ext cx="10515600" cy="1325563"/>
          </a:xfrm>
        </p:spPr>
        <p:txBody>
          <a:bodyPr>
            <a:normAutofit/>
          </a:bodyPr>
          <a:lstStyle/>
          <a:p>
            <a:r>
              <a:rPr lang="en-US" b="1" dirty="0"/>
              <a:t>Sign up for Preview</a:t>
            </a:r>
          </a:p>
        </p:txBody>
      </p:sp>
      <p:sp>
        <p:nvSpPr>
          <p:cNvPr id="3" name="Content Placeholder 2">
            <a:extLst>
              <a:ext uri="{FF2B5EF4-FFF2-40B4-BE49-F238E27FC236}">
                <a16:creationId xmlns:a16="http://schemas.microsoft.com/office/drawing/2014/main" id="{E65845F8-C3DD-0744-AC43-72EAB0E99A27}"/>
              </a:ext>
            </a:extLst>
          </p:cNvPr>
          <p:cNvSpPr>
            <a:spLocks noGrp="1"/>
          </p:cNvSpPr>
          <p:nvPr>
            <p:ph idx="1"/>
          </p:nvPr>
        </p:nvSpPr>
        <p:spPr>
          <a:xfrm>
            <a:off x="224742" y="1873188"/>
            <a:ext cx="10515600" cy="4002834"/>
          </a:xfrm>
        </p:spPr>
        <p:txBody>
          <a:bodyPr/>
          <a:lstStyle/>
          <a:p>
            <a:pPr marL="0" indent="0">
              <a:buNone/>
            </a:pPr>
            <a:r>
              <a:rPr lang="en-US" dirty="0">
                <a:hlinkClick r:id="rId3"/>
              </a:rPr>
              <a:t>http://</a:t>
            </a:r>
            <a:r>
              <a:rPr lang="en-US" dirty="0" err="1">
                <a:hlinkClick r:id="rId3"/>
              </a:rPr>
              <a:t>bit.ly</a:t>
            </a:r>
            <a:r>
              <a:rPr lang="en-US" dirty="0">
                <a:hlinkClick r:id="rId3"/>
              </a:rPr>
              <a:t>/</a:t>
            </a:r>
            <a:r>
              <a:rPr lang="en-US" dirty="0" err="1">
                <a:hlinkClick r:id="rId3"/>
              </a:rPr>
              <a:t>HotRestartPreview</a:t>
            </a:r>
            <a:endParaRPr lang="en-US" dirty="0"/>
          </a:p>
        </p:txBody>
      </p:sp>
      <p:sp>
        <p:nvSpPr>
          <p:cNvPr id="4" name="Rectangle 3">
            <a:extLst>
              <a:ext uri="{FF2B5EF4-FFF2-40B4-BE49-F238E27FC236}">
                <a16:creationId xmlns:a16="http://schemas.microsoft.com/office/drawing/2014/main" id="{FD504B0F-072D-474B-945F-FDA4BE33FE88}"/>
              </a:ext>
            </a:extLst>
          </p:cNvPr>
          <p:cNvSpPr/>
          <p:nvPr/>
        </p:nvSpPr>
        <p:spPr>
          <a:xfrm>
            <a:off x="0" y="6446836"/>
            <a:ext cx="12192000" cy="428525"/>
          </a:xfrm>
          <a:prstGeom prst="rect">
            <a:avLst/>
          </a:prstGeom>
          <a:solidFill>
            <a:srgbClr val="47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F87483-2E1B-6B42-AAB0-26D82FDEF1C7}"/>
              </a:ext>
            </a:extLst>
          </p:cNvPr>
          <p:cNvSpPr/>
          <p:nvPr/>
        </p:nvSpPr>
        <p:spPr>
          <a:xfrm rot="5400000">
            <a:off x="8549833" y="3233194"/>
            <a:ext cx="6875361" cy="408972"/>
          </a:xfrm>
          <a:prstGeom prst="rect">
            <a:avLst/>
          </a:prstGeom>
          <a:solidFill>
            <a:srgbClr val="59B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6796549"/>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TotalTime>
  <Words>641</Words>
  <Application>Microsoft Macintosh PowerPoint</Application>
  <PresentationFormat>Widescreen</PresentationFormat>
  <Paragraphs>72</Paragraphs>
  <Slides>14</Slides>
  <Notes>12</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Segoe UI</vt:lpstr>
      <vt:lpstr>Office Theme</vt:lpstr>
      <vt:lpstr>PowerPoint Presentation</vt:lpstr>
      <vt:lpstr>.NET Conf 2019 Announcements</vt:lpstr>
      <vt:lpstr>Xamarin Announcements</vt:lpstr>
      <vt:lpstr>XAML Hot Reload for Xamarin.Forms</vt:lpstr>
      <vt:lpstr>Demo</vt:lpstr>
      <vt:lpstr>Xamarin Hot Restart</vt:lpstr>
      <vt:lpstr>Impact</vt:lpstr>
      <vt:lpstr>PowerPoint Presentation</vt:lpstr>
      <vt:lpstr>Sign up for Preview</vt:lpstr>
      <vt:lpstr>iOS 13 Support</vt:lpstr>
      <vt:lpstr>Android 10 Support</vt:lpstr>
      <vt:lpstr>Xamarin.Forms 4.3</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Alejandro Ruiz</dc:creator>
  <cp:lastModifiedBy>Alejandro Ruiz</cp:lastModifiedBy>
  <cp:revision>17</cp:revision>
  <dcterms:created xsi:type="dcterms:W3CDTF">2019-10-22T14:05:07Z</dcterms:created>
  <dcterms:modified xsi:type="dcterms:W3CDTF">2019-10-23T04:32:19Z</dcterms:modified>
</cp:coreProperties>
</file>