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1387" r:id="rId3"/>
    <p:sldId id="1388" r:id="rId4"/>
    <p:sldId id="1389" r:id="rId5"/>
    <p:sldId id="1390" r:id="rId6"/>
    <p:sldId id="1391" r:id="rId7"/>
    <p:sldId id="1392" r:id="rId8"/>
    <p:sldId id="1394" r:id="rId9"/>
    <p:sldId id="1393" r:id="rId10"/>
    <p:sldId id="1396" r:id="rId11"/>
    <p:sldId id="1398" r:id="rId12"/>
    <p:sldId id="1397" r:id="rId13"/>
    <p:sldId id="1399" r:id="rId14"/>
    <p:sldId id="1400" r:id="rId15"/>
    <p:sldId id="1401" r:id="rId16"/>
    <p:sldId id="1374" r:id="rId17"/>
    <p:sldId id="1371" r:id="rId18"/>
    <p:sldId id="1350" r:id="rId19"/>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5"/>
    <p:restoredTop sz="95968"/>
  </p:normalViewPr>
  <p:slideViewPr>
    <p:cSldViewPr snapToGrid="0" snapToObjects="1">
      <p:cViewPr varScale="1">
        <p:scale>
          <a:sx n="86" d="100"/>
          <a:sy n="86" d="100"/>
        </p:scale>
        <p:origin x="232" y="1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F9BB7-CFE5-464A-BEBB-B5B7AF73EA11}" type="datetimeFigureOut">
              <a:rPr lang="en-MX" smtClean="0"/>
              <a:t>09/12/22</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81E6C-8877-CC42-9EFA-75A12A8578D3}" type="slidenum">
              <a:rPr lang="en-MX" smtClean="0"/>
              <a:t>‹#›</a:t>
            </a:fld>
            <a:endParaRPr lang="en-MX"/>
          </a:p>
        </p:txBody>
      </p:sp>
    </p:spTree>
    <p:extLst>
      <p:ext uri="{BB962C8B-B14F-4D97-AF65-F5344CB8AC3E}">
        <p14:creationId xmlns:p14="http://schemas.microsoft.com/office/powerpoint/2010/main" val="56643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252917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11</a:t>
            </a:fld>
            <a:endParaRPr lang="en-US"/>
          </a:p>
        </p:txBody>
      </p:sp>
    </p:spTree>
    <p:extLst>
      <p:ext uri="{BB962C8B-B14F-4D97-AF65-F5344CB8AC3E}">
        <p14:creationId xmlns:p14="http://schemas.microsoft.com/office/powerpoint/2010/main" val="40132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12</a:t>
            </a:fld>
            <a:endParaRPr lang="en-US"/>
          </a:p>
        </p:txBody>
      </p:sp>
    </p:spTree>
    <p:extLst>
      <p:ext uri="{BB962C8B-B14F-4D97-AF65-F5344CB8AC3E}">
        <p14:creationId xmlns:p14="http://schemas.microsoft.com/office/powerpoint/2010/main" val="144737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13</a:t>
            </a:fld>
            <a:endParaRPr lang="en-US"/>
          </a:p>
        </p:txBody>
      </p:sp>
    </p:spTree>
    <p:extLst>
      <p:ext uri="{BB962C8B-B14F-4D97-AF65-F5344CB8AC3E}">
        <p14:creationId xmlns:p14="http://schemas.microsoft.com/office/powerpoint/2010/main" val="178927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14</a:t>
            </a:fld>
            <a:endParaRPr lang="en-US"/>
          </a:p>
        </p:txBody>
      </p:sp>
    </p:spTree>
    <p:extLst>
      <p:ext uri="{BB962C8B-B14F-4D97-AF65-F5344CB8AC3E}">
        <p14:creationId xmlns:p14="http://schemas.microsoft.com/office/powerpoint/2010/main" val="11165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15</a:t>
            </a:fld>
            <a:endParaRPr lang="en-US"/>
          </a:p>
        </p:txBody>
      </p:sp>
    </p:spTree>
    <p:extLst>
      <p:ext uri="{BB962C8B-B14F-4D97-AF65-F5344CB8AC3E}">
        <p14:creationId xmlns:p14="http://schemas.microsoft.com/office/powerpoint/2010/main" val="297686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16</a:t>
            </a:fld>
            <a:endParaRPr lang="en-US"/>
          </a:p>
        </p:txBody>
      </p:sp>
    </p:spTree>
    <p:extLst>
      <p:ext uri="{BB962C8B-B14F-4D97-AF65-F5344CB8AC3E}">
        <p14:creationId xmlns:p14="http://schemas.microsoft.com/office/powerpoint/2010/main" val="61147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17</a:t>
            </a:fld>
            <a:endParaRPr lang="en-US"/>
          </a:p>
        </p:txBody>
      </p:sp>
    </p:spTree>
    <p:extLst>
      <p:ext uri="{BB962C8B-B14F-4D97-AF65-F5344CB8AC3E}">
        <p14:creationId xmlns:p14="http://schemas.microsoft.com/office/powerpoint/2010/main" val="2650425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12/9/22</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3232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3757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352884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172763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240639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21327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8</a:t>
            </a:fld>
            <a:endParaRPr lang="en-US"/>
          </a:p>
        </p:txBody>
      </p:sp>
    </p:spTree>
    <p:extLst>
      <p:ext uri="{BB962C8B-B14F-4D97-AF65-F5344CB8AC3E}">
        <p14:creationId xmlns:p14="http://schemas.microsoft.com/office/powerpoint/2010/main" val="29897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117880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9B310-3D18-CC4B-B343-71F2FD2CA4EF}" type="slidenum">
              <a:rPr lang="en-US" smtClean="0"/>
              <a:t>10</a:t>
            </a:fld>
            <a:endParaRPr lang="en-US"/>
          </a:p>
        </p:txBody>
      </p:sp>
    </p:spTree>
    <p:extLst>
      <p:ext uri="{BB962C8B-B14F-4D97-AF65-F5344CB8AC3E}">
        <p14:creationId xmlns:p14="http://schemas.microsoft.com/office/powerpoint/2010/main" val="11705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9B06-621F-2546-A56D-0B1C9780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F2D87402-82D9-784D-9D09-663A2DC1A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858E943-8D2C-F548-9DD5-76EB60D90180}"/>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C5A471A8-311E-EF41-BFD5-720F671229F1}"/>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A4A1D32D-90D1-334C-A730-1FA53930998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11393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0BC5-A7F6-C041-97B4-74F72AE3CE90}"/>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DEC0E05-7E6C-7D4B-8EEF-AD62879CD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AB6D570-279B-0847-BDAD-68604260B0E1}"/>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45C1909A-122D-3F44-B40A-78C5824A67EB}"/>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5D98214-36A5-154C-8EB5-03C4F1DF6851}"/>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24657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7FEDC-1B33-9A4F-A514-860AAE50B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17784718-1378-A44F-8E18-7921849EB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0ECFDE4-C62C-AF45-84EB-86F164406345}"/>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6CB390A5-1E4E-384F-A36A-7488B4EB3C3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3D0B945D-AE1A-3946-9641-D7EF7B51F75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192595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ABA8-CC4E-2E4E-BA16-22DC3AC8205E}"/>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178F1C2-5FB3-4F44-BCB0-4ABBFBE5C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1A551818-E712-D240-933E-C9E6FD018551}"/>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45F5A261-817E-E54C-BD74-4CC8205078F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C26F91-B540-2046-9413-6535F5E86FE7}"/>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05845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50A7-F4BC-1F48-80E7-93F6EBECF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FE61EC6B-832E-264B-AA38-8F9348402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13057-8DEA-D747-B220-526A13290E0F}"/>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6B6A7D8C-CFA6-BD42-A5DF-F3ADF9EC917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2D1D811-D7C8-894D-9134-43631A3E1389}"/>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2626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EF8B-F1DB-4C47-8C68-E35BE3553665}"/>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619877A-2AAC-F643-8185-6D144DDEF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B3845708-8E0F-2C41-AA89-193C0D956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E12D572C-DF0C-F247-ADDC-2677C0305295}"/>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6" name="Footer Placeholder 5">
            <a:extLst>
              <a:ext uri="{FF2B5EF4-FFF2-40B4-BE49-F238E27FC236}">
                <a16:creationId xmlns:a16="http://schemas.microsoft.com/office/drawing/2014/main" id="{047CEC88-429E-6948-9450-8E51A84BE8D3}"/>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7BB7279D-C92E-B740-A2D6-9BFAE43875D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352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AED3-B903-B94D-869E-71951D177F81}"/>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90D5605B-40B2-E040-804C-7AE0389FF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BA15A-AC7A-BC4F-BF8E-0A8E71D95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0EFF0BF7-0FBF-5040-BD53-4248D47193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9DA30-971A-8E4D-A1DD-42B752564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15D1CF3A-9696-F446-85C8-DAB89F9FF311}"/>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8" name="Footer Placeholder 7">
            <a:extLst>
              <a:ext uri="{FF2B5EF4-FFF2-40B4-BE49-F238E27FC236}">
                <a16:creationId xmlns:a16="http://schemas.microsoft.com/office/drawing/2014/main" id="{3DE56064-7DDC-3D40-BFD8-EA8B8F9351EB}"/>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56B70301-B60E-6847-BDA3-1F5503FAD12B}"/>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1421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9047-6EB6-234B-9C36-C0A99CE28A03}"/>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FFF9C6F-BB17-CC48-8DF9-65F745699338}"/>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4" name="Footer Placeholder 3">
            <a:extLst>
              <a:ext uri="{FF2B5EF4-FFF2-40B4-BE49-F238E27FC236}">
                <a16:creationId xmlns:a16="http://schemas.microsoft.com/office/drawing/2014/main" id="{E193666C-B3F1-BF4A-B4E4-9EECA90E5450}"/>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D04A19DE-9961-6049-9927-5164A58FD23A}"/>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8507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3DD02-345E-F54B-AFF9-57CC381B295D}"/>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3" name="Footer Placeholder 2">
            <a:extLst>
              <a:ext uri="{FF2B5EF4-FFF2-40B4-BE49-F238E27FC236}">
                <a16:creationId xmlns:a16="http://schemas.microsoft.com/office/drawing/2014/main" id="{8038C666-A653-F041-80F5-BA7714CFD692}"/>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D6FF9528-DA23-2347-937F-B2B69C169176}"/>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1927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B2B9-DCDC-5A48-BA8C-1BC359B91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C95303BC-2C61-7A40-A142-B3EE2D7B4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D9747248-C6F1-004A-AE98-FCA578715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32906-13C8-1748-86B9-55E57B3B772B}"/>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6" name="Footer Placeholder 5">
            <a:extLst>
              <a:ext uri="{FF2B5EF4-FFF2-40B4-BE49-F238E27FC236}">
                <a16:creationId xmlns:a16="http://schemas.microsoft.com/office/drawing/2014/main" id="{2F5370B3-8C05-C74C-B07D-5E0F92694C00}"/>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BA43152-BE11-544B-BAFB-3C9829199700}"/>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38413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203B-7F18-9B44-9811-8F683D3E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F3A9FABF-1FD0-1344-92D8-AB89E0950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FD3604D5-F1A0-B348-AE29-5DD4EF7B2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4FDCF-A1CF-1D4D-A7AE-E0A3CEC081FE}"/>
              </a:ext>
            </a:extLst>
          </p:cNvPr>
          <p:cNvSpPr>
            <a:spLocks noGrp="1"/>
          </p:cNvSpPr>
          <p:nvPr>
            <p:ph type="dt" sz="half" idx="10"/>
          </p:nvPr>
        </p:nvSpPr>
        <p:spPr/>
        <p:txBody>
          <a:bodyPr/>
          <a:lstStyle/>
          <a:p>
            <a:fld id="{381C2595-9710-F448-9D2B-ADDF02AEEBDB}" type="datetimeFigureOut">
              <a:rPr lang="en-MX" smtClean="0"/>
              <a:t>09/12/22</a:t>
            </a:fld>
            <a:endParaRPr lang="en-MX"/>
          </a:p>
        </p:txBody>
      </p:sp>
      <p:sp>
        <p:nvSpPr>
          <p:cNvPr id="6" name="Footer Placeholder 5">
            <a:extLst>
              <a:ext uri="{FF2B5EF4-FFF2-40B4-BE49-F238E27FC236}">
                <a16:creationId xmlns:a16="http://schemas.microsoft.com/office/drawing/2014/main" id="{1097207F-4F20-0643-9805-9F38D1F6ABF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0027442-FF97-4944-B9F8-364F41C6D315}"/>
              </a:ext>
            </a:extLst>
          </p:cNvPr>
          <p:cNvSpPr>
            <a:spLocks noGrp="1"/>
          </p:cNvSpPr>
          <p:nvPr>
            <p:ph type="sldNum" sz="quarter" idx="12"/>
          </p:nvPr>
        </p:nvSpPr>
        <p:spPr/>
        <p:txBody>
          <a:bodyPr/>
          <a:lstStyle/>
          <a:p>
            <a:fld id="{96748FB5-B7AD-BE4E-8DB9-5F69FC3F206A}" type="slidenum">
              <a:rPr lang="en-MX" smtClean="0"/>
              <a:t>‹#›</a:t>
            </a:fld>
            <a:endParaRPr lang="en-MX"/>
          </a:p>
        </p:txBody>
      </p:sp>
    </p:spTree>
    <p:extLst>
      <p:ext uri="{BB962C8B-B14F-4D97-AF65-F5344CB8AC3E}">
        <p14:creationId xmlns:p14="http://schemas.microsoft.com/office/powerpoint/2010/main" val="2519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56AB7-B2D8-B542-B4DA-21BC5FD3B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DB444D36-15DC-1B41-A132-C124DB4B6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6B0EF563-97BC-B04D-B9EC-34321E73A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C2595-9710-F448-9D2B-ADDF02AEEBDB}" type="datetimeFigureOut">
              <a:rPr lang="en-MX" smtClean="0"/>
              <a:t>09/12/22</a:t>
            </a:fld>
            <a:endParaRPr lang="en-MX"/>
          </a:p>
        </p:txBody>
      </p:sp>
      <p:sp>
        <p:nvSpPr>
          <p:cNvPr id="5" name="Footer Placeholder 4">
            <a:extLst>
              <a:ext uri="{FF2B5EF4-FFF2-40B4-BE49-F238E27FC236}">
                <a16:creationId xmlns:a16="http://schemas.microsoft.com/office/drawing/2014/main" id="{386AF9D4-BC87-8F43-B469-8C5FD4A2E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967EC39F-3857-E04F-9BBB-EE85839C1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48FB5-B7AD-BE4E-8DB9-5F69FC3F206A}" type="slidenum">
              <a:rPr lang="en-MX" smtClean="0"/>
              <a:t>‹#›</a:t>
            </a:fld>
            <a:endParaRPr lang="en-MX"/>
          </a:p>
        </p:txBody>
      </p:sp>
    </p:spTree>
    <p:extLst>
      <p:ext uri="{BB962C8B-B14F-4D97-AF65-F5344CB8AC3E}">
        <p14:creationId xmlns:p14="http://schemas.microsoft.com/office/powerpoint/2010/main" val="153871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google.com/accessibility/android/answer/637657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tpgi.com/color-contrast-checker/" TargetMode="External"/><Relationship Id="rId4" Type="http://schemas.openxmlformats.org/officeDocument/2006/relationships/hyperlink" Target="https://developer.apple.com/library/archive/documentation/Accessibility/Conceptual/AccessibilityMacOSX/OSXAXTestingApp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deque.com/axe/devtoo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evinced.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lejandroRuiz/Posadev2022"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alejandroruizvarela.blogspot.mx/"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standards-guidelines/mob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w3.org/TR/WCAG2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eb-accessibility.carnegiemuseums.org/design/colo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w3.org/TR/WCAG21/#images-of-text" TargetMode="External"/><Relationship Id="rId4" Type="http://schemas.openxmlformats.org/officeDocument/2006/relationships/hyperlink" Target="https://www.w3.org/TR/WCAG21/#keyboard-accessib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2.material.io/design/usability/accessibility.html#layout-and-typ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w3.org/TR/WCAG21/#text-alternatives" TargetMode="External"/><Relationship Id="rId4" Type="http://schemas.openxmlformats.org/officeDocument/2006/relationships/hyperlink" Target="https://www.w3.org/TR/WCAG21/#pointer-ges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7185D5-B02E-D30B-DD04-03C29061F39C}"/>
              </a:ext>
            </a:extLst>
          </p:cNvPr>
          <p:cNvPicPr>
            <a:picLocks noChangeAspect="1"/>
          </p:cNvPicPr>
          <p:nvPr/>
        </p:nvPicPr>
        <p:blipFill>
          <a:blip r:embed="rId2"/>
          <a:stretch>
            <a:fillRect/>
          </a:stretch>
        </p:blipFill>
        <p:spPr>
          <a:xfrm>
            <a:off x="4123689" y="2904893"/>
            <a:ext cx="3944620" cy="3944620"/>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0"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60B7B4-46D4-6346-802A-DC0F27850D5D}"/>
              </a:ext>
            </a:extLst>
          </p:cNvPr>
          <p:cNvSpPr txBox="1"/>
          <p:nvPr/>
        </p:nvSpPr>
        <p:spPr>
          <a:xfrm>
            <a:off x="3628407" y="991362"/>
            <a:ext cx="4935184" cy="1938992"/>
          </a:xfrm>
          <a:prstGeom prst="rect">
            <a:avLst/>
          </a:prstGeom>
          <a:noFill/>
        </p:spPr>
        <p:txBody>
          <a:bodyPr wrap="square" rtlCol="0">
            <a:spAutoFit/>
          </a:bodyPr>
          <a:lstStyle/>
          <a:p>
            <a:pPr algn="ctr"/>
            <a:r>
              <a:rPr lang="es-ES" sz="4000" dirty="0">
                <a:solidFill>
                  <a:schemeClr val="bg1"/>
                </a:solidFill>
              </a:rPr>
              <a:t>Introducción a la Accesibilidad con .NET MAUI</a:t>
            </a:r>
          </a:p>
        </p:txBody>
      </p:sp>
      <p:sp>
        <p:nvSpPr>
          <p:cNvPr id="11" name="TextBox 10">
            <a:extLst>
              <a:ext uri="{FF2B5EF4-FFF2-40B4-BE49-F238E27FC236}">
                <a16:creationId xmlns:a16="http://schemas.microsoft.com/office/drawing/2014/main" id="{89007B55-DD31-174E-B100-FEAEC2E7B736}"/>
              </a:ext>
            </a:extLst>
          </p:cNvPr>
          <p:cNvSpPr txBox="1"/>
          <p:nvPr/>
        </p:nvSpPr>
        <p:spPr>
          <a:xfrm>
            <a:off x="7097263" y="5703050"/>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12" name="TextBox 11">
            <a:extLst>
              <a:ext uri="{FF2B5EF4-FFF2-40B4-BE49-F238E27FC236}">
                <a16:creationId xmlns:a16="http://schemas.microsoft.com/office/drawing/2014/main" id="{B9CAF70D-CCC3-2B40-A298-D07112692F63}"/>
              </a:ext>
            </a:extLst>
          </p:cNvPr>
          <p:cNvSpPr txBox="1"/>
          <p:nvPr/>
        </p:nvSpPr>
        <p:spPr>
          <a:xfrm>
            <a:off x="8856140" y="6333872"/>
            <a:ext cx="3152172" cy="338554"/>
          </a:xfrm>
          <a:prstGeom prst="rect">
            <a:avLst/>
          </a:prstGeom>
          <a:noFill/>
        </p:spPr>
        <p:txBody>
          <a:bodyPr wrap="square" rtlCol="0">
            <a:spAutoFit/>
          </a:bodyPr>
          <a:lstStyle/>
          <a:p>
            <a:pPr algn="r" fontAlgn="base"/>
            <a:r>
              <a:rPr lang="en-US" sz="1600" dirty="0">
                <a:solidFill>
                  <a:srgbClr val="54BABB"/>
                </a:solidFill>
              </a:rPr>
              <a:t>Microsoft MVP</a:t>
            </a:r>
          </a:p>
        </p:txBody>
      </p:sp>
    </p:spTree>
    <p:extLst>
      <p:ext uri="{BB962C8B-B14F-4D97-AF65-F5344CB8AC3E}">
        <p14:creationId xmlns:p14="http://schemas.microsoft.com/office/powerpoint/2010/main" val="1734228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Pruebas manuales</a:t>
            </a:r>
          </a:p>
          <a:p>
            <a:pPr lvl="1"/>
            <a:r>
              <a:rPr lang="es-ES_tradnl" dirty="0"/>
              <a:t>Android (Google) ofrece un scanner que puede ser instalado para poder verificar tus aplicaciones (</a:t>
            </a:r>
            <a:r>
              <a:rPr lang="es-ES_tradnl" dirty="0">
                <a:hlinkClick r:id="rId3"/>
              </a:rPr>
              <a:t>Info</a:t>
            </a:r>
            <a:r>
              <a:rPr lang="es-ES_tradnl" dirty="0"/>
              <a:t>)</a:t>
            </a:r>
          </a:p>
          <a:p>
            <a:pPr lvl="1"/>
            <a:r>
              <a:rPr lang="es-ES_tradnl" dirty="0"/>
              <a:t>iOS (Apple) ofrece un herramienta dentro de </a:t>
            </a:r>
            <a:r>
              <a:rPr lang="es-ES_tradnl" dirty="0" err="1"/>
              <a:t>Xcode</a:t>
            </a:r>
            <a:r>
              <a:rPr lang="es-ES_tradnl" dirty="0"/>
              <a:t> que ter permite verificar tus aplicaciones (</a:t>
            </a:r>
            <a:r>
              <a:rPr lang="es-ES_tradnl" dirty="0">
                <a:hlinkClick r:id="rId4"/>
              </a:rPr>
              <a:t>Info</a:t>
            </a:r>
            <a:r>
              <a:rPr lang="es-ES_tradnl" dirty="0"/>
              <a:t>)</a:t>
            </a:r>
          </a:p>
          <a:p>
            <a:pPr lvl="1"/>
            <a:r>
              <a:rPr lang="es-ES_tradnl" dirty="0"/>
              <a:t>TPGI ofrece una herramienta llamada CCA que te permite verificar los contrastes de tus aplicaciones (</a:t>
            </a:r>
            <a:r>
              <a:rPr lang="es-ES_tradnl" dirty="0">
                <a:hlinkClick r:id="rId5"/>
              </a:rPr>
              <a:t>Info</a:t>
            </a:r>
            <a:r>
              <a:rPr lang="es-ES_tradnl" dirty="0"/>
              <a:t>)</a:t>
            </a:r>
          </a:p>
          <a:p>
            <a:pPr lvl="1"/>
            <a:endParaRPr lang="es-ES_tradnl" dirty="0"/>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492951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3B4DD0-146B-2731-F2FE-33586D707106}"/>
              </a:ext>
            </a:extLst>
          </p:cNvPr>
          <p:cNvPicPr>
            <a:picLocks noChangeAspect="1"/>
          </p:cNvPicPr>
          <p:nvPr/>
        </p:nvPicPr>
        <p:blipFill>
          <a:blip r:embed="rId3"/>
          <a:stretch>
            <a:fillRect/>
          </a:stretch>
        </p:blipFill>
        <p:spPr>
          <a:xfrm>
            <a:off x="4493964" y="1690688"/>
            <a:ext cx="4820587" cy="3944116"/>
          </a:xfrm>
          <a:prstGeom prst="rect">
            <a:avLst/>
          </a:prstGeom>
        </p:spPr>
      </p:pic>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pPr marL="457200" lvl="1" indent="0">
              <a:buNone/>
            </a:pPr>
            <a:endParaRPr lang="es-ES_tradnl" dirty="0"/>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7" name="Picture 6">
            <a:extLst>
              <a:ext uri="{FF2B5EF4-FFF2-40B4-BE49-F238E27FC236}">
                <a16:creationId xmlns:a16="http://schemas.microsoft.com/office/drawing/2014/main" id="{9AFFE7C9-D9AE-52F9-0584-32F3738083DC}"/>
              </a:ext>
            </a:extLst>
          </p:cNvPr>
          <p:cNvPicPr>
            <a:picLocks noChangeAspect="1"/>
          </p:cNvPicPr>
          <p:nvPr/>
        </p:nvPicPr>
        <p:blipFill>
          <a:blip r:embed="rId5"/>
          <a:stretch>
            <a:fillRect/>
          </a:stretch>
        </p:blipFill>
        <p:spPr>
          <a:xfrm>
            <a:off x="-510324" y="3055727"/>
            <a:ext cx="5324859" cy="3391703"/>
          </a:xfrm>
          <a:prstGeom prst="rect">
            <a:avLst/>
          </a:prstGeom>
        </p:spPr>
      </p:pic>
      <p:pic>
        <p:nvPicPr>
          <p:cNvPr id="14" name="Picture 13">
            <a:extLst>
              <a:ext uri="{FF2B5EF4-FFF2-40B4-BE49-F238E27FC236}">
                <a16:creationId xmlns:a16="http://schemas.microsoft.com/office/drawing/2014/main" id="{C4E0D5F3-16EA-7C8F-0DFB-66B74B907E36}"/>
              </a:ext>
            </a:extLst>
          </p:cNvPr>
          <p:cNvPicPr>
            <a:picLocks noChangeAspect="1"/>
          </p:cNvPicPr>
          <p:nvPr/>
        </p:nvPicPr>
        <p:blipFill>
          <a:blip r:embed="rId6"/>
          <a:stretch>
            <a:fillRect/>
          </a:stretch>
        </p:blipFill>
        <p:spPr>
          <a:xfrm>
            <a:off x="9249880" y="1838548"/>
            <a:ext cx="2806623" cy="4339652"/>
          </a:xfrm>
          <a:prstGeom prst="rect">
            <a:avLst/>
          </a:prstGeom>
        </p:spPr>
      </p:pic>
    </p:spTree>
    <p:extLst>
      <p:ext uri="{BB962C8B-B14F-4D97-AF65-F5344CB8AC3E}">
        <p14:creationId xmlns:p14="http://schemas.microsoft.com/office/powerpoint/2010/main" val="38847884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Herramientas para pruebas y mejoras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Pruebas Automatizadas</a:t>
            </a:r>
          </a:p>
          <a:p>
            <a:pPr lvl="1"/>
            <a:r>
              <a:rPr lang="es-ES_tradnl" dirty="0"/>
              <a:t>Existen servicios de terceros que puede ayudar automatizar detectar errores de accesibilidad mediante CI/CD, algunos ejemplos son:</a:t>
            </a:r>
          </a:p>
          <a:p>
            <a:pPr lvl="2"/>
            <a:r>
              <a:rPr lang="es-ES_tradnl" dirty="0" err="1"/>
              <a:t>Deque</a:t>
            </a:r>
            <a:r>
              <a:rPr lang="es-ES_tradnl" dirty="0"/>
              <a:t> - </a:t>
            </a:r>
            <a:r>
              <a:rPr lang="es-ES_tradnl" dirty="0" err="1"/>
              <a:t>axe</a:t>
            </a:r>
            <a:r>
              <a:rPr lang="es-ES_tradnl" dirty="0"/>
              <a:t> </a:t>
            </a:r>
            <a:r>
              <a:rPr lang="es-ES_tradnl" dirty="0" err="1"/>
              <a:t>DevTools</a:t>
            </a:r>
            <a:r>
              <a:rPr lang="es-ES_tradnl" dirty="0"/>
              <a:t> - </a:t>
            </a:r>
            <a:r>
              <a:rPr lang="es-ES_tradnl" dirty="0">
                <a:hlinkClick r:id="rId3"/>
              </a:rPr>
              <a:t>https://www.deque.com/axe/devtools/</a:t>
            </a:r>
            <a:endParaRPr lang="es-ES_tradnl" dirty="0"/>
          </a:p>
          <a:p>
            <a:pPr lvl="2"/>
            <a:r>
              <a:rPr lang="es-ES_tradnl" dirty="0" err="1"/>
              <a:t>Evinced</a:t>
            </a:r>
            <a:r>
              <a:rPr lang="es-ES_tradnl" dirty="0"/>
              <a:t> - </a:t>
            </a:r>
            <a:r>
              <a:rPr lang="es-ES_tradnl" dirty="0">
                <a:hlinkClick r:id="rId4"/>
              </a:rPr>
              <a:t>https://www.evinced.com</a:t>
            </a:r>
            <a:endParaRPr lang="es-ES_tradnl" dirty="0"/>
          </a:p>
          <a:p>
            <a:pPr lvl="2"/>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1524619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¿Por qué usar .NET MAUI?</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a:t>.NET MAUI es la evolución de </a:t>
            </a:r>
            <a:r>
              <a:rPr lang="es-ES_tradnl" dirty="0" err="1"/>
              <a:t>Xamarin.Forms</a:t>
            </a:r>
            <a:r>
              <a:rPr lang="es-ES_tradnl" dirty="0"/>
              <a:t> la cual te permite por medio de múltiples </a:t>
            </a:r>
            <a:r>
              <a:rPr lang="es-ES_tradnl" dirty="0" err="1"/>
              <a:t>approaches</a:t>
            </a:r>
            <a:r>
              <a:rPr lang="es-ES_tradnl" dirty="0"/>
              <a:t> genera aplicaciones móviles nativas e hibridas, mediante el use de lenguajes/</a:t>
            </a:r>
            <a:r>
              <a:rPr lang="es-ES_tradnl" dirty="0" err="1"/>
              <a:t>frameworks</a:t>
            </a:r>
            <a:r>
              <a:rPr lang="es-ES_tradnl" dirty="0"/>
              <a:t> como C#, F#, XAML y/o </a:t>
            </a:r>
            <a:r>
              <a:rPr lang="es-ES_tradnl" dirty="0" err="1"/>
              <a:t>Blazor</a:t>
            </a:r>
            <a:r>
              <a:rPr lang="es-ES_tradnl" dirty="0"/>
              <a:t>, de igual manera Microsoft nos presenta este </a:t>
            </a:r>
            <a:r>
              <a:rPr lang="es-ES_tradnl" dirty="0" err="1"/>
              <a:t>framework</a:t>
            </a:r>
            <a:r>
              <a:rPr lang="es-ES_tradnl" dirty="0"/>
              <a:t> como “</a:t>
            </a:r>
            <a:r>
              <a:rPr lang="es-ES_tradnl" dirty="0" err="1"/>
              <a:t>Accessibility</a:t>
            </a:r>
            <a:r>
              <a:rPr lang="es-ES_tradnl" dirty="0"/>
              <a:t> </a:t>
            </a:r>
            <a:r>
              <a:rPr lang="es-ES_tradnl" dirty="0" err="1"/>
              <a:t>First</a:t>
            </a:r>
            <a:r>
              <a:rPr lang="es-ES_tradnl" dirty="0"/>
              <a:t>” aprovechando el uso de controles nativos MAUI nos ofrece una serie de API unificadas que funcionan en plataformas como Windows, macOS, iOS y Android.</a:t>
            </a:r>
          </a:p>
          <a:p>
            <a:pPr marL="457200" lvl="1" indent="0">
              <a:buNone/>
            </a:pPr>
            <a:endParaRPr lang="es-ES_tradnl" dirty="0"/>
          </a:p>
        </p:txBody>
      </p:sp>
    </p:spTree>
    <p:extLst>
      <p:ext uri="{BB962C8B-B14F-4D97-AF65-F5344CB8AC3E}">
        <p14:creationId xmlns:p14="http://schemas.microsoft.com/office/powerpoint/2010/main" val="8665592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MAUI: API Unificada de Accesibilidad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err="1"/>
              <a:t>Semantic</a:t>
            </a:r>
            <a:r>
              <a:rPr lang="es-ES_tradnl" dirty="0"/>
              <a:t> </a:t>
            </a:r>
            <a:r>
              <a:rPr lang="es-ES_tradnl" dirty="0" err="1"/>
              <a:t>Properies</a:t>
            </a:r>
            <a:r>
              <a:rPr lang="es-ES_tradnl" dirty="0"/>
              <a:t>:</a:t>
            </a:r>
          </a:p>
          <a:p>
            <a:pPr marL="685800" lvl="2">
              <a:spcBef>
                <a:spcPts val="1000"/>
              </a:spcBef>
            </a:pPr>
            <a:r>
              <a:rPr lang="es-ES_tradnl" dirty="0"/>
              <a:t>Son utilizadas para definir información acerca de los elementos gráficos dentro de árbol de componentes accesibles.</a:t>
            </a:r>
          </a:p>
          <a:p>
            <a:pPr marL="1143000" lvl="3">
              <a:spcBef>
                <a:spcPts val="1000"/>
              </a:spcBef>
            </a:pPr>
            <a:r>
              <a:rPr lang="es-ES_tradnl" dirty="0" err="1"/>
              <a:t>Description</a:t>
            </a:r>
            <a:r>
              <a:rPr lang="es-ES_tradnl" dirty="0"/>
              <a:t>: representa la descripción a dictar dentro del </a:t>
            </a:r>
            <a:r>
              <a:rPr lang="es-ES_tradnl" dirty="0" err="1"/>
              <a:t>screen</a:t>
            </a:r>
            <a:r>
              <a:rPr lang="es-ES_tradnl" dirty="0"/>
              <a:t> </a:t>
            </a:r>
            <a:r>
              <a:rPr lang="es-ES_tradnl" dirty="0" err="1"/>
              <a:t>reader</a:t>
            </a:r>
            <a:r>
              <a:rPr lang="es-ES_tradnl" dirty="0"/>
              <a:t>.</a:t>
            </a:r>
          </a:p>
          <a:p>
            <a:pPr marL="1143000" lvl="3">
              <a:spcBef>
                <a:spcPts val="1000"/>
              </a:spcBef>
            </a:pPr>
            <a:r>
              <a:rPr lang="es-ES_tradnl" dirty="0" err="1"/>
              <a:t>Hint</a:t>
            </a:r>
            <a:r>
              <a:rPr lang="es-ES_tradnl" dirty="0"/>
              <a:t>: representa un contexto adicional  de un componente.</a:t>
            </a:r>
          </a:p>
          <a:p>
            <a:pPr marL="1143000" lvl="3">
              <a:spcBef>
                <a:spcPts val="1000"/>
              </a:spcBef>
            </a:pPr>
            <a:r>
              <a:rPr lang="es-ES_tradnl" dirty="0" err="1"/>
              <a:t>HeadingLevel</a:t>
            </a:r>
            <a:r>
              <a:rPr lang="es-ES_tradnl" dirty="0"/>
              <a:t>: ayuda a agrupar una serie de componentes en diferentes niveles.</a:t>
            </a:r>
          </a:p>
          <a:p>
            <a:pPr marL="1143000" lvl="3">
              <a:spcBef>
                <a:spcPts val="1000"/>
              </a:spcBef>
            </a:pPr>
            <a:r>
              <a:rPr lang="es-ES_tradnl" dirty="0" err="1"/>
              <a:t>Semanci</a:t>
            </a:r>
            <a:r>
              <a:rPr lang="es-ES_tradnl" dirty="0"/>
              <a:t> </a:t>
            </a:r>
            <a:r>
              <a:rPr lang="es-ES_tradnl" dirty="0" err="1"/>
              <a:t>focus</a:t>
            </a:r>
            <a:r>
              <a:rPr lang="es-ES_tradnl" dirty="0"/>
              <a:t>: </a:t>
            </a:r>
            <a:r>
              <a:rPr lang="es-ES_tradnl" dirty="0" err="1"/>
              <a:t>metodo</a:t>
            </a:r>
            <a:r>
              <a:rPr lang="es-ES_tradnl" dirty="0"/>
              <a:t> extendido que ayuda a asignar el foco a un componente en especifico.</a:t>
            </a:r>
          </a:p>
          <a:p>
            <a:pPr marL="1143000" lvl="3">
              <a:spcBef>
                <a:spcPts val="1000"/>
              </a:spcBef>
            </a:pPr>
            <a:r>
              <a:rPr lang="es-ES_tradnl" dirty="0" err="1"/>
              <a:t>Semactic</a:t>
            </a:r>
            <a:r>
              <a:rPr lang="es-ES_tradnl" dirty="0"/>
              <a:t> </a:t>
            </a:r>
            <a:r>
              <a:rPr lang="es-ES_tradnl" dirty="0" err="1"/>
              <a:t>screen</a:t>
            </a:r>
            <a:r>
              <a:rPr lang="es-ES_tradnl" dirty="0"/>
              <a:t> </a:t>
            </a:r>
            <a:r>
              <a:rPr lang="es-ES_tradnl" dirty="0" err="1"/>
              <a:t>reader</a:t>
            </a:r>
            <a:r>
              <a:rPr lang="es-ES_tradnl" dirty="0"/>
              <a:t>: ayuda a proporcionar contexto extra de tareas que esta corriendo en la aplicación.</a:t>
            </a:r>
          </a:p>
          <a:p>
            <a:pPr marL="457200" lvl="1" indent="0">
              <a:buNone/>
            </a:pPr>
            <a:endParaRPr lang="es-ES_tradnl" dirty="0"/>
          </a:p>
        </p:txBody>
      </p:sp>
    </p:spTree>
    <p:extLst>
      <p:ext uri="{BB962C8B-B14F-4D97-AF65-F5344CB8AC3E}">
        <p14:creationId xmlns:p14="http://schemas.microsoft.com/office/powerpoint/2010/main" val="24900489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MAUI: API Unificada de Accesibilidad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7" name="Content Placeholder 2">
            <a:extLst>
              <a:ext uri="{FF2B5EF4-FFF2-40B4-BE49-F238E27FC236}">
                <a16:creationId xmlns:a16="http://schemas.microsoft.com/office/drawing/2014/main" id="{D94C53B7-6005-330C-87A1-46882D603DA4}"/>
              </a:ext>
            </a:extLst>
          </p:cNvPr>
          <p:cNvSpPr>
            <a:spLocks noGrp="1"/>
          </p:cNvSpPr>
          <p:nvPr>
            <p:ph idx="1"/>
          </p:nvPr>
        </p:nvSpPr>
        <p:spPr>
          <a:xfrm>
            <a:off x="224742" y="1448056"/>
            <a:ext cx="10694896" cy="4941300"/>
          </a:xfrm>
        </p:spPr>
        <p:txBody>
          <a:bodyPr>
            <a:normAutofit/>
          </a:bodyPr>
          <a:lstStyle/>
          <a:p>
            <a:pPr marL="228600" lvl="1">
              <a:spcBef>
                <a:spcPts val="1000"/>
              </a:spcBef>
            </a:pPr>
            <a:r>
              <a:rPr lang="es-ES_tradnl" dirty="0" err="1"/>
              <a:t>Automation</a:t>
            </a:r>
            <a:r>
              <a:rPr lang="es-ES_tradnl" dirty="0"/>
              <a:t> </a:t>
            </a:r>
            <a:r>
              <a:rPr lang="es-ES_tradnl" dirty="0" err="1"/>
              <a:t>Properies</a:t>
            </a:r>
            <a:r>
              <a:rPr lang="es-ES_tradnl" dirty="0"/>
              <a:t>:</a:t>
            </a:r>
          </a:p>
          <a:p>
            <a:pPr marL="685800" lvl="2">
              <a:spcBef>
                <a:spcPts val="1000"/>
              </a:spcBef>
            </a:pPr>
            <a:r>
              <a:rPr lang="es-ES_tradnl" dirty="0"/>
              <a:t>Propiedades que provienen de </a:t>
            </a:r>
            <a:r>
              <a:rPr lang="es-ES_tradnl" dirty="0" err="1"/>
              <a:t>Xamarin.Forms</a:t>
            </a:r>
            <a:r>
              <a:rPr lang="es-ES_tradnl" dirty="0"/>
              <a:t>, y aun se encuentran soportadas en .NET MAUI, usar solo en caso de migración a .NET MAUI es recomendable remplazar con la implementación de las </a:t>
            </a:r>
            <a:r>
              <a:rPr lang="es-ES_tradnl" dirty="0" err="1"/>
              <a:t>semantic</a:t>
            </a:r>
            <a:r>
              <a:rPr lang="es-ES_tradnl" dirty="0"/>
              <a:t> </a:t>
            </a:r>
            <a:r>
              <a:rPr lang="es-ES_tradnl" dirty="0" err="1"/>
              <a:t>properties</a:t>
            </a:r>
            <a:r>
              <a:rPr lang="es-ES_tradnl" dirty="0"/>
              <a:t>.</a:t>
            </a:r>
          </a:p>
          <a:p>
            <a:pPr marL="1143000" lvl="3">
              <a:spcBef>
                <a:spcPts val="1000"/>
              </a:spcBef>
            </a:pPr>
            <a:r>
              <a:rPr lang="es-ES_tradnl" dirty="0" err="1"/>
              <a:t>Description</a:t>
            </a:r>
            <a:r>
              <a:rPr lang="es-ES_tradnl" dirty="0"/>
              <a:t>: representa la descripción a dictar dentro del </a:t>
            </a:r>
            <a:r>
              <a:rPr lang="es-ES_tradnl" dirty="0" err="1"/>
              <a:t>screen</a:t>
            </a:r>
            <a:r>
              <a:rPr lang="es-ES_tradnl" dirty="0"/>
              <a:t> </a:t>
            </a:r>
            <a:r>
              <a:rPr lang="es-ES_tradnl" dirty="0" err="1"/>
              <a:t>reader</a:t>
            </a:r>
            <a:r>
              <a:rPr lang="es-ES_tradnl" dirty="0"/>
              <a:t>.</a:t>
            </a:r>
          </a:p>
          <a:p>
            <a:pPr marL="1143000" lvl="3">
              <a:spcBef>
                <a:spcPts val="1000"/>
              </a:spcBef>
            </a:pPr>
            <a:r>
              <a:rPr lang="es-ES_tradnl" dirty="0" err="1"/>
              <a:t>Hint</a:t>
            </a:r>
            <a:r>
              <a:rPr lang="es-ES_tradnl" dirty="0"/>
              <a:t>: representa un contexto adicional  de un componente.</a:t>
            </a:r>
          </a:p>
          <a:p>
            <a:pPr marL="1143000" lvl="3">
              <a:spcBef>
                <a:spcPts val="1000"/>
              </a:spcBef>
            </a:pPr>
            <a:r>
              <a:rPr lang="es-ES_tradnl" dirty="0" err="1"/>
              <a:t>HeadingLevel</a:t>
            </a:r>
            <a:r>
              <a:rPr lang="es-ES_tradnl" dirty="0"/>
              <a:t>: ayuda a agrupar una serie de componentes en diferentes niveles.</a:t>
            </a:r>
          </a:p>
          <a:p>
            <a:pPr marL="1143000" lvl="3">
              <a:spcBef>
                <a:spcPts val="1000"/>
              </a:spcBef>
            </a:pPr>
            <a:r>
              <a:rPr lang="es-ES_tradnl" dirty="0" err="1"/>
              <a:t>Semanci</a:t>
            </a:r>
            <a:r>
              <a:rPr lang="es-ES_tradnl" dirty="0"/>
              <a:t> </a:t>
            </a:r>
            <a:r>
              <a:rPr lang="es-ES_tradnl" dirty="0" err="1"/>
              <a:t>focus</a:t>
            </a:r>
            <a:r>
              <a:rPr lang="es-ES_tradnl" dirty="0"/>
              <a:t>: </a:t>
            </a:r>
            <a:r>
              <a:rPr lang="es-ES_tradnl" dirty="0" err="1"/>
              <a:t>metodo</a:t>
            </a:r>
            <a:r>
              <a:rPr lang="es-ES_tradnl" dirty="0"/>
              <a:t> extendido que ayuda a asignar el foco a un componente en especifico.</a:t>
            </a:r>
          </a:p>
          <a:p>
            <a:pPr marL="1143000" lvl="3">
              <a:spcBef>
                <a:spcPts val="1000"/>
              </a:spcBef>
            </a:pPr>
            <a:r>
              <a:rPr lang="es-ES_tradnl" dirty="0" err="1"/>
              <a:t>Semactic</a:t>
            </a:r>
            <a:r>
              <a:rPr lang="es-ES_tradnl" dirty="0"/>
              <a:t> </a:t>
            </a:r>
            <a:r>
              <a:rPr lang="es-ES_tradnl" dirty="0" err="1"/>
              <a:t>screen</a:t>
            </a:r>
            <a:r>
              <a:rPr lang="es-ES_tradnl" dirty="0"/>
              <a:t> </a:t>
            </a:r>
            <a:r>
              <a:rPr lang="es-ES_tradnl" dirty="0" err="1"/>
              <a:t>reader</a:t>
            </a:r>
            <a:r>
              <a:rPr lang="es-ES_tradnl" dirty="0"/>
              <a:t>: ayuda a proporcionar contexto extra de tareas que esta corriendo en la aplicación.</a:t>
            </a:r>
          </a:p>
          <a:p>
            <a:pPr marL="457200" lvl="1" indent="0">
              <a:buNone/>
            </a:pPr>
            <a:endParaRPr lang="es-ES_tradnl" dirty="0"/>
          </a:p>
        </p:txBody>
      </p:sp>
    </p:spTree>
    <p:extLst>
      <p:ext uri="{BB962C8B-B14F-4D97-AF65-F5344CB8AC3E}">
        <p14:creationId xmlns:p14="http://schemas.microsoft.com/office/powerpoint/2010/main" val="8875487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48F67E-45DE-36A7-855D-BD334E29F42C}"/>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8" name="TextBox 7">
            <a:extLst>
              <a:ext uri="{FF2B5EF4-FFF2-40B4-BE49-F238E27FC236}">
                <a16:creationId xmlns:a16="http://schemas.microsoft.com/office/drawing/2014/main" id="{F5AB1931-3C3B-BC72-5CCF-AEAB2EAF0525}"/>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8594052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Mantén siempre presente lo siguiente:</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524684"/>
            <a:ext cx="10515600" cy="4351338"/>
          </a:xfrm>
        </p:spPr>
        <p:txBody>
          <a:bodyPr/>
          <a:lstStyle/>
          <a:p>
            <a:r>
              <a:rPr lang="es-ES_tradnl" dirty="0"/>
              <a:t>La accesibilidad mas allá de ofrecer información a usuarios con discapacidades, es facilitar la información a TODOS, sin importar su condición o situación.</a:t>
            </a:r>
          </a:p>
          <a:p>
            <a:endParaRPr lang="es-ES_tradnl" dirty="0"/>
          </a:p>
          <a:p>
            <a:r>
              <a:rPr lang="es-ES_tradnl" dirty="0"/>
              <a:t>El soporte para la accesibilidad no es un plugin, si no una parte esencial de tu aplicación (producto), las aplicaciones móviles deben de realizarse con la accesibilidad en mente. </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twitter icon">
            <a:extLst>
              <a:ext uri="{FF2B5EF4-FFF2-40B4-BE49-F238E27FC236}">
                <a16:creationId xmlns:a16="http://schemas.microsoft.com/office/drawing/2014/main" id="{C289E850-0907-314D-9DED-E87C25FE4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085EA3-812A-7BAE-64A1-94D9653FF272}"/>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10" name="TextBox 9">
            <a:extLst>
              <a:ext uri="{FF2B5EF4-FFF2-40B4-BE49-F238E27FC236}">
                <a16:creationId xmlns:a16="http://schemas.microsoft.com/office/drawing/2014/main" id="{118C54CD-D0F8-3CF9-CBA5-C967A7D12AAD}"/>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0119013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29" y="799753"/>
            <a:ext cx="12190271"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s-ES_tradnl" sz="7644" spc="0" dirty="0">
                <a:solidFill>
                  <a:schemeClr val="tx1"/>
                </a:solidFill>
                <a:latin typeface="+mn-lt"/>
              </a:rPr>
              <a:t>Muchas Gracias</a:t>
            </a:r>
          </a:p>
          <a:p>
            <a:pPr algn="ctr" defTabSz="914192">
              <a:lnSpc>
                <a:spcPct val="60000"/>
              </a:lnSpc>
              <a:buClr>
                <a:srgbClr val="FFFFFF"/>
              </a:buClr>
              <a:buSzPct val="90000"/>
            </a:pPr>
            <a:r>
              <a:rPr lang="es-ES_tradnl" sz="7644" spc="0" dirty="0">
                <a:solidFill>
                  <a:schemeClr val="tx1"/>
                </a:solidFill>
                <a:latin typeface="+mn-lt"/>
              </a:rPr>
              <a:t>¿Preguntas?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n-US" sz="2353" err="1">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s-ES_tradnl" sz="1961" dirty="0">
                <a:cs typeface="Arial"/>
              </a:rPr>
              <a:t>Alejandro Ruiz</a:t>
            </a:r>
          </a:p>
          <a:p>
            <a:r>
              <a:rPr lang="es-ES_tradnl" sz="1961" dirty="0">
                <a:latin typeface="+mj-lt"/>
                <a:cs typeface="Arial"/>
              </a:rPr>
              <a:t>Microsoft MVP: </a:t>
            </a:r>
            <a:r>
              <a:rPr lang="es-ES_tradnl" sz="1961" dirty="0" err="1">
                <a:latin typeface="+mj-lt"/>
                <a:cs typeface="Arial"/>
              </a:rPr>
              <a:t>Developer</a:t>
            </a:r>
            <a:r>
              <a:rPr lang="es-ES_tradnl" sz="1961" dirty="0">
                <a:latin typeface="+mj-lt"/>
                <a:cs typeface="Arial"/>
              </a:rPr>
              <a:t> Technologies</a:t>
            </a:r>
          </a:p>
          <a:p>
            <a:r>
              <a:rPr lang="es-ES_tradnl" sz="1961" dirty="0">
                <a:latin typeface="+mj-lt"/>
                <a:cs typeface="Arial"/>
              </a:rPr>
              <a:t>Introducción a la Accesibilidad con .NET MAUI</a:t>
            </a:r>
          </a:p>
          <a:p>
            <a:r>
              <a:rPr lang="es-ES_tradnl" sz="1961" dirty="0">
                <a:latin typeface="+mj-lt"/>
                <a:cs typeface="Arial"/>
              </a:rPr>
              <a:t>DEMO: </a:t>
            </a:r>
            <a:r>
              <a:rPr lang="es-ES_tradnl" sz="1961" dirty="0">
                <a:latin typeface="+mj-lt"/>
                <a:cs typeface="Arial"/>
                <a:hlinkClick r:id="rId3"/>
              </a:rPr>
              <a:t>https://github.com/AlejandroRuiz/Posadev2022</a:t>
            </a:r>
            <a:endParaRPr lang="es-ES_tradnl"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twitter icon">
            <a:extLst>
              <a:ext uri="{FF2B5EF4-FFF2-40B4-BE49-F238E27FC236}">
                <a16:creationId xmlns:a16="http://schemas.microsoft.com/office/drawing/2014/main" id="{2A4D4E87-91B5-654A-BFA9-211316940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040981" y="6424954"/>
            <a:ext cx="3742046" cy="414999"/>
          </a:xfrm>
          <a:prstGeom prst="rect">
            <a:avLst/>
          </a:prstGeom>
          <a:noFill/>
        </p:spPr>
        <p:txBody>
          <a:bodyPr wrap="square" rtlCol="0">
            <a:spAutoFit/>
          </a:bodyPr>
          <a:lstStyle/>
          <a:p>
            <a:pPr algn="ctr">
              <a:lnSpc>
                <a:spcPct val="130000"/>
              </a:lnSpc>
            </a:pPr>
            <a:r>
              <a:rPr lang="en-US" sz="1765" dirty="0">
                <a:solidFill>
                  <a:schemeClr val="bg1"/>
                </a:solidFill>
                <a:latin typeface="+mj-lt"/>
                <a:cs typeface="Arial"/>
                <a:hlinkClick r:id="rId5">
                  <a:extLst>
                    <a:ext uri="{A12FA001-AC4F-418D-AE19-62706E023703}">
                      <ahyp:hlinkClr xmlns:ahyp="http://schemas.microsoft.com/office/drawing/2018/hyperlinkcolor" val="tx"/>
                    </a:ext>
                  </a:extLst>
                </a:hlinkClick>
              </a:rPr>
              <a:t>https://alejandroruizvarela.blogspot.mx</a:t>
            </a:r>
            <a:endParaRPr lang="en-US" sz="1765" dirty="0">
              <a:solidFill>
                <a:schemeClr val="bg1"/>
              </a:solidFill>
              <a:latin typeface="+mj-lt"/>
              <a:cs typeface="Arial"/>
            </a:endParaRPr>
          </a:p>
        </p:txBody>
      </p:sp>
      <p:sp>
        <p:nvSpPr>
          <p:cNvPr id="2" name="TextBox 1">
            <a:extLst>
              <a:ext uri="{FF2B5EF4-FFF2-40B4-BE49-F238E27FC236}">
                <a16:creationId xmlns:a16="http://schemas.microsoft.com/office/drawing/2014/main" id="{0E021E61-76C2-678A-AD94-3342F07441D1}"/>
              </a:ext>
            </a:extLst>
          </p:cNvPr>
          <p:cNvSpPr txBox="1"/>
          <p:nvPr/>
        </p:nvSpPr>
        <p:spPr>
          <a:xfrm>
            <a:off x="3266019" y="6441026"/>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
        <p:nvSpPr>
          <p:cNvPr id="4" name="TextBox 3">
            <a:extLst>
              <a:ext uri="{FF2B5EF4-FFF2-40B4-BE49-F238E27FC236}">
                <a16:creationId xmlns:a16="http://schemas.microsoft.com/office/drawing/2014/main" id="{5B86FA15-38A8-69B1-C6F0-2A4ED0E40098}"/>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6" name="Picture 5">
            <a:extLst>
              <a:ext uri="{FF2B5EF4-FFF2-40B4-BE49-F238E27FC236}">
                <a16:creationId xmlns:a16="http://schemas.microsoft.com/office/drawing/2014/main" id="{F6191A3E-DA16-064C-BB8A-99AB72C9D251}"/>
              </a:ext>
            </a:extLst>
          </p:cNvPr>
          <p:cNvPicPr>
            <a:picLocks noChangeAspect="1"/>
          </p:cNvPicPr>
          <p:nvPr/>
        </p:nvPicPr>
        <p:blipFill>
          <a:blip r:embed="rId6"/>
          <a:stretch>
            <a:fillRect/>
          </a:stretch>
        </p:blipFill>
        <p:spPr>
          <a:xfrm>
            <a:off x="224743" y="264083"/>
            <a:ext cx="1948478" cy="2422607"/>
          </a:xfrm>
          <a:prstGeom prst="rect">
            <a:avLst/>
          </a:prstGeom>
        </p:spPr>
      </p:pic>
    </p:spTree>
    <p:extLst>
      <p:ext uri="{BB962C8B-B14F-4D97-AF65-F5344CB8AC3E}">
        <p14:creationId xmlns:p14="http://schemas.microsoft.com/office/powerpoint/2010/main" val="3948615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err="1"/>
              <a:t>About</a:t>
            </a:r>
            <a:r>
              <a:rPr lang="es-ES_tradnl" b="1" dirty="0"/>
              <a:t> me</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8604387" cy="3727800"/>
          </a:xfrm>
        </p:spPr>
        <p:txBody>
          <a:bodyPr>
            <a:normAutofit/>
          </a:bodyPr>
          <a:lstStyle/>
          <a:p>
            <a:r>
              <a:rPr lang="es-ES_tradnl" dirty="0"/>
              <a:t>+10 años de experiencia en desarrollo y planeación de software móvil.</a:t>
            </a:r>
          </a:p>
          <a:p>
            <a:r>
              <a:rPr lang="es-ES_tradnl" dirty="0"/>
              <a:t>6 años como Microsoft MVP</a:t>
            </a:r>
          </a:p>
          <a:p>
            <a:r>
              <a:rPr lang="es-ES_tradnl" dirty="0"/>
              <a:t>2 años como </a:t>
            </a:r>
            <a:r>
              <a:rPr lang="es-ES_tradnl" dirty="0" err="1"/>
              <a:t>Xamarin</a:t>
            </a:r>
            <a:r>
              <a:rPr lang="es-ES_tradnl" dirty="0"/>
              <a:t> MVP</a:t>
            </a:r>
          </a:p>
          <a:p>
            <a:r>
              <a:rPr lang="es-ES_tradnl" dirty="0"/>
              <a:t>Open </a:t>
            </a:r>
            <a:r>
              <a:rPr lang="es-ES_tradnl" dirty="0" err="1"/>
              <a:t>Source</a:t>
            </a:r>
            <a:r>
              <a:rPr lang="es-ES_tradnl" dirty="0"/>
              <a:t> </a:t>
            </a:r>
            <a:r>
              <a:rPr lang="es-ES_tradnl" dirty="0" err="1"/>
              <a:t>Lover</a:t>
            </a:r>
            <a:endParaRPr lang="es-ES_tradnl" dirty="0"/>
          </a:p>
          <a:p>
            <a:r>
              <a:rPr lang="es-ES_tradnl" dirty="0" err="1"/>
              <a:t>Dogs</a:t>
            </a:r>
            <a:r>
              <a:rPr lang="es-ES_tradnl" dirty="0"/>
              <a:t> </a:t>
            </a:r>
            <a:r>
              <a:rPr lang="es-ES_tradnl" dirty="0" err="1"/>
              <a:t>Lover</a:t>
            </a:r>
            <a:endParaRPr lang="es-ES_tradnl" dirty="0"/>
          </a:p>
          <a:p>
            <a:r>
              <a:rPr lang="es-ES_tradnl" dirty="0"/>
              <a:t>Padre</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TextBox 5">
            <a:extLst>
              <a:ext uri="{FF2B5EF4-FFF2-40B4-BE49-F238E27FC236}">
                <a16:creationId xmlns:a16="http://schemas.microsoft.com/office/drawing/2014/main" id="{F6CB3054-9B2B-BF4D-9A08-683BD85C9937}"/>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026" name="Picture 2" descr="twitter icon">
            <a:extLst>
              <a:ext uri="{FF2B5EF4-FFF2-40B4-BE49-F238E27FC236}">
                <a16:creationId xmlns:a16="http://schemas.microsoft.com/office/drawing/2014/main" id="{86F73CF2-8EC6-954D-9154-61DF6C7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00975B-FC3A-20F9-6D10-6634A2A7B526}"/>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15" name="Picture 14">
            <a:extLst>
              <a:ext uri="{FF2B5EF4-FFF2-40B4-BE49-F238E27FC236}">
                <a16:creationId xmlns:a16="http://schemas.microsoft.com/office/drawing/2014/main" id="{27C70FCC-C589-FFD7-2E9E-B53D90E64CE0}"/>
              </a:ext>
            </a:extLst>
          </p:cNvPr>
          <p:cNvPicPr>
            <a:picLocks noChangeAspect="1"/>
          </p:cNvPicPr>
          <p:nvPr/>
        </p:nvPicPr>
        <p:blipFill>
          <a:blip r:embed="rId4"/>
          <a:stretch>
            <a:fillRect/>
          </a:stretch>
        </p:blipFill>
        <p:spPr>
          <a:xfrm>
            <a:off x="9171176" y="2294098"/>
            <a:ext cx="2269803" cy="2269803"/>
          </a:xfrm>
          <a:prstGeom prst="ellipse">
            <a:avLst/>
          </a:prstGeom>
          <a:effectLst>
            <a:softEdge rad="0"/>
          </a:effectLst>
        </p:spPr>
      </p:pic>
      <p:pic>
        <p:nvPicPr>
          <p:cNvPr id="18" name="Picture 17">
            <a:extLst>
              <a:ext uri="{FF2B5EF4-FFF2-40B4-BE49-F238E27FC236}">
                <a16:creationId xmlns:a16="http://schemas.microsoft.com/office/drawing/2014/main" id="{B22959D9-2F71-2622-5DA2-4564DB4A3EAC}"/>
              </a:ext>
            </a:extLst>
          </p:cNvPr>
          <p:cNvPicPr>
            <a:picLocks noChangeAspect="1"/>
          </p:cNvPicPr>
          <p:nvPr/>
        </p:nvPicPr>
        <p:blipFill>
          <a:blip r:embed="rId5"/>
          <a:stretch>
            <a:fillRect/>
          </a:stretch>
        </p:blipFill>
        <p:spPr>
          <a:xfrm>
            <a:off x="2953062" y="4718108"/>
            <a:ext cx="1841708" cy="1490109"/>
          </a:xfrm>
          <a:prstGeom prst="rect">
            <a:avLst/>
          </a:prstGeom>
        </p:spPr>
      </p:pic>
    </p:spTree>
    <p:extLst>
      <p:ext uri="{BB962C8B-B14F-4D97-AF65-F5344CB8AC3E}">
        <p14:creationId xmlns:p14="http://schemas.microsoft.com/office/powerpoint/2010/main" val="1434036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¿Que es la Accesibilidad?</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1" y="1524684"/>
            <a:ext cx="10694896" cy="3727800"/>
          </a:xfrm>
        </p:spPr>
        <p:txBody>
          <a:bodyPr>
            <a:normAutofit/>
          </a:bodyPr>
          <a:lstStyle/>
          <a:p>
            <a:pPr marL="0" indent="0">
              <a:buNone/>
            </a:pPr>
            <a:r>
              <a:rPr lang="es-ES_tradnl" dirty="0"/>
              <a:t>La RAE lo define como:</a:t>
            </a:r>
          </a:p>
          <a:p>
            <a:pPr marL="0" indent="0">
              <a:buNone/>
            </a:pPr>
            <a:endParaRPr lang="es-ES_tradnl" dirty="0"/>
          </a:p>
          <a:p>
            <a:pPr marL="0" indent="0">
              <a:buNone/>
            </a:pPr>
            <a:r>
              <a:rPr lang="es-ES_tradnl" dirty="0"/>
              <a:t>Condición que deben cumplir los entornos, productos y servicios para que sean comprensibles, utilizables y practicables por todos los ciudadanos, incluidas las personas con discapacidad.</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41867961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La importancia de la accesibilidad en proyectos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Como empresas / individuos con responsabilidad social, ayudamos a generar un sociedad mas incluyente.</a:t>
            </a:r>
          </a:p>
          <a:p>
            <a:r>
              <a:rPr lang="es-ES_tradnl" dirty="0"/>
              <a:t>Tus productos serán adoptados por un nuevo mercado.</a:t>
            </a:r>
          </a:p>
          <a:p>
            <a:r>
              <a:rPr lang="es-ES_tradnl" dirty="0"/>
              <a:t>Puede representar ahorros en demandas y perdida de usuarios.</a:t>
            </a:r>
          </a:p>
          <a:p>
            <a:pPr lvl="1"/>
            <a:r>
              <a:rPr lang="es-ES_tradnl" dirty="0"/>
              <a:t>Algunos estados de Norteamérica, Canadá, Brasil y la unión europea tienen leyes que obligan a los individuos / empresas a ofrecer productos 100% accesibles.</a:t>
            </a:r>
          </a:p>
          <a:p>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7253655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El uso de aplicaciones móviles en la actualidad:</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Existen alrededor de 6B de usuarios de aplicaciones móviles en todo el mundo.</a:t>
            </a:r>
          </a:p>
          <a:p>
            <a:r>
              <a:rPr lang="es-ES_tradnl" dirty="0"/>
              <a:t>Cerca del 15% de personas en el mundo tiene alguna discapacidad que puede afectar el uso de nuestras aplicaciones.</a:t>
            </a:r>
          </a:p>
          <a:p>
            <a:r>
              <a:rPr lang="es-ES_tradnl" dirty="0"/>
              <a:t>90% de los usuarios que utilizan el “Screen Reader” tienen un dispositivo móvil.</a:t>
            </a:r>
          </a:p>
          <a:p>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9778162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Aspecto Legal</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690688"/>
            <a:ext cx="10694896" cy="3727800"/>
          </a:xfrm>
        </p:spPr>
        <p:txBody>
          <a:bodyPr>
            <a:normAutofit/>
          </a:bodyPr>
          <a:lstStyle/>
          <a:p>
            <a:r>
              <a:rPr lang="es-ES_tradnl" dirty="0"/>
              <a:t>Desde 2018-2019 ha incrementado el numero de demandas por sitios web / aplicaciones móviles que no cuentan con los requerimientos mínimos en torno a accesibilidad. </a:t>
            </a:r>
          </a:p>
          <a:p>
            <a:r>
              <a:rPr lang="es-ES_tradnl" dirty="0"/>
              <a:t>Mas de 100 compañías en diferentes industrias han sido demandadas debido a aplicaciones móviles no accesibles.</a:t>
            </a:r>
          </a:p>
          <a:p>
            <a:r>
              <a:rPr lang="es-ES_tradnl" dirty="0"/>
              <a:t>Cada estado / país define los requerimientos mínimos para las aplicaciones móviles aunque el estándar internacional es el WCAG </a:t>
            </a:r>
            <a:r>
              <a:rPr lang="es-ES_tradnl" dirty="0" err="1"/>
              <a:t>Level</a:t>
            </a:r>
            <a:r>
              <a:rPr lang="es-ES_tradnl" dirty="0"/>
              <a:t> AA (</a:t>
            </a:r>
            <a:r>
              <a:rPr lang="es-ES_tradnl" dirty="0">
                <a:hlinkClick r:id="rId3"/>
              </a:rPr>
              <a:t>https://www.w3.org/WAI/standards-guidelines/mobile/</a:t>
            </a:r>
            <a:r>
              <a:rPr lang="es-ES_tradnl" dirty="0"/>
              <a:t>)</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7" name="Picture 6">
            <a:extLst>
              <a:ext uri="{FF2B5EF4-FFF2-40B4-BE49-F238E27FC236}">
                <a16:creationId xmlns:a16="http://schemas.microsoft.com/office/drawing/2014/main" id="{74D03614-CCEA-125E-8612-A5CE87C86993}"/>
              </a:ext>
            </a:extLst>
          </p:cNvPr>
          <p:cNvPicPr>
            <a:picLocks noChangeAspect="1"/>
          </p:cNvPicPr>
          <p:nvPr/>
        </p:nvPicPr>
        <p:blipFill>
          <a:blip r:embed="rId5"/>
          <a:stretch>
            <a:fillRect/>
          </a:stretch>
        </p:blipFill>
        <p:spPr>
          <a:xfrm>
            <a:off x="9980204" y="0"/>
            <a:ext cx="1623527" cy="1623527"/>
          </a:xfrm>
          <a:prstGeom prst="rect">
            <a:avLst/>
          </a:prstGeom>
        </p:spPr>
      </p:pic>
    </p:spTree>
    <p:extLst>
      <p:ext uri="{BB962C8B-B14F-4D97-AF65-F5344CB8AC3E}">
        <p14:creationId xmlns:p14="http://schemas.microsoft.com/office/powerpoint/2010/main" val="32450758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WCAG </a:t>
            </a:r>
            <a:r>
              <a:rPr lang="es-ES_tradnl" b="1" dirty="0" err="1"/>
              <a:t>Level</a:t>
            </a:r>
            <a:r>
              <a:rPr lang="es-ES_tradnl" b="1" dirty="0"/>
              <a:t> AA - Principios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lnSpcReduction="10000"/>
          </a:bodyPr>
          <a:lstStyle/>
          <a:p>
            <a:r>
              <a:rPr lang="es-ES_tradnl" dirty="0"/>
              <a:t>Perceptible:</a:t>
            </a:r>
          </a:p>
          <a:p>
            <a:pPr lvl="1"/>
            <a:r>
              <a:rPr lang="es-ES_tradnl" dirty="0"/>
              <a:t>La interfaz del usuario e información debe de ser presentada en diferentes formas para que todos los usuarios puedan percibirla.</a:t>
            </a:r>
          </a:p>
          <a:p>
            <a:r>
              <a:rPr lang="es-ES_tradnl" dirty="0"/>
              <a:t>Operable:</a:t>
            </a:r>
          </a:p>
          <a:p>
            <a:pPr lvl="1"/>
            <a:r>
              <a:rPr lang="es-ES_tradnl" dirty="0"/>
              <a:t>Los usuarios deben de poder controlar la navegación e interfaz de usuario.</a:t>
            </a:r>
          </a:p>
          <a:p>
            <a:r>
              <a:rPr lang="es-ES_tradnl" dirty="0"/>
              <a:t>Comprensible:</a:t>
            </a:r>
          </a:p>
          <a:p>
            <a:pPr lvl="1"/>
            <a:r>
              <a:rPr lang="es-ES_tradnl" dirty="0"/>
              <a:t>Los usuarios debe de entender y operar la interfaz e información presentada.</a:t>
            </a:r>
          </a:p>
          <a:p>
            <a:r>
              <a:rPr lang="es-ES_tradnl" dirty="0"/>
              <a:t>Robusto:</a:t>
            </a:r>
          </a:p>
          <a:p>
            <a:pPr lvl="1"/>
            <a:r>
              <a:rPr lang="es-ES_tradnl" dirty="0"/>
              <a:t>El contenido debe ser lo suficientemente robusto como para ser interpretado por tecnológicas de asistencia.</a:t>
            </a:r>
          </a:p>
          <a:p>
            <a:pPr marL="457200" lvl="1" indent="0">
              <a:buNone/>
            </a:pPr>
            <a:endParaRPr lang="es-ES_tradnl" dirty="0"/>
          </a:p>
          <a:p>
            <a:pPr marL="457200" lvl="1" indent="0">
              <a:buNone/>
            </a:pPr>
            <a:r>
              <a:rPr lang="es-ES_tradnl" dirty="0">
                <a:hlinkClick r:id="rId3"/>
              </a:rPr>
              <a:t>https://www.w3.org/TR/WCAG21/</a:t>
            </a: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pic>
        <p:nvPicPr>
          <p:cNvPr id="8" name="Picture 7">
            <a:extLst>
              <a:ext uri="{FF2B5EF4-FFF2-40B4-BE49-F238E27FC236}">
                <a16:creationId xmlns:a16="http://schemas.microsoft.com/office/drawing/2014/main" id="{6A13A6FA-5397-FB18-0A70-50B6CA41A968}"/>
              </a:ext>
            </a:extLst>
          </p:cNvPr>
          <p:cNvPicPr>
            <a:picLocks noChangeAspect="1"/>
          </p:cNvPicPr>
          <p:nvPr/>
        </p:nvPicPr>
        <p:blipFill>
          <a:blip r:embed="rId5"/>
          <a:stretch>
            <a:fillRect/>
          </a:stretch>
        </p:blipFill>
        <p:spPr>
          <a:xfrm>
            <a:off x="9723840" y="251176"/>
            <a:ext cx="1745415" cy="1188336"/>
          </a:xfrm>
          <a:prstGeom prst="rect">
            <a:avLst/>
          </a:prstGeom>
        </p:spPr>
      </p:pic>
    </p:spTree>
    <p:extLst>
      <p:ext uri="{BB962C8B-B14F-4D97-AF65-F5344CB8AC3E}">
        <p14:creationId xmlns:p14="http://schemas.microsoft.com/office/powerpoint/2010/main" val="49599876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Mejores Practicas en Aplicaciones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Contraste de color:</a:t>
            </a:r>
          </a:p>
          <a:p>
            <a:pPr lvl="1"/>
            <a:r>
              <a:rPr lang="es-ES_tradnl" dirty="0"/>
              <a:t>El contraste de color entre texto y fondo debe de ser al menos de </a:t>
            </a:r>
            <a:r>
              <a:rPr lang="es-ES_tradnl" dirty="0">
                <a:hlinkClick r:id="rId3"/>
              </a:rPr>
              <a:t>4.5:1</a:t>
            </a:r>
            <a:endParaRPr lang="es-ES_tradnl" dirty="0"/>
          </a:p>
          <a:p>
            <a:r>
              <a:rPr lang="es-ES_tradnl" dirty="0"/>
              <a:t>El teclado en pantalla y teclado físico deben de ser funcionales:</a:t>
            </a:r>
          </a:p>
          <a:p>
            <a:pPr lvl="1"/>
            <a:r>
              <a:rPr lang="es-ES_tradnl" dirty="0"/>
              <a:t>iOS y Android proveen soporte para ambos verifica que tu aplicación funcione con acciones de ambos (</a:t>
            </a:r>
            <a:r>
              <a:rPr lang="es-ES_tradnl" dirty="0">
                <a:hlinkClick r:id="rId4"/>
              </a:rPr>
              <a:t>Info</a:t>
            </a:r>
            <a:r>
              <a:rPr lang="es-ES_tradnl" dirty="0"/>
              <a:t>).</a:t>
            </a:r>
          </a:p>
          <a:p>
            <a:r>
              <a:rPr lang="es-ES_tradnl" dirty="0"/>
              <a:t>Asigna etiquetas apropiadas a elementos gráficos:</a:t>
            </a:r>
          </a:p>
          <a:p>
            <a:pPr lvl="1"/>
            <a:r>
              <a:rPr lang="es-ES_tradnl" dirty="0"/>
              <a:t>Elementos como Imágenes, Botones entro otros, deben de ser asignados a un etiqueta de manera apropiada (</a:t>
            </a:r>
            <a:r>
              <a:rPr lang="es-ES_tradnl" dirty="0">
                <a:hlinkClick r:id="rId5"/>
              </a:rPr>
              <a:t>Info</a:t>
            </a:r>
            <a:r>
              <a:rPr lang="es-ES_tradnl" dirty="0"/>
              <a:t>).</a:t>
            </a:r>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9585171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s-ES_tradnl" b="1" dirty="0"/>
              <a:t>Mejores Practicas en Aplicaciones móviles: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448056"/>
            <a:ext cx="10694896" cy="4941300"/>
          </a:xfrm>
        </p:spPr>
        <p:txBody>
          <a:bodyPr>
            <a:normAutofit/>
          </a:bodyPr>
          <a:lstStyle/>
          <a:p>
            <a:r>
              <a:rPr lang="es-ES_tradnl" dirty="0"/>
              <a:t>El área de clic debe de ser de al menos 44dp:</a:t>
            </a:r>
          </a:p>
          <a:p>
            <a:pPr lvl="1"/>
            <a:r>
              <a:rPr lang="es-ES_tradnl" dirty="0"/>
              <a:t>El área de clic ayudara a los usuarios  a interactuar de manera apropiada con los elementos gráficos y debe estar definida por al menos un área de 44dpx44dp (</a:t>
            </a:r>
            <a:r>
              <a:rPr lang="es-ES_tradnl" dirty="0">
                <a:hlinkClick r:id="rId3"/>
              </a:rPr>
              <a:t>Info</a:t>
            </a:r>
            <a:r>
              <a:rPr lang="es-ES_tradnl" dirty="0"/>
              <a:t>).</a:t>
            </a:r>
          </a:p>
          <a:p>
            <a:r>
              <a:rPr lang="es-ES_tradnl" dirty="0"/>
              <a:t>Mantén los gestos de las aplicaciones simples:</a:t>
            </a:r>
          </a:p>
          <a:p>
            <a:pPr lvl="1"/>
            <a:r>
              <a:rPr lang="es-ES_tradnl" dirty="0"/>
              <a:t>Las acciones en tu aplicación deben de ser lanzadas por gestos lo mas simple posibles como acciones de un solo dedo, el uso de múltiples dedos o clics puede afectar a ciertos usuarios (</a:t>
            </a:r>
            <a:r>
              <a:rPr lang="es-ES_tradnl" dirty="0">
                <a:hlinkClick r:id="rId4"/>
              </a:rPr>
              <a:t>Info</a:t>
            </a:r>
            <a:r>
              <a:rPr lang="es-ES_tradnl" dirty="0"/>
              <a:t>).</a:t>
            </a:r>
          </a:p>
          <a:p>
            <a:r>
              <a:rPr lang="es-ES_tradnl" dirty="0"/>
              <a:t>Provee descripciones en audio para videos:</a:t>
            </a:r>
          </a:p>
          <a:p>
            <a:pPr lvl="1"/>
            <a:r>
              <a:rPr lang="es-ES_tradnl" dirty="0"/>
              <a:t>Usuarios con problemas visuales puede tener problemas para entender lo contenidos visuales sin audio, es importante añadir descripciones apropiadas para elementos como videos e imágenes (</a:t>
            </a:r>
            <a:r>
              <a:rPr lang="es-ES_tradnl" dirty="0">
                <a:hlinkClick r:id="rId5"/>
              </a:rPr>
              <a:t>Info</a:t>
            </a:r>
            <a:r>
              <a:rPr lang="es-ES_tradnl" dirty="0"/>
              <a:t>).</a:t>
            </a:r>
          </a:p>
          <a:p>
            <a:pPr marL="457200" lvl="1" indent="0">
              <a:buNone/>
            </a:pPr>
            <a:endParaRPr lang="es-ES_tradnl" dirty="0"/>
          </a:p>
          <a:p>
            <a:pPr marL="457200" lvl="1" indent="0">
              <a:buNone/>
            </a:pPr>
            <a:endParaRPr lang="es-ES_tradnl"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0" name="TextBox 9">
            <a:extLst>
              <a:ext uri="{FF2B5EF4-FFF2-40B4-BE49-F238E27FC236}">
                <a16:creationId xmlns:a16="http://schemas.microsoft.com/office/drawing/2014/main" id="{4D0777A7-34D9-CA1C-3592-DC65398E5B32}"/>
              </a:ext>
            </a:extLst>
          </p:cNvPr>
          <p:cNvSpPr txBox="1"/>
          <p:nvPr/>
        </p:nvSpPr>
        <p:spPr>
          <a:xfrm>
            <a:off x="371797" y="6452643"/>
            <a:ext cx="1780309" cy="416909"/>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a:t>
            </a:r>
            <a:endParaRPr lang="es-ES_tradnl" sz="1765" dirty="0">
              <a:solidFill>
                <a:schemeClr val="bg1"/>
              </a:solidFill>
              <a:latin typeface="+mj-lt"/>
              <a:cs typeface="Arial"/>
            </a:endParaRPr>
          </a:p>
        </p:txBody>
      </p:sp>
      <p:pic>
        <p:nvPicPr>
          <p:cNvPr id="11" name="Picture 2" descr="twitter icon">
            <a:extLst>
              <a:ext uri="{FF2B5EF4-FFF2-40B4-BE49-F238E27FC236}">
                <a16:creationId xmlns:a16="http://schemas.microsoft.com/office/drawing/2014/main" id="{34CB70B3-A698-77B2-198E-5578C39DE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87" y="6523771"/>
            <a:ext cx="294110" cy="2941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5C65018-AFF7-0772-5C42-F7CE8060675F}"/>
              </a:ext>
            </a:extLst>
          </p:cNvPr>
          <p:cNvSpPr txBox="1"/>
          <p:nvPr/>
        </p:nvSpPr>
        <p:spPr>
          <a:xfrm>
            <a:off x="8043620" y="6438292"/>
            <a:ext cx="3659761" cy="416974"/>
          </a:xfrm>
          <a:prstGeom prst="rect">
            <a:avLst/>
          </a:prstGeom>
          <a:noFill/>
        </p:spPr>
        <p:txBody>
          <a:bodyPr wrap="square" rtlCol="0">
            <a:spAutoFit/>
          </a:bodyPr>
          <a:lstStyle/>
          <a:p>
            <a:pPr algn="r">
              <a:lnSpc>
                <a:spcPct val="130000"/>
              </a:lnSpc>
            </a:pPr>
            <a:r>
              <a:rPr lang="es-ES_tradnl" sz="1765" dirty="0">
                <a:solidFill>
                  <a:schemeClr val="bg1"/>
                </a:solidFill>
                <a:latin typeface="+mj-lt"/>
                <a:cs typeface="Arial"/>
              </a:rPr>
              <a:t>@</a:t>
            </a:r>
            <a:r>
              <a:rPr lang="es-ES_tradnl" sz="1765" dirty="0" err="1">
                <a:solidFill>
                  <a:schemeClr val="bg1"/>
                </a:solidFill>
                <a:latin typeface="+mj-lt"/>
                <a:cs typeface="Arial"/>
              </a:rPr>
              <a:t>alejandroruizva@mastodon.online</a:t>
            </a:r>
            <a:endParaRPr lang="es-ES_tradnl" sz="1765" dirty="0">
              <a:solidFill>
                <a:schemeClr val="bg1"/>
              </a:solidFill>
              <a:latin typeface="+mj-lt"/>
              <a:cs typeface="Arial"/>
            </a:endParaRPr>
          </a:p>
        </p:txBody>
      </p:sp>
    </p:spTree>
    <p:extLst>
      <p:ext uri="{BB962C8B-B14F-4D97-AF65-F5344CB8AC3E}">
        <p14:creationId xmlns:p14="http://schemas.microsoft.com/office/powerpoint/2010/main" val="33576093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TotalTime>
  <Words>1409</Words>
  <Application>Microsoft Macintosh PowerPoint</Application>
  <PresentationFormat>Widescreen</PresentationFormat>
  <Paragraphs>148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PowerPoint Presentation</vt:lpstr>
      <vt:lpstr>About me</vt:lpstr>
      <vt:lpstr>¿Que es la Accesibilidad?</vt:lpstr>
      <vt:lpstr>La importancia de la accesibilidad en proyectos móviles:</vt:lpstr>
      <vt:lpstr>El uso de aplicaciones móviles en la actualidad:</vt:lpstr>
      <vt:lpstr>Aspecto Legal</vt:lpstr>
      <vt:lpstr>WCAG Level AA - Principios</vt:lpstr>
      <vt:lpstr>Mejores Practicas en Aplicaciones móviles:</vt:lpstr>
      <vt:lpstr>Mejores Practicas en Aplicaciones móviles:</vt:lpstr>
      <vt:lpstr>Herramientas para pruebas y mejoras</vt:lpstr>
      <vt:lpstr>Herramientas para pruebas y mejoras</vt:lpstr>
      <vt:lpstr>Herramientas para pruebas y mejoras</vt:lpstr>
      <vt:lpstr>¿Por qué usar .NET MAUI?</vt:lpstr>
      <vt:lpstr>MAUI: API Unificada de Accesibilidad</vt:lpstr>
      <vt:lpstr>MAUI: API Unificada de Accesibilidad</vt:lpstr>
      <vt:lpstr>Demo</vt:lpstr>
      <vt:lpstr>Mantén siempre presente lo siguiente: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64</cp:revision>
  <dcterms:created xsi:type="dcterms:W3CDTF">2020-08-12T23:54:56Z</dcterms:created>
  <dcterms:modified xsi:type="dcterms:W3CDTF">2022-12-10T05:11:00Z</dcterms:modified>
</cp:coreProperties>
</file>