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58" r:id="rId3"/>
    <p:sldId id="259" r:id="rId4"/>
    <p:sldId id="261" r:id="rId5"/>
    <p:sldId id="263" r:id="rId6"/>
    <p:sldId id="262" r:id="rId7"/>
    <p:sldId id="265" r:id="rId8"/>
    <p:sldId id="267" r:id="rId9"/>
    <p:sldId id="264" r:id="rId10"/>
    <p:sldId id="269" r:id="rId11"/>
    <p:sldId id="1356" r:id="rId12"/>
    <p:sldId id="1351" r:id="rId13"/>
    <p:sldId id="1354" r:id="rId14"/>
    <p:sldId id="1353" r:id="rId15"/>
    <p:sldId id="1355" r:id="rId16"/>
    <p:sldId id="1359" r:id="rId17"/>
    <p:sldId id="1361" r:id="rId18"/>
    <p:sldId id="1358" r:id="rId19"/>
    <p:sldId id="135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BF80E2-F9AD-1B43-8C87-DACB46EE434D}" type="datetimeFigureOut">
              <a:rPr lang="en-US" smtClean="0"/>
              <a:t>10/4/19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4D41C-F46D-0C49-B4B6-6D5CF0AC6BBA}" type="slidenum">
              <a:rPr lang="en-US" smtClean="0"/>
              <a:t>‹#›</a:t>
            </a:fld>
            <a:endParaRPr lang="en-US"/>
          </a:p>
        </p:txBody>
      </p:sp>
    </p:spTree>
    <p:extLst>
      <p:ext uri="{BB962C8B-B14F-4D97-AF65-F5344CB8AC3E}">
        <p14:creationId xmlns:p14="http://schemas.microsoft.com/office/powerpoint/2010/main" val="1612874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2</a:t>
            </a:fld>
            <a:endParaRPr lang="en-US"/>
          </a:p>
        </p:txBody>
      </p:sp>
    </p:spTree>
    <p:extLst>
      <p:ext uri="{BB962C8B-B14F-4D97-AF65-F5344CB8AC3E}">
        <p14:creationId xmlns:p14="http://schemas.microsoft.com/office/powerpoint/2010/main" val="4190526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11</a:t>
            </a:fld>
            <a:endParaRPr lang="en-US"/>
          </a:p>
        </p:txBody>
      </p:sp>
    </p:spTree>
    <p:extLst>
      <p:ext uri="{BB962C8B-B14F-4D97-AF65-F5344CB8AC3E}">
        <p14:creationId xmlns:p14="http://schemas.microsoft.com/office/powerpoint/2010/main" val="896597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15</a:t>
            </a:fld>
            <a:endParaRPr lang="en-US"/>
          </a:p>
        </p:txBody>
      </p:sp>
    </p:spTree>
    <p:extLst>
      <p:ext uri="{BB962C8B-B14F-4D97-AF65-F5344CB8AC3E}">
        <p14:creationId xmlns:p14="http://schemas.microsoft.com/office/powerpoint/2010/main" val="3251346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16</a:t>
            </a:fld>
            <a:endParaRPr lang="en-US"/>
          </a:p>
        </p:txBody>
      </p:sp>
    </p:spTree>
    <p:extLst>
      <p:ext uri="{BB962C8B-B14F-4D97-AF65-F5344CB8AC3E}">
        <p14:creationId xmlns:p14="http://schemas.microsoft.com/office/powerpoint/2010/main" val="4079607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17</a:t>
            </a:fld>
            <a:endParaRPr lang="en-US"/>
          </a:p>
        </p:txBody>
      </p:sp>
    </p:spTree>
    <p:extLst>
      <p:ext uri="{BB962C8B-B14F-4D97-AF65-F5344CB8AC3E}">
        <p14:creationId xmlns:p14="http://schemas.microsoft.com/office/powerpoint/2010/main" val="1665801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18</a:t>
            </a:fld>
            <a:endParaRPr lang="en-US"/>
          </a:p>
        </p:txBody>
      </p:sp>
    </p:spTree>
    <p:extLst>
      <p:ext uri="{BB962C8B-B14F-4D97-AF65-F5344CB8AC3E}">
        <p14:creationId xmlns:p14="http://schemas.microsoft.com/office/powerpoint/2010/main" val="2246318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10/4/19</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20517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3</a:t>
            </a:fld>
            <a:endParaRPr lang="en-US"/>
          </a:p>
        </p:txBody>
      </p:sp>
    </p:spTree>
    <p:extLst>
      <p:ext uri="{BB962C8B-B14F-4D97-AF65-F5344CB8AC3E}">
        <p14:creationId xmlns:p14="http://schemas.microsoft.com/office/powerpoint/2010/main" val="233976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4</a:t>
            </a:fld>
            <a:endParaRPr lang="en-US"/>
          </a:p>
        </p:txBody>
      </p:sp>
    </p:spTree>
    <p:extLst>
      <p:ext uri="{BB962C8B-B14F-4D97-AF65-F5344CB8AC3E}">
        <p14:creationId xmlns:p14="http://schemas.microsoft.com/office/powerpoint/2010/main" val="3344033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5</a:t>
            </a:fld>
            <a:endParaRPr lang="en-US"/>
          </a:p>
        </p:txBody>
      </p:sp>
    </p:spTree>
    <p:extLst>
      <p:ext uri="{BB962C8B-B14F-4D97-AF65-F5344CB8AC3E}">
        <p14:creationId xmlns:p14="http://schemas.microsoft.com/office/powerpoint/2010/main" val="239695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6</a:t>
            </a:fld>
            <a:endParaRPr lang="en-US"/>
          </a:p>
        </p:txBody>
      </p:sp>
    </p:spTree>
    <p:extLst>
      <p:ext uri="{BB962C8B-B14F-4D97-AF65-F5344CB8AC3E}">
        <p14:creationId xmlns:p14="http://schemas.microsoft.com/office/powerpoint/2010/main" val="2363545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7</a:t>
            </a:fld>
            <a:endParaRPr lang="en-US"/>
          </a:p>
        </p:txBody>
      </p:sp>
    </p:spTree>
    <p:extLst>
      <p:ext uri="{BB962C8B-B14F-4D97-AF65-F5344CB8AC3E}">
        <p14:creationId xmlns:p14="http://schemas.microsoft.com/office/powerpoint/2010/main" val="3190624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8</a:t>
            </a:fld>
            <a:endParaRPr lang="en-US"/>
          </a:p>
        </p:txBody>
      </p:sp>
    </p:spTree>
    <p:extLst>
      <p:ext uri="{BB962C8B-B14F-4D97-AF65-F5344CB8AC3E}">
        <p14:creationId xmlns:p14="http://schemas.microsoft.com/office/powerpoint/2010/main" val="868330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9</a:t>
            </a:fld>
            <a:endParaRPr lang="en-US"/>
          </a:p>
        </p:txBody>
      </p:sp>
    </p:spTree>
    <p:extLst>
      <p:ext uri="{BB962C8B-B14F-4D97-AF65-F5344CB8AC3E}">
        <p14:creationId xmlns:p14="http://schemas.microsoft.com/office/powerpoint/2010/main" val="4085471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10</a:t>
            </a:fld>
            <a:endParaRPr lang="en-US"/>
          </a:p>
        </p:txBody>
      </p:sp>
    </p:spTree>
    <p:extLst>
      <p:ext uri="{BB962C8B-B14F-4D97-AF65-F5344CB8AC3E}">
        <p14:creationId xmlns:p14="http://schemas.microsoft.com/office/powerpoint/2010/main" val="1968066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3F36-D047-D74C-A19F-482BD97CEB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71C913-31E2-814A-820A-6F55C533F0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30EEC5-FE46-744B-B00D-973606D5E01E}"/>
              </a:ext>
            </a:extLst>
          </p:cNvPr>
          <p:cNvSpPr>
            <a:spLocks noGrp="1"/>
          </p:cNvSpPr>
          <p:nvPr>
            <p:ph type="dt" sz="half" idx="10"/>
          </p:nvPr>
        </p:nvSpPr>
        <p:spPr/>
        <p:txBody>
          <a:bodyPr/>
          <a:lstStyle/>
          <a:p>
            <a:fld id="{61AAF4DE-2CA0-3545-B840-A9A40D28C549}" type="datetimeFigureOut">
              <a:rPr lang="en-US" smtClean="0"/>
              <a:t>10/4/19</a:t>
            </a:fld>
            <a:endParaRPr lang="en-US"/>
          </a:p>
        </p:txBody>
      </p:sp>
      <p:sp>
        <p:nvSpPr>
          <p:cNvPr id="5" name="Footer Placeholder 4">
            <a:extLst>
              <a:ext uri="{FF2B5EF4-FFF2-40B4-BE49-F238E27FC236}">
                <a16:creationId xmlns:a16="http://schemas.microsoft.com/office/drawing/2014/main" id="{6ADEBE5E-7271-DA45-A819-C32814DA3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FDF9EA-527E-6640-81DC-C19E4D8AEA34}"/>
              </a:ext>
            </a:extLst>
          </p:cNvPr>
          <p:cNvSpPr>
            <a:spLocks noGrp="1"/>
          </p:cNvSpPr>
          <p:nvPr>
            <p:ph type="sldNum" sz="quarter" idx="12"/>
          </p:nvPr>
        </p:nvSpPr>
        <p:spPr/>
        <p:txBody>
          <a:bodyPr/>
          <a:lstStyle/>
          <a:p>
            <a:fld id="{18489B94-6857-F443-84E9-D864935DD578}" type="slidenum">
              <a:rPr lang="en-US" smtClean="0"/>
              <a:t>‹#›</a:t>
            </a:fld>
            <a:endParaRPr lang="en-US"/>
          </a:p>
        </p:txBody>
      </p:sp>
    </p:spTree>
    <p:extLst>
      <p:ext uri="{BB962C8B-B14F-4D97-AF65-F5344CB8AC3E}">
        <p14:creationId xmlns:p14="http://schemas.microsoft.com/office/powerpoint/2010/main" val="236278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DCDC-E636-E045-81F8-40CE1F8B13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E10DE-AF29-1F45-8661-58D0CD0B7C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FBC5F-AF2A-A045-900D-BAF7114B44B5}"/>
              </a:ext>
            </a:extLst>
          </p:cNvPr>
          <p:cNvSpPr>
            <a:spLocks noGrp="1"/>
          </p:cNvSpPr>
          <p:nvPr>
            <p:ph type="dt" sz="half" idx="10"/>
          </p:nvPr>
        </p:nvSpPr>
        <p:spPr/>
        <p:txBody>
          <a:bodyPr/>
          <a:lstStyle/>
          <a:p>
            <a:fld id="{61AAF4DE-2CA0-3545-B840-A9A40D28C549}" type="datetimeFigureOut">
              <a:rPr lang="en-US" smtClean="0"/>
              <a:t>10/4/19</a:t>
            </a:fld>
            <a:endParaRPr lang="en-US"/>
          </a:p>
        </p:txBody>
      </p:sp>
      <p:sp>
        <p:nvSpPr>
          <p:cNvPr id="5" name="Footer Placeholder 4">
            <a:extLst>
              <a:ext uri="{FF2B5EF4-FFF2-40B4-BE49-F238E27FC236}">
                <a16:creationId xmlns:a16="http://schemas.microsoft.com/office/drawing/2014/main" id="{681DD58B-31D5-B441-92BA-998CBD597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F1927-02D5-804D-9AB7-D0FE4966080D}"/>
              </a:ext>
            </a:extLst>
          </p:cNvPr>
          <p:cNvSpPr>
            <a:spLocks noGrp="1"/>
          </p:cNvSpPr>
          <p:nvPr>
            <p:ph type="sldNum" sz="quarter" idx="12"/>
          </p:nvPr>
        </p:nvSpPr>
        <p:spPr/>
        <p:txBody>
          <a:bodyPr/>
          <a:lstStyle/>
          <a:p>
            <a:fld id="{18489B94-6857-F443-84E9-D864935DD578}" type="slidenum">
              <a:rPr lang="en-US" smtClean="0"/>
              <a:t>‹#›</a:t>
            </a:fld>
            <a:endParaRPr lang="en-US"/>
          </a:p>
        </p:txBody>
      </p:sp>
    </p:spTree>
    <p:extLst>
      <p:ext uri="{BB962C8B-B14F-4D97-AF65-F5344CB8AC3E}">
        <p14:creationId xmlns:p14="http://schemas.microsoft.com/office/powerpoint/2010/main" val="148215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129DA2-C61B-0145-BAC9-7F5E0E6D99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BAB013-7CDB-BD48-90D0-EB2D732063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CBE15-00B2-2D43-A28B-4CD4066A2842}"/>
              </a:ext>
            </a:extLst>
          </p:cNvPr>
          <p:cNvSpPr>
            <a:spLocks noGrp="1"/>
          </p:cNvSpPr>
          <p:nvPr>
            <p:ph type="dt" sz="half" idx="10"/>
          </p:nvPr>
        </p:nvSpPr>
        <p:spPr/>
        <p:txBody>
          <a:bodyPr/>
          <a:lstStyle/>
          <a:p>
            <a:fld id="{61AAF4DE-2CA0-3545-B840-A9A40D28C549}" type="datetimeFigureOut">
              <a:rPr lang="en-US" smtClean="0"/>
              <a:t>10/4/19</a:t>
            </a:fld>
            <a:endParaRPr lang="en-US"/>
          </a:p>
        </p:txBody>
      </p:sp>
      <p:sp>
        <p:nvSpPr>
          <p:cNvPr id="5" name="Footer Placeholder 4">
            <a:extLst>
              <a:ext uri="{FF2B5EF4-FFF2-40B4-BE49-F238E27FC236}">
                <a16:creationId xmlns:a16="http://schemas.microsoft.com/office/drawing/2014/main" id="{DF2B879A-D2E8-5A45-B81D-EB22B4286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5504-12F4-9D4B-A600-99125131B983}"/>
              </a:ext>
            </a:extLst>
          </p:cNvPr>
          <p:cNvSpPr>
            <a:spLocks noGrp="1"/>
          </p:cNvSpPr>
          <p:nvPr>
            <p:ph type="sldNum" sz="quarter" idx="12"/>
          </p:nvPr>
        </p:nvSpPr>
        <p:spPr/>
        <p:txBody>
          <a:bodyPr/>
          <a:lstStyle/>
          <a:p>
            <a:fld id="{18489B94-6857-F443-84E9-D864935DD578}" type="slidenum">
              <a:rPr lang="en-US" smtClean="0"/>
              <a:t>‹#›</a:t>
            </a:fld>
            <a:endParaRPr lang="en-US"/>
          </a:p>
        </p:txBody>
      </p:sp>
    </p:spTree>
    <p:extLst>
      <p:ext uri="{BB962C8B-B14F-4D97-AF65-F5344CB8AC3E}">
        <p14:creationId xmlns:p14="http://schemas.microsoft.com/office/powerpoint/2010/main" val="2871110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4915-C565-DD4B-96B4-3E75BC9FD8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718AC1-4836-0F4A-A0CE-228F53EC1F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BDEB4A-5889-C44B-A35B-65501BF7930E}"/>
              </a:ext>
            </a:extLst>
          </p:cNvPr>
          <p:cNvSpPr>
            <a:spLocks noGrp="1"/>
          </p:cNvSpPr>
          <p:nvPr>
            <p:ph type="dt" sz="half" idx="10"/>
          </p:nvPr>
        </p:nvSpPr>
        <p:spPr/>
        <p:txBody>
          <a:bodyPr/>
          <a:lstStyle/>
          <a:p>
            <a:fld id="{61AAF4DE-2CA0-3545-B840-A9A40D28C549}" type="datetimeFigureOut">
              <a:rPr lang="en-US" smtClean="0"/>
              <a:t>10/4/19</a:t>
            </a:fld>
            <a:endParaRPr lang="en-US"/>
          </a:p>
        </p:txBody>
      </p:sp>
      <p:sp>
        <p:nvSpPr>
          <p:cNvPr id="5" name="Footer Placeholder 4">
            <a:extLst>
              <a:ext uri="{FF2B5EF4-FFF2-40B4-BE49-F238E27FC236}">
                <a16:creationId xmlns:a16="http://schemas.microsoft.com/office/drawing/2014/main" id="{8F842D3F-6C41-E14D-AF44-BB753DC02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804B1-0BC6-3447-9172-A0489B57B5CF}"/>
              </a:ext>
            </a:extLst>
          </p:cNvPr>
          <p:cNvSpPr>
            <a:spLocks noGrp="1"/>
          </p:cNvSpPr>
          <p:nvPr>
            <p:ph type="sldNum" sz="quarter" idx="12"/>
          </p:nvPr>
        </p:nvSpPr>
        <p:spPr/>
        <p:txBody>
          <a:bodyPr/>
          <a:lstStyle/>
          <a:p>
            <a:fld id="{18489B94-6857-F443-84E9-D864935DD578}" type="slidenum">
              <a:rPr lang="en-US" smtClean="0"/>
              <a:t>‹#›</a:t>
            </a:fld>
            <a:endParaRPr lang="en-US"/>
          </a:p>
        </p:txBody>
      </p:sp>
    </p:spTree>
    <p:extLst>
      <p:ext uri="{BB962C8B-B14F-4D97-AF65-F5344CB8AC3E}">
        <p14:creationId xmlns:p14="http://schemas.microsoft.com/office/powerpoint/2010/main" val="1097755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6EFB-AE9D-AF4E-9740-BB58F9A0BA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DE4390-7EF0-4C4A-B2E9-6C3DABB98F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FE2BB0-9CF1-794C-A2CD-B5C81AE2D249}"/>
              </a:ext>
            </a:extLst>
          </p:cNvPr>
          <p:cNvSpPr>
            <a:spLocks noGrp="1"/>
          </p:cNvSpPr>
          <p:nvPr>
            <p:ph type="dt" sz="half" idx="10"/>
          </p:nvPr>
        </p:nvSpPr>
        <p:spPr/>
        <p:txBody>
          <a:bodyPr/>
          <a:lstStyle/>
          <a:p>
            <a:fld id="{61AAF4DE-2CA0-3545-B840-A9A40D28C549}" type="datetimeFigureOut">
              <a:rPr lang="en-US" smtClean="0"/>
              <a:t>10/4/19</a:t>
            </a:fld>
            <a:endParaRPr lang="en-US"/>
          </a:p>
        </p:txBody>
      </p:sp>
      <p:sp>
        <p:nvSpPr>
          <p:cNvPr id="5" name="Footer Placeholder 4">
            <a:extLst>
              <a:ext uri="{FF2B5EF4-FFF2-40B4-BE49-F238E27FC236}">
                <a16:creationId xmlns:a16="http://schemas.microsoft.com/office/drawing/2014/main" id="{12E3A0DF-0F6A-B642-8E4A-3FD066B1E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8CDAF-E8F4-2E4B-8282-E9C0FD466744}"/>
              </a:ext>
            </a:extLst>
          </p:cNvPr>
          <p:cNvSpPr>
            <a:spLocks noGrp="1"/>
          </p:cNvSpPr>
          <p:nvPr>
            <p:ph type="sldNum" sz="quarter" idx="12"/>
          </p:nvPr>
        </p:nvSpPr>
        <p:spPr/>
        <p:txBody>
          <a:bodyPr/>
          <a:lstStyle/>
          <a:p>
            <a:fld id="{18489B94-6857-F443-84E9-D864935DD578}" type="slidenum">
              <a:rPr lang="en-US" smtClean="0"/>
              <a:t>‹#›</a:t>
            </a:fld>
            <a:endParaRPr lang="en-US"/>
          </a:p>
        </p:txBody>
      </p:sp>
    </p:spTree>
    <p:extLst>
      <p:ext uri="{BB962C8B-B14F-4D97-AF65-F5344CB8AC3E}">
        <p14:creationId xmlns:p14="http://schemas.microsoft.com/office/powerpoint/2010/main" val="378780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D618-1425-A043-8ABE-3B56612BE0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963853-78E6-7040-AF09-1FFD3FE40E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47C9D8-0EBD-9D48-B3C1-738BD60C50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ED9AB6-38A4-A847-82B6-ECCBD5C2EC82}"/>
              </a:ext>
            </a:extLst>
          </p:cNvPr>
          <p:cNvSpPr>
            <a:spLocks noGrp="1"/>
          </p:cNvSpPr>
          <p:nvPr>
            <p:ph type="dt" sz="half" idx="10"/>
          </p:nvPr>
        </p:nvSpPr>
        <p:spPr/>
        <p:txBody>
          <a:bodyPr/>
          <a:lstStyle/>
          <a:p>
            <a:fld id="{61AAF4DE-2CA0-3545-B840-A9A40D28C549}" type="datetimeFigureOut">
              <a:rPr lang="en-US" smtClean="0"/>
              <a:t>10/4/19</a:t>
            </a:fld>
            <a:endParaRPr lang="en-US"/>
          </a:p>
        </p:txBody>
      </p:sp>
      <p:sp>
        <p:nvSpPr>
          <p:cNvPr id="6" name="Footer Placeholder 5">
            <a:extLst>
              <a:ext uri="{FF2B5EF4-FFF2-40B4-BE49-F238E27FC236}">
                <a16:creationId xmlns:a16="http://schemas.microsoft.com/office/drawing/2014/main" id="{3DFD5EEA-F075-2B49-99A8-7E83B65D2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33BCC-F19A-6549-8212-D566FBA914C8}"/>
              </a:ext>
            </a:extLst>
          </p:cNvPr>
          <p:cNvSpPr>
            <a:spLocks noGrp="1"/>
          </p:cNvSpPr>
          <p:nvPr>
            <p:ph type="sldNum" sz="quarter" idx="12"/>
          </p:nvPr>
        </p:nvSpPr>
        <p:spPr/>
        <p:txBody>
          <a:bodyPr/>
          <a:lstStyle/>
          <a:p>
            <a:fld id="{18489B94-6857-F443-84E9-D864935DD578}" type="slidenum">
              <a:rPr lang="en-US" smtClean="0"/>
              <a:t>‹#›</a:t>
            </a:fld>
            <a:endParaRPr lang="en-US"/>
          </a:p>
        </p:txBody>
      </p:sp>
    </p:spTree>
    <p:extLst>
      <p:ext uri="{BB962C8B-B14F-4D97-AF65-F5344CB8AC3E}">
        <p14:creationId xmlns:p14="http://schemas.microsoft.com/office/powerpoint/2010/main" val="218518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87CC-B395-4A47-9120-202F79F48A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24613B-7D04-7F4E-8B16-40C180748C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9DDA19-30DF-5A4C-A85D-1F092DDDA0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24DF97-D496-194D-9D57-0334978AC4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B74FBF-027C-4048-971B-81C8107E55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4C9585-FC9F-9944-BD8E-9225B053505F}"/>
              </a:ext>
            </a:extLst>
          </p:cNvPr>
          <p:cNvSpPr>
            <a:spLocks noGrp="1"/>
          </p:cNvSpPr>
          <p:nvPr>
            <p:ph type="dt" sz="half" idx="10"/>
          </p:nvPr>
        </p:nvSpPr>
        <p:spPr/>
        <p:txBody>
          <a:bodyPr/>
          <a:lstStyle/>
          <a:p>
            <a:fld id="{61AAF4DE-2CA0-3545-B840-A9A40D28C549}" type="datetimeFigureOut">
              <a:rPr lang="en-US" smtClean="0"/>
              <a:t>10/4/19</a:t>
            </a:fld>
            <a:endParaRPr lang="en-US"/>
          </a:p>
        </p:txBody>
      </p:sp>
      <p:sp>
        <p:nvSpPr>
          <p:cNvPr id="8" name="Footer Placeholder 7">
            <a:extLst>
              <a:ext uri="{FF2B5EF4-FFF2-40B4-BE49-F238E27FC236}">
                <a16:creationId xmlns:a16="http://schemas.microsoft.com/office/drawing/2014/main" id="{3840524F-BEFB-E146-BEA1-5A301D9F2C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8D386D-7D6F-494F-BA91-1AEC6C8CF0F2}"/>
              </a:ext>
            </a:extLst>
          </p:cNvPr>
          <p:cNvSpPr>
            <a:spLocks noGrp="1"/>
          </p:cNvSpPr>
          <p:nvPr>
            <p:ph type="sldNum" sz="quarter" idx="12"/>
          </p:nvPr>
        </p:nvSpPr>
        <p:spPr/>
        <p:txBody>
          <a:bodyPr/>
          <a:lstStyle/>
          <a:p>
            <a:fld id="{18489B94-6857-F443-84E9-D864935DD578}" type="slidenum">
              <a:rPr lang="en-US" smtClean="0"/>
              <a:t>‹#›</a:t>
            </a:fld>
            <a:endParaRPr lang="en-US"/>
          </a:p>
        </p:txBody>
      </p:sp>
    </p:spTree>
    <p:extLst>
      <p:ext uri="{BB962C8B-B14F-4D97-AF65-F5344CB8AC3E}">
        <p14:creationId xmlns:p14="http://schemas.microsoft.com/office/powerpoint/2010/main" val="219717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A1B8-68CE-7443-901C-4EB589FC33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691875-BE29-734F-BD9D-885F68DC8251}"/>
              </a:ext>
            </a:extLst>
          </p:cNvPr>
          <p:cNvSpPr>
            <a:spLocks noGrp="1"/>
          </p:cNvSpPr>
          <p:nvPr>
            <p:ph type="dt" sz="half" idx="10"/>
          </p:nvPr>
        </p:nvSpPr>
        <p:spPr/>
        <p:txBody>
          <a:bodyPr/>
          <a:lstStyle/>
          <a:p>
            <a:fld id="{61AAF4DE-2CA0-3545-B840-A9A40D28C549}" type="datetimeFigureOut">
              <a:rPr lang="en-US" smtClean="0"/>
              <a:t>10/4/19</a:t>
            </a:fld>
            <a:endParaRPr lang="en-US"/>
          </a:p>
        </p:txBody>
      </p:sp>
      <p:sp>
        <p:nvSpPr>
          <p:cNvPr id="4" name="Footer Placeholder 3">
            <a:extLst>
              <a:ext uri="{FF2B5EF4-FFF2-40B4-BE49-F238E27FC236}">
                <a16:creationId xmlns:a16="http://schemas.microsoft.com/office/drawing/2014/main" id="{93FA6475-0FD2-B443-A751-BC1B11AE9D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041B9D-B0AD-B645-A619-639701475CE5}"/>
              </a:ext>
            </a:extLst>
          </p:cNvPr>
          <p:cNvSpPr>
            <a:spLocks noGrp="1"/>
          </p:cNvSpPr>
          <p:nvPr>
            <p:ph type="sldNum" sz="quarter" idx="12"/>
          </p:nvPr>
        </p:nvSpPr>
        <p:spPr/>
        <p:txBody>
          <a:bodyPr/>
          <a:lstStyle/>
          <a:p>
            <a:fld id="{18489B94-6857-F443-84E9-D864935DD578}" type="slidenum">
              <a:rPr lang="en-US" smtClean="0"/>
              <a:t>‹#›</a:t>
            </a:fld>
            <a:endParaRPr lang="en-US"/>
          </a:p>
        </p:txBody>
      </p:sp>
    </p:spTree>
    <p:extLst>
      <p:ext uri="{BB962C8B-B14F-4D97-AF65-F5344CB8AC3E}">
        <p14:creationId xmlns:p14="http://schemas.microsoft.com/office/powerpoint/2010/main" val="126280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83F9C8-5CED-464E-831B-A4F46CE6EA47}"/>
              </a:ext>
            </a:extLst>
          </p:cNvPr>
          <p:cNvSpPr>
            <a:spLocks noGrp="1"/>
          </p:cNvSpPr>
          <p:nvPr>
            <p:ph type="dt" sz="half" idx="10"/>
          </p:nvPr>
        </p:nvSpPr>
        <p:spPr/>
        <p:txBody>
          <a:bodyPr/>
          <a:lstStyle/>
          <a:p>
            <a:fld id="{61AAF4DE-2CA0-3545-B840-A9A40D28C549}" type="datetimeFigureOut">
              <a:rPr lang="en-US" smtClean="0"/>
              <a:t>10/4/19</a:t>
            </a:fld>
            <a:endParaRPr lang="en-US"/>
          </a:p>
        </p:txBody>
      </p:sp>
      <p:sp>
        <p:nvSpPr>
          <p:cNvPr id="3" name="Footer Placeholder 2">
            <a:extLst>
              <a:ext uri="{FF2B5EF4-FFF2-40B4-BE49-F238E27FC236}">
                <a16:creationId xmlns:a16="http://schemas.microsoft.com/office/drawing/2014/main" id="{D97560E5-B15A-4F42-A871-9542F77FAF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3BA753-25F2-814E-8203-197670C522E8}"/>
              </a:ext>
            </a:extLst>
          </p:cNvPr>
          <p:cNvSpPr>
            <a:spLocks noGrp="1"/>
          </p:cNvSpPr>
          <p:nvPr>
            <p:ph type="sldNum" sz="quarter" idx="12"/>
          </p:nvPr>
        </p:nvSpPr>
        <p:spPr/>
        <p:txBody>
          <a:bodyPr/>
          <a:lstStyle/>
          <a:p>
            <a:fld id="{18489B94-6857-F443-84E9-D864935DD578}" type="slidenum">
              <a:rPr lang="en-US" smtClean="0"/>
              <a:t>‹#›</a:t>
            </a:fld>
            <a:endParaRPr lang="en-US"/>
          </a:p>
        </p:txBody>
      </p:sp>
    </p:spTree>
    <p:extLst>
      <p:ext uri="{BB962C8B-B14F-4D97-AF65-F5344CB8AC3E}">
        <p14:creationId xmlns:p14="http://schemas.microsoft.com/office/powerpoint/2010/main" val="7680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6961-90EA-0B4C-90AD-16A3D6703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B36E48-A6FE-FF44-A795-8813A2F421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B89CE8-FD26-4847-AD6D-F6D468482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2EE620-3394-4A49-9A15-BE7DBC2D5430}"/>
              </a:ext>
            </a:extLst>
          </p:cNvPr>
          <p:cNvSpPr>
            <a:spLocks noGrp="1"/>
          </p:cNvSpPr>
          <p:nvPr>
            <p:ph type="dt" sz="half" idx="10"/>
          </p:nvPr>
        </p:nvSpPr>
        <p:spPr/>
        <p:txBody>
          <a:bodyPr/>
          <a:lstStyle/>
          <a:p>
            <a:fld id="{61AAF4DE-2CA0-3545-B840-A9A40D28C549}" type="datetimeFigureOut">
              <a:rPr lang="en-US" smtClean="0"/>
              <a:t>10/4/19</a:t>
            </a:fld>
            <a:endParaRPr lang="en-US"/>
          </a:p>
        </p:txBody>
      </p:sp>
      <p:sp>
        <p:nvSpPr>
          <p:cNvPr id="6" name="Footer Placeholder 5">
            <a:extLst>
              <a:ext uri="{FF2B5EF4-FFF2-40B4-BE49-F238E27FC236}">
                <a16:creationId xmlns:a16="http://schemas.microsoft.com/office/drawing/2014/main" id="{5E54D4C3-A3B7-F641-BD34-635BA201C8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86E3B6-9D69-9544-80FD-CA5EB21CC68F}"/>
              </a:ext>
            </a:extLst>
          </p:cNvPr>
          <p:cNvSpPr>
            <a:spLocks noGrp="1"/>
          </p:cNvSpPr>
          <p:nvPr>
            <p:ph type="sldNum" sz="quarter" idx="12"/>
          </p:nvPr>
        </p:nvSpPr>
        <p:spPr/>
        <p:txBody>
          <a:bodyPr/>
          <a:lstStyle/>
          <a:p>
            <a:fld id="{18489B94-6857-F443-84E9-D864935DD578}" type="slidenum">
              <a:rPr lang="en-US" smtClean="0"/>
              <a:t>‹#›</a:t>
            </a:fld>
            <a:endParaRPr lang="en-US"/>
          </a:p>
        </p:txBody>
      </p:sp>
    </p:spTree>
    <p:extLst>
      <p:ext uri="{BB962C8B-B14F-4D97-AF65-F5344CB8AC3E}">
        <p14:creationId xmlns:p14="http://schemas.microsoft.com/office/powerpoint/2010/main" val="420954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3D89-1521-4A44-A96E-F1AE37CB3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F5D046-CAAF-3948-9918-10563900B3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D50C74-7B8C-5244-B8CC-A61DF268F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53BF0-7FC9-3E4B-9339-6A8FC0172A6B}"/>
              </a:ext>
            </a:extLst>
          </p:cNvPr>
          <p:cNvSpPr>
            <a:spLocks noGrp="1"/>
          </p:cNvSpPr>
          <p:nvPr>
            <p:ph type="dt" sz="half" idx="10"/>
          </p:nvPr>
        </p:nvSpPr>
        <p:spPr/>
        <p:txBody>
          <a:bodyPr/>
          <a:lstStyle/>
          <a:p>
            <a:fld id="{61AAF4DE-2CA0-3545-B840-A9A40D28C549}" type="datetimeFigureOut">
              <a:rPr lang="en-US" smtClean="0"/>
              <a:t>10/4/19</a:t>
            </a:fld>
            <a:endParaRPr lang="en-US"/>
          </a:p>
        </p:txBody>
      </p:sp>
      <p:sp>
        <p:nvSpPr>
          <p:cNvPr id="6" name="Footer Placeholder 5">
            <a:extLst>
              <a:ext uri="{FF2B5EF4-FFF2-40B4-BE49-F238E27FC236}">
                <a16:creationId xmlns:a16="http://schemas.microsoft.com/office/drawing/2014/main" id="{04C9CBD9-F7BF-7645-A3EE-37CF4C11D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6FBC5-6452-2B43-90B4-8E799B08F5CF}"/>
              </a:ext>
            </a:extLst>
          </p:cNvPr>
          <p:cNvSpPr>
            <a:spLocks noGrp="1"/>
          </p:cNvSpPr>
          <p:nvPr>
            <p:ph type="sldNum" sz="quarter" idx="12"/>
          </p:nvPr>
        </p:nvSpPr>
        <p:spPr/>
        <p:txBody>
          <a:bodyPr/>
          <a:lstStyle/>
          <a:p>
            <a:fld id="{18489B94-6857-F443-84E9-D864935DD578}" type="slidenum">
              <a:rPr lang="en-US" smtClean="0"/>
              <a:t>‹#›</a:t>
            </a:fld>
            <a:endParaRPr lang="en-US"/>
          </a:p>
        </p:txBody>
      </p:sp>
    </p:spTree>
    <p:extLst>
      <p:ext uri="{BB962C8B-B14F-4D97-AF65-F5344CB8AC3E}">
        <p14:creationId xmlns:p14="http://schemas.microsoft.com/office/powerpoint/2010/main" val="210959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7F7D9F-A3AB-6241-8BFE-8F6B1303E9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82A735-0B4E-5146-A53C-B22B99A4F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64A8D-FE62-CC40-9FCB-6690A40D7A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AF4DE-2CA0-3545-B840-A9A40D28C549}" type="datetimeFigureOut">
              <a:rPr lang="en-US" smtClean="0"/>
              <a:t>10/4/19</a:t>
            </a:fld>
            <a:endParaRPr lang="en-US"/>
          </a:p>
        </p:txBody>
      </p:sp>
      <p:sp>
        <p:nvSpPr>
          <p:cNvPr id="5" name="Footer Placeholder 4">
            <a:extLst>
              <a:ext uri="{FF2B5EF4-FFF2-40B4-BE49-F238E27FC236}">
                <a16:creationId xmlns:a16="http://schemas.microsoft.com/office/drawing/2014/main" id="{A26680F6-2689-264D-B49C-54853CB634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D7DF40-788F-5443-B25D-B951F562F2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89B94-6857-F443-84E9-D864935DD578}" type="slidenum">
              <a:rPr lang="en-US" smtClean="0"/>
              <a:t>‹#›</a:t>
            </a:fld>
            <a:endParaRPr lang="en-US"/>
          </a:p>
        </p:txBody>
      </p:sp>
    </p:spTree>
    <p:extLst>
      <p:ext uri="{BB962C8B-B14F-4D97-AF65-F5344CB8AC3E}">
        <p14:creationId xmlns:p14="http://schemas.microsoft.com/office/powerpoint/2010/main" val="699534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vblogs.microsoft.com/xamarin/shell-xamarin-forms-4-0-getting-starte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ocs.microsoft.com/en-us/xamarin/xamarin-forms/app-fundamentals/shel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lejandroRuiz/XamarinSummitBrasil"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alejandroruizvarela.blogspot.m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tiff"/><Relationship Id="rId4" Type="http://schemas.openxmlformats.org/officeDocument/2006/relationships/image" Target="../media/image3.tif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F703-571C-7246-8851-98833D5BF17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03D2C088-802A-624D-8673-B14EF6A215DA}"/>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FCB43E61-F277-034F-8C7B-2107F258E615}"/>
              </a:ext>
            </a:extLst>
          </p:cNvPr>
          <p:cNvPicPr>
            <a:picLocks noChangeAspect="1"/>
          </p:cNvPicPr>
          <p:nvPr/>
        </p:nvPicPr>
        <p:blipFill>
          <a:blip r:embed="rId2"/>
          <a:stretch>
            <a:fillRect/>
          </a:stretch>
        </p:blipFill>
        <p:spPr>
          <a:xfrm>
            <a:off x="839248" y="0"/>
            <a:ext cx="10513503" cy="6858000"/>
          </a:xfrm>
          <a:prstGeom prst="rect">
            <a:avLst/>
          </a:prstGeom>
        </p:spPr>
      </p:pic>
      <p:sp>
        <p:nvSpPr>
          <p:cNvPr id="6" name="Rectangle 5">
            <a:extLst>
              <a:ext uri="{FF2B5EF4-FFF2-40B4-BE49-F238E27FC236}">
                <a16:creationId xmlns:a16="http://schemas.microsoft.com/office/drawing/2014/main" id="{4D15997A-5BE9-C749-B374-B65663FA9146}"/>
              </a:ext>
            </a:extLst>
          </p:cNvPr>
          <p:cNvSpPr/>
          <p:nvPr/>
        </p:nvSpPr>
        <p:spPr>
          <a:xfrm>
            <a:off x="-3425" y="0"/>
            <a:ext cx="12195425" cy="6858000"/>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7BE68C0-2A25-234D-9866-A43CF9882720}"/>
              </a:ext>
            </a:extLst>
          </p:cNvPr>
          <p:cNvSpPr txBox="1"/>
          <p:nvPr/>
        </p:nvSpPr>
        <p:spPr>
          <a:xfrm>
            <a:off x="7153630" y="5411568"/>
            <a:ext cx="4911048" cy="646331"/>
          </a:xfrm>
          <a:prstGeom prst="rect">
            <a:avLst/>
          </a:prstGeom>
          <a:noFill/>
        </p:spPr>
        <p:txBody>
          <a:bodyPr wrap="square" rtlCol="0">
            <a:spAutoFit/>
          </a:bodyPr>
          <a:lstStyle/>
          <a:p>
            <a:pPr algn="r"/>
            <a:r>
              <a:rPr lang="en-US" sz="3600" dirty="0">
                <a:solidFill>
                  <a:schemeClr val="bg1"/>
                </a:solidFill>
              </a:rPr>
              <a:t>ALEJANDRO RUIZ</a:t>
            </a:r>
          </a:p>
        </p:txBody>
      </p:sp>
      <p:sp>
        <p:nvSpPr>
          <p:cNvPr id="9" name="TextBox 8">
            <a:extLst>
              <a:ext uri="{FF2B5EF4-FFF2-40B4-BE49-F238E27FC236}">
                <a16:creationId xmlns:a16="http://schemas.microsoft.com/office/drawing/2014/main" id="{E096C6DD-7C05-3A43-98B9-9AF05A947BD2}"/>
              </a:ext>
            </a:extLst>
          </p:cNvPr>
          <p:cNvSpPr txBox="1"/>
          <p:nvPr/>
        </p:nvSpPr>
        <p:spPr>
          <a:xfrm>
            <a:off x="8912507" y="6042390"/>
            <a:ext cx="3152172" cy="584775"/>
          </a:xfrm>
          <a:prstGeom prst="rect">
            <a:avLst/>
          </a:prstGeom>
          <a:noFill/>
        </p:spPr>
        <p:txBody>
          <a:bodyPr wrap="square" rtlCol="0">
            <a:spAutoFit/>
          </a:bodyPr>
          <a:lstStyle/>
          <a:p>
            <a:pPr algn="r" fontAlgn="base"/>
            <a:r>
              <a:rPr lang="en-US" sz="1600" dirty="0">
                <a:solidFill>
                  <a:srgbClr val="54BABB"/>
                </a:solidFill>
              </a:rPr>
              <a:t>Microsoft MVP</a:t>
            </a:r>
          </a:p>
          <a:p>
            <a:pPr algn="r" fontAlgn="base"/>
            <a:r>
              <a:rPr lang="en-US" sz="1600" dirty="0">
                <a:solidFill>
                  <a:srgbClr val="54BABB"/>
                </a:solidFill>
              </a:rPr>
              <a:t>Software Engineer @ </a:t>
            </a:r>
            <a:r>
              <a:rPr lang="en-US" sz="1600" dirty="0" err="1">
                <a:solidFill>
                  <a:srgbClr val="54BABB"/>
                </a:solidFill>
              </a:rPr>
              <a:t>ArcTouch</a:t>
            </a:r>
            <a:endParaRPr lang="en-US" sz="1600">
              <a:solidFill>
                <a:srgbClr val="54BABB"/>
              </a:solidFill>
            </a:endParaRPr>
          </a:p>
        </p:txBody>
      </p:sp>
      <p:sp>
        <p:nvSpPr>
          <p:cNvPr id="10" name="TextBox 9">
            <a:extLst>
              <a:ext uri="{FF2B5EF4-FFF2-40B4-BE49-F238E27FC236}">
                <a16:creationId xmlns:a16="http://schemas.microsoft.com/office/drawing/2014/main" id="{5760B7B4-46D4-6346-802A-DC0F27850D5D}"/>
              </a:ext>
            </a:extLst>
          </p:cNvPr>
          <p:cNvSpPr txBox="1"/>
          <p:nvPr/>
        </p:nvSpPr>
        <p:spPr>
          <a:xfrm>
            <a:off x="3433311" y="1439943"/>
            <a:ext cx="4935184" cy="1323439"/>
          </a:xfrm>
          <a:prstGeom prst="rect">
            <a:avLst/>
          </a:prstGeom>
          <a:noFill/>
        </p:spPr>
        <p:txBody>
          <a:bodyPr wrap="square" rtlCol="0">
            <a:spAutoFit/>
          </a:bodyPr>
          <a:lstStyle/>
          <a:p>
            <a:pPr algn="ctr"/>
            <a:r>
              <a:rPr lang="en-US" sz="4000">
                <a:solidFill>
                  <a:schemeClr val="bg1"/>
                </a:solidFill>
              </a:rPr>
              <a:t>Deep Dive into </a:t>
            </a:r>
            <a:r>
              <a:rPr lang="en-US" sz="4000" err="1">
                <a:solidFill>
                  <a:schemeClr val="bg1"/>
                </a:solidFill>
              </a:rPr>
              <a:t>Xamarin.Forms</a:t>
            </a:r>
            <a:r>
              <a:rPr lang="en-US" sz="4000">
                <a:solidFill>
                  <a:schemeClr val="bg1"/>
                </a:solidFill>
              </a:rPr>
              <a:t> Shell</a:t>
            </a:r>
          </a:p>
        </p:txBody>
      </p:sp>
    </p:spTree>
    <p:extLst>
      <p:ext uri="{BB962C8B-B14F-4D97-AF65-F5344CB8AC3E}">
        <p14:creationId xmlns:p14="http://schemas.microsoft.com/office/powerpoint/2010/main" val="7361069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4D007DD-A29A-E14E-8BD4-81A3A52641F2}"/>
              </a:ext>
            </a:extLst>
          </p:cNvPr>
          <p:cNvSpPr>
            <a:spLocks noGrp="1"/>
          </p:cNvSpPr>
          <p:nvPr>
            <p:ph type="title"/>
          </p:nvPr>
        </p:nvSpPr>
        <p:spPr>
          <a:xfrm>
            <a:off x="224742" y="365125"/>
            <a:ext cx="10515600" cy="1325563"/>
          </a:xfrm>
        </p:spPr>
        <p:txBody>
          <a:bodyPr>
            <a:normAutofit/>
          </a:bodyPr>
          <a:lstStyle/>
          <a:p>
            <a:r>
              <a:rPr lang="en-US" b="1"/>
              <a:t>Tabs</a:t>
            </a:r>
          </a:p>
        </p:txBody>
      </p:sp>
      <p:sp>
        <p:nvSpPr>
          <p:cNvPr id="8" name="Content Placeholder 2">
            <a:extLst>
              <a:ext uri="{FF2B5EF4-FFF2-40B4-BE49-F238E27FC236}">
                <a16:creationId xmlns:a16="http://schemas.microsoft.com/office/drawing/2014/main" id="{0F146717-2B5B-F348-B4BF-60AA14889B2E}"/>
              </a:ext>
            </a:extLst>
          </p:cNvPr>
          <p:cNvSpPr txBox="1">
            <a:spLocks/>
          </p:cNvSpPr>
          <p:nvPr/>
        </p:nvSpPr>
        <p:spPr>
          <a:xfrm>
            <a:off x="377142" y="167708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When the navigation pattern for an application includes a flyout, the next level of navigation in the application is the bottom tab bar. In addition, when the flyout is closed the bottom tab bar can be considered to be the top level of navigation.</a:t>
            </a:r>
          </a:p>
        </p:txBody>
      </p:sp>
    </p:spTree>
    <p:extLst>
      <p:ext uri="{BB962C8B-B14F-4D97-AF65-F5344CB8AC3E}">
        <p14:creationId xmlns:p14="http://schemas.microsoft.com/office/powerpoint/2010/main" val="399509006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361A8D8-E6D3-CF47-B117-65646F96DEB8}"/>
              </a:ext>
            </a:extLst>
          </p:cNvPr>
          <p:cNvSpPr>
            <a:spLocks noGrp="1"/>
          </p:cNvSpPr>
          <p:nvPr>
            <p:ph type="title"/>
          </p:nvPr>
        </p:nvSpPr>
        <p:spPr>
          <a:xfrm>
            <a:off x="191397" y="-1"/>
            <a:ext cx="10515600" cy="1325563"/>
          </a:xfrm>
        </p:spPr>
        <p:txBody>
          <a:bodyPr>
            <a:normAutofit/>
          </a:bodyPr>
          <a:lstStyle/>
          <a:p>
            <a:r>
              <a:rPr lang="en-US" b="1"/>
              <a:t>Tabs - Structure</a:t>
            </a:r>
          </a:p>
        </p:txBody>
      </p:sp>
      <p:sp>
        <p:nvSpPr>
          <p:cNvPr id="11" name="Content Placeholder 2">
            <a:extLst>
              <a:ext uri="{FF2B5EF4-FFF2-40B4-BE49-F238E27FC236}">
                <a16:creationId xmlns:a16="http://schemas.microsoft.com/office/drawing/2014/main" id="{61DCFD80-9810-3744-8A00-03F85D537587}"/>
              </a:ext>
            </a:extLst>
          </p:cNvPr>
          <p:cNvSpPr>
            <a:spLocks noGrp="1"/>
          </p:cNvSpPr>
          <p:nvPr>
            <p:ph idx="1"/>
          </p:nvPr>
        </p:nvSpPr>
        <p:spPr>
          <a:xfrm>
            <a:off x="4880824" y="4263105"/>
            <a:ext cx="1937074" cy="457200"/>
          </a:xfrm>
        </p:spPr>
        <p:txBody>
          <a:bodyPr>
            <a:normAutofit/>
          </a:bodyPr>
          <a:lstStyle/>
          <a:p>
            <a:pPr marL="457200" lvl="1" indent="0">
              <a:buNone/>
            </a:pPr>
            <a:r>
              <a:rPr lang="en-US"/>
              <a:t>Style</a:t>
            </a:r>
          </a:p>
        </p:txBody>
      </p:sp>
      <p:pic>
        <p:nvPicPr>
          <p:cNvPr id="8" name="Picture 7">
            <a:extLst>
              <a:ext uri="{FF2B5EF4-FFF2-40B4-BE49-F238E27FC236}">
                <a16:creationId xmlns:a16="http://schemas.microsoft.com/office/drawing/2014/main" id="{772893DC-EAB0-0545-B5D2-D548B9C78CCD}"/>
              </a:ext>
            </a:extLst>
          </p:cNvPr>
          <p:cNvPicPr>
            <a:picLocks noChangeAspect="1"/>
          </p:cNvPicPr>
          <p:nvPr/>
        </p:nvPicPr>
        <p:blipFill>
          <a:blip r:embed="rId3"/>
          <a:stretch>
            <a:fillRect/>
          </a:stretch>
        </p:blipFill>
        <p:spPr>
          <a:xfrm>
            <a:off x="331872" y="1600564"/>
            <a:ext cx="4577644" cy="816169"/>
          </a:xfrm>
          <a:prstGeom prst="rect">
            <a:avLst/>
          </a:prstGeom>
        </p:spPr>
      </p:pic>
      <p:pic>
        <p:nvPicPr>
          <p:cNvPr id="14" name="Picture 13">
            <a:extLst>
              <a:ext uri="{FF2B5EF4-FFF2-40B4-BE49-F238E27FC236}">
                <a16:creationId xmlns:a16="http://schemas.microsoft.com/office/drawing/2014/main" id="{95ECA7AD-FC1E-9849-A828-C5365A687C50}"/>
              </a:ext>
            </a:extLst>
          </p:cNvPr>
          <p:cNvPicPr>
            <a:picLocks noChangeAspect="1"/>
          </p:cNvPicPr>
          <p:nvPr/>
        </p:nvPicPr>
        <p:blipFill>
          <a:blip r:embed="rId4"/>
          <a:stretch>
            <a:fillRect/>
          </a:stretch>
        </p:blipFill>
        <p:spPr>
          <a:xfrm>
            <a:off x="331872" y="2714931"/>
            <a:ext cx="4616126" cy="794362"/>
          </a:xfrm>
          <a:prstGeom prst="rect">
            <a:avLst/>
          </a:prstGeom>
        </p:spPr>
      </p:pic>
      <p:pic>
        <p:nvPicPr>
          <p:cNvPr id="16" name="Picture 15">
            <a:extLst>
              <a:ext uri="{FF2B5EF4-FFF2-40B4-BE49-F238E27FC236}">
                <a16:creationId xmlns:a16="http://schemas.microsoft.com/office/drawing/2014/main" id="{5E793E8A-ACE3-6145-A4AD-8A36F0128E74}"/>
              </a:ext>
            </a:extLst>
          </p:cNvPr>
          <p:cNvPicPr>
            <a:picLocks noChangeAspect="1"/>
          </p:cNvPicPr>
          <p:nvPr/>
        </p:nvPicPr>
        <p:blipFill>
          <a:blip r:embed="rId5"/>
          <a:stretch>
            <a:fillRect/>
          </a:stretch>
        </p:blipFill>
        <p:spPr>
          <a:xfrm>
            <a:off x="7137042" y="2667716"/>
            <a:ext cx="3574915" cy="1239948"/>
          </a:xfrm>
          <a:prstGeom prst="rect">
            <a:avLst/>
          </a:prstGeom>
        </p:spPr>
      </p:pic>
      <p:pic>
        <p:nvPicPr>
          <p:cNvPr id="18" name="Picture 17">
            <a:extLst>
              <a:ext uri="{FF2B5EF4-FFF2-40B4-BE49-F238E27FC236}">
                <a16:creationId xmlns:a16="http://schemas.microsoft.com/office/drawing/2014/main" id="{F60CE562-C2F5-E34D-9F17-0345733C1CDF}"/>
              </a:ext>
            </a:extLst>
          </p:cNvPr>
          <p:cNvPicPr>
            <a:picLocks noChangeAspect="1"/>
          </p:cNvPicPr>
          <p:nvPr/>
        </p:nvPicPr>
        <p:blipFill>
          <a:blip r:embed="rId6"/>
          <a:stretch>
            <a:fillRect/>
          </a:stretch>
        </p:blipFill>
        <p:spPr>
          <a:xfrm>
            <a:off x="6397842" y="1478966"/>
            <a:ext cx="5053314" cy="1060205"/>
          </a:xfrm>
          <a:prstGeom prst="rect">
            <a:avLst/>
          </a:prstGeom>
        </p:spPr>
      </p:pic>
      <p:pic>
        <p:nvPicPr>
          <p:cNvPr id="20" name="Picture 19">
            <a:extLst>
              <a:ext uri="{FF2B5EF4-FFF2-40B4-BE49-F238E27FC236}">
                <a16:creationId xmlns:a16="http://schemas.microsoft.com/office/drawing/2014/main" id="{CB4E4E9A-5F2A-854B-AB40-83B2F36FB05E}"/>
              </a:ext>
            </a:extLst>
          </p:cNvPr>
          <p:cNvPicPr>
            <a:picLocks noChangeAspect="1"/>
          </p:cNvPicPr>
          <p:nvPr/>
        </p:nvPicPr>
        <p:blipFill>
          <a:blip r:embed="rId7"/>
          <a:stretch>
            <a:fillRect/>
          </a:stretch>
        </p:blipFill>
        <p:spPr>
          <a:xfrm>
            <a:off x="3895122" y="4768136"/>
            <a:ext cx="3928502" cy="1630869"/>
          </a:xfrm>
          <a:prstGeom prst="rect">
            <a:avLst/>
          </a:prstGeom>
        </p:spPr>
      </p:pic>
    </p:spTree>
    <p:extLst>
      <p:ext uri="{BB962C8B-B14F-4D97-AF65-F5344CB8AC3E}">
        <p14:creationId xmlns:p14="http://schemas.microsoft.com/office/powerpoint/2010/main" val="305996295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CFAC86-EA33-724C-9CA8-12B9F72D88E6}"/>
              </a:ext>
            </a:extLst>
          </p:cNvPr>
          <p:cNvSpPr txBox="1">
            <a:spLocks/>
          </p:cNvSpPr>
          <p:nvPr/>
        </p:nvSpPr>
        <p:spPr>
          <a:xfrm>
            <a:off x="224742"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Adding Navigation</a:t>
            </a:r>
          </a:p>
        </p:txBody>
      </p:sp>
      <p:sp>
        <p:nvSpPr>
          <p:cNvPr id="5" name="Content Placeholder 2">
            <a:extLst>
              <a:ext uri="{FF2B5EF4-FFF2-40B4-BE49-F238E27FC236}">
                <a16:creationId xmlns:a16="http://schemas.microsoft.com/office/drawing/2014/main" id="{EF7F75DC-0307-3E43-804B-C8B84FC34068}"/>
              </a:ext>
            </a:extLst>
          </p:cNvPr>
          <p:cNvSpPr txBox="1">
            <a:spLocks/>
          </p:cNvSpPr>
          <p:nvPr/>
        </p:nvSpPr>
        <p:spPr>
          <a:xfrm>
            <a:off x="224742" y="2143124"/>
            <a:ext cx="10515600" cy="4442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1) URI Based Navigation</a:t>
            </a:r>
          </a:p>
          <a:p>
            <a:pPr marL="0" indent="0">
              <a:buFont typeface="Arial" panose="020B0604020202020204" pitchFamily="34" charset="0"/>
              <a:buNone/>
            </a:pPr>
            <a:endParaRPr lang="en-US"/>
          </a:p>
          <a:p>
            <a:pPr marL="0" indent="0">
              <a:buFont typeface="Arial" panose="020B0604020202020204" pitchFamily="34" charset="0"/>
              <a:buNone/>
            </a:pPr>
            <a:endParaRPr lang="en-US"/>
          </a:p>
          <a:p>
            <a:pPr marL="0" indent="0">
              <a:buFont typeface="Arial" panose="020B0604020202020204" pitchFamily="34" charset="0"/>
              <a:buNone/>
            </a:pPr>
            <a:r>
              <a:rPr lang="en-US"/>
              <a:t>2) Register your pages:</a:t>
            </a:r>
          </a:p>
          <a:p>
            <a:pPr marL="0" indent="0">
              <a:buFont typeface="Arial" panose="020B0604020202020204" pitchFamily="34" charset="0"/>
              <a:buNone/>
            </a:pPr>
            <a:endParaRPr lang="en-US"/>
          </a:p>
          <a:p>
            <a:pPr marL="0" indent="0">
              <a:buNone/>
            </a:pPr>
            <a:r>
              <a:rPr lang="en-US" sz="1800" err="1">
                <a:solidFill>
                  <a:srgbClr val="3363A4"/>
                </a:solidFill>
                <a:latin typeface="Menlo" panose="020B0609030804020204" pitchFamily="49" charset="0"/>
              </a:rPr>
              <a:t>Routing</a:t>
            </a:r>
            <a:r>
              <a:rPr lang="en-US" sz="1800" err="1">
                <a:solidFill>
                  <a:srgbClr val="222222"/>
                </a:solidFill>
                <a:latin typeface="Menlo" panose="020B0609030804020204" pitchFamily="49" charset="0"/>
              </a:rPr>
              <a:t>.RegisterRoute</a:t>
            </a:r>
            <a:r>
              <a:rPr lang="en-US" sz="1800">
                <a:solidFill>
                  <a:srgbClr val="222222"/>
                </a:solidFill>
                <a:latin typeface="Menlo" panose="020B0609030804020204" pitchFamily="49" charset="0"/>
              </a:rPr>
              <a:t>(</a:t>
            </a:r>
            <a:r>
              <a:rPr lang="en-US" sz="1800">
                <a:solidFill>
                  <a:srgbClr val="DB7100"/>
                </a:solidFill>
                <a:latin typeface="Menlo" panose="020B0609030804020204" pitchFamily="49" charset="0"/>
              </a:rPr>
              <a:t>"</a:t>
            </a:r>
            <a:r>
              <a:rPr lang="en-US" sz="1800" err="1">
                <a:solidFill>
                  <a:srgbClr val="DB7100"/>
                </a:solidFill>
                <a:latin typeface="Menlo" panose="020B0609030804020204" pitchFamily="49" charset="0"/>
              </a:rPr>
              <a:t>myawesomepage</a:t>
            </a:r>
            <a:r>
              <a:rPr lang="en-US" sz="1800">
                <a:solidFill>
                  <a:srgbClr val="DB7100"/>
                </a:solidFill>
                <a:latin typeface="Menlo" panose="020B0609030804020204" pitchFamily="49" charset="0"/>
              </a:rPr>
              <a:t>"</a:t>
            </a:r>
            <a:r>
              <a:rPr lang="en-US" sz="1800">
                <a:solidFill>
                  <a:srgbClr val="222222"/>
                </a:solidFill>
                <a:latin typeface="Menlo" panose="020B0609030804020204" pitchFamily="49" charset="0"/>
              </a:rPr>
              <a:t>, </a:t>
            </a:r>
            <a:r>
              <a:rPr lang="en-US" sz="1800" err="1">
                <a:solidFill>
                  <a:srgbClr val="009695"/>
                </a:solidFill>
                <a:latin typeface="Menlo" panose="020B0609030804020204" pitchFamily="49" charset="0"/>
              </a:rPr>
              <a:t>typeof</a:t>
            </a:r>
            <a:r>
              <a:rPr lang="en-US" sz="1800">
                <a:solidFill>
                  <a:srgbClr val="222222"/>
                </a:solidFill>
                <a:latin typeface="Menlo" panose="020B0609030804020204" pitchFamily="49" charset="0"/>
              </a:rPr>
              <a:t>(</a:t>
            </a:r>
            <a:r>
              <a:rPr lang="en-US" sz="1800" err="1">
                <a:solidFill>
                  <a:srgbClr val="3363A4"/>
                </a:solidFill>
                <a:latin typeface="Menlo" panose="020B0609030804020204" pitchFamily="49" charset="0"/>
              </a:rPr>
              <a:t>HomePage</a:t>
            </a:r>
            <a:r>
              <a:rPr lang="en-US" sz="1800">
                <a:solidFill>
                  <a:srgbClr val="222222"/>
                </a:solidFill>
                <a:latin typeface="Menlo" panose="020B0609030804020204" pitchFamily="49" charset="0"/>
              </a:rPr>
              <a:t>));</a:t>
            </a:r>
            <a:r>
              <a:rPr lang="en-US" sz="1800"/>
              <a:t> </a:t>
            </a:r>
          </a:p>
          <a:p>
            <a:pPr marL="0" indent="0">
              <a:buNone/>
            </a:pPr>
            <a:endParaRPr lang="en-US"/>
          </a:p>
          <a:p>
            <a:pPr marL="0" indent="0">
              <a:buNone/>
            </a:pPr>
            <a:r>
              <a:rPr lang="en-US"/>
              <a:t>3) Navigate to page and query string </a:t>
            </a:r>
            <a:r>
              <a:rPr lang="en-US" err="1"/>
              <a:t>params</a:t>
            </a:r>
            <a:r>
              <a:rPr lang="en-US"/>
              <a:t>:</a:t>
            </a:r>
          </a:p>
          <a:p>
            <a:pPr marL="0" indent="0">
              <a:buNone/>
            </a:pPr>
            <a:r>
              <a:rPr lang="en-US" sz="1400" err="1">
                <a:solidFill>
                  <a:srgbClr val="3363A4"/>
                </a:solidFill>
                <a:latin typeface="Menlo" panose="020B0609030804020204" pitchFamily="49" charset="0"/>
              </a:rPr>
              <a:t>Shell.Current.GoToAsync</a:t>
            </a:r>
            <a:r>
              <a:rPr lang="en-US" sz="1400">
                <a:solidFill>
                  <a:srgbClr val="3363A4"/>
                </a:solidFill>
                <a:latin typeface="Menlo" panose="020B0609030804020204" pitchFamily="49" charset="0"/>
              </a:rPr>
              <a:t>("//main/about/details", true);</a:t>
            </a:r>
            <a:endParaRPr lang="en-US" sz="1400"/>
          </a:p>
        </p:txBody>
      </p:sp>
      <p:sp>
        <p:nvSpPr>
          <p:cNvPr id="8" name="Rectangle 7">
            <a:extLst>
              <a:ext uri="{FF2B5EF4-FFF2-40B4-BE49-F238E27FC236}">
                <a16:creationId xmlns:a16="http://schemas.microsoft.com/office/drawing/2014/main" id="{E337954C-6C0D-724A-9891-C77AA8FC67D7}"/>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F74393-34B0-4B45-AC25-B238042BF4F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8AAB407-CC6D-B647-91AA-BAA72DF92B50}"/>
              </a:ext>
            </a:extLst>
          </p:cNvPr>
          <p:cNvPicPr>
            <a:picLocks noChangeAspect="1"/>
          </p:cNvPicPr>
          <p:nvPr/>
        </p:nvPicPr>
        <p:blipFill>
          <a:blip r:embed="rId2"/>
          <a:stretch>
            <a:fillRect/>
          </a:stretch>
        </p:blipFill>
        <p:spPr>
          <a:xfrm>
            <a:off x="4505927" y="1690688"/>
            <a:ext cx="7277100" cy="1968500"/>
          </a:xfrm>
          <a:prstGeom prst="rect">
            <a:avLst/>
          </a:prstGeom>
        </p:spPr>
      </p:pic>
    </p:spTree>
    <p:extLst>
      <p:ext uri="{BB962C8B-B14F-4D97-AF65-F5344CB8AC3E}">
        <p14:creationId xmlns:p14="http://schemas.microsoft.com/office/powerpoint/2010/main" val="264608809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CFAC86-EA33-724C-9CA8-12B9F72D88E6}"/>
              </a:ext>
            </a:extLst>
          </p:cNvPr>
          <p:cNvSpPr txBox="1">
            <a:spLocks/>
          </p:cNvSpPr>
          <p:nvPr/>
        </p:nvSpPr>
        <p:spPr>
          <a:xfrm>
            <a:off x="224742"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Adding Navigation</a:t>
            </a:r>
          </a:p>
        </p:txBody>
      </p:sp>
      <p:sp>
        <p:nvSpPr>
          <p:cNvPr id="5" name="Content Placeholder 2">
            <a:extLst>
              <a:ext uri="{FF2B5EF4-FFF2-40B4-BE49-F238E27FC236}">
                <a16:creationId xmlns:a16="http://schemas.microsoft.com/office/drawing/2014/main" id="{EF7F75DC-0307-3E43-804B-C8B84FC34068}"/>
              </a:ext>
            </a:extLst>
          </p:cNvPr>
          <p:cNvSpPr txBox="1">
            <a:spLocks/>
          </p:cNvSpPr>
          <p:nvPr/>
        </p:nvSpPr>
        <p:spPr>
          <a:xfrm>
            <a:off x="224742" y="1690688"/>
            <a:ext cx="10515600" cy="4938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4) Intercept </a:t>
            </a:r>
            <a:r>
              <a:rPr lang="en-US" err="1"/>
              <a:t>Params</a:t>
            </a:r>
            <a:endParaRPr lang="en-US"/>
          </a:p>
          <a:p>
            <a:pPr marL="0" indent="0">
              <a:buFont typeface="Arial" panose="020B0604020202020204" pitchFamily="34" charset="0"/>
              <a:buNone/>
            </a:pPr>
            <a:endParaRPr lang="en-US"/>
          </a:p>
          <a:p>
            <a:pPr marL="0" indent="0">
              <a:buFont typeface="Arial" panose="020B0604020202020204" pitchFamily="34" charset="0"/>
              <a:buNone/>
            </a:pPr>
            <a:endParaRPr lang="en-US"/>
          </a:p>
          <a:p>
            <a:pPr marL="0" indent="0">
              <a:buFont typeface="Arial" panose="020B0604020202020204" pitchFamily="34" charset="0"/>
              <a:buNone/>
            </a:pPr>
            <a:endParaRPr lang="en-US"/>
          </a:p>
          <a:p>
            <a:pPr marL="0" indent="0">
              <a:buFont typeface="Arial" panose="020B0604020202020204" pitchFamily="34" charset="0"/>
              <a:buNone/>
            </a:pPr>
            <a:endParaRPr lang="en-US"/>
          </a:p>
          <a:p>
            <a:pPr marL="0" indent="0">
              <a:buFont typeface="Arial" panose="020B0604020202020204" pitchFamily="34" charset="0"/>
              <a:buNone/>
            </a:pPr>
            <a:r>
              <a:rPr lang="en-US"/>
              <a:t>5) Handle Navigation Actions:</a:t>
            </a:r>
          </a:p>
        </p:txBody>
      </p:sp>
      <p:sp>
        <p:nvSpPr>
          <p:cNvPr id="8" name="Rectangle 7">
            <a:extLst>
              <a:ext uri="{FF2B5EF4-FFF2-40B4-BE49-F238E27FC236}">
                <a16:creationId xmlns:a16="http://schemas.microsoft.com/office/drawing/2014/main" id="{E337954C-6C0D-724A-9891-C77AA8FC67D7}"/>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F74393-34B0-4B45-AC25-B238042BF4F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5931234-E06E-D648-B8CD-324F7DC142AC}"/>
              </a:ext>
            </a:extLst>
          </p:cNvPr>
          <p:cNvPicPr>
            <a:picLocks noChangeAspect="1"/>
          </p:cNvPicPr>
          <p:nvPr/>
        </p:nvPicPr>
        <p:blipFill>
          <a:blip r:embed="rId2"/>
          <a:stretch>
            <a:fillRect/>
          </a:stretch>
        </p:blipFill>
        <p:spPr>
          <a:xfrm>
            <a:off x="5127172" y="1690688"/>
            <a:ext cx="3645806" cy="2661063"/>
          </a:xfrm>
          <a:prstGeom prst="rect">
            <a:avLst/>
          </a:prstGeom>
        </p:spPr>
      </p:pic>
      <p:pic>
        <p:nvPicPr>
          <p:cNvPr id="10" name="Picture 9">
            <a:extLst>
              <a:ext uri="{FF2B5EF4-FFF2-40B4-BE49-F238E27FC236}">
                <a16:creationId xmlns:a16="http://schemas.microsoft.com/office/drawing/2014/main" id="{3B13E7E0-E883-5346-9694-B90D4903AD40}"/>
              </a:ext>
            </a:extLst>
          </p:cNvPr>
          <p:cNvPicPr>
            <a:picLocks noChangeAspect="1"/>
          </p:cNvPicPr>
          <p:nvPr/>
        </p:nvPicPr>
        <p:blipFill>
          <a:blip r:embed="rId3"/>
          <a:stretch>
            <a:fillRect/>
          </a:stretch>
        </p:blipFill>
        <p:spPr>
          <a:xfrm>
            <a:off x="433614" y="5075981"/>
            <a:ext cx="4292600" cy="1117600"/>
          </a:xfrm>
          <a:prstGeom prst="rect">
            <a:avLst/>
          </a:prstGeom>
        </p:spPr>
      </p:pic>
      <p:pic>
        <p:nvPicPr>
          <p:cNvPr id="12" name="Picture 11">
            <a:extLst>
              <a:ext uri="{FF2B5EF4-FFF2-40B4-BE49-F238E27FC236}">
                <a16:creationId xmlns:a16="http://schemas.microsoft.com/office/drawing/2014/main" id="{4D47ADE2-EDC7-B849-8594-87E59F114590}"/>
              </a:ext>
            </a:extLst>
          </p:cNvPr>
          <p:cNvPicPr>
            <a:picLocks noChangeAspect="1"/>
          </p:cNvPicPr>
          <p:nvPr/>
        </p:nvPicPr>
        <p:blipFill>
          <a:blip r:embed="rId4"/>
          <a:stretch>
            <a:fillRect/>
          </a:stretch>
        </p:blipFill>
        <p:spPr>
          <a:xfrm>
            <a:off x="5128491" y="4805577"/>
            <a:ext cx="6133193" cy="1514632"/>
          </a:xfrm>
          <a:prstGeom prst="rect">
            <a:avLst/>
          </a:prstGeom>
        </p:spPr>
      </p:pic>
    </p:spTree>
    <p:extLst>
      <p:ext uri="{BB962C8B-B14F-4D97-AF65-F5344CB8AC3E}">
        <p14:creationId xmlns:p14="http://schemas.microsoft.com/office/powerpoint/2010/main" val="89522747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CFAC86-EA33-724C-9CA8-12B9F72D88E6}"/>
              </a:ext>
            </a:extLst>
          </p:cNvPr>
          <p:cNvSpPr txBox="1">
            <a:spLocks/>
          </p:cNvSpPr>
          <p:nvPr/>
        </p:nvSpPr>
        <p:spPr>
          <a:xfrm>
            <a:off x="224742"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Adding Navigation</a:t>
            </a:r>
          </a:p>
        </p:txBody>
      </p:sp>
      <p:sp>
        <p:nvSpPr>
          <p:cNvPr id="5" name="Content Placeholder 2">
            <a:extLst>
              <a:ext uri="{FF2B5EF4-FFF2-40B4-BE49-F238E27FC236}">
                <a16:creationId xmlns:a16="http://schemas.microsoft.com/office/drawing/2014/main" id="{EF7F75DC-0307-3E43-804B-C8B84FC34068}"/>
              </a:ext>
            </a:extLst>
          </p:cNvPr>
          <p:cNvSpPr txBox="1">
            <a:spLocks/>
          </p:cNvSpPr>
          <p:nvPr/>
        </p:nvSpPr>
        <p:spPr>
          <a:xfrm>
            <a:off x="224742" y="1690688"/>
            <a:ext cx="10515600" cy="4938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6) Back button behavior</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8" name="Rectangle 7">
            <a:extLst>
              <a:ext uri="{FF2B5EF4-FFF2-40B4-BE49-F238E27FC236}">
                <a16:creationId xmlns:a16="http://schemas.microsoft.com/office/drawing/2014/main" id="{E337954C-6C0D-724A-9891-C77AA8FC67D7}"/>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FF74393-34B0-4B45-AC25-B238042BF4F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43689685-2BFB-ED45-A4A1-D8D38BB2C0F5}"/>
              </a:ext>
            </a:extLst>
          </p:cNvPr>
          <p:cNvPicPr>
            <a:picLocks noChangeAspect="1"/>
          </p:cNvPicPr>
          <p:nvPr/>
        </p:nvPicPr>
        <p:blipFill>
          <a:blip r:embed="rId2"/>
          <a:stretch>
            <a:fillRect/>
          </a:stretch>
        </p:blipFill>
        <p:spPr>
          <a:xfrm>
            <a:off x="4364942" y="2170514"/>
            <a:ext cx="6375400" cy="1714500"/>
          </a:xfrm>
          <a:prstGeom prst="rect">
            <a:avLst/>
          </a:prstGeom>
        </p:spPr>
      </p:pic>
    </p:spTree>
    <p:extLst>
      <p:ext uri="{BB962C8B-B14F-4D97-AF65-F5344CB8AC3E}">
        <p14:creationId xmlns:p14="http://schemas.microsoft.com/office/powerpoint/2010/main" val="167752695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94D007DD-A29A-E14E-8BD4-81A3A52641F2}"/>
              </a:ext>
            </a:extLst>
          </p:cNvPr>
          <p:cNvSpPr>
            <a:spLocks noGrp="1"/>
          </p:cNvSpPr>
          <p:nvPr>
            <p:ph type="title"/>
          </p:nvPr>
        </p:nvSpPr>
        <p:spPr>
          <a:xfrm>
            <a:off x="224742" y="365125"/>
            <a:ext cx="10515600" cy="1325563"/>
          </a:xfrm>
        </p:spPr>
        <p:txBody>
          <a:bodyPr>
            <a:normAutofit/>
          </a:bodyPr>
          <a:lstStyle/>
          <a:p>
            <a:r>
              <a:rPr lang="en-US" b="1" dirty="0"/>
              <a:t>Search Handler</a:t>
            </a:r>
          </a:p>
        </p:txBody>
      </p:sp>
      <p:sp>
        <p:nvSpPr>
          <p:cNvPr id="8" name="Content Placeholder 2">
            <a:extLst>
              <a:ext uri="{FF2B5EF4-FFF2-40B4-BE49-F238E27FC236}">
                <a16:creationId xmlns:a16="http://schemas.microsoft.com/office/drawing/2014/main" id="{0F146717-2B5B-F348-B4BF-60AA14889B2E}"/>
              </a:ext>
            </a:extLst>
          </p:cNvPr>
          <p:cNvSpPr txBox="1">
            <a:spLocks/>
          </p:cNvSpPr>
          <p:nvPr/>
        </p:nvSpPr>
        <p:spPr>
          <a:xfrm>
            <a:off x="377142" y="167708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t>Xamarin.Forms</a:t>
            </a:r>
            <a:r>
              <a:rPr lang="en-US" dirty="0"/>
              <a:t> Shell includes integrated search functionality that's provided by the </a:t>
            </a:r>
            <a:r>
              <a:rPr lang="en-US" dirty="0" err="1"/>
              <a:t>SearchHandler</a:t>
            </a:r>
            <a:r>
              <a:rPr lang="en-US" dirty="0"/>
              <a:t> class. Search capability can be added to a page by setting the </a:t>
            </a:r>
            <a:r>
              <a:rPr lang="en-US" dirty="0" err="1"/>
              <a:t>Shell.SearchHandler</a:t>
            </a:r>
            <a:r>
              <a:rPr lang="en-US" dirty="0"/>
              <a:t> attached property to a sub-classed </a:t>
            </a:r>
            <a:r>
              <a:rPr lang="en-US" dirty="0" err="1"/>
              <a:t>SearchHandler</a:t>
            </a:r>
            <a:r>
              <a:rPr lang="en-US" dirty="0"/>
              <a:t> object.</a:t>
            </a:r>
          </a:p>
        </p:txBody>
      </p:sp>
      <p:pic>
        <p:nvPicPr>
          <p:cNvPr id="3" name="Picture 2">
            <a:extLst>
              <a:ext uri="{FF2B5EF4-FFF2-40B4-BE49-F238E27FC236}">
                <a16:creationId xmlns:a16="http://schemas.microsoft.com/office/drawing/2014/main" id="{F064C353-2D5D-D64E-8A50-6E777A76FDEB}"/>
              </a:ext>
            </a:extLst>
          </p:cNvPr>
          <p:cNvPicPr>
            <a:picLocks noChangeAspect="1"/>
          </p:cNvPicPr>
          <p:nvPr/>
        </p:nvPicPr>
        <p:blipFill>
          <a:blip r:embed="rId3"/>
          <a:stretch>
            <a:fillRect/>
          </a:stretch>
        </p:blipFill>
        <p:spPr>
          <a:xfrm>
            <a:off x="7108682" y="3140031"/>
            <a:ext cx="3631660" cy="3268494"/>
          </a:xfrm>
          <a:prstGeom prst="rect">
            <a:avLst/>
          </a:prstGeom>
        </p:spPr>
      </p:pic>
    </p:spTree>
    <p:extLst>
      <p:ext uri="{BB962C8B-B14F-4D97-AF65-F5344CB8AC3E}">
        <p14:creationId xmlns:p14="http://schemas.microsoft.com/office/powerpoint/2010/main" val="241977423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4D007DD-A29A-E14E-8BD4-81A3A52641F2}"/>
              </a:ext>
            </a:extLst>
          </p:cNvPr>
          <p:cNvSpPr>
            <a:spLocks noGrp="1"/>
          </p:cNvSpPr>
          <p:nvPr>
            <p:ph type="title"/>
          </p:nvPr>
        </p:nvSpPr>
        <p:spPr>
          <a:xfrm>
            <a:off x="224742" y="365125"/>
            <a:ext cx="10515600" cy="1325563"/>
          </a:xfrm>
        </p:spPr>
        <p:txBody>
          <a:bodyPr>
            <a:normAutofit/>
          </a:bodyPr>
          <a:lstStyle/>
          <a:p>
            <a:r>
              <a:rPr lang="en-US" b="1" dirty="0"/>
              <a:t>Styling and customization</a:t>
            </a:r>
          </a:p>
        </p:txBody>
      </p:sp>
      <p:sp>
        <p:nvSpPr>
          <p:cNvPr id="8" name="Content Placeholder 2">
            <a:extLst>
              <a:ext uri="{FF2B5EF4-FFF2-40B4-BE49-F238E27FC236}">
                <a16:creationId xmlns:a16="http://schemas.microsoft.com/office/drawing/2014/main" id="{0F146717-2B5B-F348-B4BF-60AA14889B2E}"/>
              </a:ext>
            </a:extLst>
          </p:cNvPr>
          <p:cNvSpPr txBox="1">
            <a:spLocks/>
          </p:cNvSpPr>
          <p:nvPr/>
        </p:nvSpPr>
        <p:spPr>
          <a:xfrm>
            <a:off x="377142" y="167708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Using an standard definition shell allows you to use styles across his elements setting up the behavior on the root shell root, flyout item, tab or </a:t>
            </a:r>
            <a:r>
              <a:rPr lang="en-US" dirty="0" err="1"/>
              <a:t>shellContent</a:t>
            </a:r>
            <a:r>
              <a:rPr lang="en-US" dirty="0"/>
              <a:t> level</a:t>
            </a:r>
          </a:p>
        </p:txBody>
      </p:sp>
      <p:pic>
        <p:nvPicPr>
          <p:cNvPr id="3" name="Picture 2">
            <a:extLst>
              <a:ext uri="{FF2B5EF4-FFF2-40B4-BE49-F238E27FC236}">
                <a16:creationId xmlns:a16="http://schemas.microsoft.com/office/drawing/2014/main" id="{70734FA6-43E8-B749-AEA4-B05D6997D01E}"/>
              </a:ext>
            </a:extLst>
          </p:cNvPr>
          <p:cNvPicPr>
            <a:picLocks noChangeAspect="1"/>
          </p:cNvPicPr>
          <p:nvPr/>
        </p:nvPicPr>
        <p:blipFill>
          <a:blip r:embed="rId3"/>
          <a:stretch>
            <a:fillRect/>
          </a:stretch>
        </p:blipFill>
        <p:spPr>
          <a:xfrm>
            <a:off x="4259626" y="2769600"/>
            <a:ext cx="2750631" cy="3677236"/>
          </a:xfrm>
          <a:prstGeom prst="rect">
            <a:avLst/>
          </a:prstGeom>
        </p:spPr>
      </p:pic>
    </p:spTree>
    <p:extLst>
      <p:ext uri="{BB962C8B-B14F-4D97-AF65-F5344CB8AC3E}">
        <p14:creationId xmlns:p14="http://schemas.microsoft.com/office/powerpoint/2010/main" val="98800924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4D007DD-A29A-E14E-8BD4-81A3A52641F2}"/>
              </a:ext>
            </a:extLst>
          </p:cNvPr>
          <p:cNvSpPr>
            <a:spLocks noGrp="1"/>
          </p:cNvSpPr>
          <p:nvPr>
            <p:ph type="title"/>
          </p:nvPr>
        </p:nvSpPr>
        <p:spPr>
          <a:xfrm>
            <a:off x="224742" y="365125"/>
            <a:ext cx="10515600" cy="1325563"/>
          </a:xfrm>
        </p:spPr>
        <p:txBody>
          <a:bodyPr>
            <a:normAutofit/>
          </a:bodyPr>
          <a:lstStyle/>
          <a:p>
            <a:r>
              <a:rPr lang="en-US" b="1"/>
              <a:t>Custom Renderers</a:t>
            </a:r>
          </a:p>
        </p:txBody>
      </p:sp>
      <p:sp>
        <p:nvSpPr>
          <p:cNvPr id="8" name="Content Placeholder 2">
            <a:extLst>
              <a:ext uri="{FF2B5EF4-FFF2-40B4-BE49-F238E27FC236}">
                <a16:creationId xmlns:a16="http://schemas.microsoft.com/office/drawing/2014/main" id="{0F146717-2B5B-F348-B4BF-60AA14889B2E}"/>
              </a:ext>
            </a:extLst>
          </p:cNvPr>
          <p:cNvSpPr txBox="1">
            <a:spLocks/>
          </p:cNvSpPr>
          <p:nvPr/>
        </p:nvSpPr>
        <p:spPr>
          <a:xfrm>
            <a:off x="377141" y="150773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 case that you need to extended your shell definition you can create a custom renderer to override or implemented new feature to your shell by using the </a:t>
            </a:r>
            <a:r>
              <a:rPr lang="en-US" dirty="0" err="1"/>
              <a:t>ShellRenderer</a:t>
            </a:r>
            <a:r>
              <a:rPr lang="en-US" dirty="0"/>
              <a:t> class.</a:t>
            </a:r>
          </a:p>
        </p:txBody>
      </p:sp>
      <p:pic>
        <p:nvPicPr>
          <p:cNvPr id="7" name="Picture 6">
            <a:extLst>
              <a:ext uri="{FF2B5EF4-FFF2-40B4-BE49-F238E27FC236}">
                <a16:creationId xmlns:a16="http://schemas.microsoft.com/office/drawing/2014/main" id="{48813F0C-8EA1-FA48-985F-CD9EFC1C23F8}"/>
              </a:ext>
            </a:extLst>
          </p:cNvPr>
          <p:cNvPicPr>
            <a:picLocks noChangeAspect="1"/>
          </p:cNvPicPr>
          <p:nvPr/>
        </p:nvPicPr>
        <p:blipFill>
          <a:blip r:embed="rId3"/>
          <a:stretch>
            <a:fillRect/>
          </a:stretch>
        </p:blipFill>
        <p:spPr>
          <a:xfrm>
            <a:off x="2204327" y="2866222"/>
            <a:ext cx="6861229" cy="3580614"/>
          </a:xfrm>
          <a:prstGeom prst="rect">
            <a:avLst/>
          </a:prstGeom>
        </p:spPr>
      </p:pic>
    </p:spTree>
    <p:extLst>
      <p:ext uri="{BB962C8B-B14F-4D97-AF65-F5344CB8AC3E}">
        <p14:creationId xmlns:p14="http://schemas.microsoft.com/office/powerpoint/2010/main" val="127971490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4D007DD-A29A-E14E-8BD4-81A3A52641F2}"/>
              </a:ext>
            </a:extLst>
          </p:cNvPr>
          <p:cNvSpPr>
            <a:spLocks noGrp="1"/>
          </p:cNvSpPr>
          <p:nvPr>
            <p:ph type="title"/>
          </p:nvPr>
        </p:nvSpPr>
        <p:spPr>
          <a:xfrm>
            <a:off x="224742" y="365125"/>
            <a:ext cx="10515600" cy="1325563"/>
          </a:xfrm>
        </p:spPr>
        <p:txBody>
          <a:bodyPr>
            <a:normAutofit/>
          </a:bodyPr>
          <a:lstStyle/>
          <a:p>
            <a:r>
              <a:rPr lang="en-US" b="1"/>
              <a:t>Resources</a:t>
            </a:r>
          </a:p>
        </p:txBody>
      </p:sp>
      <p:sp>
        <p:nvSpPr>
          <p:cNvPr id="8" name="Content Placeholder 2">
            <a:extLst>
              <a:ext uri="{FF2B5EF4-FFF2-40B4-BE49-F238E27FC236}">
                <a16:creationId xmlns:a16="http://schemas.microsoft.com/office/drawing/2014/main" id="{0F146717-2B5B-F348-B4BF-60AA14889B2E}"/>
              </a:ext>
            </a:extLst>
          </p:cNvPr>
          <p:cNvSpPr txBox="1">
            <a:spLocks/>
          </p:cNvSpPr>
          <p:nvPr/>
        </p:nvSpPr>
        <p:spPr>
          <a:xfrm>
            <a:off x="377142" y="167708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hlinkClick r:id="rId3"/>
              </a:rPr>
              <a:t>https://devblogs.microsoft.com/xamarin/shell-xamarin-forms-4-0-getting-started/</a:t>
            </a:r>
            <a:endParaRPr lang="en-US"/>
          </a:p>
          <a:p>
            <a:r>
              <a:rPr lang="en-US">
                <a:hlinkClick r:id="rId4"/>
              </a:rPr>
              <a:t>https://</a:t>
            </a:r>
            <a:r>
              <a:rPr lang="en-US" err="1">
                <a:hlinkClick r:id="rId4"/>
              </a:rPr>
              <a:t>docs.microsoft.com</a:t>
            </a:r>
            <a:r>
              <a:rPr lang="en-US">
                <a:hlinkClick r:id="rId4"/>
              </a:rPr>
              <a:t>/</a:t>
            </a:r>
            <a:r>
              <a:rPr lang="en-US" err="1">
                <a:hlinkClick r:id="rId4"/>
              </a:rPr>
              <a:t>en</a:t>
            </a:r>
            <a:r>
              <a:rPr lang="en-US">
                <a:hlinkClick r:id="rId4"/>
              </a:rPr>
              <a:t>-us/</a:t>
            </a:r>
            <a:r>
              <a:rPr lang="en-US" err="1">
                <a:hlinkClick r:id="rId4"/>
              </a:rPr>
              <a:t>xamarin</a:t>
            </a:r>
            <a:r>
              <a:rPr lang="en-US">
                <a:hlinkClick r:id="rId4"/>
              </a:rPr>
              <a:t>/</a:t>
            </a:r>
            <a:r>
              <a:rPr lang="en-US" err="1">
                <a:hlinkClick r:id="rId4"/>
              </a:rPr>
              <a:t>xamarin</a:t>
            </a:r>
            <a:r>
              <a:rPr lang="en-US">
                <a:hlinkClick r:id="rId4"/>
              </a:rPr>
              <a:t>-forms/app-fundamentals/shell/</a:t>
            </a:r>
            <a:endParaRPr lang="en-US"/>
          </a:p>
        </p:txBody>
      </p:sp>
    </p:spTree>
    <p:extLst>
      <p:ext uri="{BB962C8B-B14F-4D97-AF65-F5344CB8AC3E}">
        <p14:creationId xmlns:p14="http://schemas.microsoft.com/office/powerpoint/2010/main" val="403145955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729" y="799753"/>
            <a:ext cx="12190271" cy="821606"/>
          </a:xfrm>
          <a:prstGeom prst="rect">
            <a:avLst/>
          </a:prstGeom>
        </p:spPr>
        <p:txBody>
          <a:bodyPr vert="horz" wrap="square" lIns="179259" tIns="143407" rIns="179259" bIns="143407"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192">
              <a:lnSpc>
                <a:spcPct val="60000"/>
              </a:lnSpc>
              <a:buClr>
                <a:srgbClr val="FFFFFF"/>
              </a:buClr>
              <a:buSzPct val="90000"/>
            </a:pPr>
            <a:r>
              <a:rPr lang="en-US" sz="7644" spc="0">
                <a:solidFill>
                  <a:schemeClr val="tx1"/>
                </a:solidFill>
                <a:latin typeface="+mn-lt"/>
              </a:rPr>
              <a:t>OBRIGADO!</a:t>
            </a:r>
          </a:p>
          <a:p>
            <a:pPr algn="ctr" defTabSz="914192">
              <a:lnSpc>
                <a:spcPct val="60000"/>
              </a:lnSpc>
              <a:buClr>
                <a:srgbClr val="FFFFFF"/>
              </a:buClr>
              <a:buSzPct val="90000"/>
            </a:pPr>
            <a:endParaRPr lang="en-US" sz="7644" spc="0">
              <a:solidFill>
                <a:schemeClr val="tx1"/>
              </a:solidFill>
              <a:latin typeface="+mn-lt"/>
            </a:endParaRPr>
          </a:p>
          <a:p>
            <a:pPr algn="ctr" defTabSz="914192">
              <a:lnSpc>
                <a:spcPct val="60000"/>
              </a:lnSpc>
              <a:buClr>
                <a:srgbClr val="FFFFFF"/>
              </a:buClr>
              <a:buSzPct val="90000"/>
            </a:pPr>
            <a:r>
              <a:rPr lang="en-US" sz="7644" spc="0">
                <a:solidFill>
                  <a:schemeClr val="tx1"/>
                </a:solidFill>
                <a:latin typeface="+mn-lt"/>
              </a:rPr>
              <a:t>Questions?</a:t>
            </a:r>
          </a:p>
        </p:txBody>
      </p:sp>
      <p:sp>
        <p:nvSpPr>
          <p:cNvPr id="8" name="TextBox 7"/>
          <p:cNvSpPr txBox="1"/>
          <p:nvPr/>
        </p:nvSpPr>
        <p:spPr>
          <a:xfrm>
            <a:off x="4146242" y="-846504"/>
            <a:ext cx="362021" cy="621468"/>
          </a:xfrm>
          <a:prstGeom prst="rect">
            <a:avLst/>
          </a:prstGeom>
          <a:noFill/>
        </p:spPr>
        <p:txBody>
          <a:bodyPr wrap="none" lIns="179259" tIns="143407" rIns="179259" bIns="143407" rtlCol="0">
            <a:spAutoFit/>
          </a:bodyPr>
          <a:lstStyle/>
          <a:p>
            <a:pPr>
              <a:lnSpc>
                <a:spcPct val="90000"/>
              </a:lnSpc>
              <a:spcAft>
                <a:spcPts val="588"/>
              </a:spcAft>
            </a:pPr>
            <a:endParaRPr lang="en-US" sz="2353" err="1">
              <a:gradFill>
                <a:gsLst>
                  <a:gs pos="2917">
                    <a:schemeClr val="tx1"/>
                  </a:gs>
                  <a:gs pos="30000">
                    <a:schemeClr val="tx1"/>
                  </a:gs>
                </a:gsLst>
                <a:lin ang="5400000" scaled="0"/>
              </a:gradFill>
            </a:endParaRPr>
          </a:p>
        </p:txBody>
      </p:sp>
      <p:sp>
        <p:nvSpPr>
          <p:cNvPr id="12" name="TextBox 11"/>
          <p:cNvSpPr txBox="1"/>
          <p:nvPr/>
        </p:nvSpPr>
        <p:spPr>
          <a:xfrm>
            <a:off x="1736961" y="4171310"/>
            <a:ext cx="7065051" cy="125073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4" tIns="18674" rIns="18674" bIns="18674" numCol="1" spcCol="14288" rtlCol="0" anchor="ctr">
            <a:spAutoFit/>
          </a:bodyPr>
          <a:lstStyle/>
          <a:p>
            <a:r>
              <a:rPr lang="en-US" sz="1961">
                <a:cs typeface="Arial"/>
              </a:rPr>
              <a:t>Alejandro Ruiz</a:t>
            </a:r>
          </a:p>
          <a:p>
            <a:r>
              <a:rPr lang="en-US" sz="1961">
                <a:latin typeface="+mj-lt"/>
                <a:cs typeface="Arial"/>
              </a:rPr>
              <a:t>Microsoft MVP: Developer Technologies</a:t>
            </a:r>
          </a:p>
          <a:p>
            <a:r>
              <a:rPr lang="en-US" sz="1961">
                <a:latin typeface="+mj-lt"/>
                <a:cs typeface="Arial"/>
              </a:rPr>
              <a:t>Deep Dive into </a:t>
            </a:r>
            <a:r>
              <a:rPr lang="en-US" sz="1961" err="1">
                <a:latin typeface="+mj-lt"/>
                <a:cs typeface="Arial"/>
              </a:rPr>
              <a:t>Xamarin.Forms</a:t>
            </a:r>
            <a:r>
              <a:rPr lang="en-US" sz="1961">
                <a:latin typeface="+mj-lt"/>
                <a:cs typeface="Arial"/>
              </a:rPr>
              <a:t> Shell</a:t>
            </a:r>
          </a:p>
          <a:p>
            <a:r>
              <a:rPr lang="en-US" sz="1961">
                <a:latin typeface="+mj-lt"/>
                <a:cs typeface="Arial"/>
              </a:rPr>
              <a:t>DEMO: </a:t>
            </a:r>
            <a:r>
              <a:rPr lang="en-US" sz="1961">
                <a:latin typeface="+mj-lt"/>
                <a:cs typeface="Arial"/>
                <a:hlinkClick r:id="rId3"/>
              </a:rPr>
              <a:t>https://</a:t>
            </a:r>
            <a:r>
              <a:rPr lang="en-US" sz="1961" err="1">
                <a:latin typeface="+mj-lt"/>
                <a:cs typeface="Arial"/>
                <a:hlinkClick r:id="rId3"/>
              </a:rPr>
              <a:t>github.com</a:t>
            </a:r>
            <a:r>
              <a:rPr lang="en-US" sz="1961">
                <a:latin typeface="+mj-lt"/>
                <a:cs typeface="Arial"/>
                <a:hlinkClick r:id="rId3"/>
              </a:rPr>
              <a:t>/</a:t>
            </a:r>
            <a:r>
              <a:rPr lang="en-US" sz="1961" err="1">
                <a:latin typeface="+mj-lt"/>
                <a:cs typeface="Arial"/>
                <a:hlinkClick r:id="rId3"/>
              </a:rPr>
              <a:t>AlejandroRuiz</a:t>
            </a:r>
            <a:r>
              <a:rPr lang="en-US" sz="1961">
                <a:latin typeface="+mj-lt"/>
                <a:cs typeface="Arial"/>
                <a:hlinkClick r:id="rId3"/>
              </a:rPr>
              <a:t>/</a:t>
            </a:r>
            <a:r>
              <a:rPr lang="en-US" sz="1961" err="1">
                <a:latin typeface="+mj-lt"/>
                <a:cs typeface="Arial"/>
                <a:hlinkClick r:id="rId3"/>
              </a:rPr>
              <a:t>XamarinSummitBrasil</a:t>
            </a:r>
            <a:endParaRPr lang="en-US" sz="1961">
              <a:latin typeface="+mj-lt"/>
              <a:cs typeface="Arial"/>
            </a:endParaRPr>
          </a:p>
        </p:txBody>
      </p:sp>
      <p:cxnSp>
        <p:nvCxnSpPr>
          <p:cNvPr id="14" name="Straight Connector 13"/>
          <p:cNvCxnSpPr/>
          <p:nvPr/>
        </p:nvCxnSpPr>
        <p:spPr>
          <a:xfrm flipV="1">
            <a:off x="1776344" y="5590386"/>
            <a:ext cx="9366000" cy="4667"/>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5142129" y="5819126"/>
            <a:ext cx="6099805" cy="414999"/>
            <a:chOff x="5245099" y="5935662"/>
            <a:chExt cx="6223001" cy="423381"/>
          </a:xfrm>
        </p:grpSpPr>
        <p:sp>
          <p:nvSpPr>
            <p:cNvPr id="11" name="TextBox 10"/>
            <p:cNvSpPr txBox="1"/>
            <p:nvPr/>
          </p:nvSpPr>
          <p:spPr>
            <a:xfrm>
              <a:off x="5245099" y="5935662"/>
              <a:ext cx="4097780" cy="423381"/>
            </a:xfrm>
            <a:prstGeom prst="rect">
              <a:avLst/>
            </a:prstGeom>
            <a:noFill/>
          </p:spPr>
          <p:txBody>
            <a:bodyPr wrap="square" rtlCol="0">
              <a:spAutoFit/>
            </a:bodyPr>
            <a:lstStyle/>
            <a:p>
              <a:pPr algn="ctr">
                <a:lnSpc>
                  <a:spcPct val="130000"/>
                </a:lnSpc>
              </a:pPr>
              <a:r>
                <a:rPr lang="en-US" sz="1765">
                  <a:latin typeface="+mj-lt"/>
                  <a:cs typeface="Arial"/>
                  <a:hlinkClick r:id="rId4"/>
                </a:rPr>
                <a:t>https://</a:t>
              </a:r>
              <a:r>
                <a:rPr lang="en-US" sz="1765" err="1">
                  <a:latin typeface="+mj-lt"/>
                  <a:cs typeface="Arial"/>
                  <a:hlinkClick r:id="rId4"/>
                </a:rPr>
                <a:t>alejandroruizvarela.blogspot.mx</a:t>
              </a:r>
              <a:endParaRPr lang="en-US" sz="1765">
                <a:latin typeface="+mj-lt"/>
                <a:cs typeface="Arial"/>
              </a:endParaRPr>
            </a:p>
          </p:txBody>
        </p:sp>
        <p:sp>
          <p:nvSpPr>
            <p:cNvPr id="15" name="TextBox 14"/>
            <p:cNvSpPr txBox="1"/>
            <p:nvPr/>
          </p:nvSpPr>
          <p:spPr>
            <a:xfrm>
              <a:off x="8978900" y="5935662"/>
              <a:ext cx="2489200" cy="423381"/>
            </a:xfrm>
            <a:prstGeom prst="rect">
              <a:avLst/>
            </a:prstGeom>
            <a:noFill/>
          </p:spPr>
          <p:txBody>
            <a:bodyPr wrap="square" rtlCol="0">
              <a:spAutoFit/>
            </a:bodyPr>
            <a:lstStyle/>
            <a:p>
              <a:pPr algn="r">
                <a:lnSpc>
                  <a:spcPct val="130000"/>
                </a:lnSpc>
              </a:pPr>
              <a:r>
                <a:rPr lang="en-US" sz="1765">
                  <a:latin typeface="+mj-lt"/>
                  <a:cs typeface="Arial"/>
                </a:rPr>
                <a:t>@</a:t>
              </a:r>
              <a:r>
                <a:rPr lang="en-US" sz="1765" err="1">
                  <a:latin typeface="+mj-lt"/>
                  <a:cs typeface="Arial"/>
                </a:rPr>
                <a:t>alejandroruizva</a:t>
              </a:r>
              <a:endParaRPr lang="en-US" sz="1765">
                <a:latin typeface="+mj-lt"/>
                <a:cs typeface="Arial"/>
              </a:endParaRPr>
            </a:p>
          </p:txBody>
        </p:sp>
      </p:grpSp>
      <p:sp>
        <p:nvSpPr>
          <p:cNvPr id="13" name="Rectangle 12">
            <a:extLst>
              <a:ext uri="{FF2B5EF4-FFF2-40B4-BE49-F238E27FC236}">
                <a16:creationId xmlns:a16="http://schemas.microsoft.com/office/drawing/2014/main" id="{964BE3F0-63DC-9542-A89D-4103849CD187}"/>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872A9B-02DA-E84F-B55A-2523C8C73C33}"/>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8597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n-US" b="1" err="1"/>
              <a:t>Xamarin.Forms</a:t>
            </a:r>
            <a:r>
              <a:rPr lang="en-US" b="1"/>
              <a:t> Shell</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524684"/>
            <a:ext cx="10515600" cy="4351338"/>
          </a:xfrm>
        </p:spPr>
        <p:txBody>
          <a:bodyPr/>
          <a:lstStyle/>
          <a:p>
            <a:pPr marL="0" indent="0">
              <a:buNone/>
            </a:pPr>
            <a:r>
              <a:rPr lang="en-US"/>
              <a:t>Is a container for applications, that provides fundamental UI features that most applications require, leaving you to focus on the application's core workload.</a:t>
            </a:r>
          </a:p>
          <a:p>
            <a:pPr marL="0" indent="0">
              <a:buNone/>
            </a:pPr>
            <a:endParaRPr lang="en-US"/>
          </a:p>
          <a:p>
            <a:pPr marL="0" indent="0">
              <a:buNone/>
            </a:pPr>
            <a:r>
              <a:rPr lang="en-US"/>
              <a:t>Shell applications are provided with the following functionality:</a:t>
            </a:r>
          </a:p>
          <a:p>
            <a:pPr lvl="1"/>
            <a:r>
              <a:rPr lang="en-US"/>
              <a:t>A single place to describe the visual hierarchy of an application.</a:t>
            </a:r>
          </a:p>
          <a:p>
            <a:pPr lvl="1"/>
            <a:r>
              <a:rPr lang="en-US"/>
              <a:t>A common navigation user experience.</a:t>
            </a:r>
          </a:p>
          <a:p>
            <a:pPr lvl="1"/>
            <a:r>
              <a:rPr lang="en-US"/>
              <a:t>A URI-based navigation scheme that permits navigation to any page in the application.</a:t>
            </a:r>
          </a:p>
          <a:p>
            <a:pPr lvl="1"/>
            <a:r>
              <a:rPr lang="en-US"/>
              <a:t>An integrated search handler.</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77281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41F8684-ACD5-9D46-87AA-445A1B482A77}"/>
              </a:ext>
            </a:extLst>
          </p:cNvPr>
          <p:cNvPicPr>
            <a:picLocks noChangeAspect="1"/>
          </p:cNvPicPr>
          <p:nvPr/>
        </p:nvPicPr>
        <p:blipFill>
          <a:blip r:embed="rId3"/>
          <a:stretch>
            <a:fillRect/>
          </a:stretch>
        </p:blipFill>
        <p:spPr>
          <a:xfrm>
            <a:off x="1051585" y="1203767"/>
            <a:ext cx="2472987" cy="4526824"/>
          </a:xfrm>
          <a:prstGeom prst="rect">
            <a:avLst/>
          </a:prstGeom>
        </p:spPr>
      </p:pic>
      <p:pic>
        <p:nvPicPr>
          <p:cNvPr id="11" name="Picture 10">
            <a:extLst>
              <a:ext uri="{FF2B5EF4-FFF2-40B4-BE49-F238E27FC236}">
                <a16:creationId xmlns:a16="http://schemas.microsoft.com/office/drawing/2014/main" id="{7B3E260C-71FA-374A-B58B-9E80CF46FB20}"/>
              </a:ext>
            </a:extLst>
          </p:cNvPr>
          <p:cNvPicPr>
            <a:picLocks noChangeAspect="1"/>
          </p:cNvPicPr>
          <p:nvPr/>
        </p:nvPicPr>
        <p:blipFill>
          <a:blip r:embed="rId4"/>
          <a:stretch>
            <a:fillRect/>
          </a:stretch>
        </p:blipFill>
        <p:spPr>
          <a:xfrm>
            <a:off x="4501100" y="1203767"/>
            <a:ext cx="2544379" cy="4534537"/>
          </a:xfrm>
          <a:prstGeom prst="rect">
            <a:avLst/>
          </a:prstGeom>
        </p:spPr>
      </p:pic>
      <p:pic>
        <p:nvPicPr>
          <p:cNvPr id="12" name="Picture 11">
            <a:extLst>
              <a:ext uri="{FF2B5EF4-FFF2-40B4-BE49-F238E27FC236}">
                <a16:creationId xmlns:a16="http://schemas.microsoft.com/office/drawing/2014/main" id="{8A61A997-CD0E-9F4C-85F0-8EE57EEEEC1F}"/>
              </a:ext>
            </a:extLst>
          </p:cNvPr>
          <p:cNvPicPr>
            <a:picLocks noChangeAspect="1"/>
          </p:cNvPicPr>
          <p:nvPr/>
        </p:nvPicPr>
        <p:blipFill>
          <a:blip r:embed="rId5"/>
          <a:stretch>
            <a:fillRect/>
          </a:stretch>
        </p:blipFill>
        <p:spPr>
          <a:xfrm>
            <a:off x="8022007" y="1192191"/>
            <a:ext cx="2545916" cy="4537276"/>
          </a:xfrm>
          <a:prstGeom prst="rect">
            <a:avLst/>
          </a:prstGeom>
        </p:spPr>
      </p:pic>
      <p:sp>
        <p:nvSpPr>
          <p:cNvPr id="15" name="TextBox 14">
            <a:extLst>
              <a:ext uri="{FF2B5EF4-FFF2-40B4-BE49-F238E27FC236}">
                <a16:creationId xmlns:a16="http://schemas.microsoft.com/office/drawing/2014/main" id="{CA406033-AFD2-EB4F-ABDF-39D134DED694}"/>
              </a:ext>
            </a:extLst>
          </p:cNvPr>
          <p:cNvSpPr txBox="1"/>
          <p:nvPr/>
        </p:nvSpPr>
        <p:spPr>
          <a:xfrm>
            <a:off x="1206628" y="5873635"/>
            <a:ext cx="2162900" cy="584775"/>
          </a:xfrm>
          <a:prstGeom prst="rect">
            <a:avLst/>
          </a:prstGeom>
          <a:noFill/>
        </p:spPr>
        <p:txBody>
          <a:bodyPr wrap="none" rtlCol="0">
            <a:spAutoFit/>
          </a:bodyPr>
          <a:lstStyle/>
          <a:p>
            <a:r>
              <a:rPr lang="en-US" sz="1600"/>
              <a:t>Top Level of Navigation:</a:t>
            </a:r>
          </a:p>
          <a:p>
            <a:pPr algn="ctr"/>
            <a:r>
              <a:rPr lang="en-US" sz="1600"/>
              <a:t>Flyout</a:t>
            </a:r>
          </a:p>
        </p:txBody>
      </p:sp>
      <p:sp>
        <p:nvSpPr>
          <p:cNvPr id="17" name="TextBox 16">
            <a:extLst>
              <a:ext uri="{FF2B5EF4-FFF2-40B4-BE49-F238E27FC236}">
                <a16:creationId xmlns:a16="http://schemas.microsoft.com/office/drawing/2014/main" id="{C9F7EC96-9389-5449-B621-713D88800C6F}"/>
              </a:ext>
            </a:extLst>
          </p:cNvPr>
          <p:cNvSpPr txBox="1"/>
          <p:nvPr/>
        </p:nvSpPr>
        <p:spPr>
          <a:xfrm>
            <a:off x="4956142" y="5975570"/>
            <a:ext cx="1634294" cy="369332"/>
          </a:xfrm>
          <a:prstGeom prst="rect">
            <a:avLst/>
          </a:prstGeom>
          <a:noFill/>
        </p:spPr>
        <p:txBody>
          <a:bodyPr wrap="none" rtlCol="0">
            <a:spAutoFit/>
          </a:bodyPr>
          <a:lstStyle/>
          <a:p>
            <a:r>
              <a:rPr lang="en-US"/>
              <a:t>Bottom Tab Bar</a:t>
            </a:r>
            <a:endParaRPr lang="en-US" sz="1600"/>
          </a:p>
        </p:txBody>
      </p:sp>
      <p:sp>
        <p:nvSpPr>
          <p:cNvPr id="18" name="TextBox 17">
            <a:extLst>
              <a:ext uri="{FF2B5EF4-FFF2-40B4-BE49-F238E27FC236}">
                <a16:creationId xmlns:a16="http://schemas.microsoft.com/office/drawing/2014/main" id="{1082ED6A-AF11-6845-A4C4-077C6FC61BA2}"/>
              </a:ext>
            </a:extLst>
          </p:cNvPr>
          <p:cNvSpPr txBox="1"/>
          <p:nvPr/>
        </p:nvSpPr>
        <p:spPr>
          <a:xfrm>
            <a:off x="8660849" y="5975570"/>
            <a:ext cx="1268232" cy="369332"/>
          </a:xfrm>
          <a:prstGeom prst="rect">
            <a:avLst/>
          </a:prstGeom>
          <a:noFill/>
        </p:spPr>
        <p:txBody>
          <a:bodyPr wrap="none" rtlCol="0">
            <a:spAutoFit/>
          </a:bodyPr>
          <a:lstStyle/>
          <a:p>
            <a:r>
              <a:rPr lang="en-US"/>
              <a:t>Top Tab Bar</a:t>
            </a:r>
            <a:endParaRPr lang="en-US" sz="1600"/>
          </a:p>
        </p:txBody>
      </p:sp>
      <p:sp>
        <p:nvSpPr>
          <p:cNvPr id="19" name="Title 1">
            <a:extLst>
              <a:ext uri="{FF2B5EF4-FFF2-40B4-BE49-F238E27FC236}">
                <a16:creationId xmlns:a16="http://schemas.microsoft.com/office/drawing/2014/main" id="{862191F2-803C-B04C-8B1A-5B300654D9AA}"/>
              </a:ext>
            </a:extLst>
          </p:cNvPr>
          <p:cNvSpPr>
            <a:spLocks noGrp="1"/>
          </p:cNvSpPr>
          <p:nvPr>
            <p:ph type="title"/>
          </p:nvPr>
        </p:nvSpPr>
        <p:spPr>
          <a:xfrm>
            <a:off x="191397" y="-1"/>
            <a:ext cx="10515600" cy="1325563"/>
          </a:xfrm>
        </p:spPr>
        <p:txBody>
          <a:bodyPr>
            <a:normAutofit/>
          </a:bodyPr>
          <a:lstStyle/>
          <a:p>
            <a:r>
              <a:rPr lang="en-US" b="1" err="1"/>
              <a:t>Xamarin.Forms</a:t>
            </a:r>
            <a:r>
              <a:rPr lang="en-US" b="1"/>
              <a:t> Shell - Structure</a:t>
            </a:r>
          </a:p>
        </p:txBody>
      </p:sp>
      <p:cxnSp>
        <p:nvCxnSpPr>
          <p:cNvPr id="21" name="Straight Arrow Connector 20">
            <a:extLst>
              <a:ext uri="{FF2B5EF4-FFF2-40B4-BE49-F238E27FC236}">
                <a16:creationId xmlns:a16="http://schemas.microsoft.com/office/drawing/2014/main" id="{87C54F97-6F93-0D47-A3E8-3B8A5F9F89DA}"/>
              </a:ext>
            </a:extLst>
          </p:cNvPr>
          <p:cNvCxnSpPr>
            <a:stCxn id="10" idx="3"/>
            <a:endCxn id="11" idx="1"/>
          </p:cNvCxnSpPr>
          <p:nvPr/>
        </p:nvCxnSpPr>
        <p:spPr>
          <a:xfrm>
            <a:off x="3524572" y="3467179"/>
            <a:ext cx="976528" cy="3857"/>
          </a:xfrm>
          <a:prstGeom prst="straightConnector1">
            <a:avLst/>
          </a:prstGeom>
          <a:ln w="63500">
            <a:solidFill>
              <a:srgbClr val="59BBBA"/>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5213B7A-CAA9-7B47-959B-FAB20BC34010}"/>
              </a:ext>
            </a:extLst>
          </p:cNvPr>
          <p:cNvCxnSpPr/>
          <p:nvPr/>
        </p:nvCxnSpPr>
        <p:spPr>
          <a:xfrm>
            <a:off x="7024252" y="3467179"/>
            <a:ext cx="976528" cy="3857"/>
          </a:xfrm>
          <a:prstGeom prst="straightConnector1">
            <a:avLst/>
          </a:prstGeom>
          <a:ln w="63500">
            <a:solidFill>
              <a:srgbClr val="59BBB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8791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C556C71-5918-B249-9B64-2AE6132E4390}"/>
              </a:ext>
            </a:extLst>
          </p:cNvPr>
          <p:cNvSpPr>
            <a:spLocks noGrp="1"/>
          </p:cNvSpPr>
          <p:nvPr>
            <p:ph type="title"/>
          </p:nvPr>
        </p:nvSpPr>
        <p:spPr>
          <a:xfrm>
            <a:off x="224742" y="365125"/>
            <a:ext cx="10515600" cy="1325563"/>
          </a:xfrm>
        </p:spPr>
        <p:txBody>
          <a:bodyPr>
            <a:normAutofit/>
          </a:bodyPr>
          <a:lstStyle/>
          <a:p>
            <a:r>
              <a:rPr lang="en-US" b="1"/>
              <a:t>Adding Forms Shell to Your Project</a:t>
            </a:r>
          </a:p>
        </p:txBody>
      </p:sp>
      <p:sp>
        <p:nvSpPr>
          <p:cNvPr id="9" name="Content Placeholder 2">
            <a:extLst>
              <a:ext uri="{FF2B5EF4-FFF2-40B4-BE49-F238E27FC236}">
                <a16:creationId xmlns:a16="http://schemas.microsoft.com/office/drawing/2014/main" id="{C637A507-43E8-7841-BD9C-D798C5678F6D}"/>
              </a:ext>
            </a:extLst>
          </p:cNvPr>
          <p:cNvSpPr>
            <a:spLocks noGrp="1"/>
          </p:cNvSpPr>
          <p:nvPr>
            <p:ph idx="1"/>
          </p:nvPr>
        </p:nvSpPr>
        <p:spPr>
          <a:xfrm>
            <a:off x="224742" y="1524684"/>
            <a:ext cx="10515600" cy="4351338"/>
          </a:xfrm>
        </p:spPr>
        <p:txBody>
          <a:bodyPr/>
          <a:lstStyle/>
          <a:p>
            <a:pPr marL="0" indent="0">
              <a:buNone/>
            </a:pPr>
            <a:r>
              <a:rPr lang="en-US"/>
              <a:t>Set your shell into your Application’s </a:t>
            </a:r>
            <a:r>
              <a:rPr lang="en-US" err="1"/>
              <a:t>MainPage</a:t>
            </a:r>
            <a:r>
              <a:rPr lang="en-US"/>
              <a:t> property:</a:t>
            </a:r>
          </a:p>
          <a:p>
            <a:pPr marL="0" indent="0">
              <a:buNone/>
            </a:pPr>
            <a:r>
              <a:rPr lang="en-US" sz="3200">
                <a:solidFill>
                  <a:srgbClr val="000000"/>
                </a:solidFill>
                <a:latin typeface="Consolas" panose="020B0609020204030204" pitchFamily="49" charset="0"/>
              </a:rPr>
              <a:t>	</a:t>
            </a:r>
            <a:r>
              <a:rPr lang="en-US" sz="3200" err="1">
                <a:solidFill>
                  <a:srgbClr val="000000"/>
                </a:solidFill>
                <a:latin typeface="Consolas" panose="020B0609020204030204" pitchFamily="49" charset="0"/>
              </a:rPr>
              <a:t>MainPage</a:t>
            </a:r>
            <a:r>
              <a:rPr lang="en-US" sz="3200">
                <a:solidFill>
                  <a:srgbClr val="000000"/>
                </a:solidFill>
                <a:latin typeface="Consolas" panose="020B0609020204030204" pitchFamily="49" charset="0"/>
              </a:rPr>
              <a:t> = </a:t>
            </a:r>
            <a:r>
              <a:rPr lang="en-US" sz="3200">
                <a:solidFill>
                  <a:srgbClr val="0101FD"/>
                </a:solidFill>
                <a:latin typeface="Consolas" panose="020B0609020204030204" pitchFamily="49" charset="0"/>
              </a:rPr>
              <a:t>new</a:t>
            </a:r>
            <a:r>
              <a:rPr lang="en-US" sz="3200">
                <a:solidFill>
                  <a:srgbClr val="000000"/>
                </a:solidFill>
                <a:latin typeface="Consolas" panose="020B0609020204030204" pitchFamily="49" charset="0"/>
              </a:rPr>
              <a:t> </a:t>
            </a:r>
            <a:r>
              <a:rPr lang="en-US" sz="3200" err="1">
                <a:solidFill>
                  <a:srgbClr val="000000"/>
                </a:solidFill>
                <a:latin typeface="Consolas" panose="020B0609020204030204" pitchFamily="49" charset="0"/>
              </a:rPr>
              <a:t>YourShell</a:t>
            </a:r>
            <a:r>
              <a:rPr lang="en-US" sz="3200">
                <a:solidFill>
                  <a:srgbClr val="000000"/>
                </a:solidFill>
                <a:latin typeface="Consolas" panose="020B0609020204030204" pitchFamily="49" charset="0"/>
              </a:rPr>
              <a:t>();</a:t>
            </a:r>
            <a:endParaRPr lang="en-US" sz="3200"/>
          </a:p>
        </p:txBody>
      </p:sp>
    </p:spTree>
    <p:extLst>
      <p:ext uri="{BB962C8B-B14F-4D97-AF65-F5344CB8AC3E}">
        <p14:creationId xmlns:p14="http://schemas.microsoft.com/office/powerpoint/2010/main" val="260659645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4D007DD-A29A-E14E-8BD4-81A3A52641F2}"/>
              </a:ext>
            </a:extLst>
          </p:cNvPr>
          <p:cNvSpPr>
            <a:spLocks noGrp="1"/>
          </p:cNvSpPr>
          <p:nvPr>
            <p:ph type="title"/>
          </p:nvPr>
        </p:nvSpPr>
        <p:spPr>
          <a:xfrm>
            <a:off x="224742" y="365125"/>
            <a:ext cx="10515600" cy="1325563"/>
          </a:xfrm>
        </p:spPr>
        <p:txBody>
          <a:bodyPr>
            <a:normAutofit/>
          </a:bodyPr>
          <a:lstStyle/>
          <a:p>
            <a:r>
              <a:rPr lang="en-US" b="1" err="1"/>
              <a:t>Xamarin.Forms</a:t>
            </a:r>
            <a:r>
              <a:rPr lang="en-US" b="1"/>
              <a:t> Shell Hierarchy</a:t>
            </a:r>
          </a:p>
        </p:txBody>
      </p:sp>
      <p:sp>
        <p:nvSpPr>
          <p:cNvPr id="7" name="Content Placeholder 2">
            <a:extLst>
              <a:ext uri="{FF2B5EF4-FFF2-40B4-BE49-F238E27FC236}">
                <a16:creationId xmlns:a16="http://schemas.microsoft.com/office/drawing/2014/main" id="{F7300D02-D9CA-3E48-AC83-87038937E8DE}"/>
              </a:ext>
            </a:extLst>
          </p:cNvPr>
          <p:cNvSpPr>
            <a:spLocks noGrp="1"/>
          </p:cNvSpPr>
          <p:nvPr>
            <p:ph idx="1"/>
          </p:nvPr>
        </p:nvSpPr>
        <p:spPr>
          <a:xfrm>
            <a:off x="224742" y="1524684"/>
            <a:ext cx="10515600" cy="4351338"/>
          </a:xfrm>
        </p:spPr>
        <p:txBody>
          <a:bodyPr/>
          <a:lstStyle/>
          <a:p>
            <a:pPr lvl="1"/>
            <a:r>
              <a:rPr lang="en-US" err="1"/>
              <a:t>FlyoutItem</a:t>
            </a:r>
            <a:endParaRPr lang="en-US"/>
          </a:p>
          <a:p>
            <a:pPr lvl="2"/>
            <a:r>
              <a:rPr lang="en-US"/>
              <a:t>Contains the main definition of a set of tabs that can be displayed on the flyout menu.</a:t>
            </a:r>
          </a:p>
          <a:p>
            <a:pPr marL="914400" lvl="2" indent="0">
              <a:buNone/>
            </a:pPr>
            <a:endParaRPr lang="en-US"/>
          </a:p>
          <a:p>
            <a:pPr lvl="1"/>
            <a:r>
              <a:rPr lang="en-US"/>
              <a:t>Tab</a:t>
            </a:r>
          </a:p>
          <a:p>
            <a:pPr lvl="2"/>
            <a:r>
              <a:rPr lang="en-US"/>
              <a:t>Hold the definition of one or more </a:t>
            </a:r>
            <a:r>
              <a:rPr lang="en-US" err="1"/>
              <a:t>ShellContent</a:t>
            </a:r>
            <a:r>
              <a:rPr lang="en-US"/>
              <a:t>(pages) elements.</a:t>
            </a:r>
          </a:p>
          <a:p>
            <a:pPr lvl="2"/>
            <a:endParaRPr lang="en-US"/>
          </a:p>
          <a:p>
            <a:pPr lvl="1"/>
            <a:r>
              <a:rPr lang="en-US" err="1"/>
              <a:t>ShellContent</a:t>
            </a:r>
            <a:endParaRPr lang="en-US"/>
          </a:p>
          <a:p>
            <a:pPr lvl="2"/>
            <a:r>
              <a:rPr lang="en-US"/>
              <a:t>Represent the </a:t>
            </a:r>
            <a:r>
              <a:rPr lang="en-US" err="1"/>
              <a:t>minimun</a:t>
            </a:r>
            <a:r>
              <a:rPr lang="en-US"/>
              <a:t> shell items content holder it can be a view or a template</a:t>
            </a:r>
          </a:p>
        </p:txBody>
      </p:sp>
    </p:spTree>
    <p:extLst>
      <p:ext uri="{BB962C8B-B14F-4D97-AF65-F5344CB8AC3E}">
        <p14:creationId xmlns:p14="http://schemas.microsoft.com/office/powerpoint/2010/main" val="4354079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B8AC8FB-6CD2-2C4B-96F3-5CFAD59A4DA4}"/>
              </a:ext>
            </a:extLst>
          </p:cNvPr>
          <p:cNvPicPr>
            <a:picLocks noChangeAspect="1"/>
          </p:cNvPicPr>
          <p:nvPr/>
        </p:nvPicPr>
        <p:blipFill>
          <a:blip r:embed="rId3"/>
          <a:stretch>
            <a:fillRect/>
          </a:stretch>
        </p:blipFill>
        <p:spPr>
          <a:xfrm>
            <a:off x="6651180" y="1024966"/>
            <a:ext cx="2472022" cy="4396903"/>
          </a:xfrm>
          <a:prstGeom prst="rect">
            <a:avLst/>
          </a:prstGeom>
        </p:spPr>
      </p:pic>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AE56769-CBC1-C94B-B49E-C5162D7B615C}"/>
              </a:ext>
            </a:extLst>
          </p:cNvPr>
          <p:cNvPicPr>
            <a:picLocks noChangeAspect="1"/>
          </p:cNvPicPr>
          <p:nvPr/>
        </p:nvPicPr>
        <p:blipFill>
          <a:blip r:embed="rId4"/>
          <a:stretch>
            <a:fillRect/>
          </a:stretch>
        </p:blipFill>
        <p:spPr>
          <a:xfrm>
            <a:off x="34587" y="1609977"/>
            <a:ext cx="6616593" cy="2738286"/>
          </a:xfrm>
          <a:prstGeom prst="rect">
            <a:avLst/>
          </a:prstGeom>
        </p:spPr>
      </p:pic>
      <p:pic>
        <p:nvPicPr>
          <p:cNvPr id="10" name="Picture 9">
            <a:extLst>
              <a:ext uri="{FF2B5EF4-FFF2-40B4-BE49-F238E27FC236}">
                <a16:creationId xmlns:a16="http://schemas.microsoft.com/office/drawing/2014/main" id="{0F7C3285-2968-EE43-887C-231449E502BB}"/>
              </a:ext>
            </a:extLst>
          </p:cNvPr>
          <p:cNvPicPr>
            <a:picLocks noChangeAspect="1"/>
          </p:cNvPicPr>
          <p:nvPr/>
        </p:nvPicPr>
        <p:blipFill>
          <a:blip r:embed="rId5"/>
          <a:stretch>
            <a:fillRect/>
          </a:stretch>
        </p:blipFill>
        <p:spPr>
          <a:xfrm>
            <a:off x="9217104" y="1024967"/>
            <a:ext cx="2472021" cy="4396902"/>
          </a:xfrm>
          <a:prstGeom prst="rect">
            <a:avLst/>
          </a:prstGeom>
        </p:spPr>
      </p:pic>
    </p:spTree>
    <p:extLst>
      <p:ext uri="{BB962C8B-B14F-4D97-AF65-F5344CB8AC3E}">
        <p14:creationId xmlns:p14="http://schemas.microsoft.com/office/powerpoint/2010/main" val="308448915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4D007DD-A29A-E14E-8BD4-81A3A52641F2}"/>
              </a:ext>
            </a:extLst>
          </p:cNvPr>
          <p:cNvSpPr>
            <a:spLocks noGrp="1"/>
          </p:cNvSpPr>
          <p:nvPr>
            <p:ph type="title"/>
          </p:nvPr>
        </p:nvSpPr>
        <p:spPr>
          <a:xfrm>
            <a:off x="224742" y="365125"/>
            <a:ext cx="10515600" cy="1325563"/>
          </a:xfrm>
        </p:spPr>
        <p:txBody>
          <a:bodyPr>
            <a:normAutofit/>
          </a:bodyPr>
          <a:lstStyle/>
          <a:p>
            <a:r>
              <a:rPr lang="en-US" b="1"/>
              <a:t>Flyout</a:t>
            </a:r>
          </a:p>
        </p:txBody>
      </p:sp>
      <p:sp>
        <p:nvSpPr>
          <p:cNvPr id="8" name="Content Placeholder 2">
            <a:extLst>
              <a:ext uri="{FF2B5EF4-FFF2-40B4-BE49-F238E27FC236}">
                <a16:creationId xmlns:a16="http://schemas.microsoft.com/office/drawing/2014/main" id="{0F146717-2B5B-F348-B4BF-60AA14889B2E}"/>
              </a:ext>
            </a:extLst>
          </p:cNvPr>
          <p:cNvSpPr txBox="1">
            <a:spLocks/>
          </p:cNvSpPr>
          <p:nvPr/>
        </p:nvSpPr>
        <p:spPr>
          <a:xfrm>
            <a:off x="377142" y="167708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The flyout is the root menu for a Shell application, and is accessible through an icon or by swiping from the side of the screen. The flyout consists of an optional header, flyout items, and optional menu items.</a:t>
            </a:r>
          </a:p>
        </p:txBody>
      </p:sp>
    </p:spTree>
    <p:extLst>
      <p:ext uri="{BB962C8B-B14F-4D97-AF65-F5344CB8AC3E}">
        <p14:creationId xmlns:p14="http://schemas.microsoft.com/office/powerpoint/2010/main" val="107949553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4D007DD-A29A-E14E-8BD4-81A3A52641F2}"/>
              </a:ext>
            </a:extLst>
          </p:cNvPr>
          <p:cNvSpPr>
            <a:spLocks noGrp="1"/>
          </p:cNvSpPr>
          <p:nvPr>
            <p:ph type="title"/>
          </p:nvPr>
        </p:nvSpPr>
        <p:spPr>
          <a:xfrm>
            <a:off x="224742" y="365125"/>
            <a:ext cx="10515600" cy="1325563"/>
          </a:xfrm>
        </p:spPr>
        <p:txBody>
          <a:bodyPr>
            <a:normAutofit/>
          </a:bodyPr>
          <a:lstStyle/>
          <a:p>
            <a:r>
              <a:rPr lang="en-US" b="1"/>
              <a:t>Flyout - Structure</a:t>
            </a:r>
          </a:p>
        </p:txBody>
      </p:sp>
      <p:sp>
        <p:nvSpPr>
          <p:cNvPr id="8" name="Content Placeholder 2">
            <a:extLst>
              <a:ext uri="{FF2B5EF4-FFF2-40B4-BE49-F238E27FC236}">
                <a16:creationId xmlns:a16="http://schemas.microsoft.com/office/drawing/2014/main" id="{0F146717-2B5B-F348-B4BF-60AA14889B2E}"/>
              </a:ext>
            </a:extLst>
          </p:cNvPr>
          <p:cNvSpPr txBox="1">
            <a:spLocks/>
          </p:cNvSpPr>
          <p:nvPr/>
        </p:nvSpPr>
        <p:spPr>
          <a:xfrm>
            <a:off x="3326860" y="1476923"/>
            <a:ext cx="7565882" cy="4751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Behavior</a:t>
            </a:r>
          </a:p>
          <a:p>
            <a:endParaRPr lang="en-US"/>
          </a:p>
          <a:p>
            <a:r>
              <a:rPr lang="en-US"/>
              <a:t>Header &amp; </a:t>
            </a:r>
            <a:r>
              <a:rPr lang="en-US" err="1"/>
              <a:t>HeaderTemplate</a:t>
            </a:r>
            <a:endParaRPr lang="en-US"/>
          </a:p>
          <a:p>
            <a:endParaRPr lang="en-US"/>
          </a:p>
          <a:p>
            <a:endParaRPr lang="en-US"/>
          </a:p>
          <a:p>
            <a:r>
              <a:rPr lang="en-US"/>
              <a:t>Menu items</a:t>
            </a:r>
          </a:p>
          <a:p>
            <a:endParaRPr lang="en-US"/>
          </a:p>
          <a:p>
            <a:pPr marL="0" indent="0">
              <a:buNone/>
            </a:pPr>
            <a:endParaRPr lang="en-US"/>
          </a:p>
        </p:txBody>
      </p:sp>
      <p:pic>
        <p:nvPicPr>
          <p:cNvPr id="7" name="Picture 6">
            <a:extLst>
              <a:ext uri="{FF2B5EF4-FFF2-40B4-BE49-F238E27FC236}">
                <a16:creationId xmlns:a16="http://schemas.microsoft.com/office/drawing/2014/main" id="{BF1CCB9F-BB25-D641-AB73-1DF424F4BF68}"/>
              </a:ext>
            </a:extLst>
          </p:cNvPr>
          <p:cNvPicPr>
            <a:picLocks noChangeAspect="1"/>
          </p:cNvPicPr>
          <p:nvPr/>
        </p:nvPicPr>
        <p:blipFill>
          <a:blip r:embed="rId3"/>
          <a:stretch>
            <a:fillRect/>
          </a:stretch>
        </p:blipFill>
        <p:spPr>
          <a:xfrm>
            <a:off x="224742" y="1476923"/>
            <a:ext cx="2761649" cy="4751660"/>
          </a:xfrm>
          <a:prstGeom prst="rect">
            <a:avLst/>
          </a:prstGeom>
        </p:spPr>
      </p:pic>
      <p:pic>
        <p:nvPicPr>
          <p:cNvPr id="10" name="Picture 9">
            <a:extLst>
              <a:ext uri="{FF2B5EF4-FFF2-40B4-BE49-F238E27FC236}">
                <a16:creationId xmlns:a16="http://schemas.microsoft.com/office/drawing/2014/main" id="{EC683F74-B3F2-904A-BD97-46453CD2DA33}"/>
              </a:ext>
            </a:extLst>
          </p:cNvPr>
          <p:cNvPicPr>
            <a:picLocks noChangeAspect="1"/>
          </p:cNvPicPr>
          <p:nvPr/>
        </p:nvPicPr>
        <p:blipFill>
          <a:blip r:embed="rId4"/>
          <a:stretch>
            <a:fillRect/>
          </a:stretch>
        </p:blipFill>
        <p:spPr>
          <a:xfrm>
            <a:off x="5489535" y="1164815"/>
            <a:ext cx="3797300" cy="1270000"/>
          </a:xfrm>
          <a:prstGeom prst="rect">
            <a:avLst/>
          </a:prstGeom>
        </p:spPr>
      </p:pic>
      <p:pic>
        <p:nvPicPr>
          <p:cNvPr id="11" name="Picture 10">
            <a:extLst>
              <a:ext uri="{FF2B5EF4-FFF2-40B4-BE49-F238E27FC236}">
                <a16:creationId xmlns:a16="http://schemas.microsoft.com/office/drawing/2014/main" id="{99A371D1-709C-774B-A452-ADDF7369CCAB}"/>
              </a:ext>
            </a:extLst>
          </p:cNvPr>
          <p:cNvPicPr>
            <a:picLocks noChangeAspect="1"/>
          </p:cNvPicPr>
          <p:nvPr/>
        </p:nvPicPr>
        <p:blipFill>
          <a:blip r:embed="rId5"/>
          <a:stretch>
            <a:fillRect/>
          </a:stretch>
        </p:blipFill>
        <p:spPr>
          <a:xfrm>
            <a:off x="3426801" y="2984500"/>
            <a:ext cx="3187700" cy="889000"/>
          </a:xfrm>
          <a:prstGeom prst="rect">
            <a:avLst/>
          </a:prstGeom>
        </p:spPr>
      </p:pic>
      <p:pic>
        <p:nvPicPr>
          <p:cNvPr id="12" name="Picture 11">
            <a:extLst>
              <a:ext uri="{FF2B5EF4-FFF2-40B4-BE49-F238E27FC236}">
                <a16:creationId xmlns:a16="http://schemas.microsoft.com/office/drawing/2014/main" id="{C71BBE26-E1DA-B74C-8610-2EBEDB84FEEF}"/>
              </a:ext>
            </a:extLst>
          </p:cNvPr>
          <p:cNvPicPr>
            <a:picLocks noChangeAspect="1"/>
          </p:cNvPicPr>
          <p:nvPr/>
        </p:nvPicPr>
        <p:blipFill>
          <a:blip r:embed="rId6"/>
          <a:stretch>
            <a:fillRect/>
          </a:stretch>
        </p:blipFill>
        <p:spPr>
          <a:xfrm>
            <a:off x="7133946" y="3030277"/>
            <a:ext cx="4006850" cy="741674"/>
          </a:xfrm>
          <a:prstGeom prst="rect">
            <a:avLst/>
          </a:prstGeom>
        </p:spPr>
      </p:pic>
      <p:pic>
        <p:nvPicPr>
          <p:cNvPr id="14" name="Picture 13">
            <a:extLst>
              <a:ext uri="{FF2B5EF4-FFF2-40B4-BE49-F238E27FC236}">
                <a16:creationId xmlns:a16="http://schemas.microsoft.com/office/drawing/2014/main" id="{61E2420D-B1F5-7643-B6A8-1441F05A86F2}"/>
              </a:ext>
            </a:extLst>
          </p:cNvPr>
          <p:cNvPicPr>
            <a:picLocks noChangeAspect="1"/>
          </p:cNvPicPr>
          <p:nvPr/>
        </p:nvPicPr>
        <p:blipFill>
          <a:blip r:embed="rId7"/>
          <a:stretch>
            <a:fillRect/>
          </a:stretch>
        </p:blipFill>
        <p:spPr>
          <a:xfrm>
            <a:off x="4901859" y="4654247"/>
            <a:ext cx="4965700" cy="1574800"/>
          </a:xfrm>
          <a:prstGeom prst="rect">
            <a:avLst/>
          </a:prstGeom>
        </p:spPr>
      </p:pic>
    </p:spTree>
    <p:extLst>
      <p:ext uri="{BB962C8B-B14F-4D97-AF65-F5344CB8AC3E}">
        <p14:creationId xmlns:p14="http://schemas.microsoft.com/office/powerpoint/2010/main" val="306101000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FFF7BBDC-7623-7F40-8591-F2B2BB103E44}"/>
              </a:ext>
            </a:extLst>
          </p:cNvPr>
          <p:cNvSpPr>
            <a:spLocks noGrp="1"/>
          </p:cNvSpPr>
          <p:nvPr>
            <p:ph idx="1"/>
          </p:nvPr>
        </p:nvSpPr>
        <p:spPr>
          <a:xfrm>
            <a:off x="438119" y="419100"/>
            <a:ext cx="7509508" cy="4572000"/>
          </a:xfrm>
        </p:spPr>
        <p:txBody>
          <a:bodyPr>
            <a:normAutofit/>
          </a:bodyPr>
          <a:lstStyle/>
          <a:p>
            <a:pPr lvl="1"/>
            <a:r>
              <a:rPr lang="en-US" err="1"/>
              <a:t>FlyoutHeaderBehavior</a:t>
            </a:r>
            <a:endParaRPr lang="en-US"/>
          </a:p>
          <a:p>
            <a:pPr lvl="2"/>
            <a:r>
              <a:rPr lang="en-US" err="1"/>
              <a:t>CollapseOnScroll</a:t>
            </a:r>
            <a:endParaRPr lang="en-US"/>
          </a:p>
          <a:p>
            <a:pPr lvl="2"/>
            <a:r>
              <a:rPr lang="en-US"/>
              <a:t>Fixed</a:t>
            </a:r>
          </a:p>
          <a:p>
            <a:pPr lvl="2"/>
            <a:r>
              <a:rPr lang="en-US"/>
              <a:t>Scroll</a:t>
            </a:r>
          </a:p>
          <a:p>
            <a:pPr lvl="1"/>
            <a:endParaRPr lang="en-US"/>
          </a:p>
          <a:p>
            <a:pPr lvl="1"/>
            <a:endParaRPr lang="en-US"/>
          </a:p>
          <a:p>
            <a:pPr marL="914400" lvl="2" indent="0">
              <a:buNone/>
            </a:pPr>
            <a:endParaRPr lang="en-US"/>
          </a:p>
          <a:p>
            <a:pPr lvl="1"/>
            <a:r>
              <a:rPr lang="en-US"/>
              <a:t>Custom Menu items Template</a:t>
            </a:r>
          </a:p>
        </p:txBody>
      </p:sp>
      <p:pic>
        <p:nvPicPr>
          <p:cNvPr id="3" name="Picture 2">
            <a:extLst>
              <a:ext uri="{FF2B5EF4-FFF2-40B4-BE49-F238E27FC236}">
                <a16:creationId xmlns:a16="http://schemas.microsoft.com/office/drawing/2014/main" id="{D9A12313-84BD-754B-A56F-65F43BB7504A}"/>
              </a:ext>
            </a:extLst>
          </p:cNvPr>
          <p:cNvPicPr>
            <a:picLocks noChangeAspect="1"/>
          </p:cNvPicPr>
          <p:nvPr/>
        </p:nvPicPr>
        <p:blipFill>
          <a:blip r:embed="rId3"/>
          <a:stretch>
            <a:fillRect/>
          </a:stretch>
        </p:blipFill>
        <p:spPr>
          <a:xfrm>
            <a:off x="2387600" y="3716426"/>
            <a:ext cx="3854450" cy="2239874"/>
          </a:xfrm>
          <a:prstGeom prst="rect">
            <a:avLst/>
          </a:prstGeom>
        </p:spPr>
      </p:pic>
      <p:pic>
        <p:nvPicPr>
          <p:cNvPr id="8" name="Picture 7">
            <a:extLst>
              <a:ext uri="{FF2B5EF4-FFF2-40B4-BE49-F238E27FC236}">
                <a16:creationId xmlns:a16="http://schemas.microsoft.com/office/drawing/2014/main" id="{A97A6DCD-4DAE-EE44-9E94-153BADC091A3}"/>
              </a:ext>
            </a:extLst>
          </p:cNvPr>
          <p:cNvPicPr>
            <a:picLocks noChangeAspect="1"/>
          </p:cNvPicPr>
          <p:nvPr/>
        </p:nvPicPr>
        <p:blipFill>
          <a:blip r:embed="rId4"/>
          <a:stretch>
            <a:fillRect/>
          </a:stretch>
        </p:blipFill>
        <p:spPr>
          <a:xfrm>
            <a:off x="8074627" y="715168"/>
            <a:ext cx="2860717" cy="5016500"/>
          </a:xfrm>
          <a:prstGeom prst="rect">
            <a:avLst/>
          </a:prstGeom>
        </p:spPr>
      </p:pic>
    </p:spTree>
    <p:extLst>
      <p:ext uri="{BB962C8B-B14F-4D97-AF65-F5344CB8AC3E}">
        <p14:creationId xmlns:p14="http://schemas.microsoft.com/office/powerpoint/2010/main" val="41412410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TotalTime>
  <Words>618</Words>
  <Application>Microsoft Macintosh PowerPoint</Application>
  <PresentationFormat>Widescreen</PresentationFormat>
  <Paragraphs>106</Paragraphs>
  <Slides>19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Consolas</vt:lpstr>
      <vt:lpstr>Menlo</vt:lpstr>
      <vt:lpstr>Segoe UI</vt:lpstr>
      <vt:lpstr>Office Theme</vt:lpstr>
      <vt:lpstr>PowerPoint Presentation</vt:lpstr>
      <vt:lpstr>Xamarin.Forms Shell</vt:lpstr>
      <vt:lpstr>Xamarin.Forms Shell - Structure</vt:lpstr>
      <vt:lpstr>Adding Forms Shell to Your Project</vt:lpstr>
      <vt:lpstr>Xamarin.Forms Shell Hierarchy</vt:lpstr>
      <vt:lpstr>PowerPoint Presentation</vt:lpstr>
      <vt:lpstr>Flyout</vt:lpstr>
      <vt:lpstr>Flyout - Structure</vt:lpstr>
      <vt:lpstr>PowerPoint Presentation</vt:lpstr>
      <vt:lpstr>Tabs</vt:lpstr>
      <vt:lpstr>Tabs - Structure</vt:lpstr>
      <vt:lpstr>PowerPoint Presentation</vt:lpstr>
      <vt:lpstr>PowerPoint Presentation</vt:lpstr>
      <vt:lpstr>PowerPoint Presentation</vt:lpstr>
      <vt:lpstr>Search Handler</vt:lpstr>
      <vt:lpstr>Styling and customization</vt:lpstr>
      <vt:lpstr>Custom Renderers</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Ruiz</dc:creator>
  <cp:lastModifiedBy>Alejandro Ruiz</cp:lastModifiedBy>
  <cp:revision>29</cp:revision>
  <dcterms:created xsi:type="dcterms:W3CDTF">2019-10-01T01:11:11Z</dcterms:created>
  <dcterms:modified xsi:type="dcterms:W3CDTF">2019-10-05T12:56:15Z</dcterms:modified>
</cp:coreProperties>
</file>