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5" r:id="rId3"/>
    <p:sldId id="276" r:id="rId4"/>
    <p:sldId id="263" r:id="rId5"/>
    <p:sldId id="264" r:id="rId6"/>
    <p:sldId id="272" r:id="rId7"/>
    <p:sldId id="273" r:id="rId8"/>
    <p:sldId id="274" r:id="rId9"/>
    <p:sldId id="258" r:id="rId10"/>
    <p:sldId id="257" r:id="rId11"/>
    <p:sldId id="259" r:id="rId12"/>
    <p:sldId id="265" r:id="rId13"/>
    <p:sldId id="266" r:id="rId14"/>
    <p:sldId id="267" r:id="rId15"/>
    <p:sldId id="268" r:id="rId16"/>
    <p:sldId id="269" r:id="rId17"/>
    <p:sldId id="270" r:id="rId18"/>
    <p:sldId id="261" r:id="rId19"/>
    <p:sldId id="271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BDD12-D679-E50C-95A2-9AD4B095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4B3EE-130E-A019-DD28-0495919F7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898B59-892B-FE1B-B1AC-2F264DD9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54C-C7A0-4D5F-9FBD-F6F28A144E18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056924-693B-558A-29EF-894B0F3C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657AC-B1F1-628C-3FCD-91CF6D39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4AC7-D2C6-4331-875A-1EC78D51A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180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65C0A-6554-CBCC-8C70-A3CC0E56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C227B2-5E5B-E127-6D1B-3DAAF5FD2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FCF809-0B87-8308-6AEC-018AD422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54C-C7A0-4D5F-9FBD-F6F28A144E18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6C9F00-0F78-6286-53B0-5DFD12C9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AE93BD-D6D6-BA51-3C35-54A3E75E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4AC7-D2C6-4331-875A-1EC78D51A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30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A74339-CCAE-9543-7581-4B35193D8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FF8B3D-B9CF-B63C-D033-3C950EA73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513568-88F1-43D7-D55F-D70F8B6F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54C-C7A0-4D5F-9FBD-F6F28A144E18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11BA7B-83C9-3CE7-DB41-3ADCEB10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B1A38-1AD1-8465-DB40-4705EF62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4AC7-D2C6-4331-875A-1EC78D51A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68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4B868-BD66-A940-9A0E-45815F05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30918-BB3C-9FA7-75D9-786D262DF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4EB8A-96E5-DB7B-6E40-BB2CC4B3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54C-C7A0-4D5F-9FBD-F6F28A144E18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84928-75BF-FC4A-3CB1-C922E0D8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35FD7B-FF3A-7258-29DE-51B8BE3E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4AC7-D2C6-4331-875A-1EC78D51A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5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44E51-E32C-1B9D-3E5D-8480F550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AFBC88-BD3E-4FF0-A896-4C5EFB7CD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71C87-414B-465A-7FFF-B4DEA6CC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54C-C7A0-4D5F-9FBD-F6F28A144E18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8D7FD-AB23-F898-9989-AFA05124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B3BB96-389D-E185-C949-7992D96E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4AC7-D2C6-4331-875A-1EC78D51A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925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51C3-4F92-0A83-D4A1-7C4AF4CA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F8FC4-5E25-DE41-CA4B-447CF00D9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8F6400-F78A-96BB-79FB-A4166A09D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AC0C4F-C954-A888-82D5-2A78B744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54C-C7A0-4D5F-9FBD-F6F28A144E18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981704-1071-6BFC-9E2E-54998120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7A2B7B-988B-C9C3-98CC-1FC5B7BD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4AC7-D2C6-4331-875A-1EC78D51A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785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CE6C4-5B7D-FF40-ACDC-853D7896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33166A-FB96-ACA3-3C5F-BBE3014E6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FAFC6F-D04E-80A4-C566-B3C32E02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A53FD9-E392-6FA2-11F1-953CE9859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E74A0A-2527-EE23-7DDE-77E34B11B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32DCC1-1401-CEDD-9B5F-9B48487C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54C-C7A0-4D5F-9FBD-F6F28A144E18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AF0E46-CC64-E85A-B6E5-FE300884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85E20A-C886-1CFF-A71A-C94EFE8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4AC7-D2C6-4331-875A-1EC78D51A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431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0308E-9A14-DD24-E4E7-EE30D6E9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1015B2-9FE4-4A5D-37D1-91AB963F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54C-C7A0-4D5F-9FBD-F6F28A144E18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ADD829-84BF-8A5C-A2F8-30A0E8D7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DA5993-F9A1-7F33-E915-E0911D0C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4AC7-D2C6-4331-875A-1EC78D51A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02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04AB41-4087-EA53-B923-F4CF0941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54C-C7A0-4D5F-9FBD-F6F28A144E18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52B990-EF33-98F1-7F5A-F9DCCD4E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624025-C905-49A1-9762-0916B82D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4AC7-D2C6-4331-875A-1EC78D51A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118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33364-9061-6943-BE50-BDAF161A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51606-7202-E5F0-3DCA-F64706BC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5CC173-3A05-8091-29F6-7152038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8365BD-F532-ECCD-30C7-12385AF5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54C-C7A0-4D5F-9FBD-F6F28A144E18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49F28D-90F2-B679-0C38-506D5D81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D9D629-16BD-2AAB-63E2-E03830C0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4AC7-D2C6-4331-875A-1EC78D51A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823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65B3F-85A6-2CC3-BA02-CD30634F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D0FA64-F463-D737-7706-553392BDD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27648A-2385-D0A6-25AA-738D0AC8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2A350E-0251-C9BB-6F1B-1FB0E4B9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54C-C7A0-4D5F-9FBD-F6F28A144E18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03550F-A575-3AAC-5F5B-30524468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C2B4B6-6A62-8C42-27E3-A298433E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4AC7-D2C6-4331-875A-1EC78D51A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69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82A315-CF75-1E38-12C1-3FA30774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104958-5616-3D23-3D0F-6CF676F7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2F6DD5-AE0B-1B26-A5BD-C05A9A68A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854C-C7A0-4D5F-9FBD-F6F28A144E18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CDA7C6-FFDC-C7A1-CBF9-AFB16338A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B6A91-3EAA-E0E0-F656-A82F4279D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24AC7-D2C6-4331-875A-1EC78D51A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89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alyc.org/pdf/1694/169443282008.pdf" TargetMode="External"/><Relationship Id="rId2" Type="http://schemas.openxmlformats.org/officeDocument/2006/relationships/hyperlink" Target="https://github.com/abdielgv163/Machine-Learning-and-DS/blob/master/Redes_neuronales/Clasificador_de_Ropa_TensorFlow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pository.uamerica.edu.co/bitstream/20.500.11839/7254/1/811710-2019-I-GA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aesp.gov.co/content/observatorio-residuos-solid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C051C29-7B76-AEF1-77EF-463699BE6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8756" y="3714035"/>
            <a:ext cx="3668785" cy="1655762"/>
          </a:xfrm>
        </p:spPr>
        <p:txBody>
          <a:bodyPr>
            <a:normAutofit lnSpcReduction="10000"/>
          </a:bodyPr>
          <a:lstStyle/>
          <a:p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s-C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lejandro Sánchez</a:t>
            </a:r>
          </a:p>
          <a:p>
            <a:r>
              <a:rPr lang="es-C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Nahum </a:t>
            </a:r>
            <a:r>
              <a:rPr lang="es-CO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Bello</a:t>
            </a:r>
            <a:endParaRPr lang="es-CO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Camilo Martínez</a:t>
            </a:r>
          </a:p>
          <a:p>
            <a:r>
              <a:rPr lang="es-C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Juan Pena</a:t>
            </a:r>
          </a:p>
          <a:p>
            <a:endParaRPr lang="es-CO" dirty="0"/>
          </a:p>
        </p:txBody>
      </p:sp>
      <p:pic>
        <p:nvPicPr>
          <p:cNvPr id="4" name="Marcador de contenido 4" descr="Logotipo&#10;&#10;Descripción generada automáticamente">
            <a:extLst>
              <a:ext uri="{FF2B5EF4-FFF2-40B4-BE49-F238E27FC236}">
                <a16:creationId xmlns:a16="http://schemas.microsoft.com/office/drawing/2014/main" id="{18AF429C-F5D8-C26D-2A64-FA0C9676A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51" y="1509975"/>
            <a:ext cx="3486150" cy="35147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8CA67E7-E0A6-4C20-9E7E-00625E2AD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529" y="72164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6B8997BD-D914-FCDF-48EF-E4492F1320C4}"/>
              </a:ext>
            </a:extLst>
          </p:cNvPr>
          <p:cNvSpPr txBox="1">
            <a:spLocks/>
          </p:cNvSpPr>
          <p:nvPr/>
        </p:nvSpPr>
        <p:spPr>
          <a:xfrm>
            <a:off x="1789651" y="721647"/>
            <a:ext cx="3668785" cy="51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HACKATON 2022-2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1074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90B058A-1D4A-BACF-6CE8-91763B94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487330"/>
            <a:ext cx="93154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9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E299D21-3D79-DA56-EE2D-7186D2FFA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595312"/>
            <a:ext cx="92202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4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BAE001-E26D-9F02-CA97-C90A9DD1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91" y="174141"/>
            <a:ext cx="9294530" cy="65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8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3288A9-CADD-6B91-134C-51A57B31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5" y="242596"/>
            <a:ext cx="6010470" cy="60104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97E154-8278-DE1B-AF5B-675C3EE10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169" y="242596"/>
            <a:ext cx="42005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8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A6CA8D-E284-BF32-F4D9-2A8F19DB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34" y="1146633"/>
            <a:ext cx="4616434" cy="438561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2907F4C7-0F75-31FF-7A39-3885D5CB8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33" y="1286218"/>
            <a:ext cx="4644528" cy="41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2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63C3254-61E7-2AEB-A50B-4600823C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75" y="643467"/>
            <a:ext cx="5153235" cy="55710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F90260E4-5E64-A26A-4AA1-3BE32B3EE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453" y="549154"/>
            <a:ext cx="3265472" cy="26858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18D1279-CC13-57DE-49A8-0C16A3223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55" y="3748194"/>
            <a:ext cx="4166719" cy="259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3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E5506CA-7462-3E99-58DD-D8999549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17" y="1483192"/>
            <a:ext cx="5294715" cy="38916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0DFFC5-0C0F-8D5A-4044-45FFA1BA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50" y="1483192"/>
            <a:ext cx="5191270" cy="3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12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3EB7025-1F8B-AA3E-9D70-E5BB44078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6" y="257175"/>
            <a:ext cx="5380466" cy="41188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D27C3E9-F444-832B-9A62-37AC39D1C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259" y="130630"/>
            <a:ext cx="5380467" cy="62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63736D1-35AC-05ED-C5AB-7A0C2E489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4" y="231904"/>
            <a:ext cx="28098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928552-F0EF-8B3F-56D3-5993B99FF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904"/>
            <a:ext cx="28098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9F2AA51-55B3-E582-727E-0AEB83ECE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40" y="514350"/>
            <a:ext cx="26765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62C6782-A989-ED83-98A0-E0911869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010" y="612238"/>
            <a:ext cx="26765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C443CA9-3520-B4DD-FFC1-B6407C948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11" y="4673663"/>
            <a:ext cx="4091496" cy="195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691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999DD-1F66-21A7-EE80-4BF7A9D2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FB5C2A-EF3B-51BF-2939-3FC2BB5B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/>
          <a:lstStyle/>
          <a:p>
            <a:r>
              <a:rPr lang="es-CO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2"/>
              </a:rPr>
              <a:t>https://github.com/abdielgv163/Machine-Learning-and-DS/blob/master/Redes_neuronales/Clasificador_de_Ropa_TensorFlow.ipynb</a:t>
            </a:r>
            <a:endParaRPr lang="es-CO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CO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(S/f). Redalyc.org. Recuperado el 2 de noviembre de 2022, de </a:t>
            </a:r>
            <a:r>
              <a:rPr lang="es-CO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3"/>
              </a:rPr>
              <a:t>https://www.redalyc.org/pdf/1694/169443282008.pdf</a:t>
            </a:r>
            <a:endParaRPr lang="es-CO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(S/f-b). Edu.co. Recuperado el 2 de noviembre de 2022, de </a:t>
            </a:r>
            <a:r>
              <a:rPr lang="es-CO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4"/>
              </a:rPr>
              <a:t>http://repository.uamerica.edu.co/bitstream/20.500.11839/7254/1/811710-2019-I-GA.pdf</a:t>
            </a:r>
            <a:endParaRPr lang="es-CO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Jiménez Franco, Y. C., Bonilla Mora, L. P., &amp; Castillo Mosquera, L. H. (s/f). Estudio de valoración de riesgos en las actividades de reciclaje de residuos sólidos aprovechables, para el diagnóstico de seguridad y salud en el trabajo en la Entidad Medioambiental de Recicladores EMRS ESP, ubicada en el barrio </a:t>
            </a: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Maria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Paz de la localidad de Kennedy- Bogotá.</a:t>
            </a:r>
            <a:endParaRPr lang="es-CO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s-CO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458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748A6D3-27F8-0C7A-B31B-3D94954F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195" y="1564547"/>
            <a:ext cx="9337436" cy="12003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dirty="0"/>
              <a:t>¿Sabías que diariamente más de 7.500 toneladas de residuos, llegan al botadero de Doña Juana? </a:t>
            </a:r>
            <a:endParaRPr lang="en-US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E6F0B1-1FA5-562B-4E1F-F69A4CAFAF0D}"/>
              </a:ext>
            </a:extLst>
          </p:cNvPr>
          <p:cNvSpPr txBox="1"/>
          <p:nvPr/>
        </p:nvSpPr>
        <p:spPr>
          <a:xfrm>
            <a:off x="731939" y="4015425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dirty="0">
                <a:solidFill>
                  <a:srgbClr val="55677A"/>
                </a:solidFill>
                <a:effectLst/>
                <a:latin typeface="Quattrocento Sans" panose="020B0604020202020204" pitchFamily="34" charset="0"/>
              </a:rPr>
              <a:t>El </a:t>
            </a:r>
            <a:r>
              <a:rPr lang="es-ES" sz="1800" b="1" i="0" u="none" strike="noStrike" dirty="0">
                <a:solidFill>
                  <a:srgbClr val="55677A"/>
                </a:solidFill>
                <a:effectLst/>
                <a:latin typeface="Quattrocento Sans" panose="020B0604020202020204" pitchFamily="34" charset="0"/>
              </a:rPr>
              <a:t>Observatorio de Residuos de la UAESP</a:t>
            </a:r>
            <a:r>
              <a:rPr lang="es-ES" sz="1800" b="0" i="0" u="none" strike="noStrike" dirty="0">
                <a:solidFill>
                  <a:srgbClr val="55677A"/>
                </a:solidFill>
                <a:effectLst/>
                <a:latin typeface="Quattrocento Sans" panose="020B0604020202020204" pitchFamily="34" charset="0"/>
              </a:rPr>
              <a:t> indica que los residuos que tiene el mayor potencial de ser </a:t>
            </a:r>
            <a:r>
              <a:rPr lang="es-ES" sz="1800" b="0" i="0" u="sng" strike="noStrike" dirty="0">
                <a:solidFill>
                  <a:srgbClr val="5B9F32"/>
                </a:solidFill>
                <a:effectLst/>
                <a:latin typeface="Quattrocento Sans" panose="020B0604020202020204" pitchFamily="34" charset="0"/>
                <a:hlinkClick r:id="rId2"/>
              </a:rPr>
              <a:t>aprovechables</a:t>
            </a:r>
            <a:r>
              <a:rPr lang="es-ES" sz="1800" b="0" i="0" u="none" strike="noStrike" dirty="0">
                <a:solidFill>
                  <a:srgbClr val="55677A"/>
                </a:solidFill>
                <a:effectLst/>
                <a:latin typeface="Quattrocento Sans" panose="020B0604020202020204" pitchFamily="34" charset="0"/>
              </a:rPr>
              <a:t> son los orgánicos en un 45,83 %, seguido de los plásticos con 14,76 %.</a:t>
            </a:r>
            <a:endParaRPr lang="es-CO" dirty="0"/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80D902C4-17AB-6368-41D6-016AD167EBC7}"/>
              </a:ext>
            </a:extLst>
          </p:cNvPr>
          <p:cNvSpPr txBox="1">
            <a:spLocks/>
          </p:cNvSpPr>
          <p:nvPr/>
        </p:nvSpPr>
        <p:spPr>
          <a:xfrm>
            <a:off x="463492" y="290143"/>
            <a:ext cx="1739318" cy="769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3200" dirty="0"/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47194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07D65-7C09-FD3E-ECCC-A67A495F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C5FF3-680D-EB6A-97E7-9D5129D5C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892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92CD571-EB83-71BA-2BA1-30ABC8FAB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0620" y="220128"/>
            <a:ext cx="9144000" cy="475012"/>
          </a:xfrm>
        </p:spPr>
        <p:txBody>
          <a:bodyPr/>
          <a:lstStyle/>
          <a:p>
            <a:r>
              <a:rPr lang="es-CO" dirty="0"/>
              <a:t>Recolección de datos</a:t>
            </a:r>
          </a:p>
        </p:txBody>
      </p:sp>
      <p:pic>
        <p:nvPicPr>
          <p:cNvPr id="8" name="Marcador de contenido 4" descr="Logotipo&#10;&#10;Descripción generada automáticamente">
            <a:extLst>
              <a:ext uri="{FF2B5EF4-FFF2-40B4-BE49-F238E27FC236}">
                <a16:creationId xmlns:a16="http://schemas.microsoft.com/office/drawing/2014/main" id="{F399A19F-5373-2AB4-7797-338DB81A3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8" y="1415599"/>
            <a:ext cx="1997032" cy="20134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20D63F7-548A-8258-B758-668BED337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970" y="1047673"/>
            <a:ext cx="6916250" cy="45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4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39599C-B9D6-2693-5FCE-692C1FC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Preguntas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C9AAB1B-F5C8-62D3-3205-4D869A8B1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75" y="2091095"/>
            <a:ext cx="3598849" cy="4160520"/>
          </a:xfrm>
          <a:prstGeom prst="rect">
            <a:avLst/>
          </a:prstGeom>
        </p:spPr>
      </p:pic>
      <p:pic>
        <p:nvPicPr>
          <p:cNvPr id="7" name="Imagen 6" descr="Interfaz de usuario gráfica, Texto, Aplicación, Teams&#10;&#10;Descripción generada automáticamente">
            <a:extLst>
              <a:ext uri="{FF2B5EF4-FFF2-40B4-BE49-F238E27FC236}">
                <a16:creationId xmlns:a16="http://schemas.microsoft.com/office/drawing/2014/main" id="{05E66ADD-80F1-3D30-B24E-BDB40A115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40" y="2196490"/>
            <a:ext cx="3703320" cy="3939702"/>
          </a:xfrm>
          <a:prstGeom prst="rect">
            <a:avLst/>
          </a:prstGeom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34D8EB2-068C-536E-DF5B-DDA5265A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2856292"/>
            <a:ext cx="3703320" cy="2620098"/>
          </a:xfrm>
          <a:prstGeom prst="rect">
            <a:avLst/>
          </a:prstGeom>
        </p:spPr>
      </p:pic>
      <p:pic>
        <p:nvPicPr>
          <p:cNvPr id="9" name="Marcador de contenido 4" descr="Logotipo&#10;&#10;Descripción generada automáticamente">
            <a:extLst>
              <a:ext uri="{FF2B5EF4-FFF2-40B4-BE49-F238E27FC236}">
                <a16:creationId xmlns:a16="http://schemas.microsoft.com/office/drawing/2014/main" id="{0DE1DA40-2D97-D237-591E-457C71ACA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72" y="362480"/>
            <a:ext cx="1364353" cy="13755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4943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Gráfico de respuestas de formularios. Título de la pregunta: Seleccione el rango de edad en el que se encuentra. Número de respuestas: 64 respuestas.">
            <a:extLst>
              <a:ext uri="{FF2B5EF4-FFF2-40B4-BE49-F238E27FC236}">
                <a16:creationId xmlns:a16="http://schemas.microsoft.com/office/drawing/2014/main" id="{F430039E-B874-55A1-479F-39C408AF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76" y="651806"/>
            <a:ext cx="6505670" cy="274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89695F-8CCB-EA0F-4FAB-8B4AD1EB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477693"/>
            <a:ext cx="5305425" cy="20859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5B2A18-08C4-8F40-59DA-76D82FA2B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4693"/>
            <a:ext cx="5238750" cy="20764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A16A86-13B0-8BFB-969A-89B6B0131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606" y="2758556"/>
            <a:ext cx="5372100" cy="35242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F214597-2823-C027-B4D7-BF990AE2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76" y="-14473"/>
            <a:ext cx="4819300" cy="36886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600" dirty="0"/>
            </a:br>
            <a:r>
              <a:rPr lang="en-US" sz="3600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5214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ráfico de respuestas de formularios. Título de la pregunta: ¿Está dispuesto a separar la basura en reciclaje y residuos orgánicos?. Número de respuestas: 64 respuestas.">
            <a:extLst>
              <a:ext uri="{FF2B5EF4-FFF2-40B4-BE49-F238E27FC236}">
                <a16:creationId xmlns:a16="http://schemas.microsoft.com/office/drawing/2014/main" id="{909A4283-B9C1-64B3-7A29-9F8D09687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4" y="337911"/>
            <a:ext cx="6161314" cy="259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ráfico de respuestas de formularios. Título de la pregunta: ¿Actualmente separa los residuos orgánicos en su casa?. Número de respuestas: 20 respuestas.">
            <a:extLst>
              <a:ext uri="{FF2B5EF4-FFF2-40B4-BE49-F238E27FC236}">
                <a16:creationId xmlns:a16="http://schemas.microsoft.com/office/drawing/2014/main" id="{B43A0649-88C1-F905-6CE3-E14590375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3403"/>
            <a:ext cx="5863483" cy="247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Gráfico de respuestas de formularios. Título de la pregunta: ¿Sabía usted que el color verde es para el manejo de los residuos orgánicos?&#10;. Número de respuestas: 64 respuestas.">
            <a:extLst>
              <a:ext uri="{FF2B5EF4-FFF2-40B4-BE49-F238E27FC236}">
                <a16:creationId xmlns:a16="http://schemas.microsoft.com/office/drawing/2014/main" id="{187C8778-36F3-FEE7-18B1-2F8375DA4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4" y="3383351"/>
            <a:ext cx="5354163" cy="22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Gráfico de respuestas de formularios. Título de la pregunta: ¿Por que medio se entero de la importancia del reciclaje?. Número de respuestas: 64 respuestas.">
            <a:extLst>
              <a:ext uri="{FF2B5EF4-FFF2-40B4-BE49-F238E27FC236}">
                <a16:creationId xmlns:a16="http://schemas.microsoft.com/office/drawing/2014/main" id="{4D68B32D-479C-238D-ADBD-EC9018D1B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163" y="3221070"/>
            <a:ext cx="6096000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2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1E89CD-CCAE-1F85-8B64-4E95ECE8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865316"/>
            <a:ext cx="5762625" cy="38957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849B00-9DD6-C011-8FEE-F4A448BCE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45" y="1729079"/>
            <a:ext cx="56483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2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E152C7D-AEBC-CE48-83D1-A5CBB298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600075"/>
            <a:ext cx="93535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4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238</Words>
  <Application>Microsoft Office PowerPoint</Application>
  <PresentationFormat>Panorámica</PresentationFormat>
  <Paragraphs>17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Quattrocento Sans</vt:lpstr>
      <vt:lpstr>Tema de Office</vt:lpstr>
      <vt:lpstr>Presentación de PowerPoint</vt:lpstr>
      <vt:lpstr>¿Sabías que diariamente más de 7.500 toneladas de residuos, llegan al botadero de Doña Juana? </vt:lpstr>
      <vt:lpstr>Problema</vt:lpstr>
      <vt:lpstr>Presentación de PowerPoint</vt:lpstr>
      <vt:lpstr> Preguntas</vt:lpstr>
      <vt:lpstr> Resultados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HERLENDY ALEJANDRO SANCHEZ GAITAN</dc:creator>
  <cp:lastModifiedBy>HERLENDY ALEJANDRO SANCHEZ GAITAN</cp:lastModifiedBy>
  <cp:revision>2</cp:revision>
  <dcterms:created xsi:type="dcterms:W3CDTF">2022-11-02T05:13:40Z</dcterms:created>
  <dcterms:modified xsi:type="dcterms:W3CDTF">2022-11-02T07:18:30Z</dcterms:modified>
</cp:coreProperties>
</file>