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Inter-Regular"/>
      <p:regular r:id="rId22"/>
      <p:bold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71">
          <p15:clr>
            <a:srgbClr val="A4A3A4"/>
          </p15:clr>
        </p15:guide>
        <p15:guide id="2" pos="2880">
          <p15:clr>
            <a:srgbClr val="A4A3A4"/>
          </p15:clr>
        </p15:guide>
        <p15:guide id="3" pos="5613">
          <p15:clr>
            <a:srgbClr val="9AA0A6"/>
          </p15:clr>
        </p15:guide>
        <p15:guide id="4" orient="horz" pos="680">
          <p15:clr>
            <a:srgbClr val="9AA0A6"/>
          </p15:clr>
        </p15:guide>
        <p15:guide id="5" orient="horz" pos="260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71" orient="horz"/>
        <p:guide pos="2880"/>
        <p:guide pos="5613"/>
        <p:guide pos="680" orient="horz"/>
        <p:guide pos="260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Inter-Regular-regular.fntdata"/><Relationship Id="rId21" Type="http://schemas.openxmlformats.org/officeDocument/2006/relationships/font" Target="fonts/Montserrat-boldItalic.fntdata"/><Relationship Id="rId24" Type="http://schemas.openxmlformats.org/officeDocument/2006/relationships/font" Target="fonts/OpenSans-regular.fntdata"/><Relationship Id="rId23" Type="http://schemas.openxmlformats.org/officeDocument/2006/relationships/font" Target="fonts/Inter-Regular-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Buenas Tardes, mi nombre es José Manuel y estos son mis compañeros; Alejandro, David y Mario.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8c1e692a2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c1e692a2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8c1e692a23_2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c1e692a23_2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c1e692a23_2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c1e692a23_2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c1e692a23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c1e692a23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YO ESTA DIAPO LA QUITARÍA.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8c1e692a23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c1e692a23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Nuestro proyecto consiste en la detección  de estímulos gaseosos y su clasificación en tiempo real en tres posibles clases.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Hemos seguido el esquema de desarrollo habitual de un proyecto de Machine Learning. Iterando las fases del </a:t>
            </a:r>
            <a:r>
              <a:rPr lang="es"/>
              <a:t>esquema</a:t>
            </a:r>
            <a:r>
              <a:rPr lang="es"/>
              <a:t> hasta conseguir un resultado aceptable en la validación. Cabe destacar que con “aceptable” no solo buscamos una </a:t>
            </a:r>
            <a:r>
              <a:rPr lang="es"/>
              <a:t>precisión</a:t>
            </a:r>
            <a:r>
              <a:rPr lang="es"/>
              <a:t> alta sino un buen desempeño en todas las clases, por tanto no solo miraremos la precisión sino que también nos fijaremos en el F1-score, que nos da el rendimiento ponderado a cada clase.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Para la codificación del proyecto usaremos la librería sk-learn. Probando diferentes modelos.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8c1e692a23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c1e692a23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Disponemos de 100 series temporales con mediciones de 10 sensores, todas estas series tienen definido un comienzo y un final de estímulo. Debemos ser capaces de discernir en tiempo real qué tipo de estímulo se produce en la serie, a distinguir; Vino, Plátano o Background (que es ruido de fondo, e.d. NO estímulo).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Es importante comentar el porcentaje desbalanceado de las clases, habiendo mucho más background que cualquier otra. Esto produce una tendencia a predecir bien sólo la clase mayoritaria siendo un reto importante de este proyecto el predecir correctamente los estímulos de vino y el plátano.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8c1e692a23_2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c1e692a23_2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Los datos proporcionados no parecen tener bien definidos los comienzos y finales de los estímulos. En esta gráfica el estímulo debería comenzar en [20.3] y finalizar en [20.9].(LASER, NO LEER LOS NÚMEROS.)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Podemos observar que incluso para un humano es difícil clasificar muestras de plátano, ya que las gráficas de este estímulo son muy planas y a priori se confunden con background.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ad108bab8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ad108bab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Como hemos visto en la diapositiva anterior, los datos están “sucios” y por tanto necesitamos realizar un preprocesamiento de los mismos. Junto a la corrección de estímulos hemos estandarizado los datos cuando fuese necesario y también hemos creado datos “artificiales” de clases minoritarias con la técnica SMOTE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Queremos destacar algunos errores que tuvimos al comienzo del proyecto, ya que a raíz de la corrección de los mismos aprendimos valiosas lecciones. Para la partición de test/train debemos tomar series temporales disjuntas para no producir sobre-ajuste. Además la precisión no es una buena medida de la calidad del clasificador debido al desbalanceo de clases, por este mismo motivo debemos evitar modelos con fuerte dependencia de la probabilidad a priori ya que su convergencia tenderá a predecir siempre la clase mayoritaria, e.d Background.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8c1e692a23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c1e692a23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8c1e692a2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c1e692a2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8c1e692a23_2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c1e692a23_2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3.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2.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1.gif"/><Relationship Id="rId5" Type="http://schemas.openxmlformats.org/officeDocument/2006/relationships/image" Target="../media/image6.png"/><Relationship Id="rId6" Type="http://schemas.openxmlformats.org/officeDocument/2006/relationships/image" Target="../media/image5.png"/><Relationship Id="rId7"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879775"/>
            <a:ext cx="8520600" cy="91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s" sz="4600">
                <a:solidFill>
                  <a:srgbClr val="6AA84F"/>
                </a:solidFill>
                <a:latin typeface="Montserrat"/>
                <a:ea typeface="Montserrat"/>
                <a:cs typeface="Montserrat"/>
                <a:sym typeface="Montserrat"/>
              </a:rPr>
              <a:t>Monitorización de actividad de gases</a:t>
            </a:r>
            <a:endParaRPr b="1" sz="4600">
              <a:solidFill>
                <a:srgbClr val="6AA84F"/>
              </a:solidFill>
              <a:latin typeface="Montserrat"/>
              <a:ea typeface="Montserrat"/>
              <a:cs typeface="Montserrat"/>
              <a:sym typeface="Montserrat"/>
            </a:endParaRPr>
          </a:p>
        </p:txBody>
      </p:sp>
      <p:sp>
        <p:nvSpPr>
          <p:cNvPr id="55" name="Google Shape;55;p13"/>
          <p:cNvSpPr txBox="1"/>
          <p:nvPr>
            <p:ph idx="1" type="subTitle"/>
          </p:nvPr>
        </p:nvSpPr>
        <p:spPr>
          <a:xfrm>
            <a:off x="311700" y="2708325"/>
            <a:ext cx="8520600" cy="53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s" sz="1700">
                <a:solidFill>
                  <a:srgbClr val="666666"/>
                </a:solidFill>
                <a:latin typeface="Open Sans"/>
                <a:ea typeface="Open Sans"/>
                <a:cs typeface="Open Sans"/>
                <a:sym typeface="Open Sans"/>
              </a:rPr>
              <a:t>UAM - Proyecto de Fund. Aprendizaje Automático - 2020/2021</a:t>
            </a:r>
            <a:endParaRPr i="1" sz="1700">
              <a:solidFill>
                <a:srgbClr val="666666"/>
              </a:solidFill>
              <a:latin typeface="Open Sans"/>
              <a:ea typeface="Open Sans"/>
              <a:cs typeface="Open Sans"/>
              <a:sym typeface="Open Sans"/>
            </a:endParaRPr>
          </a:p>
        </p:txBody>
      </p:sp>
      <p:sp>
        <p:nvSpPr>
          <p:cNvPr id="56" name="Google Shape;56;p13"/>
          <p:cNvSpPr/>
          <p:nvPr/>
        </p:nvSpPr>
        <p:spPr>
          <a:xfrm>
            <a:off x="0" y="0"/>
            <a:ext cx="155400" cy="5151000"/>
          </a:xfrm>
          <a:prstGeom prst="rect">
            <a:avLst/>
          </a:prstGeom>
          <a:solidFill>
            <a:srgbClr val="9ED9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152400" y="-100"/>
            <a:ext cx="155400" cy="5151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txBox="1"/>
          <p:nvPr/>
        </p:nvSpPr>
        <p:spPr>
          <a:xfrm>
            <a:off x="5343200" y="3415425"/>
            <a:ext cx="3625200" cy="1620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sz="1200">
                <a:solidFill>
                  <a:srgbClr val="6AA84F"/>
                </a:solidFill>
                <a:latin typeface="Open Sans"/>
                <a:ea typeface="Open Sans"/>
                <a:cs typeface="Open Sans"/>
                <a:sym typeface="Open Sans"/>
              </a:rPr>
              <a:t>David Cabornero Pascual</a:t>
            </a:r>
            <a:endParaRPr sz="1200">
              <a:solidFill>
                <a:srgbClr val="6AA84F"/>
              </a:solidFill>
              <a:latin typeface="Open Sans"/>
              <a:ea typeface="Open Sans"/>
              <a:cs typeface="Open Sans"/>
              <a:sym typeface="Open Sans"/>
            </a:endParaRPr>
          </a:p>
          <a:p>
            <a:pPr indent="0" lvl="0" marL="0" rtl="0" algn="r">
              <a:spcBef>
                <a:spcPts val="0"/>
              </a:spcBef>
              <a:spcAft>
                <a:spcPts val="0"/>
              </a:spcAft>
              <a:buNone/>
            </a:pPr>
            <a:r>
              <a:rPr lang="es" sz="1200">
                <a:solidFill>
                  <a:srgbClr val="666666"/>
                </a:solidFill>
                <a:latin typeface="Open Sans"/>
                <a:ea typeface="Open Sans"/>
                <a:cs typeface="Open Sans"/>
                <a:sym typeface="Open Sans"/>
              </a:rPr>
              <a:t>david.cabornero</a:t>
            </a:r>
            <a:r>
              <a:rPr lang="es" sz="1200">
                <a:solidFill>
                  <a:srgbClr val="666666"/>
                </a:solidFill>
                <a:latin typeface="Open Sans"/>
                <a:ea typeface="Open Sans"/>
                <a:cs typeface="Open Sans"/>
                <a:sym typeface="Open Sans"/>
              </a:rPr>
              <a:t>@estudiante.uam.es</a:t>
            </a:r>
            <a:endParaRPr sz="1200">
              <a:solidFill>
                <a:srgbClr val="666666"/>
              </a:solidFill>
              <a:latin typeface="Open Sans"/>
              <a:ea typeface="Open Sans"/>
              <a:cs typeface="Open Sans"/>
              <a:sym typeface="Open Sans"/>
            </a:endParaRPr>
          </a:p>
          <a:p>
            <a:pPr indent="0" lvl="0" marL="0" rtl="0" algn="r">
              <a:spcBef>
                <a:spcPts val="0"/>
              </a:spcBef>
              <a:spcAft>
                <a:spcPts val="0"/>
              </a:spcAft>
              <a:buNone/>
            </a:pPr>
            <a:r>
              <a:rPr lang="es" sz="1200">
                <a:solidFill>
                  <a:srgbClr val="6AA84F"/>
                </a:solidFill>
                <a:latin typeface="Open Sans"/>
                <a:ea typeface="Open Sans"/>
                <a:cs typeface="Open Sans"/>
                <a:sym typeface="Open Sans"/>
              </a:rPr>
              <a:t>José Manuel Chacón Aguilera</a:t>
            </a:r>
            <a:endParaRPr sz="1200">
              <a:solidFill>
                <a:srgbClr val="6AA84F"/>
              </a:solidFill>
              <a:latin typeface="Open Sans"/>
              <a:ea typeface="Open Sans"/>
              <a:cs typeface="Open Sans"/>
              <a:sym typeface="Open Sans"/>
            </a:endParaRPr>
          </a:p>
          <a:p>
            <a:pPr indent="0" lvl="0" marL="0" rtl="0" algn="r">
              <a:spcBef>
                <a:spcPts val="0"/>
              </a:spcBef>
              <a:spcAft>
                <a:spcPts val="0"/>
              </a:spcAft>
              <a:buClr>
                <a:schemeClr val="dk1"/>
              </a:buClr>
              <a:buSzPts val="1100"/>
              <a:buFont typeface="Arial"/>
              <a:buNone/>
            </a:pPr>
            <a:r>
              <a:rPr lang="es" sz="1200">
                <a:solidFill>
                  <a:srgbClr val="666666"/>
                </a:solidFill>
                <a:latin typeface="Open Sans"/>
                <a:ea typeface="Open Sans"/>
                <a:cs typeface="Open Sans"/>
                <a:sym typeface="Open Sans"/>
              </a:rPr>
              <a:t>josem.chacon@estudiante.uam.es</a:t>
            </a:r>
            <a:endParaRPr sz="1200">
              <a:solidFill>
                <a:srgbClr val="6AA84F"/>
              </a:solidFill>
              <a:latin typeface="Open Sans"/>
              <a:ea typeface="Open Sans"/>
              <a:cs typeface="Open Sans"/>
              <a:sym typeface="Open Sans"/>
            </a:endParaRPr>
          </a:p>
          <a:p>
            <a:pPr indent="0" lvl="0" marL="0" rtl="0" algn="r">
              <a:spcBef>
                <a:spcPts val="0"/>
              </a:spcBef>
              <a:spcAft>
                <a:spcPts val="0"/>
              </a:spcAft>
              <a:buNone/>
            </a:pPr>
            <a:r>
              <a:rPr lang="es" sz="1200">
                <a:solidFill>
                  <a:srgbClr val="6AA84F"/>
                </a:solidFill>
                <a:latin typeface="Open Sans"/>
                <a:ea typeface="Open Sans"/>
                <a:cs typeface="Open Sans"/>
                <a:sym typeface="Open Sans"/>
              </a:rPr>
              <a:t>Mario García Pascual</a:t>
            </a:r>
            <a:endParaRPr sz="1200">
              <a:solidFill>
                <a:srgbClr val="6AA84F"/>
              </a:solidFill>
              <a:latin typeface="Open Sans"/>
              <a:ea typeface="Open Sans"/>
              <a:cs typeface="Open Sans"/>
              <a:sym typeface="Open Sans"/>
            </a:endParaRPr>
          </a:p>
          <a:p>
            <a:pPr indent="0" lvl="0" marL="0" rtl="0" algn="r">
              <a:spcBef>
                <a:spcPts val="0"/>
              </a:spcBef>
              <a:spcAft>
                <a:spcPts val="0"/>
              </a:spcAft>
              <a:buClr>
                <a:schemeClr val="dk1"/>
              </a:buClr>
              <a:buSzPts val="1100"/>
              <a:buFont typeface="Arial"/>
              <a:buNone/>
            </a:pPr>
            <a:r>
              <a:rPr lang="es" sz="1200">
                <a:solidFill>
                  <a:srgbClr val="666666"/>
                </a:solidFill>
                <a:latin typeface="Open Sans"/>
                <a:ea typeface="Open Sans"/>
                <a:cs typeface="Open Sans"/>
                <a:sym typeface="Open Sans"/>
              </a:rPr>
              <a:t>mario.garciapascual@estudiante.uam.es</a:t>
            </a:r>
            <a:endParaRPr sz="1200">
              <a:solidFill>
                <a:srgbClr val="6AA84F"/>
              </a:solidFill>
              <a:latin typeface="Open Sans"/>
              <a:ea typeface="Open Sans"/>
              <a:cs typeface="Open Sans"/>
              <a:sym typeface="Open Sans"/>
            </a:endParaRPr>
          </a:p>
          <a:p>
            <a:pPr indent="0" lvl="0" marL="0" rtl="0" algn="r">
              <a:spcBef>
                <a:spcPts val="0"/>
              </a:spcBef>
              <a:spcAft>
                <a:spcPts val="0"/>
              </a:spcAft>
              <a:buNone/>
            </a:pPr>
            <a:r>
              <a:rPr lang="es" sz="1200">
                <a:solidFill>
                  <a:srgbClr val="6AA84F"/>
                </a:solidFill>
                <a:latin typeface="Open Sans"/>
                <a:ea typeface="Open Sans"/>
                <a:cs typeface="Open Sans"/>
                <a:sym typeface="Open Sans"/>
              </a:rPr>
              <a:t>Alejandro Santorum Varela</a:t>
            </a:r>
            <a:endParaRPr sz="1200">
              <a:solidFill>
                <a:srgbClr val="6AA84F"/>
              </a:solidFill>
              <a:latin typeface="Open Sans"/>
              <a:ea typeface="Open Sans"/>
              <a:cs typeface="Open Sans"/>
              <a:sym typeface="Open Sans"/>
            </a:endParaRPr>
          </a:p>
          <a:p>
            <a:pPr indent="0" lvl="0" marL="0" rtl="0" algn="r">
              <a:spcBef>
                <a:spcPts val="0"/>
              </a:spcBef>
              <a:spcAft>
                <a:spcPts val="0"/>
              </a:spcAft>
              <a:buClr>
                <a:schemeClr val="dk1"/>
              </a:buClr>
              <a:buSzPts val="1100"/>
              <a:buFont typeface="Arial"/>
              <a:buNone/>
            </a:pPr>
            <a:r>
              <a:rPr lang="es" sz="1200">
                <a:solidFill>
                  <a:srgbClr val="666666"/>
                </a:solidFill>
                <a:latin typeface="Open Sans"/>
                <a:ea typeface="Open Sans"/>
                <a:cs typeface="Open Sans"/>
                <a:sym typeface="Open Sans"/>
              </a:rPr>
              <a:t>alejandro.santorum@estudiante.uam.es</a:t>
            </a:r>
            <a:endParaRPr sz="1200">
              <a:solidFill>
                <a:srgbClr val="6AA84F"/>
              </a:solidFill>
              <a:latin typeface="Open Sans"/>
              <a:ea typeface="Open Sans"/>
              <a:cs typeface="Open Sans"/>
              <a:sym typeface="Open Sans"/>
            </a:endParaRPr>
          </a:p>
        </p:txBody>
      </p:sp>
      <p:pic>
        <p:nvPicPr>
          <p:cNvPr id="59" name="Google Shape;59;p13"/>
          <p:cNvPicPr preferRelativeResize="0"/>
          <p:nvPr/>
        </p:nvPicPr>
        <p:blipFill>
          <a:blip r:embed="rId3">
            <a:alphaModFix/>
          </a:blip>
          <a:stretch>
            <a:fillRect/>
          </a:stretch>
        </p:blipFill>
        <p:spPr>
          <a:xfrm>
            <a:off x="8148975" y="103850"/>
            <a:ext cx="761024" cy="4067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311700" y="239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6AA84F"/>
                </a:solidFill>
                <a:latin typeface="Montserrat"/>
                <a:ea typeface="Montserrat"/>
                <a:cs typeface="Montserrat"/>
                <a:sym typeface="Montserrat"/>
              </a:rPr>
              <a:t>Resultados obtenidos II</a:t>
            </a:r>
            <a:endParaRPr b="1">
              <a:solidFill>
                <a:srgbClr val="6AA84F"/>
              </a:solidFill>
              <a:latin typeface="Montserrat"/>
              <a:ea typeface="Montserrat"/>
              <a:cs typeface="Montserrat"/>
              <a:sym typeface="Montserrat"/>
            </a:endParaRPr>
          </a:p>
        </p:txBody>
      </p:sp>
      <p:sp>
        <p:nvSpPr>
          <p:cNvPr id="193" name="Google Shape;193;p22"/>
          <p:cNvSpPr/>
          <p:nvPr/>
        </p:nvSpPr>
        <p:spPr>
          <a:xfrm rot="5400000">
            <a:off x="4545000" y="-222125"/>
            <a:ext cx="54000" cy="9144000"/>
          </a:xfrm>
          <a:prstGeom prst="rect">
            <a:avLst/>
          </a:prstGeom>
          <a:solidFill>
            <a:srgbClr val="9ED9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p:nvPr/>
        </p:nvSpPr>
        <p:spPr>
          <a:xfrm rot="5400000">
            <a:off x="4545000" y="-168125"/>
            <a:ext cx="54000" cy="9144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5" name="Google Shape;195;p22"/>
          <p:cNvPicPr preferRelativeResize="0"/>
          <p:nvPr/>
        </p:nvPicPr>
        <p:blipFill>
          <a:blip r:embed="rId3">
            <a:alphaModFix/>
          </a:blip>
          <a:stretch>
            <a:fillRect/>
          </a:stretch>
        </p:blipFill>
        <p:spPr>
          <a:xfrm>
            <a:off x="311700" y="4534000"/>
            <a:ext cx="2964776" cy="508875"/>
          </a:xfrm>
          <a:prstGeom prst="rect">
            <a:avLst/>
          </a:prstGeom>
          <a:noFill/>
          <a:ln>
            <a:noFill/>
          </a:ln>
        </p:spPr>
      </p:pic>
      <p:sp>
        <p:nvSpPr>
          <p:cNvPr id="196" name="Google Shape;19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97" name="Google Shape;197;p22"/>
          <p:cNvSpPr txBox="1"/>
          <p:nvPr/>
        </p:nvSpPr>
        <p:spPr>
          <a:xfrm>
            <a:off x="8846300" y="4717350"/>
            <a:ext cx="346200" cy="2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rgbClr val="595959"/>
                </a:solidFill>
                <a:latin typeface="Open Sans"/>
                <a:ea typeface="Open Sans"/>
                <a:cs typeface="Open Sans"/>
                <a:sym typeface="Open Sans"/>
              </a:rPr>
              <a:t>/22</a:t>
            </a:r>
            <a:endParaRPr sz="800">
              <a:solidFill>
                <a:srgbClr val="595959"/>
              </a:solidFill>
              <a:latin typeface="Open Sans"/>
              <a:ea typeface="Open Sans"/>
              <a:cs typeface="Open Sans"/>
              <a:sym typeface="Open Sans"/>
            </a:endParaRPr>
          </a:p>
        </p:txBody>
      </p:sp>
      <p:sp>
        <p:nvSpPr>
          <p:cNvPr id="198" name="Google Shape;198;p22"/>
          <p:cNvSpPr txBox="1"/>
          <p:nvPr/>
        </p:nvSpPr>
        <p:spPr>
          <a:xfrm>
            <a:off x="3028500" y="4376863"/>
            <a:ext cx="3087000" cy="66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David Cabornero Pascual</a:t>
            </a:r>
            <a:endParaRPr sz="1000">
              <a:solidFill>
                <a:srgbClr val="6AA84F"/>
              </a:solidFill>
              <a:latin typeface="Open Sans"/>
              <a:ea typeface="Open Sans"/>
              <a:cs typeface="Open Sans"/>
              <a:sym typeface="Open Sans"/>
            </a:endParaRPr>
          </a:p>
          <a:p>
            <a:pPr indent="0" lvl="0" marL="0" rtl="0" algn="ctr">
              <a:spcBef>
                <a:spcPts val="0"/>
              </a:spcBef>
              <a:spcAft>
                <a:spcPts val="0"/>
              </a:spcAft>
              <a:buNone/>
            </a:pPr>
            <a:r>
              <a:rPr lang="es" sz="1000">
                <a:solidFill>
                  <a:srgbClr val="666666"/>
                </a:solidFill>
                <a:latin typeface="Open Sans"/>
                <a:ea typeface="Open Sans"/>
                <a:cs typeface="Open Sans"/>
                <a:sym typeface="Open Sans"/>
              </a:rPr>
              <a:t>david.cabornero@estudiante.uam.es</a:t>
            </a:r>
            <a:endParaRPr sz="1000">
              <a:solidFill>
                <a:srgbClr val="666666"/>
              </a:solidFill>
              <a:latin typeface="Open Sans"/>
              <a:ea typeface="Open Sans"/>
              <a:cs typeface="Open Sans"/>
              <a:sym typeface="Open Sans"/>
            </a:endParaRPr>
          </a:p>
          <a:p>
            <a:pPr indent="0" lvl="0" marL="0" rtl="0" algn="ctr">
              <a:spcBef>
                <a:spcPts val="0"/>
              </a:spcBef>
              <a:spcAft>
                <a:spcPts val="0"/>
              </a:spcAft>
              <a:buNone/>
            </a:pPr>
            <a:r>
              <a:rPr lang="es" sz="1000">
                <a:solidFill>
                  <a:srgbClr val="6AA84F"/>
                </a:solidFill>
                <a:latin typeface="Open Sans"/>
                <a:ea typeface="Open Sans"/>
                <a:cs typeface="Open Sans"/>
                <a:sym typeface="Open Sans"/>
              </a:rPr>
              <a:t>Mario García Pascual</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mario.garciapascual@estudiante.uam.es</a:t>
            </a:r>
            <a:endParaRPr sz="1000">
              <a:solidFill>
                <a:srgbClr val="6AA84F"/>
              </a:solidFill>
              <a:latin typeface="Open Sans"/>
              <a:ea typeface="Open Sans"/>
              <a:cs typeface="Open Sans"/>
              <a:sym typeface="Open Sans"/>
            </a:endParaRPr>
          </a:p>
        </p:txBody>
      </p:sp>
      <p:sp>
        <p:nvSpPr>
          <p:cNvPr id="199" name="Google Shape;199;p22"/>
          <p:cNvSpPr txBox="1"/>
          <p:nvPr/>
        </p:nvSpPr>
        <p:spPr>
          <a:xfrm>
            <a:off x="5941425" y="4376875"/>
            <a:ext cx="2964900" cy="66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José Manuel Chacón</a:t>
            </a:r>
            <a:endParaRPr sz="1000">
              <a:solidFill>
                <a:srgbClr val="6AA84F"/>
              </a:solidFill>
              <a:latin typeface="Open Sans"/>
              <a:ea typeface="Open Sans"/>
              <a:cs typeface="Open Sans"/>
              <a:sym typeface="Open Sans"/>
            </a:endParaRPr>
          </a:p>
          <a:p>
            <a:pPr indent="0" lvl="0" marL="0" rtl="0" algn="ctr">
              <a:spcBef>
                <a:spcPts val="0"/>
              </a:spcBef>
              <a:spcAft>
                <a:spcPts val="0"/>
              </a:spcAft>
              <a:buNone/>
            </a:pPr>
            <a:r>
              <a:rPr lang="es" sz="1000">
                <a:solidFill>
                  <a:srgbClr val="666666"/>
                </a:solidFill>
                <a:latin typeface="Open Sans"/>
                <a:ea typeface="Open Sans"/>
                <a:cs typeface="Open Sans"/>
                <a:sym typeface="Open Sans"/>
              </a:rPr>
              <a:t>josem.chacon@estudiante.uam.es</a:t>
            </a:r>
            <a:endParaRPr sz="1000">
              <a:solidFill>
                <a:srgbClr val="666666"/>
              </a:solidFill>
              <a:latin typeface="Open Sans"/>
              <a:ea typeface="Open Sans"/>
              <a:cs typeface="Open Sans"/>
              <a:sym typeface="Open Sans"/>
            </a:endParaRPr>
          </a:p>
          <a:p>
            <a:pPr indent="0" lvl="0" marL="0" rtl="0" algn="ctr">
              <a:spcBef>
                <a:spcPts val="0"/>
              </a:spcBef>
              <a:spcAft>
                <a:spcPts val="0"/>
              </a:spcAft>
              <a:buNone/>
            </a:pPr>
            <a:r>
              <a:rPr lang="es" sz="1000">
                <a:solidFill>
                  <a:srgbClr val="6AA84F"/>
                </a:solidFill>
                <a:latin typeface="Open Sans"/>
                <a:ea typeface="Open Sans"/>
                <a:cs typeface="Open Sans"/>
                <a:sym typeface="Open Sans"/>
              </a:rPr>
              <a:t>Alejandro Santorum Varela</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alejandro.santorum@estudiante.uam.es</a:t>
            </a:r>
            <a:endParaRPr sz="1000">
              <a:solidFill>
                <a:srgbClr val="6AA84F"/>
              </a:solidFill>
              <a:latin typeface="Open Sans"/>
              <a:ea typeface="Open Sans"/>
              <a:cs typeface="Open Sans"/>
              <a:sym typeface="Open Sans"/>
            </a:endParaRPr>
          </a:p>
        </p:txBody>
      </p:sp>
      <p:pic>
        <p:nvPicPr>
          <p:cNvPr id="200" name="Google Shape;200;p22"/>
          <p:cNvPicPr preferRelativeResize="0"/>
          <p:nvPr/>
        </p:nvPicPr>
        <p:blipFill>
          <a:blip r:embed="rId4">
            <a:alphaModFix/>
          </a:blip>
          <a:stretch>
            <a:fillRect/>
          </a:stretch>
        </p:blipFill>
        <p:spPr>
          <a:xfrm>
            <a:off x="4923900" y="269450"/>
            <a:ext cx="3982425" cy="3767075"/>
          </a:xfrm>
          <a:prstGeom prst="rect">
            <a:avLst/>
          </a:prstGeom>
          <a:noFill/>
          <a:ln>
            <a:noFill/>
          </a:ln>
        </p:spPr>
      </p:pic>
      <p:sp>
        <p:nvSpPr>
          <p:cNvPr id="201" name="Google Shape;201;p22"/>
          <p:cNvSpPr txBox="1"/>
          <p:nvPr>
            <p:ph idx="1" type="body"/>
          </p:nvPr>
        </p:nvSpPr>
        <p:spPr>
          <a:xfrm>
            <a:off x="311700" y="1035400"/>
            <a:ext cx="4316400" cy="2911200"/>
          </a:xfrm>
          <a:prstGeom prst="rect">
            <a:avLst/>
          </a:prstGeom>
        </p:spPr>
        <p:txBody>
          <a:bodyPr anchorCtr="0" anchor="ctr" bIns="91425" lIns="126000" spcFirstLastPara="1" rIns="91425" wrap="square" tIns="90000">
            <a:noAutofit/>
          </a:bodyPr>
          <a:lstStyle/>
          <a:p>
            <a:pPr indent="-342900" lvl="0" marL="457200" rtl="0" algn="l">
              <a:lnSpc>
                <a:spcPct val="150000"/>
              </a:lnSpc>
              <a:spcBef>
                <a:spcPts val="0"/>
              </a:spcBef>
              <a:spcAft>
                <a:spcPts val="0"/>
              </a:spcAft>
              <a:buClr>
                <a:srgbClr val="6AA84F"/>
              </a:buClr>
              <a:buSzPts val="1800"/>
              <a:buFont typeface="Open Sans"/>
              <a:buChar char="●"/>
            </a:pPr>
            <a:r>
              <a:rPr lang="es">
                <a:latin typeface="Open Sans"/>
                <a:ea typeface="Open Sans"/>
                <a:cs typeface="Open Sans"/>
                <a:sym typeface="Open Sans"/>
              </a:rPr>
              <a:t>Con el uso de</a:t>
            </a:r>
            <a:r>
              <a:rPr b="1" lang="es">
                <a:latin typeface="Open Sans"/>
                <a:ea typeface="Open Sans"/>
                <a:cs typeface="Open Sans"/>
                <a:sym typeface="Open Sans"/>
              </a:rPr>
              <a:t> SMOTE </a:t>
            </a:r>
            <a:r>
              <a:rPr lang="es">
                <a:latin typeface="Open Sans"/>
                <a:ea typeface="Open Sans"/>
                <a:cs typeface="Open Sans"/>
                <a:sym typeface="Open Sans"/>
              </a:rPr>
              <a:t>el</a:t>
            </a:r>
            <a:r>
              <a:rPr b="1" lang="es">
                <a:latin typeface="Open Sans"/>
                <a:ea typeface="Open Sans"/>
                <a:cs typeface="Open Sans"/>
                <a:sym typeface="Open Sans"/>
              </a:rPr>
              <a:t> vino </a:t>
            </a:r>
            <a:r>
              <a:rPr lang="es">
                <a:latin typeface="Open Sans"/>
                <a:ea typeface="Open Sans"/>
                <a:cs typeface="Open Sans"/>
                <a:sym typeface="Open Sans"/>
              </a:rPr>
              <a:t>es claramente</a:t>
            </a:r>
            <a:r>
              <a:rPr b="1" lang="es">
                <a:latin typeface="Open Sans"/>
                <a:ea typeface="Open Sans"/>
                <a:cs typeface="Open Sans"/>
                <a:sym typeface="Open Sans"/>
              </a:rPr>
              <a:t> diferenciable</a:t>
            </a:r>
            <a:r>
              <a:rPr lang="es">
                <a:latin typeface="Open Sans"/>
                <a:ea typeface="Open Sans"/>
                <a:cs typeface="Open Sans"/>
                <a:sym typeface="Open Sans"/>
              </a:rPr>
              <a:t>.</a:t>
            </a:r>
            <a:endParaRPr>
              <a:latin typeface="Open Sans"/>
              <a:ea typeface="Open Sans"/>
              <a:cs typeface="Open Sans"/>
              <a:sym typeface="Open Sans"/>
            </a:endParaRPr>
          </a:p>
          <a:p>
            <a:pPr indent="-342900" lvl="0" marL="457200" rtl="0" algn="l">
              <a:lnSpc>
                <a:spcPct val="150000"/>
              </a:lnSpc>
              <a:spcBef>
                <a:spcPts val="0"/>
              </a:spcBef>
              <a:spcAft>
                <a:spcPts val="0"/>
              </a:spcAft>
              <a:buClr>
                <a:srgbClr val="6AA84F"/>
              </a:buClr>
              <a:buSzPts val="1800"/>
              <a:buFont typeface="Open Sans"/>
              <a:buChar char="●"/>
            </a:pPr>
            <a:r>
              <a:rPr b="1" lang="es">
                <a:latin typeface="Open Sans"/>
                <a:ea typeface="Open Sans"/>
                <a:cs typeface="Open Sans"/>
                <a:sym typeface="Open Sans"/>
              </a:rPr>
              <a:t>SMOTE</a:t>
            </a:r>
            <a:r>
              <a:rPr lang="es">
                <a:latin typeface="Open Sans"/>
                <a:ea typeface="Open Sans"/>
                <a:cs typeface="Open Sans"/>
                <a:sym typeface="Open Sans"/>
              </a:rPr>
              <a:t> potencia el rendimiento en el estímulo </a:t>
            </a:r>
            <a:r>
              <a:rPr b="1" i="1" lang="es">
                <a:latin typeface="Open Sans"/>
                <a:ea typeface="Open Sans"/>
                <a:cs typeface="Open Sans"/>
                <a:sym typeface="Open Sans"/>
              </a:rPr>
              <a:t>banana</a:t>
            </a:r>
            <a:r>
              <a:rPr i="1" lang="es">
                <a:latin typeface="Open Sans"/>
                <a:ea typeface="Open Sans"/>
                <a:cs typeface="Open Sans"/>
                <a:sym typeface="Open Sans"/>
              </a:rPr>
              <a:t>.</a:t>
            </a:r>
            <a:endParaRPr i="1">
              <a:latin typeface="Open Sans"/>
              <a:ea typeface="Open Sans"/>
              <a:cs typeface="Open Sans"/>
              <a:sym typeface="Open Sans"/>
            </a:endParaRPr>
          </a:p>
          <a:p>
            <a:pPr indent="-342900" lvl="0" marL="457200" rtl="0" algn="l">
              <a:lnSpc>
                <a:spcPct val="150000"/>
              </a:lnSpc>
              <a:spcBef>
                <a:spcPts val="0"/>
              </a:spcBef>
              <a:spcAft>
                <a:spcPts val="0"/>
              </a:spcAft>
              <a:buClr>
                <a:srgbClr val="6AA84F"/>
              </a:buClr>
              <a:buSzPts val="1800"/>
              <a:buFont typeface="Open Sans"/>
              <a:buChar char="●"/>
            </a:pPr>
            <a:r>
              <a:rPr b="1" i="1" lang="es">
                <a:latin typeface="Open Sans"/>
                <a:ea typeface="Open Sans"/>
                <a:cs typeface="Open Sans"/>
                <a:sym typeface="Open Sans"/>
              </a:rPr>
              <a:t>Bagging</a:t>
            </a:r>
            <a:r>
              <a:rPr lang="es">
                <a:latin typeface="Open Sans"/>
                <a:ea typeface="Open Sans"/>
                <a:cs typeface="Open Sans"/>
                <a:sym typeface="Open Sans"/>
              </a:rPr>
              <a:t> de </a:t>
            </a:r>
            <a:r>
              <a:rPr b="1" lang="es">
                <a:latin typeface="Open Sans"/>
                <a:ea typeface="Open Sans"/>
                <a:cs typeface="Open Sans"/>
                <a:sym typeface="Open Sans"/>
              </a:rPr>
              <a:t>redes neuronales</a:t>
            </a:r>
            <a:r>
              <a:rPr lang="es">
                <a:latin typeface="Open Sans"/>
                <a:ea typeface="Open Sans"/>
                <a:cs typeface="Open Sans"/>
                <a:sym typeface="Open Sans"/>
              </a:rPr>
              <a:t> aportan los </a:t>
            </a:r>
            <a:r>
              <a:rPr b="1" lang="es">
                <a:latin typeface="Open Sans"/>
                <a:ea typeface="Open Sans"/>
                <a:cs typeface="Open Sans"/>
                <a:sym typeface="Open Sans"/>
              </a:rPr>
              <a:t>mejores</a:t>
            </a:r>
            <a:r>
              <a:rPr lang="es">
                <a:latin typeface="Open Sans"/>
                <a:ea typeface="Open Sans"/>
                <a:cs typeface="Open Sans"/>
                <a:sym typeface="Open Sans"/>
              </a:rPr>
              <a:t> </a:t>
            </a:r>
            <a:r>
              <a:rPr b="1" lang="es">
                <a:latin typeface="Open Sans"/>
                <a:ea typeface="Open Sans"/>
                <a:cs typeface="Open Sans"/>
                <a:sym typeface="Open Sans"/>
              </a:rPr>
              <a:t>resultados</a:t>
            </a:r>
            <a:r>
              <a:rPr lang="es">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311700" y="239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6AA84F"/>
                </a:solidFill>
                <a:latin typeface="Montserrat"/>
                <a:ea typeface="Montserrat"/>
                <a:cs typeface="Montserrat"/>
                <a:sym typeface="Montserrat"/>
              </a:rPr>
              <a:t>Conclusiones</a:t>
            </a:r>
            <a:endParaRPr b="1">
              <a:solidFill>
                <a:srgbClr val="6AA84F"/>
              </a:solidFill>
              <a:latin typeface="Montserrat"/>
              <a:ea typeface="Montserrat"/>
              <a:cs typeface="Montserrat"/>
              <a:sym typeface="Montserrat"/>
            </a:endParaRPr>
          </a:p>
        </p:txBody>
      </p:sp>
      <p:sp>
        <p:nvSpPr>
          <p:cNvPr id="207" name="Google Shape;207;p23"/>
          <p:cNvSpPr/>
          <p:nvPr/>
        </p:nvSpPr>
        <p:spPr>
          <a:xfrm rot="5400000">
            <a:off x="4545000" y="-222125"/>
            <a:ext cx="54000" cy="9144000"/>
          </a:xfrm>
          <a:prstGeom prst="rect">
            <a:avLst/>
          </a:prstGeom>
          <a:solidFill>
            <a:srgbClr val="9ED9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3"/>
          <p:cNvSpPr/>
          <p:nvPr/>
        </p:nvSpPr>
        <p:spPr>
          <a:xfrm rot="5400000">
            <a:off x="4545000" y="-168125"/>
            <a:ext cx="54000" cy="9144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9" name="Google Shape;209;p23"/>
          <p:cNvPicPr preferRelativeResize="0"/>
          <p:nvPr/>
        </p:nvPicPr>
        <p:blipFill>
          <a:blip r:embed="rId3">
            <a:alphaModFix/>
          </a:blip>
          <a:stretch>
            <a:fillRect/>
          </a:stretch>
        </p:blipFill>
        <p:spPr>
          <a:xfrm>
            <a:off x="311700" y="4534000"/>
            <a:ext cx="2964776" cy="508875"/>
          </a:xfrm>
          <a:prstGeom prst="rect">
            <a:avLst/>
          </a:prstGeom>
          <a:noFill/>
          <a:ln>
            <a:noFill/>
          </a:ln>
        </p:spPr>
      </p:pic>
      <p:sp>
        <p:nvSpPr>
          <p:cNvPr id="210" name="Google Shape;210;p23"/>
          <p:cNvSpPr txBox="1"/>
          <p:nvPr>
            <p:ph idx="1" type="body"/>
          </p:nvPr>
        </p:nvSpPr>
        <p:spPr>
          <a:xfrm>
            <a:off x="311700" y="917075"/>
            <a:ext cx="5943900" cy="32799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6AA84F"/>
              </a:buClr>
              <a:buSzPts val="1800"/>
              <a:buFont typeface="Open Sans"/>
              <a:buChar char="●"/>
            </a:pPr>
            <a:r>
              <a:rPr lang="es">
                <a:latin typeface="Open Sans"/>
                <a:ea typeface="Open Sans"/>
                <a:cs typeface="Open Sans"/>
                <a:sym typeface="Open Sans"/>
              </a:rPr>
              <a:t>Aumento del </a:t>
            </a:r>
            <a:r>
              <a:rPr b="1" i="1" lang="es">
                <a:latin typeface="Open Sans"/>
                <a:ea typeface="Open Sans"/>
                <a:cs typeface="Open Sans"/>
                <a:sym typeface="Open Sans"/>
              </a:rPr>
              <a:t>F1-Score</a:t>
            </a:r>
            <a:r>
              <a:rPr lang="es">
                <a:latin typeface="Open Sans"/>
                <a:ea typeface="Open Sans"/>
                <a:cs typeface="Open Sans"/>
                <a:sym typeface="Open Sans"/>
              </a:rPr>
              <a:t> con </a:t>
            </a:r>
            <a:r>
              <a:rPr b="1" lang="es">
                <a:latin typeface="Open Sans"/>
                <a:ea typeface="Open Sans"/>
                <a:cs typeface="Open Sans"/>
                <a:sym typeface="Open Sans"/>
              </a:rPr>
              <a:t>ventanas</a:t>
            </a:r>
            <a:r>
              <a:rPr lang="es">
                <a:latin typeface="Open Sans"/>
                <a:ea typeface="Open Sans"/>
                <a:cs typeface="Open Sans"/>
                <a:sym typeface="Open Sans"/>
              </a:rPr>
              <a:t> y </a:t>
            </a:r>
            <a:r>
              <a:rPr b="1" lang="es">
                <a:latin typeface="Open Sans"/>
                <a:ea typeface="Open Sans"/>
                <a:cs typeface="Open Sans"/>
                <a:sym typeface="Open Sans"/>
              </a:rPr>
              <a:t>SMOTE</a:t>
            </a:r>
            <a:r>
              <a:rPr lang="es">
                <a:latin typeface="Open Sans"/>
                <a:ea typeface="Open Sans"/>
                <a:cs typeface="Open Sans"/>
                <a:sym typeface="Open Sans"/>
              </a:rPr>
              <a:t>.</a:t>
            </a:r>
            <a:endParaRPr>
              <a:latin typeface="Open Sans"/>
              <a:ea typeface="Open Sans"/>
              <a:cs typeface="Open Sans"/>
              <a:sym typeface="Open Sans"/>
            </a:endParaRPr>
          </a:p>
          <a:p>
            <a:pPr indent="-342900" lvl="0" marL="457200" rtl="0" algn="l">
              <a:lnSpc>
                <a:spcPct val="200000"/>
              </a:lnSpc>
              <a:spcBef>
                <a:spcPts val="0"/>
              </a:spcBef>
              <a:spcAft>
                <a:spcPts val="0"/>
              </a:spcAft>
              <a:buClr>
                <a:srgbClr val="6AA84F"/>
              </a:buClr>
              <a:buSzPts val="1800"/>
              <a:buFont typeface="Open Sans"/>
              <a:buChar char="●"/>
            </a:pPr>
            <a:r>
              <a:rPr b="1" lang="es">
                <a:latin typeface="Open Sans"/>
                <a:ea typeface="Open Sans"/>
                <a:cs typeface="Open Sans"/>
                <a:sym typeface="Open Sans"/>
              </a:rPr>
              <a:t>Mejores clasificadores</a:t>
            </a:r>
            <a:r>
              <a:rPr lang="es">
                <a:latin typeface="Open Sans"/>
                <a:ea typeface="Open Sans"/>
                <a:cs typeface="Open Sans"/>
                <a:sym typeface="Open Sans"/>
              </a:rPr>
              <a:t>:</a:t>
            </a:r>
            <a:endParaRPr>
              <a:latin typeface="Open Sans"/>
              <a:ea typeface="Open Sans"/>
              <a:cs typeface="Open Sans"/>
              <a:sym typeface="Open Sans"/>
            </a:endParaRPr>
          </a:p>
          <a:p>
            <a:pPr indent="-317500" lvl="1" marL="1371600" rtl="0" algn="l">
              <a:lnSpc>
                <a:spcPct val="200000"/>
              </a:lnSpc>
              <a:spcBef>
                <a:spcPts val="0"/>
              </a:spcBef>
              <a:spcAft>
                <a:spcPts val="0"/>
              </a:spcAft>
              <a:buClr>
                <a:srgbClr val="434343"/>
              </a:buClr>
              <a:buSzPts val="1400"/>
              <a:buFont typeface="Open Sans"/>
              <a:buChar char="○"/>
            </a:pPr>
            <a:r>
              <a:rPr lang="es">
                <a:solidFill>
                  <a:srgbClr val="434343"/>
                </a:solidFill>
                <a:latin typeface="Open Sans"/>
                <a:ea typeface="Open Sans"/>
                <a:cs typeface="Open Sans"/>
                <a:sym typeface="Open Sans"/>
              </a:rPr>
              <a:t>Random Forest</a:t>
            </a:r>
            <a:endParaRPr>
              <a:solidFill>
                <a:srgbClr val="434343"/>
              </a:solidFill>
              <a:latin typeface="Open Sans"/>
              <a:ea typeface="Open Sans"/>
              <a:cs typeface="Open Sans"/>
              <a:sym typeface="Open Sans"/>
            </a:endParaRPr>
          </a:p>
          <a:p>
            <a:pPr indent="-317500" lvl="1" marL="1371600" rtl="0" algn="l">
              <a:lnSpc>
                <a:spcPct val="200000"/>
              </a:lnSpc>
              <a:spcBef>
                <a:spcPts val="0"/>
              </a:spcBef>
              <a:spcAft>
                <a:spcPts val="0"/>
              </a:spcAft>
              <a:buClr>
                <a:srgbClr val="434343"/>
              </a:buClr>
              <a:buSzPts val="1400"/>
              <a:buFont typeface="Open Sans"/>
              <a:buChar char="○"/>
            </a:pPr>
            <a:r>
              <a:rPr lang="es">
                <a:solidFill>
                  <a:srgbClr val="434343"/>
                </a:solidFill>
                <a:latin typeface="Open Sans"/>
                <a:ea typeface="Open Sans"/>
                <a:cs typeface="Open Sans"/>
                <a:sym typeface="Open Sans"/>
              </a:rPr>
              <a:t>Bagging con Redes Neuronales</a:t>
            </a:r>
            <a:endParaRPr>
              <a:solidFill>
                <a:srgbClr val="434343"/>
              </a:solidFill>
              <a:latin typeface="Open Sans"/>
              <a:ea typeface="Open Sans"/>
              <a:cs typeface="Open Sans"/>
              <a:sym typeface="Open Sans"/>
            </a:endParaRPr>
          </a:p>
          <a:p>
            <a:pPr indent="-342900" lvl="0" marL="457200" rtl="0" algn="l">
              <a:lnSpc>
                <a:spcPct val="200000"/>
              </a:lnSpc>
              <a:spcBef>
                <a:spcPts val="0"/>
              </a:spcBef>
              <a:spcAft>
                <a:spcPts val="0"/>
              </a:spcAft>
              <a:buClr>
                <a:srgbClr val="6AA84F"/>
              </a:buClr>
              <a:buSzPts val="1800"/>
              <a:buFont typeface="Open Sans"/>
              <a:buChar char="●"/>
            </a:pPr>
            <a:r>
              <a:rPr b="1" lang="es">
                <a:latin typeface="Open Sans"/>
                <a:ea typeface="Open Sans"/>
                <a:cs typeface="Open Sans"/>
                <a:sym typeface="Open Sans"/>
              </a:rPr>
              <a:t>Siguientes</a:t>
            </a:r>
            <a:r>
              <a:rPr lang="es">
                <a:latin typeface="Open Sans"/>
                <a:ea typeface="Open Sans"/>
                <a:cs typeface="Open Sans"/>
                <a:sym typeface="Open Sans"/>
              </a:rPr>
              <a:t> pasos:</a:t>
            </a:r>
            <a:endParaRPr>
              <a:latin typeface="Open Sans"/>
              <a:ea typeface="Open Sans"/>
              <a:cs typeface="Open Sans"/>
              <a:sym typeface="Open Sans"/>
            </a:endParaRPr>
          </a:p>
          <a:p>
            <a:pPr indent="-317500" lvl="1" marL="1371600" rtl="0" algn="l">
              <a:lnSpc>
                <a:spcPct val="200000"/>
              </a:lnSpc>
              <a:spcBef>
                <a:spcPts val="0"/>
              </a:spcBef>
              <a:spcAft>
                <a:spcPts val="0"/>
              </a:spcAft>
              <a:buSzPts val="1400"/>
              <a:buFont typeface="Open Sans"/>
              <a:buChar char="○"/>
            </a:pPr>
            <a:r>
              <a:rPr lang="es">
                <a:latin typeface="Open Sans"/>
                <a:ea typeface="Open Sans"/>
                <a:cs typeface="Open Sans"/>
                <a:sym typeface="Open Sans"/>
              </a:rPr>
              <a:t>Nueva </a:t>
            </a:r>
            <a:r>
              <a:rPr b="1" lang="es">
                <a:latin typeface="Open Sans"/>
                <a:ea typeface="Open Sans"/>
                <a:cs typeface="Open Sans"/>
                <a:sym typeface="Open Sans"/>
              </a:rPr>
              <a:t>recolección de atributos</a:t>
            </a:r>
            <a:endParaRPr b="1">
              <a:latin typeface="Open Sans"/>
              <a:ea typeface="Open Sans"/>
              <a:cs typeface="Open Sans"/>
              <a:sym typeface="Open Sans"/>
            </a:endParaRPr>
          </a:p>
          <a:p>
            <a:pPr indent="-317500" lvl="1" marL="1371600" rtl="0" algn="l">
              <a:lnSpc>
                <a:spcPct val="200000"/>
              </a:lnSpc>
              <a:spcBef>
                <a:spcPts val="0"/>
              </a:spcBef>
              <a:spcAft>
                <a:spcPts val="0"/>
              </a:spcAft>
              <a:buSzPts val="1400"/>
              <a:buFont typeface="Open Sans"/>
              <a:buChar char="○"/>
            </a:pPr>
            <a:r>
              <a:rPr b="1" lang="es">
                <a:latin typeface="Open Sans"/>
                <a:ea typeface="Open Sans"/>
                <a:cs typeface="Open Sans"/>
                <a:sym typeface="Open Sans"/>
              </a:rPr>
              <a:t>Pulir modelos</a:t>
            </a:r>
            <a:r>
              <a:rPr lang="es">
                <a:latin typeface="Open Sans"/>
                <a:ea typeface="Open Sans"/>
                <a:cs typeface="Open Sans"/>
                <a:sym typeface="Open Sans"/>
              </a:rPr>
              <a:t> más complejos</a:t>
            </a:r>
            <a:endParaRPr>
              <a:latin typeface="Open Sans"/>
              <a:ea typeface="Open Sans"/>
              <a:cs typeface="Open Sans"/>
              <a:sym typeface="Open Sans"/>
            </a:endParaRPr>
          </a:p>
        </p:txBody>
      </p:sp>
      <p:sp>
        <p:nvSpPr>
          <p:cNvPr id="211" name="Google Shape;211;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212" name="Google Shape;212;p23"/>
          <p:cNvSpPr txBox="1"/>
          <p:nvPr/>
        </p:nvSpPr>
        <p:spPr>
          <a:xfrm>
            <a:off x="8846300" y="4717350"/>
            <a:ext cx="346200" cy="2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rgbClr val="595959"/>
                </a:solidFill>
                <a:latin typeface="Open Sans"/>
                <a:ea typeface="Open Sans"/>
                <a:cs typeface="Open Sans"/>
                <a:sym typeface="Open Sans"/>
              </a:rPr>
              <a:t>/22</a:t>
            </a:r>
            <a:endParaRPr sz="800">
              <a:solidFill>
                <a:srgbClr val="595959"/>
              </a:solidFill>
              <a:latin typeface="Open Sans"/>
              <a:ea typeface="Open Sans"/>
              <a:cs typeface="Open Sans"/>
              <a:sym typeface="Open Sans"/>
            </a:endParaRPr>
          </a:p>
        </p:txBody>
      </p:sp>
      <p:sp>
        <p:nvSpPr>
          <p:cNvPr id="213" name="Google Shape;213;p23"/>
          <p:cNvSpPr txBox="1"/>
          <p:nvPr/>
        </p:nvSpPr>
        <p:spPr>
          <a:xfrm>
            <a:off x="3028500" y="4376863"/>
            <a:ext cx="3087000" cy="66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David Cabornero Pascual</a:t>
            </a:r>
            <a:endParaRPr sz="1000">
              <a:solidFill>
                <a:srgbClr val="6AA84F"/>
              </a:solidFill>
              <a:latin typeface="Open Sans"/>
              <a:ea typeface="Open Sans"/>
              <a:cs typeface="Open Sans"/>
              <a:sym typeface="Open Sans"/>
            </a:endParaRPr>
          </a:p>
          <a:p>
            <a:pPr indent="0" lvl="0" marL="0" rtl="0" algn="ctr">
              <a:spcBef>
                <a:spcPts val="0"/>
              </a:spcBef>
              <a:spcAft>
                <a:spcPts val="0"/>
              </a:spcAft>
              <a:buNone/>
            </a:pPr>
            <a:r>
              <a:rPr lang="es" sz="1000">
                <a:solidFill>
                  <a:srgbClr val="666666"/>
                </a:solidFill>
                <a:latin typeface="Open Sans"/>
                <a:ea typeface="Open Sans"/>
                <a:cs typeface="Open Sans"/>
                <a:sym typeface="Open Sans"/>
              </a:rPr>
              <a:t>david.cabornero@estudiante.uam.es</a:t>
            </a:r>
            <a:endParaRPr sz="1000">
              <a:solidFill>
                <a:srgbClr val="666666"/>
              </a:solidFill>
              <a:latin typeface="Open Sans"/>
              <a:ea typeface="Open Sans"/>
              <a:cs typeface="Open Sans"/>
              <a:sym typeface="Open Sans"/>
            </a:endParaRPr>
          </a:p>
          <a:p>
            <a:pPr indent="0" lvl="0" marL="0" rtl="0" algn="ctr">
              <a:spcBef>
                <a:spcPts val="0"/>
              </a:spcBef>
              <a:spcAft>
                <a:spcPts val="0"/>
              </a:spcAft>
              <a:buNone/>
            </a:pPr>
            <a:r>
              <a:rPr lang="es" sz="1000">
                <a:solidFill>
                  <a:srgbClr val="6AA84F"/>
                </a:solidFill>
                <a:latin typeface="Open Sans"/>
                <a:ea typeface="Open Sans"/>
                <a:cs typeface="Open Sans"/>
                <a:sym typeface="Open Sans"/>
              </a:rPr>
              <a:t>Mario García Pascual</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mario.garciapascual@estudiante.uam.es</a:t>
            </a:r>
            <a:endParaRPr sz="1000">
              <a:solidFill>
                <a:srgbClr val="6AA84F"/>
              </a:solidFill>
              <a:latin typeface="Open Sans"/>
              <a:ea typeface="Open Sans"/>
              <a:cs typeface="Open Sans"/>
              <a:sym typeface="Open Sans"/>
            </a:endParaRPr>
          </a:p>
        </p:txBody>
      </p:sp>
      <p:sp>
        <p:nvSpPr>
          <p:cNvPr id="214" name="Google Shape;214;p23"/>
          <p:cNvSpPr txBox="1"/>
          <p:nvPr/>
        </p:nvSpPr>
        <p:spPr>
          <a:xfrm>
            <a:off x="5941425" y="4376875"/>
            <a:ext cx="2964900" cy="66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José Manuel Chacón</a:t>
            </a:r>
            <a:endParaRPr sz="1000">
              <a:solidFill>
                <a:srgbClr val="6AA84F"/>
              </a:solidFill>
              <a:latin typeface="Open Sans"/>
              <a:ea typeface="Open Sans"/>
              <a:cs typeface="Open Sans"/>
              <a:sym typeface="Open Sans"/>
            </a:endParaRPr>
          </a:p>
          <a:p>
            <a:pPr indent="0" lvl="0" marL="0" rtl="0" algn="ctr">
              <a:spcBef>
                <a:spcPts val="0"/>
              </a:spcBef>
              <a:spcAft>
                <a:spcPts val="0"/>
              </a:spcAft>
              <a:buNone/>
            </a:pPr>
            <a:r>
              <a:rPr lang="es" sz="1000">
                <a:solidFill>
                  <a:srgbClr val="666666"/>
                </a:solidFill>
                <a:latin typeface="Open Sans"/>
                <a:ea typeface="Open Sans"/>
                <a:cs typeface="Open Sans"/>
                <a:sym typeface="Open Sans"/>
              </a:rPr>
              <a:t>josem.chacon@estudiante.uam.es</a:t>
            </a:r>
            <a:endParaRPr sz="1000">
              <a:solidFill>
                <a:srgbClr val="666666"/>
              </a:solidFill>
              <a:latin typeface="Open Sans"/>
              <a:ea typeface="Open Sans"/>
              <a:cs typeface="Open Sans"/>
              <a:sym typeface="Open Sans"/>
            </a:endParaRPr>
          </a:p>
          <a:p>
            <a:pPr indent="0" lvl="0" marL="0" rtl="0" algn="ctr">
              <a:spcBef>
                <a:spcPts val="0"/>
              </a:spcBef>
              <a:spcAft>
                <a:spcPts val="0"/>
              </a:spcAft>
              <a:buNone/>
            </a:pPr>
            <a:r>
              <a:rPr lang="es" sz="1000">
                <a:solidFill>
                  <a:srgbClr val="6AA84F"/>
                </a:solidFill>
                <a:latin typeface="Open Sans"/>
                <a:ea typeface="Open Sans"/>
                <a:cs typeface="Open Sans"/>
                <a:sym typeface="Open Sans"/>
              </a:rPr>
              <a:t>Alejandro Santorum Varela</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alejandro.santorum@estudiante.uam.es</a:t>
            </a:r>
            <a:endParaRPr sz="1000">
              <a:solidFill>
                <a:srgbClr val="6AA84F"/>
              </a:solidFill>
              <a:latin typeface="Open Sans"/>
              <a:ea typeface="Open Sans"/>
              <a:cs typeface="Open Sans"/>
              <a:sym typeface="Open Sans"/>
            </a:endParaRPr>
          </a:p>
        </p:txBody>
      </p:sp>
      <p:pic>
        <p:nvPicPr>
          <p:cNvPr id="215" name="Google Shape;215;p23"/>
          <p:cNvPicPr preferRelativeResize="0"/>
          <p:nvPr/>
        </p:nvPicPr>
        <p:blipFill>
          <a:blip r:embed="rId4">
            <a:alphaModFix/>
          </a:blip>
          <a:stretch>
            <a:fillRect/>
          </a:stretch>
        </p:blipFill>
        <p:spPr>
          <a:xfrm>
            <a:off x="6227527" y="811950"/>
            <a:ext cx="2392700" cy="29763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4"/>
          <p:cNvSpPr txBox="1"/>
          <p:nvPr>
            <p:ph type="title"/>
          </p:nvPr>
        </p:nvSpPr>
        <p:spPr>
          <a:xfrm>
            <a:off x="2087675" y="275750"/>
            <a:ext cx="4566300" cy="116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3500">
                <a:solidFill>
                  <a:srgbClr val="6AA84F"/>
                </a:solidFill>
                <a:latin typeface="Montserrat"/>
                <a:ea typeface="Montserrat"/>
                <a:cs typeface="Montserrat"/>
                <a:sym typeface="Montserrat"/>
              </a:rPr>
              <a:t>¡Gracias por su atención!</a:t>
            </a:r>
            <a:endParaRPr b="1" sz="3500">
              <a:solidFill>
                <a:srgbClr val="6AA84F"/>
              </a:solidFill>
              <a:latin typeface="Montserrat"/>
              <a:ea typeface="Montserrat"/>
              <a:cs typeface="Montserrat"/>
              <a:sym typeface="Montserrat"/>
            </a:endParaRPr>
          </a:p>
        </p:txBody>
      </p:sp>
      <p:sp>
        <p:nvSpPr>
          <p:cNvPr id="221" name="Google Shape;221;p24"/>
          <p:cNvSpPr/>
          <p:nvPr/>
        </p:nvSpPr>
        <p:spPr>
          <a:xfrm rot="5400000">
            <a:off x="6331350" y="192625"/>
            <a:ext cx="54000" cy="5571300"/>
          </a:xfrm>
          <a:prstGeom prst="rect">
            <a:avLst/>
          </a:prstGeom>
          <a:solidFill>
            <a:srgbClr val="9ED9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p:nvPr/>
        </p:nvSpPr>
        <p:spPr>
          <a:xfrm rot="5400000">
            <a:off x="6331350" y="246625"/>
            <a:ext cx="54000" cy="55713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txBox="1"/>
          <p:nvPr/>
        </p:nvSpPr>
        <p:spPr>
          <a:xfrm>
            <a:off x="485700" y="3609727"/>
            <a:ext cx="3087000" cy="74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David Cabornero Pascual</a:t>
            </a:r>
            <a:endParaRPr sz="1000">
              <a:solidFill>
                <a:srgbClr val="6AA84F"/>
              </a:solidFill>
              <a:latin typeface="Open Sans"/>
              <a:ea typeface="Open Sans"/>
              <a:cs typeface="Open Sans"/>
              <a:sym typeface="Open Sans"/>
            </a:endParaRPr>
          </a:p>
          <a:p>
            <a:pPr indent="0" lvl="0" marL="0" rtl="0" algn="ctr">
              <a:spcBef>
                <a:spcPts val="0"/>
              </a:spcBef>
              <a:spcAft>
                <a:spcPts val="0"/>
              </a:spcAft>
              <a:buNone/>
            </a:pPr>
            <a:r>
              <a:rPr lang="es" sz="1000">
                <a:solidFill>
                  <a:srgbClr val="666666"/>
                </a:solidFill>
                <a:latin typeface="Open Sans"/>
                <a:ea typeface="Open Sans"/>
                <a:cs typeface="Open Sans"/>
                <a:sym typeface="Open Sans"/>
              </a:rPr>
              <a:t>david.cabornero</a:t>
            </a:r>
            <a:r>
              <a:rPr lang="es" sz="1000">
                <a:solidFill>
                  <a:srgbClr val="666666"/>
                </a:solidFill>
                <a:latin typeface="Open Sans"/>
                <a:ea typeface="Open Sans"/>
                <a:cs typeface="Open Sans"/>
                <a:sym typeface="Open Sans"/>
              </a:rPr>
              <a:t>@estudiante.uam.es</a:t>
            </a:r>
            <a:endParaRPr sz="1000">
              <a:solidFill>
                <a:srgbClr val="666666"/>
              </a:solidFill>
              <a:latin typeface="Open Sans"/>
              <a:ea typeface="Open Sans"/>
              <a:cs typeface="Open Sans"/>
              <a:sym typeface="Open Sans"/>
            </a:endParaRPr>
          </a:p>
          <a:p>
            <a:pPr indent="0" lvl="0" marL="0" rtl="0" algn="ctr">
              <a:spcBef>
                <a:spcPts val="0"/>
              </a:spcBef>
              <a:spcAft>
                <a:spcPts val="0"/>
              </a:spcAft>
              <a:buNone/>
            </a:pPr>
            <a:r>
              <a:rPr lang="es" sz="1000">
                <a:solidFill>
                  <a:srgbClr val="6AA84F"/>
                </a:solidFill>
                <a:latin typeface="Open Sans"/>
                <a:ea typeface="Open Sans"/>
                <a:cs typeface="Open Sans"/>
                <a:sym typeface="Open Sans"/>
              </a:rPr>
              <a:t>Mario García Pascual</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mario.garciapascual</a:t>
            </a:r>
            <a:r>
              <a:rPr lang="es" sz="1000">
                <a:solidFill>
                  <a:srgbClr val="666666"/>
                </a:solidFill>
                <a:latin typeface="Open Sans"/>
                <a:ea typeface="Open Sans"/>
                <a:cs typeface="Open Sans"/>
                <a:sym typeface="Open Sans"/>
              </a:rPr>
              <a:t>@estudiante.uam.es</a:t>
            </a:r>
            <a:endParaRPr sz="1000">
              <a:solidFill>
                <a:srgbClr val="6AA84F"/>
              </a:solidFill>
              <a:latin typeface="Open Sans"/>
              <a:ea typeface="Open Sans"/>
              <a:cs typeface="Open Sans"/>
              <a:sym typeface="Open Sans"/>
            </a:endParaRPr>
          </a:p>
        </p:txBody>
      </p:sp>
      <p:sp>
        <p:nvSpPr>
          <p:cNvPr id="224" name="Google Shape;224;p24"/>
          <p:cNvSpPr txBox="1"/>
          <p:nvPr/>
        </p:nvSpPr>
        <p:spPr>
          <a:xfrm>
            <a:off x="5945100" y="3609725"/>
            <a:ext cx="2964900" cy="85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José Manuel Chacón Aguilera</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josem.chacon</a:t>
            </a:r>
            <a:r>
              <a:rPr lang="es" sz="1000">
                <a:solidFill>
                  <a:srgbClr val="666666"/>
                </a:solidFill>
                <a:latin typeface="Open Sans"/>
                <a:ea typeface="Open Sans"/>
                <a:cs typeface="Open Sans"/>
                <a:sym typeface="Open Sans"/>
              </a:rPr>
              <a:t>@estudiante.uam.es</a:t>
            </a:r>
            <a:endParaRPr sz="1000">
              <a:solidFill>
                <a:srgbClr val="6AA84F"/>
              </a:solidFill>
              <a:latin typeface="Open Sans"/>
              <a:ea typeface="Open Sans"/>
              <a:cs typeface="Open Sans"/>
              <a:sym typeface="Open Sans"/>
            </a:endParaRPr>
          </a:p>
          <a:p>
            <a:pPr indent="0" lvl="0" marL="0" rtl="0" algn="ctr">
              <a:spcBef>
                <a:spcPts val="0"/>
              </a:spcBef>
              <a:spcAft>
                <a:spcPts val="0"/>
              </a:spcAft>
              <a:buNone/>
            </a:pPr>
            <a:r>
              <a:rPr lang="es" sz="1000">
                <a:solidFill>
                  <a:srgbClr val="6AA84F"/>
                </a:solidFill>
                <a:latin typeface="Open Sans"/>
                <a:ea typeface="Open Sans"/>
                <a:cs typeface="Open Sans"/>
                <a:sym typeface="Open Sans"/>
              </a:rPr>
              <a:t>Alejandro Santorum Varela</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alejandro.santorum</a:t>
            </a:r>
            <a:r>
              <a:rPr lang="es" sz="1000">
                <a:solidFill>
                  <a:srgbClr val="666666"/>
                </a:solidFill>
                <a:latin typeface="Open Sans"/>
                <a:ea typeface="Open Sans"/>
                <a:cs typeface="Open Sans"/>
                <a:sym typeface="Open Sans"/>
              </a:rPr>
              <a:t>@estudiante.uam.es</a:t>
            </a:r>
            <a:endParaRPr sz="1000">
              <a:solidFill>
                <a:srgbClr val="6AA84F"/>
              </a:solidFill>
              <a:latin typeface="Open Sans"/>
              <a:ea typeface="Open Sans"/>
              <a:cs typeface="Open Sans"/>
              <a:sym typeface="Open Sans"/>
            </a:endParaRPr>
          </a:p>
        </p:txBody>
      </p:sp>
      <p:pic>
        <p:nvPicPr>
          <p:cNvPr id="225" name="Google Shape;225;p24"/>
          <p:cNvPicPr preferRelativeResize="0"/>
          <p:nvPr/>
        </p:nvPicPr>
        <p:blipFill>
          <a:blip r:embed="rId3">
            <a:alphaModFix/>
          </a:blip>
          <a:stretch>
            <a:fillRect/>
          </a:stretch>
        </p:blipFill>
        <p:spPr>
          <a:xfrm>
            <a:off x="3572701" y="2098025"/>
            <a:ext cx="1596225" cy="853250"/>
          </a:xfrm>
          <a:prstGeom prst="rect">
            <a:avLst/>
          </a:prstGeom>
          <a:noFill/>
          <a:ln>
            <a:noFill/>
          </a:ln>
        </p:spPr>
      </p:pic>
      <p:sp>
        <p:nvSpPr>
          <p:cNvPr id="226" name="Google Shape;226;p24"/>
          <p:cNvSpPr txBox="1"/>
          <p:nvPr/>
        </p:nvSpPr>
        <p:spPr>
          <a:xfrm>
            <a:off x="2827313" y="4275713"/>
            <a:ext cx="3087000" cy="66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Gonzalo Martínez Muñoz</a:t>
            </a:r>
            <a:endParaRPr sz="1000">
              <a:solidFill>
                <a:srgbClr val="6AA84F"/>
              </a:solidFill>
              <a:latin typeface="Open Sans"/>
              <a:ea typeface="Open Sans"/>
              <a:cs typeface="Open Sans"/>
              <a:sym typeface="Open Sans"/>
            </a:endParaRPr>
          </a:p>
          <a:p>
            <a:pPr indent="0" lvl="0" marL="0" rtl="0" algn="ctr">
              <a:spcBef>
                <a:spcPts val="0"/>
              </a:spcBef>
              <a:spcAft>
                <a:spcPts val="0"/>
              </a:spcAft>
              <a:buNone/>
            </a:pPr>
            <a:r>
              <a:rPr lang="es" sz="1000">
                <a:solidFill>
                  <a:srgbClr val="666666"/>
                </a:solidFill>
                <a:latin typeface="Open Sans"/>
                <a:ea typeface="Open Sans"/>
                <a:cs typeface="Open Sans"/>
                <a:sym typeface="Open Sans"/>
              </a:rPr>
              <a:t>gonzalo.martinez@uam.es</a:t>
            </a:r>
            <a:endParaRPr sz="1000">
              <a:solidFill>
                <a:srgbClr val="6AA84F"/>
              </a:solidFill>
              <a:latin typeface="Open Sans"/>
              <a:ea typeface="Open Sans"/>
              <a:cs typeface="Open Sans"/>
              <a:sym typeface="Open Sans"/>
            </a:endParaRPr>
          </a:p>
        </p:txBody>
      </p:sp>
      <p:sp>
        <p:nvSpPr>
          <p:cNvPr id="227" name="Google Shape;227;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t>  </a:t>
            </a:r>
            <a:endParaRPr/>
          </a:p>
          <a:p>
            <a:pPr indent="0" lvl="0" marL="0" rtl="0" algn="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239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6AA84F"/>
                </a:solidFill>
                <a:latin typeface="Montserrat"/>
                <a:ea typeface="Montserrat"/>
                <a:cs typeface="Montserrat"/>
                <a:sym typeface="Montserrat"/>
              </a:rPr>
              <a:t>Contenido</a:t>
            </a:r>
            <a:endParaRPr b="1">
              <a:solidFill>
                <a:srgbClr val="6AA84F"/>
              </a:solidFill>
              <a:latin typeface="Montserrat"/>
              <a:ea typeface="Montserrat"/>
              <a:cs typeface="Montserrat"/>
              <a:sym typeface="Montserrat"/>
            </a:endParaRPr>
          </a:p>
        </p:txBody>
      </p:sp>
      <p:sp>
        <p:nvSpPr>
          <p:cNvPr id="65" name="Google Shape;65;p14"/>
          <p:cNvSpPr txBox="1"/>
          <p:nvPr>
            <p:ph idx="1" type="body"/>
          </p:nvPr>
        </p:nvSpPr>
        <p:spPr>
          <a:xfrm>
            <a:off x="311700" y="1080000"/>
            <a:ext cx="8520600" cy="30645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6AA84F"/>
              </a:buClr>
              <a:buSzPts val="1600"/>
              <a:buFont typeface="Open Sans"/>
              <a:buChar char="●"/>
            </a:pPr>
            <a:r>
              <a:rPr lang="es" sz="1600">
                <a:latin typeface="Open Sans"/>
                <a:ea typeface="Open Sans"/>
                <a:cs typeface="Open Sans"/>
                <a:sym typeface="Open Sans"/>
              </a:rPr>
              <a:t>Definición del proyecto</a:t>
            </a:r>
            <a:endParaRPr sz="1600">
              <a:latin typeface="Open Sans"/>
              <a:ea typeface="Open Sans"/>
              <a:cs typeface="Open Sans"/>
              <a:sym typeface="Open Sans"/>
            </a:endParaRPr>
          </a:p>
          <a:p>
            <a:pPr indent="-330200" lvl="0" marL="457200" rtl="0" algn="l">
              <a:lnSpc>
                <a:spcPct val="150000"/>
              </a:lnSpc>
              <a:spcBef>
                <a:spcPts val="0"/>
              </a:spcBef>
              <a:spcAft>
                <a:spcPts val="0"/>
              </a:spcAft>
              <a:buClr>
                <a:srgbClr val="6AA84F"/>
              </a:buClr>
              <a:buSzPts val="1600"/>
              <a:buFont typeface="Open Sans"/>
              <a:buChar char="●"/>
            </a:pPr>
            <a:r>
              <a:rPr lang="es" sz="1600">
                <a:latin typeface="Open Sans"/>
                <a:ea typeface="Open Sans"/>
                <a:cs typeface="Open Sans"/>
                <a:sym typeface="Open Sans"/>
              </a:rPr>
              <a:t>Análisis exploratorio de los datos</a:t>
            </a:r>
            <a:endParaRPr sz="1600">
              <a:latin typeface="Open Sans"/>
              <a:ea typeface="Open Sans"/>
              <a:cs typeface="Open Sans"/>
              <a:sym typeface="Open Sans"/>
            </a:endParaRPr>
          </a:p>
          <a:p>
            <a:pPr indent="-330200" lvl="0" marL="457200" rtl="0" algn="l">
              <a:lnSpc>
                <a:spcPct val="150000"/>
              </a:lnSpc>
              <a:spcBef>
                <a:spcPts val="0"/>
              </a:spcBef>
              <a:spcAft>
                <a:spcPts val="0"/>
              </a:spcAft>
              <a:buClr>
                <a:srgbClr val="6AA84F"/>
              </a:buClr>
              <a:buSzPts val="1600"/>
              <a:buFont typeface="Open Sans"/>
              <a:buChar char="●"/>
            </a:pPr>
            <a:r>
              <a:rPr lang="es" sz="1600">
                <a:latin typeface="Open Sans"/>
                <a:ea typeface="Open Sans"/>
                <a:cs typeface="Open Sans"/>
                <a:sym typeface="Open Sans"/>
              </a:rPr>
              <a:t>Preprocesamiento de los datos</a:t>
            </a:r>
            <a:endParaRPr sz="1600">
              <a:latin typeface="Open Sans"/>
              <a:ea typeface="Open Sans"/>
              <a:cs typeface="Open Sans"/>
              <a:sym typeface="Open Sans"/>
            </a:endParaRPr>
          </a:p>
          <a:p>
            <a:pPr indent="-330200" lvl="0" marL="457200" rtl="0" algn="l">
              <a:lnSpc>
                <a:spcPct val="150000"/>
              </a:lnSpc>
              <a:spcBef>
                <a:spcPts val="0"/>
              </a:spcBef>
              <a:spcAft>
                <a:spcPts val="0"/>
              </a:spcAft>
              <a:buClr>
                <a:srgbClr val="6AA84F"/>
              </a:buClr>
              <a:buSzPts val="1600"/>
              <a:buFont typeface="Open Sans"/>
              <a:buChar char="●"/>
            </a:pPr>
            <a:r>
              <a:rPr lang="es" sz="1600">
                <a:latin typeface="Open Sans"/>
                <a:ea typeface="Open Sans"/>
                <a:cs typeface="Open Sans"/>
                <a:sym typeface="Open Sans"/>
              </a:rPr>
              <a:t>Datasets utilizados</a:t>
            </a:r>
            <a:endParaRPr sz="1600">
              <a:latin typeface="Open Sans"/>
              <a:ea typeface="Open Sans"/>
              <a:cs typeface="Open Sans"/>
              <a:sym typeface="Open Sans"/>
            </a:endParaRPr>
          </a:p>
          <a:p>
            <a:pPr indent="-330200" lvl="0" marL="457200" rtl="0" algn="l">
              <a:lnSpc>
                <a:spcPct val="150000"/>
              </a:lnSpc>
              <a:spcBef>
                <a:spcPts val="0"/>
              </a:spcBef>
              <a:spcAft>
                <a:spcPts val="0"/>
              </a:spcAft>
              <a:buClr>
                <a:srgbClr val="6AA84F"/>
              </a:buClr>
              <a:buSzPts val="1600"/>
              <a:buFont typeface="Open Sans"/>
              <a:buChar char="●"/>
            </a:pPr>
            <a:r>
              <a:rPr lang="es" sz="1600">
                <a:latin typeface="Open Sans"/>
                <a:ea typeface="Open Sans"/>
                <a:cs typeface="Open Sans"/>
                <a:sym typeface="Open Sans"/>
              </a:rPr>
              <a:t>Métodos de clasificación</a:t>
            </a:r>
            <a:endParaRPr sz="1600">
              <a:latin typeface="Open Sans"/>
              <a:ea typeface="Open Sans"/>
              <a:cs typeface="Open Sans"/>
              <a:sym typeface="Open Sans"/>
            </a:endParaRPr>
          </a:p>
          <a:p>
            <a:pPr indent="-330200" lvl="0" marL="457200" rtl="0" algn="l">
              <a:lnSpc>
                <a:spcPct val="150000"/>
              </a:lnSpc>
              <a:spcBef>
                <a:spcPts val="0"/>
              </a:spcBef>
              <a:spcAft>
                <a:spcPts val="0"/>
              </a:spcAft>
              <a:buClr>
                <a:srgbClr val="6AA84F"/>
              </a:buClr>
              <a:buSzPts val="1600"/>
              <a:buFont typeface="Open Sans"/>
              <a:buChar char="●"/>
            </a:pPr>
            <a:r>
              <a:rPr lang="es" sz="1600">
                <a:latin typeface="Open Sans"/>
                <a:ea typeface="Open Sans"/>
                <a:cs typeface="Open Sans"/>
                <a:sym typeface="Open Sans"/>
              </a:rPr>
              <a:t>Resultados obtenidos</a:t>
            </a:r>
            <a:endParaRPr sz="1600">
              <a:latin typeface="Open Sans"/>
              <a:ea typeface="Open Sans"/>
              <a:cs typeface="Open Sans"/>
              <a:sym typeface="Open Sans"/>
            </a:endParaRPr>
          </a:p>
          <a:p>
            <a:pPr indent="-330200" lvl="0" marL="457200" rtl="0" algn="l">
              <a:lnSpc>
                <a:spcPct val="150000"/>
              </a:lnSpc>
              <a:spcBef>
                <a:spcPts val="0"/>
              </a:spcBef>
              <a:spcAft>
                <a:spcPts val="0"/>
              </a:spcAft>
              <a:buClr>
                <a:srgbClr val="6AA84F"/>
              </a:buClr>
              <a:buSzPts val="1600"/>
              <a:buFont typeface="Open Sans"/>
              <a:buChar char="●"/>
            </a:pPr>
            <a:r>
              <a:rPr lang="es" sz="1600">
                <a:latin typeface="Open Sans"/>
                <a:ea typeface="Open Sans"/>
                <a:cs typeface="Open Sans"/>
                <a:sym typeface="Open Sans"/>
              </a:rPr>
              <a:t>Conclusiones</a:t>
            </a:r>
            <a:endParaRPr sz="1600">
              <a:latin typeface="Open Sans"/>
              <a:ea typeface="Open Sans"/>
              <a:cs typeface="Open Sans"/>
              <a:sym typeface="Open Sans"/>
            </a:endParaRPr>
          </a:p>
        </p:txBody>
      </p:sp>
      <p:sp>
        <p:nvSpPr>
          <p:cNvPr id="66" name="Google Shape;66;p14"/>
          <p:cNvSpPr/>
          <p:nvPr/>
        </p:nvSpPr>
        <p:spPr>
          <a:xfrm rot="5400000">
            <a:off x="4545000" y="-222125"/>
            <a:ext cx="54000" cy="9144000"/>
          </a:xfrm>
          <a:prstGeom prst="rect">
            <a:avLst/>
          </a:prstGeom>
          <a:solidFill>
            <a:srgbClr val="9ED9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rot="5400000">
            <a:off x="4545000" y="-168125"/>
            <a:ext cx="54000" cy="9144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txBox="1"/>
          <p:nvPr/>
        </p:nvSpPr>
        <p:spPr>
          <a:xfrm>
            <a:off x="3028500" y="4376863"/>
            <a:ext cx="3087000" cy="66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David Cabornero Pascual</a:t>
            </a:r>
            <a:endParaRPr sz="1000">
              <a:solidFill>
                <a:srgbClr val="6AA84F"/>
              </a:solidFill>
              <a:latin typeface="Open Sans"/>
              <a:ea typeface="Open Sans"/>
              <a:cs typeface="Open Sans"/>
              <a:sym typeface="Open Sans"/>
            </a:endParaRPr>
          </a:p>
          <a:p>
            <a:pPr indent="0" lvl="0" marL="0" rtl="0" algn="ctr">
              <a:spcBef>
                <a:spcPts val="0"/>
              </a:spcBef>
              <a:spcAft>
                <a:spcPts val="0"/>
              </a:spcAft>
              <a:buNone/>
            </a:pPr>
            <a:r>
              <a:rPr lang="es" sz="1000">
                <a:solidFill>
                  <a:srgbClr val="666666"/>
                </a:solidFill>
                <a:latin typeface="Open Sans"/>
                <a:ea typeface="Open Sans"/>
                <a:cs typeface="Open Sans"/>
                <a:sym typeface="Open Sans"/>
              </a:rPr>
              <a:t>david.cabornero</a:t>
            </a:r>
            <a:r>
              <a:rPr lang="es" sz="1000">
                <a:solidFill>
                  <a:srgbClr val="666666"/>
                </a:solidFill>
                <a:latin typeface="Open Sans"/>
                <a:ea typeface="Open Sans"/>
                <a:cs typeface="Open Sans"/>
                <a:sym typeface="Open Sans"/>
              </a:rPr>
              <a:t>@estudiante.uam.es</a:t>
            </a:r>
            <a:endParaRPr sz="1000">
              <a:solidFill>
                <a:srgbClr val="666666"/>
              </a:solidFill>
              <a:latin typeface="Open Sans"/>
              <a:ea typeface="Open Sans"/>
              <a:cs typeface="Open Sans"/>
              <a:sym typeface="Open Sans"/>
            </a:endParaRPr>
          </a:p>
          <a:p>
            <a:pPr indent="0" lvl="0" marL="0" rtl="0" algn="ctr">
              <a:spcBef>
                <a:spcPts val="0"/>
              </a:spcBef>
              <a:spcAft>
                <a:spcPts val="0"/>
              </a:spcAft>
              <a:buNone/>
            </a:pPr>
            <a:r>
              <a:rPr lang="es" sz="1000">
                <a:solidFill>
                  <a:srgbClr val="6AA84F"/>
                </a:solidFill>
                <a:latin typeface="Open Sans"/>
                <a:ea typeface="Open Sans"/>
                <a:cs typeface="Open Sans"/>
                <a:sym typeface="Open Sans"/>
              </a:rPr>
              <a:t>Mario García Pascual</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mario.garciapascual</a:t>
            </a:r>
            <a:r>
              <a:rPr lang="es" sz="1000">
                <a:solidFill>
                  <a:srgbClr val="666666"/>
                </a:solidFill>
                <a:latin typeface="Open Sans"/>
                <a:ea typeface="Open Sans"/>
                <a:cs typeface="Open Sans"/>
                <a:sym typeface="Open Sans"/>
              </a:rPr>
              <a:t>@estudiante.uam.es</a:t>
            </a:r>
            <a:endParaRPr sz="1000">
              <a:solidFill>
                <a:srgbClr val="6AA84F"/>
              </a:solidFill>
              <a:latin typeface="Open Sans"/>
              <a:ea typeface="Open Sans"/>
              <a:cs typeface="Open Sans"/>
              <a:sym typeface="Open Sans"/>
            </a:endParaRPr>
          </a:p>
        </p:txBody>
      </p:sp>
      <p:sp>
        <p:nvSpPr>
          <p:cNvPr id="69" name="Google Shape;69;p14"/>
          <p:cNvSpPr txBox="1"/>
          <p:nvPr/>
        </p:nvSpPr>
        <p:spPr>
          <a:xfrm>
            <a:off x="5941425" y="4376875"/>
            <a:ext cx="2964900" cy="66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José Manuel Chacón</a:t>
            </a:r>
            <a:endParaRPr sz="1000">
              <a:solidFill>
                <a:srgbClr val="6AA84F"/>
              </a:solidFill>
              <a:latin typeface="Open Sans"/>
              <a:ea typeface="Open Sans"/>
              <a:cs typeface="Open Sans"/>
              <a:sym typeface="Open Sans"/>
            </a:endParaRPr>
          </a:p>
          <a:p>
            <a:pPr indent="0" lvl="0" marL="0" rtl="0" algn="ctr">
              <a:spcBef>
                <a:spcPts val="0"/>
              </a:spcBef>
              <a:spcAft>
                <a:spcPts val="0"/>
              </a:spcAft>
              <a:buNone/>
            </a:pPr>
            <a:r>
              <a:rPr lang="es" sz="1000">
                <a:solidFill>
                  <a:srgbClr val="666666"/>
                </a:solidFill>
                <a:latin typeface="Open Sans"/>
                <a:ea typeface="Open Sans"/>
                <a:cs typeface="Open Sans"/>
                <a:sym typeface="Open Sans"/>
              </a:rPr>
              <a:t>josem.chacon@estudiante.uam.es</a:t>
            </a:r>
            <a:endParaRPr sz="1000">
              <a:solidFill>
                <a:srgbClr val="666666"/>
              </a:solidFill>
              <a:latin typeface="Open Sans"/>
              <a:ea typeface="Open Sans"/>
              <a:cs typeface="Open Sans"/>
              <a:sym typeface="Open Sans"/>
            </a:endParaRPr>
          </a:p>
          <a:p>
            <a:pPr indent="0" lvl="0" marL="0" rtl="0" algn="ctr">
              <a:spcBef>
                <a:spcPts val="0"/>
              </a:spcBef>
              <a:spcAft>
                <a:spcPts val="0"/>
              </a:spcAft>
              <a:buNone/>
            </a:pPr>
            <a:r>
              <a:rPr lang="es" sz="1000">
                <a:solidFill>
                  <a:srgbClr val="6AA84F"/>
                </a:solidFill>
                <a:latin typeface="Open Sans"/>
                <a:ea typeface="Open Sans"/>
                <a:cs typeface="Open Sans"/>
                <a:sym typeface="Open Sans"/>
              </a:rPr>
              <a:t>Alejandro Santorum Varela</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alejandro.santorum@estudiante.uam.es</a:t>
            </a:r>
            <a:endParaRPr sz="1000">
              <a:solidFill>
                <a:srgbClr val="6AA84F"/>
              </a:solidFill>
              <a:latin typeface="Open Sans"/>
              <a:ea typeface="Open Sans"/>
              <a:cs typeface="Open Sans"/>
              <a:sym typeface="Open Sans"/>
            </a:endParaRPr>
          </a:p>
        </p:txBody>
      </p:sp>
      <p:pic>
        <p:nvPicPr>
          <p:cNvPr id="70" name="Google Shape;70;p14"/>
          <p:cNvPicPr preferRelativeResize="0"/>
          <p:nvPr/>
        </p:nvPicPr>
        <p:blipFill>
          <a:blip r:embed="rId3">
            <a:alphaModFix/>
          </a:blip>
          <a:stretch>
            <a:fillRect/>
          </a:stretch>
        </p:blipFill>
        <p:spPr>
          <a:xfrm>
            <a:off x="311700" y="4534000"/>
            <a:ext cx="2964776" cy="508875"/>
          </a:xfrm>
          <a:prstGeom prst="rect">
            <a:avLst/>
          </a:prstGeom>
          <a:noFill/>
          <a:ln>
            <a:noFill/>
          </a:ln>
        </p:spPr>
      </p:pic>
      <p:sp>
        <p:nvSpPr>
          <p:cNvPr id="71" name="Google Shape;71;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72" name="Google Shape;72;p14"/>
          <p:cNvSpPr txBox="1"/>
          <p:nvPr/>
        </p:nvSpPr>
        <p:spPr>
          <a:xfrm>
            <a:off x="8846300" y="4717350"/>
            <a:ext cx="346200" cy="2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rgbClr val="595959"/>
                </a:solidFill>
                <a:latin typeface="Open Sans"/>
                <a:ea typeface="Open Sans"/>
                <a:cs typeface="Open Sans"/>
                <a:sym typeface="Open Sans"/>
              </a:rPr>
              <a:t>/22</a:t>
            </a:r>
            <a:endParaRPr sz="800">
              <a:solidFill>
                <a:srgbClr val="595959"/>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239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6AA84F"/>
                </a:solidFill>
                <a:latin typeface="Montserrat"/>
                <a:ea typeface="Montserrat"/>
                <a:cs typeface="Montserrat"/>
                <a:sym typeface="Montserrat"/>
              </a:rPr>
              <a:t>Definición del proyecto</a:t>
            </a:r>
            <a:endParaRPr b="1">
              <a:solidFill>
                <a:srgbClr val="6AA84F"/>
              </a:solidFill>
              <a:latin typeface="Montserrat"/>
              <a:ea typeface="Montserrat"/>
              <a:cs typeface="Montserrat"/>
              <a:sym typeface="Montserrat"/>
            </a:endParaRPr>
          </a:p>
        </p:txBody>
      </p:sp>
      <p:sp>
        <p:nvSpPr>
          <p:cNvPr id="78" name="Google Shape;78;p15"/>
          <p:cNvSpPr/>
          <p:nvPr/>
        </p:nvSpPr>
        <p:spPr>
          <a:xfrm rot="5400000">
            <a:off x="4545000" y="-222125"/>
            <a:ext cx="54000" cy="9144000"/>
          </a:xfrm>
          <a:prstGeom prst="rect">
            <a:avLst/>
          </a:prstGeom>
          <a:solidFill>
            <a:srgbClr val="9ED9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rot="5400000">
            <a:off x="4545000" y="-168125"/>
            <a:ext cx="54000" cy="9144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0" name="Google Shape;80;p15"/>
          <p:cNvPicPr preferRelativeResize="0"/>
          <p:nvPr/>
        </p:nvPicPr>
        <p:blipFill>
          <a:blip r:embed="rId3">
            <a:alphaModFix/>
          </a:blip>
          <a:stretch>
            <a:fillRect/>
          </a:stretch>
        </p:blipFill>
        <p:spPr>
          <a:xfrm>
            <a:off x="311700" y="4534000"/>
            <a:ext cx="2964776" cy="508875"/>
          </a:xfrm>
          <a:prstGeom prst="rect">
            <a:avLst/>
          </a:prstGeom>
          <a:noFill/>
          <a:ln>
            <a:noFill/>
          </a:ln>
        </p:spPr>
      </p:pic>
      <p:sp>
        <p:nvSpPr>
          <p:cNvPr id="81" name="Google Shape;8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82" name="Google Shape;82;p15"/>
          <p:cNvSpPr txBox="1"/>
          <p:nvPr/>
        </p:nvSpPr>
        <p:spPr>
          <a:xfrm>
            <a:off x="8846300" y="4717350"/>
            <a:ext cx="346200" cy="2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rgbClr val="595959"/>
                </a:solidFill>
                <a:latin typeface="Open Sans"/>
                <a:ea typeface="Open Sans"/>
                <a:cs typeface="Open Sans"/>
                <a:sym typeface="Open Sans"/>
              </a:rPr>
              <a:t>/22</a:t>
            </a:r>
            <a:endParaRPr sz="800">
              <a:solidFill>
                <a:srgbClr val="595959"/>
              </a:solidFill>
              <a:latin typeface="Open Sans"/>
              <a:ea typeface="Open Sans"/>
              <a:cs typeface="Open Sans"/>
              <a:sym typeface="Open Sans"/>
            </a:endParaRPr>
          </a:p>
        </p:txBody>
      </p:sp>
      <p:sp>
        <p:nvSpPr>
          <p:cNvPr id="83" name="Google Shape;83;p15"/>
          <p:cNvSpPr txBox="1"/>
          <p:nvPr/>
        </p:nvSpPr>
        <p:spPr>
          <a:xfrm>
            <a:off x="3028500" y="4376863"/>
            <a:ext cx="3087000" cy="66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David Cabornero Pascual</a:t>
            </a:r>
            <a:endParaRPr sz="1000">
              <a:solidFill>
                <a:srgbClr val="6AA84F"/>
              </a:solidFill>
              <a:latin typeface="Open Sans"/>
              <a:ea typeface="Open Sans"/>
              <a:cs typeface="Open Sans"/>
              <a:sym typeface="Open Sans"/>
            </a:endParaRPr>
          </a:p>
          <a:p>
            <a:pPr indent="0" lvl="0" marL="0" rtl="0" algn="ctr">
              <a:spcBef>
                <a:spcPts val="0"/>
              </a:spcBef>
              <a:spcAft>
                <a:spcPts val="0"/>
              </a:spcAft>
              <a:buNone/>
            </a:pPr>
            <a:r>
              <a:rPr lang="es" sz="1000">
                <a:solidFill>
                  <a:srgbClr val="666666"/>
                </a:solidFill>
                <a:latin typeface="Open Sans"/>
                <a:ea typeface="Open Sans"/>
                <a:cs typeface="Open Sans"/>
                <a:sym typeface="Open Sans"/>
              </a:rPr>
              <a:t>david.cabornero@estudiante.uam.es</a:t>
            </a:r>
            <a:endParaRPr sz="1000">
              <a:solidFill>
                <a:srgbClr val="666666"/>
              </a:solidFill>
              <a:latin typeface="Open Sans"/>
              <a:ea typeface="Open Sans"/>
              <a:cs typeface="Open Sans"/>
              <a:sym typeface="Open Sans"/>
            </a:endParaRPr>
          </a:p>
          <a:p>
            <a:pPr indent="0" lvl="0" marL="0" rtl="0" algn="ctr">
              <a:spcBef>
                <a:spcPts val="0"/>
              </a:spcBef>
              <a:spcAft>
                <a:spcPts val="0"/>
              </a:spcAft>
              <a:buNone/>
            </a:pPr>
            <a:r>
              <a:rPr lang="es" sz="1000">
                <a:solidFill>
                  <a:srgbClr val="6AA84F"/>
                </a:solidFill>
                <a:latin typeface="Open Sans"/>
                <a:ea typeface="Open Sans"/>
                <a:cs typeface="Open Sans"/>
                <a:sym typeface="Open Sans"/>
              </a:rPr>
              <a:t>Mario García Pascual</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mario.garciapascual@estudiante.uam.es</a:t>
            </a:r>
            <a:endParaRPr sz="1000">
              <a:solidFill>
                <a:srgbClr val="6AA84F"/>
              </a:solidFill>
              <a:latin typeface="Open Sans"/>
              <a:ea typeface="Open Sans"/>
              <a:cs typeface="Open Sans"/>
              <a:sym typeface="Open Sans"/>
            </a:endParaRPr>
          </a:p>
        </p:txBody>
      </p:sp>
      <p:sp>
        <p:nvSpPr>
          <p:cNvPr id="84" name="Google Shape;84;p15"/>
          <p:cNvSpPr txBox="1"/>
          <p:nvPr/>
        </p:nvSpPr>
        <p:spPr>
          <a:xfrm>
            <a:off x="5941425" y="4376875"/>
            <a:ext cx="2964900" cy="66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José Manuel Chacón</a:t>
            </a:r>
            <a:endParaRPr sz="1000">
              <a:solidFill>
                <a:srgbClr val="6AA84F"/>
              </a:solidFill>
              <a:latin typeface="Open Sans"/>
              <a:ea typeface="Open Sans"/>
              <a:cs typeface="Open Sans"/>
              <a:sym typeface="Open Sans"/>
            </a:endParaRPr>
          </a:p>
          <a:p>
            <a:pPr indent="0" lvl="0" marL="0" rtl="0" algn="ctr">
              <a:spcBef>
                <a:spcPts val="0"/>
              </a:spcBef>
              <a:spcAft>
                <a:spcPts val="0"/>
              </a:spcAft>
              <a:buNone/>
            </a:pPr>
            <a:r>
              <a:rPr lang="es" sz="1000">
                <a:solidFill>
                  <a:srgbClr val="666666"/>
                </a:solidFill>
                <a:latin typeface="Open Sans"/>
                <a:ea typeface="Open Sans"/>
                <a:cs typeface="Open Sans"/>
                <a:sym typeface="Open Sans"/>
              </a:rPr>
              <a:t>josem.chacon@estudiante.uam.es</a:t>
            </a:r>
            <a:endParaRPr sz="1000">
              <a:solidFill>
                <a:srgbClr val="666666"/>
              </a:solidFill>
              <a:latin typeface="Open Sans"/>
              <a:ea typeface="Open Sans"/>
              <a:cs typeface="Open Sans"/>
              <a:sym typeface="Open Sans"/>
            </a:endParaRPr>
          </a:p>
          <a:p>
            <a:pPr indent="0" lvl="0" marL="0" rtl="0" algn="ctr">
              <a:spcBef>
                <a:spcPts val="0"/>
              </a:spcBef>
              <a:spcAft>
                <a:spcPts val="0"/>
              </a:spcAft>
              <a:buNone/>
            </a:pPr>
            <a:r>
              <a:rPr lang="es" sz="1000">
                <a:solidFill>
                  <a:srgbClr val="6AA84F"/>
                </a:solidFill>
                <a:latin typeface="Open Sans"/>
                <a:ea typeface="Open Sans"/>
                <a:cs typeface="Open Sans"/>
                <a:sym typeface="Open Sans"/>
              </a:rPr>
              <a:t>Alejandro Santorum Varela</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alejandro.santorum@estudiante.uam.es</a:t>
            </a:r>
            <a:endParaRPr sz="1000">
              <a:solidFill>
                <a:srgbClr val="6AA84F"/>
              </a:solidFill>
              <a:latin typeface="Open Sans"/>
              <a:ea typeface="Open Sans"/>
              <a:cs typeface="Open Sans"/>
              <a:sym typeface="Open Sans"/>
            </a:endParaRPr>
          </a:p>
        </p:txBody>
      </p:sp>
      <p:pic>
        <p:nvPicPr>
          <p:cNvPr id="85" name="Google Shape;85;p15"/>
          <p:cNvPicPr preferRelativeResize="0"/>
          <p:nvPr/>
        </p:nvPicPr>
        <p:blipFill>
          <a:blip r:embed="rId4">
            <a:alphaModFix/>
          </a:blip>
          <a:stretch>
            <a:fillRect/>
          </a:stretch>
        </p:blipFill>
        <p:spPr>
          <a:xfrm>
            <a:off x="5464330" y="2640700"/>
            <a:ext cx="2477482" cy="1335900"/>
          </a:xfrm>
          <a:prstGeom prst="rect">
            <a:avLst/>
          </a:prstGeom>
          <a:noFill/>
          <a:ln>
            <a:noFill/>
          </a:ln>
        </p:spPr>
      </p:pic>
      <p:sp>
        <p:nvSpPr>
          <p:cNvPr id="86" name="Google Shape;86;p15"/>
          <p:cNvSpPr txBox="1"/>
          <p:nvPr/>
        </p:nvSpPr>
        <p:spPr>
          <a:xfrm>
            <a:off x="1566100" y="841900"/>
            <a:ext cx="1894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highlight>
                  <a:srgbClr val="F4CCCC"/>
                </a:highlight>
              </a:rPr>
              <a:t>Modificación de Atributos</a:t>
            </a:r>
            <a:endParaRPr sz="1200">
              <a:highlight>
                <a:srgbClr val="F4CCCC"/>
              </a:highlight>
            </a:endParaRPr>
          </a:p>
        </p:txBody>
      </p:sp>
      <p:sp>
        <p:nvSpPr>
          <p:cNvPr id="87" name="Google Shape;87;p15"/>
          <p:cNvSpPr txBox="1"/>
          <p:nvPr/>
        </p:nvSpPr>
        <p:spPr>
          <a:xfrm>
            <a:off x="3097075" y="2177775"/>
            <a:ext cx="14277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s" sz="1200">
                <a:highlight>
                  <a:srgbClr val="F4CCCC"/>
                </a:highlight>
              </a:rPr>
              <a:t>Creación</a:t>
            </a:r>
            <a:r>
              <a:rPr lang="es" sz="1200">
                <a:highlight>
                  <a:srgbClr val="F4CCCC"/>
                </a:highlight>
                <a:latin typeface="Comic Sans MS"/>
                <a:ea typeface="Comic Sans MS"/>
                <a:cs typeface="Comic Sans MS"/>
                <a:sym typeface="Comic Sans MS"/>
              </a:rPr>
              <a:t> </a:t>
            </a:r>
            <a:r>
              <a:rPr lang="es" sz="1200">
                <a:highlight>
                  <a:srgbClr val="F4CCCC"/>
                </a:highlight>
              </a:rPr>
              <a:t>del Modelo</a:t>
            </a:r>
            <a:endParaRPr sz="1200">
              <a:highlight>
                <a:srgbClr val="F4CCCC"/>
              </a:highlight>
            </a:endParaRPr>
          </a:p>
        </p:txBody>
      </p:sp>
      <p:sp>
        <p:nvSpPr>
          <p:cNvPr id="88" name="Google Shape;88;p15"/>
          <p:cNvSpPr txBox="1"/>
          <p:nvPr/>
        </p:nvSpPr>
        <p:spPr>
          <a:xfrm>
            <a:off x="667300" y="2362575"/>
            <a:ext cx="1085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highlight>
                  <a:srgbClr val="F4CCCC"/>
                </a:highlight>
              </a:rPr>
              <a:t>Validación</a:t>
            </a:r>
            <a:endParaRPr sz="1200">
              <a:highlight>
                <a:srgbClr val="F4CCCC"/>
              </a:highlight>
            </a:endParaRPr>
          </a:p>
        </p:txBody>
      </p:sp>
      <p:cxnSp>
        <p:nvCxnSpPr>
          <p:cNvPr id="89" name="Google Shape;89;p15"/>
          <p:cNvCxnSpPr>
            <a:stCxn id="86" idx="3"/>
            <a:endCxn id="87" idx="0"/>
          </p:cNvCxnSpPr>
          <p:nvPr/>
        </p:nvCxnSpPr>
        <p:spPr>
          <a:xfrm>
            <a:off x="3460300" y="1026550"/>
            <a:ext cx="350700" cy="1151100"/>
          </a:xfrm>
          <a:prstGeom prst="curvedConnector2">
            <a:avLst/>
          </a:prstGeom>
          <a:noFill/>
          <a:ln cap="flat" cmpd="sng" w="9525">
            <a:solidFill>
              <a:srgbClr val="85939C"/>
            </a:solidFill>
            <a:prstDash val="solid"/>
            <a:round/>
            <a:headEnd len="med" w="med" type="none"/>
            <a:tailEnd len="med" w="med" type="triangle"/>
          </a:ln>
        </p:spPr>
      </p:cxnSp>
      <p:cxnSp>
        <p:nvCxnSpPr>
          <p:cNvPr id="90" name="Google Shape;90;p15"/>
          <p:cNvCxnSpPr>
            <a:stCxn id="87" idx="2"/>
            <a:endCxn id="88" idx="2"/>
          </p:cNvCxnSpPr>
          <p:nvPr/>
        </p:nvCxnSpPr>
        <p:spPr>
          <a:xfrm rot="5400000">
            <a:off x="2510125" y="1431675"/>
            <a:ext cx="600" cy="2601000"/>
          </a:xfrm>
          <a:prstGeom prst="curvedConnector3">
            <a:avLst>
              <a:gd fmla="val 39687500" name="adj1"/>
            </a:avLst>
          </a:prstGeom>
          <a:noFill/>
          <a:ln cap="flat" cmpd="sng" w="9525">
            <a:solidFill>
              <a:srgbClr val="85939C"/>
            </a:solidFill>
            <a:prstDash val="solid"/>
            <a:round/>
            <a:headEnd len="med" w="med" type="none"/>
            <a:tailEnd len="med" w="med" type="triangle"/>
          </a:ln>
        </p:spPr>
      </p:cxnSp>
      <p:cxnSp>
        <p:nvCxnSpPr>
          <p:cNvPr id="91" name="Google Shape;91;p15"/>
          <p:cNvCxnSpPr>
            <a:stCxn id="88" idx="0"/>
            <a:endCxn id="86" idx="1"/>
          </p:cNvCxnSpPr>
          <p:nvPr/>
        </p:nvCxnSpPr>
        <p:spPr>
          <a:xfrm rot="-5400000">
            <a:off x="720100" y="1516575"/>
            <a:ext cx="1335900" cy="356100"/>
          </a:xfrm>
          <a:prstGeom prst="curvedConnector2">
            <a:avLst/>
          </a:prstGeom>
          <a:noFill/>
          <a:ln cap="flat" cmpd="sng" w="9525">
            <a:solidFill>
              <a:srgbClr val="85939C"/>
            </a:solidFill>
            <a:prstDash val="solid"/>
            <a:round/>
            <a:headEnd len="med" w="med" type="none"/>
            <a:tailEnd len="med" w="med" type="triangle"/>
          </a:ln>
        </p:spPr>
      </p:cxnSp>
      <p:pic>
        <p:nvPicPr>
          <p:cNvPr id="92" name="Google Shape;92;p15"/>
          <p:cNvPicPr preferRelativeResize="0"/>
          <p:nvPr/>
        </p:nvPicPr>
        <p:blipFill rotWithShape="1">
          <a:blip r:embed="rId5">
            <a:alphaModFix/>
          </a:blip>
          <a:srcRect b="22669" l="3570" r="-3570" t="-22670"/>
          <a:stretch/>
        </p:blipFill>
        <p:spPr>
          <a:xfrm>
            <a:off x="1752700" y="1026673"/>
            <a:ext cx="1607400" cy="1680127"/>
          </a:xfrm>
          <a:prstGeom prst="rect">
            <a:avLst/>
          </a:prstGeom>
          <a:noFill/>
          <a:ln>
            <a:noFill/>
          </a:ln>
        </p:spPr>
      </p:pic>
      <p:sp>
        <p:nvSpPr>
          <p:cNvPr id="93" name="Google Shape;93;p15"/>
          <p:cNvSpPr txBox="1"/>
          <p:nvPr>
            <p:ph idx="1" type="body"/>
          </p:nvPr>
        </p:nvSpPr>
        <p:spPr>
          <a:xfrm>
            <a:off x="4524775" y="1186638"/>
            <a:ext cx="4356600" cy="13602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6AA84F"/>
              </a:buClr>
              <a:buSzPts val="1200"/>
              <a:buFont typeface="Open Sans"/>
              <a:buChar char="●"/>
            </a:pPr>
            <a:r>
              <a:rPr lang="es" sz="1200">
                <a:latin typeface="Open Sans"/>
                <a:ea typeface="Open Sans"/>
                <a:cs typeface="Open Sans"/>
                <a:sym typeface="Open Sans"/>
              </a:rPr>
              <a:t>Desarrollo constante </a:t>
            </a:r>
            <a:r>
              <a:rPr b="1" lang="es" sz="1200">
                <a:latin typeface="Open Sans"/>
                <a:ea typeface="Open Sans"/>
                <a:cs typeface="Open Sans"/>
                <a:sym typeface="Open Sans"/>
              </a:rPr>
              <a:t>iterando</a:t>
            </a:r>
            <a:r>
              <a:rPr lang="es" sz="1200">
                <a:latin typeface="Open Sans"/>
                <a:ea typeface="Open Sans"/>
                <a:cs typeface="Open Sans"/>
                <a:sym typeface="Open Sans"/>
              </a:rPr>
              <a:t> las </a:t>
            </a:r>
            <a:r>
              <a:rPr b="1" lang="es" sz="1200">
                <a:latin typeface="Open Sans"/>
                <a:ea typeface="Open Sans"/>
                <a:cs typeface="Open Sans"/>
                <a:sym typeface="Open Sans"/>
              </a:rPr>
              <a:t>fases</a:t>
            </a:r>
            <a:r>
              <a:rPr lang="es" sz="1200">
                <a:latin typeface="Open Sans"/>
                <a:ea typeface="Open Sans"/>
                <a:cs typeface="Open Sans"/>
                <a:sym typeface="Open Sans"/>
              </a:rPr>
              <a:t> habituales de un </a:t>
            </a:r>
            <a:r>
              <a:rPr b="1" lang="es" sz="1200">
                <a:latin typeface="Open Sans"/>
                <a:ea typeface="Open Sans"/>
                <a:cs typeface="Open Sans"/>
                <a:sym typeface="Open Sans"/>
              </a:rPr>
              <a:t>proyecto</a:t>
            </a:r>
            <a:r>
              <a:rPr lang="es" sz="1200">
                <a:latin typeface="Open Sans"/>
                <a:ea typeface="Open Sans"/>
                <a:cs typeface="Open Sans"/>
                <a:sym typeface="Open Sans"/>
              </a:rPr>
              <a:t> de aprendizaje automático.</a:t>
            </a:r>
            <a:endParaRPr sz="1200">
              <a:latin typeface="Open Sans"/>
              <a:ea typeface="Open Sans"/>
              <a:cs typeface="Open Sans"/>
              <a:sym typeface="Open Sans"/>
            </a:endParaRPr>
          </a:p>
          <a:p>
            <a:pPr indent="-304800" lvl="0" marL="457200" rtl="0" algn="l">
              <a:lnSpc>
                <a:spcPct val="150000"/>
              </a:lnSpc>
              <a:spcBef>
                <a:spcPts val="0"/>
              </a:spcBef>
              <a:spcAft>
                <a:spcPts val="0"/>
              </a:spcAft>
              <a:buClr>
                <a:srgbClr val="6AA84F"/>
              </a:buClr>
              <a:buSzPts val="1200"/>
              <a:buFont typeface="Open Sans"/>
              <a:buChar char="●"/>
            </a:pPr>
            <a:r>
              <a:rPr b="1" lang="es" sz="1200">
                <a:latin typeface="Open Sans"/>
                <a:ea typeface="Open Sans"/>
                <a:cs typeface="Open Sans"/>
                <a:sym typeface="Open Sans"/>
              </a:rPr>
              <a:t>Objetivo</a:t>
            </a:r>
            <a:r>
              <a:rPr lang="es" sz="1200">
                <a:latin typeface="Open Sans"/>
                <a:ea typeface="Open Sans"/>
                <a:cs typeface="Open Sans"/>
                <a:sym typeface="Open Sans"/>
              </a:rPr>
              <a:t>: modelar la </a:t>
            </a:r>
            <a:r>
              <a:rPr b="1" lang="es" sz="1200">
                <a:latin typeface="Open Sans"/>
                <a:ea typeface="Open Sans"/>
                <a:cs typeface="Open Sans"/>
                <a:sym typeface="Open Sans"/>
              </a:rPr>
              <a:t>monitorización de gases a tiempo real</a:t>
            </a:r>
            <a:r>
              <a:rPr lang="es" sz="1200">
                <a:latin typeface="Open Sans"/>
                <a:ea typeface="Open Sans"/>
                <a:cs typeface="Open Sans"/>
                <a:sym typeface="Open Sans"/>
              </a:rPr>
              <a:t> a través de varios sensores</a:t>
            </a:r>
            <a:endParaRPr sz="1200">
              <a:latin typeface="Open Sans"/>
              <a:ea typeface="Open Sans"/>
              <a:cs typeface="Open Sans"/>
              <a:sym typeface="Open Sans"/>
            </a:endParaRPr>
          </a:p>
        </p:txBody>
      </p:sp>
      <p:sp>
        <p:nvSpPr>
          <p:cNvPr id="94" name="Google Shape;94;p15"/>
          <p:cNvSpPr txBox="1"/>
          <p:nvPr>
            <p:ph idx="1" type="body"/>
          </p:nvPr>
        </p:nvSpPr>
        <p:spPr>
          <a:xfrm>
            <a:off x="460200" y="3448297"/>
            <a:ext cx="4750500" cy="3693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rgbClr val="6AA84F"/>
              </a:buClr>
              <a:buSzPts val="1300"/>
              <a:buFont typeface="Open Sans"/>
              <a:buChar char="●"/>
            </a:pPr>
            <a:r>
              <a:rPr lang="es" sz="1300">
                <a:latin typeface="Open Sans"/>
                <a:ea typeface="Open Sans"/>
                <a:cs typeface="Open Sans"/>
                <a:sym typeface="Open Sans"/>
              </a:rPr>
              <a:t>Uso de varios </a:t>
            </a:r>
            <a:r>
              <a:rPr b="1" lang="es" sz="1300">
                <a:latin typeface="Open Sans"/>
                <a:ea typeface="Open Sans"/>
                <a:cs typeface="Open Sans"/>
                <a:sym typeface="Open Sans"/>
              </a:rPr>
              <a:t>modelos</a:t>
            </a:r>
            <a:r>
              <a:rPr lang="es" sz="1300">
                <a:latin typeface="Open Sans"/>
                <a:ea typeface="Open Sans"/>
                <a:cs typeface="Open Sans"/>
                <a:sym typeface="Open Sans"/>
              </a:rPr>
              <a:t> de la librería de </a:t>
            </a:r>
            <a:r>
              <a:rPr b="1" lang="es" sz="1300">
                <a:latin typeface="Open Sans"/>
                <a:ea typeface="Open Sans"/>
                <a:cs typeface="Open Sans"/>
                <a:sym typeface="Open Sans"/>
              </a:rPr>
              <a:t>Scikit-learn</a:t>
            </a:r>
            <a:endParaRPr b="1" sz="13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type="title"/>
          </p:nvPr>
        </p:nvSpPr>
        <p:spPr>
          <a:xfrm>
            <a:off x="329450" y="24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6AA84F"/>
                </a:solidFill>
                <a:latin typeface="Montserrat"/>
                <a:ea typeface="Montserrat"/>
                <a:cs typeface="Montserrat"/>
                <a:sym typeface="Montserrat"/>
              </a:rPr>
              <a:t>Análisis exploratorio de los datos</a:t>
            </a:r>
            <a:endParaRPr b="1">
              <a:solidFill>
                <a:srgbClr val="6AA84F"/>
              </a:solidFill>
              <a:latin typeface="Montserrat"/>
              <a:ea typeface="Montserrat"/>
              <a:cs typeface="Montserrat"/>
              <a:sym typeface="Montserrat"/>
            </a:endParaRPr>
          </a:p>
        </p:txBody>
      </p:sp>
      <p:sp>
        <p:nvSpPr>
          <p:cNvPr id="100" name="Google Shape;100;p16"/>
          <p:cNvSpPr/>
          <p:nvPr/>
        </p:nvSpPr>
        <p:spPr>
          <a:xfrm rot="5400000">
            <a:off x="4545000" y="-222125"/>
            <a:ext cx="54000" cy="9144000"/>
          </a:xfrm>
          <a:prstGeom prst="rect">
            <a:avLst/>
          </a:prstGeom>
          <a:solidFill>
            <a:srgbClr val="9ED9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rot="5400000">
            <a:off x="4545000" y="-168125"/>
            <a:ext cx="54000" cy="9144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2" name="Google Shape;102;p16"/>
          <p:cNvPicPr preferRelativeResize="0"/>
          <p:nvPr/>
        </p:nvPicPr>
        <p:blipFill>
          <a:blip r:embed="rId3">
            <a:alphaModFix/>
          </a:blip>
          <a:stretch>
            <a:fillRect/>
          </a:stretch>
        </p:blipFill>
        <p:spPr>
          <a:xfrm>
            <a:off x="311700" y="4534000"/>
            <a:ext cx="2964776" cy="508875"/>
          </a:xfrm>
          <a:prstGeom prst="rect">
            <a:avLst/>
          </a:prstGeom>
          <a:noFill/>
          <a:ln>
            <a:noFill/>
          </a:ln>
        </p:spPr>
      </p:pic>
      <p:sp>
        <p:nvSpPr>
          <p:cNvPr id="103" name="Google Shape;103;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04" name="Google Shape;104;p16"/>
          <p:cNvSpPr txBox="1"/>
          <p:nvPr/>
        </p:nvSpPr>
        <p:spPr>
          <a:xfrm>
            <a:off x="8846300" y="4717350"/>
            <a:ext cx="346200" cy="2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rgbClr val="595959"/>
                </a:solidFill>
                <a:latin typeface="Open Sans"/>
                <a:ea typeface="Open Sans"/>
                <a:cs typeface="Open Sans"/>
                <a:sym typeface="Open Sans"/>
              </a:rPr>
              <a:t>/22</a:t>
            </a:r>
            <a:endParaRPr sz="800">
              <a:solidFill>
                <a:srgbClr val="595959"/>
              </a:solidFill>
              <a:latin typeface="Open Sans"/>
              <a:ea typeface="Open Sans"/>
              <a:cs typeface="Open Sans"/>
              <a:sym typeface="Open Sans"/>
            </a:endParaRPr>
          </a:p>
        </p:txBody>
      </p:sp>
      <p:sp>
        <p:nvSpPr>
          <p:cNvPr id="105" name="Google Shape;105;p16"/>
          <p:cNvSpPr txBox="1"/>
          <p:nvPr/>
        </p:nvSpPr>
        <p:spPr>
          <a:xfrm>
            <a:off x="3028500" y="4376863"/>
            <a:ext cx="3087000" cy="66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David Cabornero Pascual</a:t>
            </a:r>
            <a:endParaRPr sz="1000">
              <a:solidFill>
                <a:srgbClr val="6AA84F"/>
              </a:solidFill>
              <a:latin typeface="Open Sans"/>
              <a:ea typeface="Open Sans"/>
              <a:cs typeface="Open Sans"/>
              <a:sym typeface="Open Sans"/>
            </a:endParaRPr>
          </a:p>
          <a:p>
            <a:pPr indent="0" lvl="0" marL="0" rtl="0" algn="ctr">
              <a:spcBef>
                <a:spcPts val="0"/>
              </a:spcBef>
              <a:spcAft>
                <a:spcPts val="0"/>
              </a:spcAft>
              <a:buNone/>
            </a:pPr>
            <a:r>
              <a:rPr lang="es" sz="1000">
                <a:solidFill>
                  <a:srgbClr val="666666"/>
                </a:solidFill>
                <a:latin typeface="Open Sans"/>
                <a:ea typeface="Open Sans"/>
                <a:cs typeface="Open Sans"/>
                <a:sym typeface="Open Sans"/>
              </a:rPr>
              <a:t>david.cabornero@estudiante.uam.es</a:t>
            </a:r>
            <a:endParaRPr sz="1000">
              <a:solidFill>
                <a:srgbClr val="666666"/>
              </a:solidFill>
              <a:latin typeface="Open Sans"/>
              <a:ea typeface="Open Sans"/>
              <a:cs typeface="Open Sans"/>
              <a:sym typeface="Open Sans"/>
            </a:endParaRPr>
          </a:p>
          <a:p>
            <a:pPr indent="0" lvl="0" marL="0" rtl="0" algn="ctr">
              <a:spcBef>
                <a:spcPts val="0"/>
              </a:spcBef>
              <a:spcAft>
                <a:spcPts val="0"/>
              </a:spcAft>
              <a:buNone/>
            </a:pPr>
            <a:r>
              <a:rPr lang="es" sz="1000">
                <a:solidFill>
                  <a:srgbClr val="6AA84F"/>
                </a:solidFill>
                <a:latin typeface="Open Sans"/>
                <a:ea typeface="Open Sans"/>
                <a:cs typeface="Open Sans"/>
                <a:sym typeface="Open Sans"/>
              </a:rPr>
              <a:t>Mario García Pascual</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mario.garciapascual@estudiante.uam.es</a:t>
            </a:r>
            <a:endParaRPr sz="1000">
              <a:solidFill>
                <a:srgbClr val="6AA84F"/>
              </a:solidFill>
              <a:latin typeface="Open Sans"/>
              <a:ea typeface="Open Sans"/>
              <a:cs typeface="Open Sans"/>
              <a:sym typeface="Open Sans"/>
            </a:endParaRPr>
          </a:p>
        </p:txBody>
      </p:sp>
      <p:sp>
        <p:nvSpPr>
          <p:cNvPr id="106" name="Google Shape;106;p16"/>
          <p:cNvSpPr txBox="1"/>
          <p:nvPr/>
        </p:nvSpPr>
        <p:spPr>
          <a:xfrm>
            <a:off x="5941425" y="4376875"/>
            <a:ext cx="2964900" cy="66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José Manuel Chacón</a:t>
            </a:r>
            <a:endParaRPr sz="1000">
              <a:solidFill>
                <a:srgbClr val="6AA84F"/>
              </a:solidFill>
              <a:latin typeface="Open Sans"/>
              <a:ea typeface="Open Sans"/>
              <a:cs typeface="Open Sans"/>
              <a:sym typeface="Open Sans"/>
            </a:endParaRPr>
          </a:p>
          <a:p>
            <a:pPr indent="0" lvl="0" marL="0" rtl="0" algn="ctr">
              <a:spcBef>
                <a:spcPts val="0"/>
              </a:spcBef>
              <a:spcAft>
                <a:spcPts val="0"/>
              </a:spcAft>
              <a:buNone/>
            </a:pPr>
            <a:r>
              <a:rPr lang="es" sz="1000">
                <a:solidFill>
                  <a:srgbClr val="666666"/>
                </a:solidFill>
                <a:latin typeface="Open Sans"/>
                <a:ea typeface="Open Sans"/>
                <a:cs typeface="Open Sans"/>
                <a:sym typeface="Open Sans"/>
              </a:rPr>
              <a:t>josem.chacon@estudiante.uam.es</a:t>
            </a:r>
            <a:endParaRPr sz="1000">
              <a:solidFill>
                <a:srgbClr val="666666"/>
              </a:solidFill>
              <a:latin typeface="Open Sans"/>
              <a:ea typeface="Open Sans"/>
              <a:cs typeface="Open Sans"/>
              <a:sym typeface="Open Sans"/>
            </a:endParaRPr>
          </a:p>
          <a:p>
            <a:pPr indent="0" lvl="0" marL="0" rtl="0" algn="ctr">
              <a:spcBef>
                <a:spcPts val="0"/>
              </a:spcBef>
              <a:spcAft>
                <a:spcPts val="0"/>
              </a:spcAft>
              <a:buNone/>
            </a:pPr>
            <a:r>
              <a:rPr lang="es" sz="1000">
                <a:solidFill>
                  <a:srgbClr val="6AA84F"/>
                </a:solidFill>
                <a:latin typeface="Open Sans"/>
                <a:ea typeface="Open Sans"/>
                <a:cs typeface="Open Sans"/>
                <a:sym typeface="Open Sans"/>
              </a:rPr>
              <a:t>Alejandro Santorum Varela</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alejandro.santorum@estudiante.uam.es</a:t>
            </a:r>
            <a:endParaRPr sz="1000">
              <a:solidFill>
                <a:srgbClr val="6AA84F"/>
              </a:solidFill>
              <a:latin typeface="Open Sans"/>
              <a:ea typeface="Open Sans"/>
              <a:cs typeface="Open Sans"/>
              <a:sym typeface="Open Sans"/>
            </a:endParaRPr>
          </a:p>
        </p:txBody>
      </p:sp>
      <p:pic>
        <p:nvPicPr>
          <p:cNvPr id="107" name="Google Shape;107;p16"/>
          <p:cNvPicPr preferRelativeResize="0"/>
          <p:nvPr/>
        </p:nvPicPr>
        <p:blipFill>
          <a:blip r:embed="rId4">
            <a:alphaModFix/>
          </a:blip>
          <a:stretch>
            <a:fillRect/>
          </a:stretch>
        </p:blipFill>
        <p:spPr>
          <a:xfrm>
            <a:off x="776275" y="914275"/>
            <a:ext cx="7591425" cy="1343025"/>
          </a:xfrm>
          <a:prstGeom prst="rect">
            <a:avLst/>
          </a:prstGeom>
          <a:noFill/>
          <a:ln>
            <a:noFill/>
          </a:ln>
        </p:spPr>
      </p:pic>
      <p:sp>
        <p:nvSpPr>
          <p:cNvPr id="108" name="Google Shape;108;p16"/>
          <p:cNvSpPr txBox="1"/>
          <p:nvPr/>
        </p:nvSpPr>
        <p:spPr>
          <a:xfrm>
            <a:off x="6008888" y="2693525"/>
            <a:ext cx="27114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 sz="1700">
                <a:latin typeface="Inter-Regular"/>
                <a:ea typeface="Inter-Regular"/>
                <a:cs typeface="Inter-Regular"/>
                <a:sym typeface="Inter-Regular"/>
              </a:rPr>
              <a:t>Background -&gt; 79.99 %</a:t>
            </a:r>
            <a:endParaRPr i="1" sz="1700">
              <a:latin typeface="Inter-Regular"/>
              <a:ea typeface="Inter-Regular"/>
              <a:cs typeface="Inter-Regular"/>
              <a:sym typeface="Inter-Regular"/>
            </a:endParaRPr>
          </a:p>
          <a:p>
            <a:pPr indent="0" lvl="0" marL="0" rtl="0" algn="l">
              <a:spcBef>
                <a:spcPts val="0"/>
              </a:spcBef>
              <a:spcAft>
                <a:spcPts val="0"/>
              </a:spcAft>
              <a:buNone/>
            </a:pPr>
            <a:r>
              <a:rPr i="1" lang="es" sz="1700">
                <a:latin typeface="Inter-Regular"/>
                <a:ea typeface="Inter-Regular"/>
                <a:cs typeface="Inter-Regular"/>
                <a:sym typeface="Inter-Regular"/>
              </a:rPr>
              <a:t>Vino -&gt; 11.57 %</a:t>
            </a:r>
            <a:endParaRPr i="1" sz="1700">
              <a:latin typeface="Inter-Regular"/>
              <a:ea typeface="Inter-Regular"/>
              <a:cs typeface="Inter-Regular"/>
              <a:sym typeface="Inter-Regular"/>
            </a:endParaRPr>
          </a:p>
          <a:p>
            <a:pPr indent="0" lvl="0" marL="0" rtl="0" algn="l">
              <a:spcBef>
                <a:spcPts val="0"/>
              </a:spcBef>
              <a:spcAft>
                <a:spcPts val="0"/>
              </a:spcAft>
              <a:buNone/>
            </a:pPr>
            <a:r>
              <a:rPr i="1" lang="es" sz="1700">
                <a:latin typeface="Inter-Regular"/>
                <a:ea typeface="Inter-Regular"/>
                <a:cs typeface="Inter-Regular"/>
                <a:sym typeface="Inter-Regular"/>
              </a:rPr>
              <a:t>Plátano -&gt; 8.44 %</a:t>
            </a:r>
            <a:endParaRPr i="1" sz="1700">
              <a:latin typeface="Inter-Regular"/>
              <a:ea typeface="Inter-Regular"/>
              <a:cs typeface="Inter-Regular"/>
              <a:sym typeface="Inter-Regular"/>
            </a:endParaRPr>
          </a:p>
        </p:txBody>
      </p:sp>
      <p:sp>
        <p:nvSpPr>
          <p:cNvPr id="109" name="Google Shape;109;p16"/>
          <p:cNvSpPr txBox="1"/>
          <p:nvPr>
            <p:ph idx="1" type="body"/>
          </p:nvPr>
        </p:nvSpPr>
        <p:spPr>
          <a:xfrm>
            <a:off x="744400" y="2718271"/>
            <a:ext cx="4793100" cy="9201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6AA84F"/>
              </a:buClr>
              <a:buSzPts val="1200"/>
              <a:buFont typeface="Open Sans"/>
              <a:buChar char="●"/>
            </a:pPr>
            <a:r>
              <a:rPr b="1" lang="es" sz="1200">
                <a:latin typeface="Open Sans"/>
                <a:ea typeface="Open Sans"/>
                <a:cs typeface="Open Sans"/>
                <a:sym typeface="Open Sans"/>
              </a:rPr>
              <a:t>100 series temporales</a:t>
            </a:r>
            <a:r>
              <a:rPr lang="es" sz="1200">
                <a:latin typeface="Open Sans"/>
                <a:ea typeface="Open Sans"/>
                <a:cs typeface="Open Sans"/>
                <a:sym typeface="Open Sans"/>
              </a:rPr>
              <a:t> con mediciones de </a:t>
            </a:r>
            <a:r>
              <a:rPr b="1" lang="es" sz="1200">
                <a:latin typeface="Open Sans"/>
                <a:ea typeface="Open Sans"/>
                <a:cs typeface="Open Sans"/>
                <a:sym typeface="Open Sans"/>
              </a:rPr>
              <a:t>10 sensores</a:t>
            </a:r>
            <a:r>
              <a:rPr lang="es" sz="1200">
                <a:latin typeface="Open Sans"/>
                <a:ea typeface="Open Sans"/>
                <a:cs typeface="Open Sans"/>
                <a:sym typeface="Open Sans"/>
              </a:rPr>
              <a:t>.</a:t>
            </a:r>
            <a:endParaRPr sz="1200">
              <a:latin typeface="Open Sans"/>
              <a:ea typeface="Open Sans"/>
              <a:cs typeface="Open Sans"/>
              <a:sym typeface="Open Sans"/>
            </a:endParaRPr>
          </a:p>
          <a:p>
            <a:pPr indent="-304800" lvl="0" marL="457200" rtl="0" algn="l">
              <a:lnSpc>
                <a:spcPct val="150000"/>
              </a:lnSpc>
              <a:spcBef>
                <a:spcPts val="0"/>
              </a:spcBef>
              <a:spcAft>
                <a:spcPts val="0"/>
              </a:spcAft>
              <a:buClr>
                <a:srgbClr val="6AA84F"/>
              </a:buClr>
              <a:buSzPts val="1200"/>
              <a:buFont typeface="Open Sans"/>
              <a:buChar char="●"/>
            </a:pPr>
            <a:r>
              <a:rPr lang="es" sz="1200">
                <a:latin typeface="Open Sans"/>
                <a:ea typeface="Open Sans"/>
                <a:cs typeface="Open Sans"/>
                <a:sym typeface="Open Sans"/>
              </a:rPr>
              <a:t>3 clases a distinguir: </a:t>
            </a:r>
            <a:r>
              <a:rPr b="1" lang="es" sz="1200">
                <a:latin typeface="Open Sans"/>
                <a:ea typeface="Open Sans"/>
                <a:cs typeface="Open Sans"/>
                <a:sym typeface="Open Sans"/>
              </a:rPr>
              <a:t>vino, plátano y </a:t>
            </a:r>
            <a:r>
              <a:rPr b="1" i="1" lang="es" sz="1200">
                <a:latin typeface="Open Sans"/>
                <a:ea typeface="Open Sans"/>
                <a:cs typeface="Open Sans"/>
                <a:sym typeface="Open Sans"/>
              </a:rPr>
              <a:t>background</a:t>
            </a:r>
            <a:r>
              <a:rPr lang="es" sz="1200">
                <a:latin typeface="Open Sans"/>
                <a:ea typeface="Open Sans"/>
                <a:cs typeface="Open Sans"/>
                <a:sym typeface="Open Sans"/>
              </a:rPr>
              <a:t>.</a:t>
            </a:r>
            <a:endParaRPr sz="1200">
              <a:latin typeface="Open Sans"/>
              <a:ea typeface="Open Sans"/>
              <a:cs typeface="Open Sans"/>
              <a:sym typeface="Open Sans"/>
            </a:endParaRPr>
          </a:p>
          <a:p>
            <a:pPr indent="-304800" lvl="0" marL="457200" rtl="0" algn="l">
              <a:lnSpc>
                <a:spcPct val="150000"/>
              </a:lnSpc>
              <a:spcBef>
                <a:spcPts val="0"/>
              </a:spcBef>
              <a:spcAft>
                <a:spcPts val="0"/>
              </a:spcAft>
              <a:buClr>
                <a:srgbClr val="6AA84F"/>
              </a:buClr>
              <a:buSzPts val="1200"/>
              <a:buFont typeface="Open Sans"/>
              <a:buChar char="●"/>
            </a:pPr>
            <a:r>
              <a:rPr b="1" lang="es" sz="1200">
                <a:latin typeface="Open Sans"/>
                <a:ea typeface="Open Sans"/>
                <a:cs typeface="Open Sans"/>
                <a:sym typeface="Open Sans"/>
              </a:rPr>
              <a:t>Desbalance </a:t>
            </a:r>
            <a:r>
              <a:rPr lang="es" sz="1200">
                <a:latin typeface="Open Sans"/>
                <a:ea typeface="Open Sans"/>
                <a:cs typeface="Open Sans"/>
                <a:sym typeface="Open Sans"/>
              </a:rPr>
              <a:t>de ejemplos de</a:t>
            </a:r>
            <a:r>
              <a:rPr b="1" lang="es" sz="1200">
                <a:latin typeface="Open Sans"/>
                <a:ea typeface="Open Sans"/>
                <a:cs typeface="Open Sans"/>
                <a:sym typeface="Open Sans"/>
              </a:rPr>
              <a:t> cada clase.</a:t>
            </a:r>
            <a:endParaRPr sz="12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p:nvPr/>
        </p:nvSpPr>
        <p:spPr>
          <a:xfrm rot="5400000">
            <a:off x="4545000" y="-222125"/>
            <a:ext cx="54000" cy="9144000"/>
          </a:xfrm>
          <a:prstGeom prst="rect">
            <a:avLst/>
          </a:prstGeom>
          <a:solidFill>
            <a:srgbClr val="9ED9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rot="5400000">
            <a:off x="4545000" y="-168125"/>
            <a:ext cx="54000" cy="9144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6" name="Google Shape;116;p17"/>
          <p:cNvPicPr preferRelativeResize="0"/>
          <p:nvPr/>
        </p:nvPicPr>
        <p:blipFill>
          <a:blip r:embed="rId3">
            <a:alphaModFix/>
          </a:blip>
          <a:stretch>
            <a:fillRect/>
          </a:stretch>
        </p:blipFill>
        <p:spPr>
          <a:xfrm>
            <a:off x="311700" y="4534000"/>
            <a:ext cx="2964776" cy="508875"/>
          </a:xfrm>
          <a:prstGeom prst="rect">
            <a:avLst/>
          </a:prstGeom>
          <a:noFill/>
          <a:ln>
            <a:noFill/>
          </a:ln>
        </p:spPr>
      </p:pic>
      <p:sp>
        <p:nvSpPr>
          <p:cNvPr id="117" name="Google Shape;117;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18" name="Google Shape;118;p17"/>
          <p:cNvSpPr txBox="1"/>
          <p:nvPr/>
        </p:nvSpPr>
        <p:spPr>
          <a:xfrm>
            <a:off x="8846300" y="4717350"/>
            <a:ext cx="346200" cy="2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rgbClr val="595959"/>
                </a:solidFill>
                <a:latin typeface="Open Sans"/>
                <a:ea typeface="Open Sans"/>
                <a:cs typeface="Open Sans"/>
                <a:sym typeface="Open Sans"/>
              </a:rPr>
              <a:t>/22</a:t>
            </a:r>
            <a:endParaRPr sz="800">
              <a:solidFill>
                <a:srgbClr val="595959"/>
              </a:solidFill>
              <a:latin typeface="Open Sans"/>
              <a:ea typeface="Open Sans"/>
              <a:cs typeface="Open Sans"/>
              <a:sym typeface="Open Sans"/>
            </a:endParaRPr>
          </a:p>
        </p:txBody>
      </p:sp>
      <p:sp>
        <p:nvSpPr>
          <p:cNvPr id="119" name="Google Shape;119;p17"/>
          <p:cNvSpPr txBox="1"/>
          <p:nvPr/>
        </p:nvSpPr>
        <p:spPr>
          <a:xfrm>
            <a:off x="3028500" y="4376863"/>
            <a:ext cx="3087000" cy="66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David Cabornero Pascual</a:t>
            </a:r>
            <a:endParaRPr sz="1000">
              <a:solidFill>
                <a:srgbClr val="6AA84F"/>
              </a:solidFill>
              <a:latin typeface="Open Sans"/>
              <a:ea typeface="Open Sans"/>
              <a:cs typeface="Open Sans"/>
              <a:sym typeface="Open Sans"/>
            </a:endParaRPr>
          </a:p>
          <a:p>
            <a:pPr indent="0" lvl="0" marL="0" rtl="0" algn="ctr">
              <a:spcBef>
                <a:spcPts val="0"/>
              </a:spcBef>
              <a:spcAft>
                <a:spcPts val="0"/>
              </a:spcAft>
              <a:buNone/>
            </a:pPr>
            <a:r>
              <a:rPr lang="es" sz="1000">
                <a:solidFill>
                  <a:srgbClr val="666666"/>
                </a:solidFill>
                <a:latin typeface="Open Sans"/>
                <a:ea typeface="Open Sans"/>
                <a:cs typeface="Open Sans"/>
                <a:sym typeface="Open Sans"/>
              </a:rPr>
              <a:t>david.cabornero@estudiante.uam.es</a:t>
            </a:r>
            <a:endParaRPr sz="1000">
              <a:solidFill>
                <a:srgbClr val="666666"/>
              </a:solidFill>
              <a:latin typeface="Open Sans"/>
              <a:ea typeface="Open Sans"/>
              <a:cs typeface="Open Sans"/>
              <a:sym typeface="Open Sans"/>
            </a:endParaRPr>
          </a:p>
          <a:p>
            <a:pPr indent="0" lvl="0" marL="0" rtl="0" algn="ctr">
              <a:spcBef>
                <a:spcPts val="0"/>
              </a:spcBef>
              <a:spcAft>
                <a:spcPts val="0"/>
              </a:spcAft>
              <a:buNone/>
            </a:pPr>
            <a:r>
              <a:rPr lang="es" sz="1000">
                <a:solidFill>
                  <a:srgbClr val="6AA84F"/>
                </a:solidFill>
                <a:latin typeface="Open Sans"/>
                <a:ea typeface="Open Sans"/>
                <a:cs typeface="Open Sans"/>
                <a:sym typeface="Open Sans"/>
              </a:rPr>
              <a:t>Mario García Pascual</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mario.garciapascual@estudiante.uam.es</a:t>
            </a:r>
            <a:endParaRPr sz="1000">
              <a:solidFill>
                <a:srgbClr val="6AA84F"/>
              </a:solidFill>
              <a:latin typeface="Open Sans"/>
              <a:ea typeface="Open Sans"/>
              <a:cs typeface="Open Sans"/>
              <a:sym typeface="Open Sans"/>
            </a:endParaRPr>
          </a:p>
        </p:txBody>
      </p:sp>
      <p:sp>
        <p:nvSpPr>
          <p:cNvPr id="120" name="Google Shape;120;p17"/>
          <p:cNvSpPr txBox="1"/>
          <p:nvPr/>
        </p:nvSpPr>
        <p:spPr>
          <a:xfrm>
            <a:off x="5941425" y="4376875"/>
            <a:ext cx="2964900" cy="66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José Manuel Chacón</a:t>
            </a:r>
            <a:endParaRPr sz="1000">
              <a:solidFill>
                <a:srgbClr val="6AA84F"/>
              </a:solidFill>
              <a:latin typeface="Open Sans"/>
              <a:ea typeface="Open Sans"/>
              <a:cs typeface="Open Sans"/>
              <a:sym typeface="Open Sans"/>
            </a:endParaRPr>
          </a:p>
          <a:p>
            <a:pPr indent="0" lvl="0" marL="0" rtl="0" algn="ctr">
              <a:spcBef>
                <a:spcPts val="0"/>
              </a:spcBef>
              <a:spcAft>
                <a:spcPts val="0"/>
              </a:spcAft>
              <a:buNone/>
            </a:pPr>
            <a:r>
              <a:rPr lang="es" sz="1000">
                <a:solidFill>
                  <a:srgbClr val="666666"/>
                </a:solidFill>
                <a:latin typeface="Open Sans"/>
                <a:ea typeface="Open Sans"/>
                <a:cs typeface="Open Sans"/>
                <a:sym typeface="Open Sans"/>
              </a:rPr>
              <a:t>josem.chacon@estudiante.uam.es</a:t>
            </a:r>
            <a:endParaRPr sz="1000">
              <a:solidFill>
                <a:srgbClr val="666666"/>
              </a:solidFill>
              <a:latin typeface="Open Sans"/>
              <a:ea typeface="Open Sans"/>
              <a:cs typeface="Open Sans"/>
              <a:sym typeface="Open Sans"/>
            </a:endParaRPr>
          </a:p>
          <a:p>
            <a:pPr indent="0" lvl="0" marL="0" rtl="0" algn="ctr">
              <a:spcBef>
                <a:spcPts val="0"/>
              </a:spcBef>
              <a:spcAft>
                <a:spcPts val="0"/>
              </a:spcAft>
              <a:buNone/>
            </a:pPr>
            <a:r>
              <a:rPr lang="es" sz="1000">
                <a:solidFill>
                  <a:srgbClr val="6AA84F"/>
                </a:solidFill>
                <a:latin typeface="Open Sans"/>
                <a:ea typeface="Open Sans"/>
                <a:cs typeface="Open Sans"/>
                <a:sym typeface="Open Sans"/>
              </a:rPr>
              <a:t>Alejandro Santorum Varela</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alejandro.santorum@estudiante.uam.es</a:t>
            </a:r>
            <a:endParaRPr sz="1000">
              <a:solidFill>
                <a:srgbClr val="6AA84F"/>
              </a:solidFill>
              <a:latin typeface="Open Sans"/>
              <a:ea typeface="Open Sans"/>
              <a:cs typeface="Open Sans"/>
              <a:sym typeface="Open Sans"/>
            </a:endParaRPr>
          </a:p>
        </p:txBody>
      </p:sp>
      <p:pic>
        <p:nvPicPr>
          <p:cNvPr id="121" name="Google Shape;121;p17"/>
          <p:cNvPicPr preferRelativeResize="0"/>
          <p:nvPr/>
        </p:nvPicPr>
        <p:blipFill>
          <a:blip r:embed="rId4">
            <a:alphaModFix/>
          </a:blip>
          <a:stretch>
            <a:fillRect/>
          </a:stretch>
        </p:blipFill>
        <p:spPr>
          <a:xfrm>
            <a:off x="1244200" y="333550"/>
            <a:ext cx="6485500" cy="3940199"/>
          </a:xfrm>
          <a:prstGeom prst="rect">
            <a:avLst/>
          </a:prstGeom>
          <a:noFill/>
          <a:ln>
            <a:noFill/>
          </a:ln>
        </p:spPr>
      </p:pic>
      <p:sp>
        <p:nvSpPr>
          <p:cNvPr id="122" name="Google Shape;122;p17"/>
          <p:cNvSpPr txBox="1"/>
          <p:nvPr>
            <p:ph type="title"/>
          </p:nvPr>
        </p:nvSpPr>
        <p:spPr>
          <a:xfrm>
            <a:off x="273450" y="130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6AA84F"/>
                </a:solidFill>
                <a:latin typeface="Montserrat"/>
                <a:ea typeface="Montserrat"/>
                <a:cs typeface="Montserrat"/>
                <a:sym typeface="Montserrat"/>
              </a:rPr>
              <a:t>El gran reto</a:t>
            </a:r>
            <a:endParaRPr b="1">
              <a:solidFill>
                <a:srgbClr val="6AA84F"/>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329450" y="24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6AA84F"/>
                </a:solidFill>
                <a:latin typeface="Montserrat"/>
                <a:ea typeface="Montserrat"/>
                <a:cs typeface="Montserrat"/>
                <a:sym typeface="Montserrat"/>
              </a:rPr>
              <a:t>Tratamiento de datos</a:t>
            </a:r>
            <a:endParaRPr b="1">
              <a:solidFill>
                <a:srgbClr val="6AA84F"/>
              </a:solidFill>
              <a:latin typeface="Montserrat"/>
              <a:ea typeface="Montserrat"/>
              <a:cs typeface="Montserrat"/>
              <a:sym typeface="Montserrat"/>
            </a:endParaRPr>
          </a:p>
        </p:txBody>
      </p:sp>
      <p:sp>
        <p:nvSpPr>
          <p:cNvPr id="128" name="Google Shape;128;p18"/>
          <p:cNvSpPr/>
          <p:nvPr/>
        </p:nvSpPr>
        <p:spPr>
          <a:xfrm rot="5400000">
            <a:off x="4545000" y="-222125"/>
            <a:ext cx="54000" cy="9144000"/>
          </a:xfrm>
          <a:prstGeom prst="rect">
            <a:avLst/>
          </a:prstGeom>
          <a:solidFill>
            <a:srgbClr val="9ED9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nvSpPr>
        <p:spPr>
          <a:xfrm rot="5400000">
            <a:off x="4545000" y="-168125"/>
            <a:ext cx="54000" cy="9144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0" name="Google Shape;130;p18"/>
          <p:cNvPicPr preferRelativeResize="0"/>
          <p:nvPr/>
        </p:nvPicPr>
        <p:blipFill>
          <a:blip r:embed="rId3">
            <a:alphaModFix/>
          </a:blip>
          <a:stretch>
            <a:fillRect/>
          </a:stretch>
        </p:blipFill>
        <p:spPr>
          <a:xfrm>
            <a:off x="311700" y="4534000"/>
            <a:ext cx="2964776" cy="508875"/>
          </a:xfrm>
          <a:prstGeom prst="rect">
            <a:avLst/>
          </a:prstGeom>
          <a:noFill/>
          <a:ln>
            <a:noFill/>
          </a:ln>
        </p:spPr>
      </p:pic>
      <p:pic>
        <p:nvPicPr>
          <p:cNvPr id="131" name="Google Shape;131;p18"/>
          <p:cNvPicPr preferRelativeResize="0"/>
          <p:nvPr/>
        </p:nvPicPr>
        <p:blipFill>
          <a:blip r:embed="rId4">
            <a:alphaModFix/>
          </a:blip>
          <a:stretch>
            <a:fillRect/>
          </a:stretch>
        </p:blipFill>
        <p:spPr>
          <a:xfrm>
            <a:off x="329450" y="866950"/>
            <a:ext cx="1900054" cy="3198825"/>
          </a:xfrm>
          <a:prstGeom prst="rect">
            <a:avLst/>
          </a:prstGeom>
          <a:noFill/>
          <a:ln>
            <a:noFill/>
          </a:ln>
        </p:spPr>
      </p:pic>
      <p:sp>
        <p:nvSpPr>
          <p:cNvPr id="132" name="Google Shape;13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33" name="Google Shape;133;p18"/>
          <p:cNvSpPr txBox="1"/>
          <p:nvPr/>
        </p:nvSpPr>
        <p:spPr>
          <a:xfrm>
            <a:off x="8846300" y="4717350"/>
            <a:ext cx="346200" cy="2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rgbClr val="595959"/>
                </a:solidFill>
                <a:latin typeface="Open Sans"/>
                <a:ea typeface="Open Sans"/>
                <a:cs typeface="Open Sans"/>
                <a:sym typeface="Open Sans"/>
              </a:rPr>
              <a:t>/22</a:t>
            </a:r>
            <a:endParaRPr sz="800">
              <a:solidFill>
                <a:srgbClr val="595959"/>
              </a:solidFill>
              <a:latin typeface="Open Sans"/>
              <a:ea typeface="Open Sans"/>
              <a:cs typeface="Open Sans"/>
              <a:sym typeface="Open Sans"/>
            </a:endParaRPr>
          </a:p>
        </p:txBody>
      </p:sp>
      <p:sp>
        <p:nvSpPr>
          <p:cNvPr id="134" name="Google Shape;134;p18"/>
          <p:cNvSpPr txBox="1"/>
          <p:nvPr/>
        </p:nvSpPr>
        <p:spPr>
          <a:xfrm>
            <a:off x="3028500" y="4376863"/>
            <a:ext cx="3087000" cy="66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David Cabornero Pascual</a:t>
            </a:r>
            <a:endParaRPr sz="1000">
              <a:solidFill>
                <a:srgbClr val="6AA84F"/>
              </a:solidFill>
              <a:latin typeface="Open Sans"/>
              <a:ea typeface="Open Sans"/>
              <a:cs typeface="Open Sans"/>
              <a:sym typeface="Open Sans"/>
            </a:endParaRPr>
          </a:p>
          <a:p>
            <a:pPr indent="0" lvl="0" marL="0" rtl="0" algn="ctr">
              <a:spcBef>
                <a:spcPts val="0"/>
              </a:spcBef>
              <a:spcAft>
                <a:spcPts val="0"/>
              </a:spcAft>
              <a:buNone/>
            </a:pPr>
            <a:r>
              <a:rPr lang="es" sz="1000">
                <a:solidFill>
                  <a:srgbClr val="666666"/>
                </a:solidFill>
                <a:latin typeface="Open Sans"/>
                <a:ea typeface="Open Sans"/>
                <a:cs typeface="Open Sans"/>
                <a:sym typeface="Open Sans"/>
              </a:rPr>
              <a:t>david.cabornero@estudiante.uam.es</a:t>
            </a:r>
            <a:endParaRPr sz="1000">
              <a:solidFill>
                <a:srgbClr val="666666"/>
              </a:solidFill>
              <a:latin typeface="Open Sans"/>
              <a:ea typeface="Open Sans"/>
              <a:cs typeface="Open Sans"/>
              <a:sym typeface="Open Sans"/>
            </a:endParaRPr>
          </a:p>
          <a:p>
            <a:pPr indent="0" lvl="0" marL="0" rtl="0" algn="ctr">
              <a:spcBef>
                <a:spcPts val="0"/>
              </a:spcBef>
              <a:spcAft>
                <a:spcPts val="0"/>
              </a:spcAft>
              <a:buNone/>
            </a:pPr>
            <a:r>
              <a:rPr lang="es" sz="1000">
                <a:solidFill>
                  <a:srgbClr val="6AA84F"/>
                </a:solidFill>
                <a:latin typeface="Open Sans"/>
                <a:ea typeface="Open Sans"/>
                <a:cs typeface="Open Sans"/>
                <a:sym typeface="Open Sans"/>
              </a:rPr>
              <a:t>Mario García Pascual</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mario.garciapascual@estudiante.uam.es</a:t>
            </a:r>
            <a:endParaRPr sz="1000">
              <a:solidFill>
                <a:srgbClr val="6AA84F"/>
              </a:solidFill>
              <a:latin typeface="Open Sans"/>
              <a:ea typeface="Open Sans"/>
              <a:cs typeface="Open Sans"/>
              <a:sym typeface="Open Sans"/>
            </a:endParaRPr>
          </a:p>
        </p:txBody>
      </p:sp>
      <p:sp>
        <p:nvSpPr>
          <p:cNvPr id="135" name="Google Shape;135;p18"/>
          <p:cNvSpPr txBox="1"/>
          <p:nvPr/>
        </p:nvSpPr>
        <p:spPr>
          <a:xfrm>
            <a:off x="5941425" y="4376875"/>
            <a:ext cx="2964900" cy="66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José Manuel Chacón</a:t>
            </a:r>
            <a:endParaRPr sz="1000">
              <a:solidFill>
                <a:srgbClr val="6AA84F"/>
              </a:solidFill>
              <a:latin typeface="Open Sans"/>
              <a:ea typeface="Open Sans"/>
              <a:cs typeface="Open Sans"/>
              <a:sym typeface="Open Sans"/>
            </a:endParaRPr>
          </a:p>
          <a:p>
            <a:pPr indent="0" lvl="0" marL="0" rtl="0" algn="ctr">
              <a:spcBef>
                <a:spcPts val="0"/>
              </a:spcBef>
              <a:spcAft>
                <a:spcPts val="0"/>
              </a:spcAft>
              <a:buNone/>
            </a:pPr>
            <a:r>
              <a:rPr lang="es" sz="1000">
                <a:solidFill>
                  <a:srgbClr val="666666"/>
                </a:solidFill>
                <a:latin typeface="Open Sans"/>
                <a:ea typeface="Open Sans"/>
                <a:cs typeface="Open Sans"/>
                <a:sym typeface="Open Sans"/>
              </a:rPr>
              <a:t>josem.chacon@estudiante.uam.es</a:t>
            </a:r>
            <a:endParaRPr sz="1000">
              <a:solidFill>
                <a:srgbClr val="666666"/>
              </a:solidFill>
              <a:latin typeface="Open Sans"/>
              <a:ea typeface="Open Sans"/>
              <a:cs typeface="Open Sans"/>
              <a:sym typeface="Open Sans"/>
            </a:endParaRPr>
          </a:p>
          <a:p>
            <a:pPr indent="0" lvl="0" marL="0" rtl="0" algn="ctr">
              <a:spcBef>
                <a:spcPts val="0"/>
              </a:spcBef>
              <a:spcAft>
                <a:spcPts val="0"/>
              </a:spcAft>
              <a:buNone/>
            </a:pPr>
            <a:r>
              <a:rPr lang="es" sz="1000">
                <a:solidFill>
                  <a:srgbClr val="6AA84F"/>
                </a:solidFill>
                <a:latin typeface="Open Sans"/>
                <a:ea typeface="Open Sans"/>
                <a:cs typeface="Open Sans"/>
                <a:sym typeface="Open Sans"/>
              </a:rPr>
              <a:t>Alejandro Santorum Varela</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alejandro.santorum@estudiante.uam.es</a:t>
            </a:r>
            <a:endParaRPr sz="1000">
              <a:solidFill>
                <a:srgbClr val="6AA84F"/>
              </a:solidFill>
              <a:latin typeface="Open Sans"/>
              <a:ea typeface="Open Sans"/>
              <a:cs typeface="Open Sans"/>
              <a:sym typeface="Open Sans"/>
            </a:endParaRPr>
          </a:p>
        </p:txBody>
      </p:sp>
      <p:sp>
        <p:nvSpPr>
          <p:cNvPr id="136" name="Google Shape;136;p18"/>
          <p:cNvSpPr txBox="1"/>
          <p:nvPr>
            <p:ph idx="1" type="body"/>
          </p:nvPr>
        </p:nvSpPr>
        <p:spPr>
          <a:xfrm>
            <a:off x="2553775" y="1262971"/>
            <a:ext cx="4793100" cy="9201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6AA84F"/>
              </a:buClr>
              <a:buSzPts val="1200"/>
              <a:buFont typeface="Open Sans"/>
              <a:buChar char="●"/>
            </a:pPr>
            <a:r>
              <a:rPr b="1" lang="es" sz="1200">
                <a:latin typeface="Open Sans"/>
                <a:ea typeface="Open Sans"/>
                <a:cs typeface="Open Sans"/>
                <a:sym typeface="Open Sans"/>
              </a:rPr>
              <a:t>Corrección inicio </a:t>
            </a:r>
            <a:r>
              <a:rPr lang="es" sz="1200">
                <a:latin typeface="Open Sans"/>
                <a:ea typeface="Open Sans"/>
                <a:cs typeface="Open Sans"/>
                <a:sym typeface="Open Sans"/>
              </a:rPr>
              <a:t>y</a:t>
            </a:r>
            <a:r>
              <a:rPr b="1" lang="es" sz="1200">
                <a:latin typeface="Open Sans"/>
                <a:ea typeface="Open Sans"/>
                <a:cs typeface="Open Sans"/>
                <a:sym typeface="Open Sans"/>
              </a:rPr>
              <a:t> final </a:t>
            </a:r>
            <a:r>
              <a:rPr lang="es" sz="1200">
                <a:latin typeface="Open Sans"/>
                <a:ea typeface="Open Sans"/>
                <a:cs typeface="Open Sans"/>
                <a:sym typeface="Open Sans"/>
              </a:rPr>
              <a:t>de los estímulos</a:t>
            </a:r>
            <a:r>
              <a:rPr b="1" lang="es" sz="1200">
                <a:latin typeface="Open Sans"/>
                <a:ea typeface="Open Sans"/>
                <a:cs typeface="Open Sans"/>
                <a:sym typeface="Open Sans"/>
              </a:rPr>
              <a:t>.</a:t>
            </a:r>
            <a:endParaRPr b="1" sz="1200">
              <a:latin typeface="Open Sans"/>
              <a:ea typeface="Open Sans"/>
              <a:cs typeface="Open Sans"/>
              <a:sym typeface="Open Sans"/>
            </a:endParaRPr>
          </a:p>
          <a:p>
            <a:pPr indent="-304800" lvl="0" marL="457200" rtl="0" algn="l">
              <a:lnSpc>
                <a:spcPct val="150000"/>
              </a:lnSpc>
              <a:spcBef>
                <a:spcPts val="0"/>
              </a:spcBef>
              <a:spcAft>
                <a:spcPts val="0"/>
              </a:spcAft>
              <a:buClr>
                <a:srgbClr val="6AA84F"/>
              </a:buClr>
              <a:buSzPts val="1200"/>
              <a:buFont typeface="Open Sans"/>
              <a:buChar char="●"/>
            </a:pPr>
            <a:r>
              <a:rPr b="1" lang="es" sz="1200">
                <a:latin typeface="Open Sans"/>
                <a:ea typeface="Open Sans"/>
                <a:cs typeface="Open Sans"/>
                <a:sym typeface="Open Sans"/>
              </a:rPr>
              <a:t>Estandarización </a:t>
            </a:r>
            <a:r>
              <a:rPr lang="es" sz="1200">
                <a:latin typeface="Open Sans"/>
                <a:ea typeface="Open Sans"/>
                <a:cs typeface="Open Sans"/>
                <a:sym typeface="Open Sans"/>
              </a:rPr>
              <a:t>los datos si es necesario.</a:t>
            </a:r>
            <a:endParaRPr sz="1200">
              <a:latin typeface="Open Sans"/>
              <a:ea typeface="Open Sans"/>
              <a:cs typeface="Open Sans"/>
              <a:sym typeface="Open Sans"/>
            </a:endParaRPr>
          </a:p>
          <a:p>
            <a:pPr indent="-304800" lvl="0" marL="457200" rtl="0" algn="l">
              <a:lnSpc>
                <a:spcPct val="150000"/>
              </a:lnSpc>
              <a:spcBef>
                <a:spcPts val="0"/>
              </a:spcBef>
              <a:spcAft>
                <a:spcPts val="0"/>
              </a:spcAft>
              <a:buClr>
                <a:srgbClr val="6AA84F"/>
              </a:buClr>
              <a:buSzPts val="1200"/>
              <a:buFont typeface="Open Sans"/>
              <a:buChar char="●"/>
            </a:pPr>
            <a:r>
              <a:rPr b="1" lang="es" sz="1200">
                <a:latin typeface="Open Sans"/>
                <a:ea typeface="Open Sans"/>
                <a:cs typeface="Open Sans"/>
                <a:sym typeface="Open Sans"/>
              </a:rPr>
              <a:t>Síntesis</a:t>
            </a:r>
            <a:r>
              <a:rPr lang="es" sz="1200">
                <a:latin typeface="Open Sans"/>
                <a:ea typeface="Open Sans"/>
                <a:cs typeface="Open Sans"/>
                <a:sym typeface="Open Sans"/>
              </a:rPr>
              <a:t> de datos nuevos de las </a:t>
            </a:r>
            <a:r>
              <a:rPr b="1" lang="es" sz="1200">
                <a:latin typeface="Open Sans"/>
                <a:ea typeface="Open Sans"/>
                <a:cs typeface="Open Sans"/>
                <a:sym typeface="Open Sans"/>
              </a:rPr>
              <a:t>clases minoritarias</a:t>
            </a:r>
            <a:r>
              <a:rPr lang="es" sz="1200">
                <a:latin typeface="Open Sans"/>
                <a:ea typeface="Open Sans"/>
                <a:cs typeface="Open Sans"/>
                <a:sym typeface="Open Sans"/>
              </a:rPr>
              <a:t>.</a:t>
            </a:r>
            <a:endParaRPr sz="1200">
              <a:latin typeface="Open Sans"/>
              <a:ea typeface="Open Sans"/>
              <a:cs typeface="Open Sans"/>
              <a:sym typeface="Open Sans"/>
            </a:endParaRPr>
          </a:p>
        </p:txBody>
      </p:sp>
      <p:sp>
        <p:nvSpPr>
          <p:cNvPr id="137" name="Google Shape;137;p18"/>
          <p:cNvSpPr txBox="1"/>
          <p:nvPr>
            <p:ph idx="1" type="body"/>
          </p:nvPr>
        </p:nvSpPr>
        <p:spPr>
          <a:xfrm>
            <a:off x="2553775" y="2495963"/>
            <a:ext cx="5856900" cy="12372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6AA84F"/>
              </a:buClr>
              <a:buSzPts val="1200"/>
              <a:buFont typeface="Open Sans"/>
              <a:buChar char="●"/>
            </a:pPr>
            <a:r>
              <a:rPr b="1" lang="es" sz="1200">
                <a:latin typeface="Open Sans"/>
                <a:ea typeface="Open Sans"/>
                <a:cs typeface="Open Sans"/>
                <a:sym typeface="Open Sans"/>
              </a:rPr>
              <a:t>No mezclar </a:t>
            </a:r>
            <a:r>
              <a:rPr lang="es" sz="1200">
                <a:latin typeface="Open Sans"/>
                <a:ea typeface="Open Sans"/>
                <a:cs typeface="Open Sans"/>
                <a:sym typeface="Open Sans"/>
              </a:rPr>
              <a:t>lecturas de la</a:t>
            </a:r>
            <a:r>
              <a:rPr b="1" lang="es" sz="1200">
                <a:latin typeface="Open Sans"/>
                <a:ea typeface="Open Sans"/>
                <a:cs typeface="Open Sans"/>
                <a:sym typeface="Open Sans"/>
              </a:rPr>
              <a:t> misma serie </a:t>
            </a:r>
            <a:r>
              <a:rPr lang="es" sz="1200">
                <a:latin typeface="Open Sans"/>
                <a:ea typeface="Open Sans"/>
                <a:cs typeface="Open Sans"/>
                <a:sym typeface="Open Sans"/>
              </a:rPr>
              <a:t>en el</a:t>
            </a:r>
            <a:r>
              <a:rPr b="1" lang="es" sz="1200">
                <a:latin typeface="Open Sans"/>
                <a:ea typeface="Open Sans"/>
                <a:cs typeface="Open Sans"/>
                <a:sym typeface="Open Sans"/>
              </a:rPr>
              <a:t> </a:t>
            </a:r>
            <a:r>
              <a:rPr b="1" i="1" lang="es" sz="1200">
                <a:latin typeface="Open Sans"/>
                <a:ea typeface="Open Sans"/>
                <a:cs typeface="Open Sans"/>
                <a:sym typeface="Open Sans"/>
              </a:rPr>
              <a:t>train</a:t>
            </a:r>
            <a:r>
              <a:rPr b="1" lang="es" sz="1200">
                <a:latin typeface="Open Sans"/>
                <a:ea typeface="Open Sans"/>
                <a:cs typeface="Open Sans"/>
                <a:sym typeface="Open Sans"/>
              </a:rPr>
              <a:t> y </a:t>
            </a:r>
            <a:r>
              <a:rPr b="1" i="1" lang="es" sz="1200">
                <a:latin typeface="Open Sans"/>
                <a:ea typeface="Open Sans"/>
                <a:cs typeface="Open Sans"/>
                <a:sym typeface="Open Sans"/>
              </a:rPr>
              <a:t>test</a:t>
            </a:r>
            <a:r>
              <a:rPr b="1" lang="es" sz="1200">
                <a:latin typeface="Open Sans"/>
                <a:ea typeface="Open Sans"/>
                <a:cs typeface="Open Sans"/>
                <a:sym typeface="Open Sans"/>
              </a:rPr>
              <a:t> set.</a:t>
            </a:r>
            <a:endParaRPr sz="1200">
              <a:latin typeface="Open Sans"/>
              <a:ea typeface="Open Sans"/>
              <a:cs typeface="Open Sans"/>
              <a:sym typeface="Open Sans"/>
            </a:endParaRPr>
          </a:p>
          <a:p>
            <a:pPr indent="-304800" lvl="0" marL="457200" rtl="0" algn="l">
              <a:lnSpc>
                <a:spcPct val="150000"/>
              </a:lnSpc>
              <a:spcBef>
                <a:spcPts val="0"/>
              </a:spcBef>
              <a:spcAft>
                <a:spcPts val="0"/>
              </a:spcAft>
              <a:buClr>
                <a:srgbClr val="6AA84F"/>
              </a:buClr>
              <a:buSzPts val="1200"/>
              <a:buFont typeface="Open Sans"/>
              <a:buChar char="●"/>
            </a:pPr>
            <a:r>
              <a:rPr lang="es" sz="1200">
                <a:latin typeface="Open Sans"/>
                <a:ea typeface="Open Sans"/>
                <a:cs typeface="Open Sans"/>
                <a:sym typeface="Open Sans"/>
              </a:rPr>
              <a:t>La </a:t>
            </a:r>
            <a:r>
              <a:rPr b="1" lang="es" sz="1200">
                <a:latin typeface="Open Sans"/>
                <a:ea typeface="Open Sans"/>
                <a:cs typeface="Open Sans"/>
                <a:sym typeface="Open Sans"/>
              </a:rPr>
              <a:t>precisión no es suficiente</a:t>
            </a:r>
            <a:r>
              <a:rPr lang="es" sz="1200">
                <a:latin typeface="Open Sans"/>
                <a:ea typeface="Open Sans"/>
                <a:cs typeface="Open Sans"/>
                <a:sym typeface="Open Sans"/>
              </a:rPr>
              <a:t> para validar con clases desbalanceadas.</a:t>
            </a:r>
            <a:endParaRPr sz="1200">
              <a:latin typeface="Open Sans"/>
              <a:ea typeface="Open Sans"/>
              <a:cs typeface="Open Sans"/>
              <a:sym typeface="Open Sans"/>
            </a:endParaRPr>
          </a:p>
          <a:p>
            <a:pPr indent="-304800" lvl="1" marL="1371600" rtl="0" algn="l">
              <a:lnSpc>
                <a:spcPct val="150000"/>
              </a:lnSpc>
              <a:spcBef>
                <a:spcPts val="0"/>
              </a:spcBef>
              <a:spcAft>
                <a:spcPts val="0"/>
              </a:spcAft>
              <a:buSzPts val="1200"/>
              <a:buFont typeface="Open Sans"/>
              <a:buChar char="➢"/>
            </a:pPr>
            <a:r>
              <a:rPr lang="es" sz="1200">
                <a:latin typeface="Open Sans"/>
                <a:ea typeface="Open Sans"/>
                <a:cs typeface="Open Sans"/>
                <a:sym typeface="Open Sans"/>
              </a:rPr>
              <a:t>Uso adicional de </a:t>
            </a:r>
            <a:r>
              <a:rPr b="1" i="1" lang="es" sz="1200">
                <a:latin typeface="Open Sans"/>
                <a:ea typeface="Open Sans"/>
                <a:cs typeface="Open Sans"/>
                <a:sym typeface="Open Sans"/>
              </a:rPr>
              <a:t>F1-Score</a:t>
            </a:r>
            <a:r>
              <a:rPr lang="es" sz="1200">
                <a:latin typeface="Open Sans"/>
                <a:ea typeface="Open Sans"/>
                <a:cs typeface="Open Sans"/>
                <a:sym typeface="Open Sans"/>
              </a:rPr>
              <a:t>.</a:t>
            </a:r>
            <a:endParaRPr sz="1200">
              <a:latin typeface="Open Sans"/>
              <a:ea typeface="Open Sans"/>
              <a:cs typeface="Open Sans"/>
              <a:sym typeface="Open Sans"/>
            </a:endParaRPr>
          </a:p>
          <a:p>
            <a:pPr indent="-304800" lvl="0" marL="457200" rtl="0" algn="l">
              <a:lnSpc>
                <a:spcPct val="150000"/>
              </a:lnSpc>
              <a:spcBef>
                <a:spcPts val="0"/>
              </a:spcBef>
              <a:spcAft>
                <a:spcPts val="0"/>
              </a:spcAft>
              <a:buClr>
                <a:srgbClr val="6AA84F"/>
              </a:buClr>
              <a:buSzPts val="1200"/>
              <a:buFont typeface="Open Sans"/>
              <a:buChar char="●"/>
            </a:pPr>
            <a:r>
              <a:rPr b="1" lang="es" sz="1200">
                <a:latin typeface="Open Sans"/>
                <a:ea typeface="Open Sans"/>
                <a:cs typeface="Open Sans"/>
                <a:sym typeface="Open Sans"/>
              </a:rPr>
              <a:t>Evitar</a:t>
            </a:r>
            <a:r>
              <a:rPr lang="es" sz="1200">
                <a:latin typeface="Open Sans"/>
                <a:ea typeface="Open Sans"/>
                <a:cs typeface="Open Sans"/>
                <a:sym typeface="Open Sans"/>
              </a:rPr>
              <a:t> fuerte</a:t>
            </a:r>
            <a:r>
              <a:rPr b="1" lang="es" sz="1200">
                <a:latin typeface="Open Sans"/>
                <a:ea typeface="Open Sans"/>
                <a:cs typeface="Open Sans"/>
                <a:sym typeface="Open Sans"/>
              </a:rPr>
              <a:t> dependencia </a:t>
            </a:r>
            <a:r>
              <a:rPr lang="es" sz="1200">
                <a:latin typeface="Open Sans"/>
                <a:ea typeface="Open Sans"/>
                <a:cs typeface="Open Sans"/>
                <a:sym typeface="Open Sans"/>
              </a:rPr>
              <a:t>de la</a:t>
            </a:r>
            <a:r>
              <a:rPr b="1" lang="es" sz="1200">
                <a:latin typeface="Open Sans"/>
                <a:ea typeface="Open Sans"/>
                <a:cs typeface="Open Sans"/>
                <a:sym typeface="Open Sans"/>
              </a:rPr>
              <a:t> probabilidad </a:t>
            </a:r>
            <a:r>
              <a:rPr b="1" i="1" lang="es" sz="1200">
                <a:latin typeface="Open Sans"/>
                <a:ea typeface="Open Sans"/>
                <a:cs typeface="Open Sans"/>
                <a:sym typeface="Open Sans"/>
              </a:rPr>
              <a:t>a priori</a:t>
            </a:r>
            <a:r>
              <a:rPr b="1" lang="es" sz="1200">
                <a:latin typeface="Open Sans"/>
                <a:ea typeface="Open Sans"/>
                <a:cs typeface="Open Sans"/>
                <a:sym typeface="Open Sans"/>
              </a:rPr>
              <a:t>.</a:t>
            </a:r>
            <a:endParaRPr sz="12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311700" y="239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es">
                <a:solidFill>
                  <a:srgbClr val="6AA84F"/>
                </a:solidFill>
                <a:latin typeface="Montserrat"/>
                <a:ea typeface="Montserrat"/>
                <a:cs typeface="Montserrat"/>
                <a:sym typeface="Montserrat"/>
              </a:rPr>
              <a:t>Datasets</a:t>
            </a:r>
            <a:r>
              <a:rPr b="1" lang="es">
                <a:solidFill>
                  <a:srgbClr val="6AA84F"/>
                </a:solidFill>
                <a:latin typeface="Montserrat"/>
                <a:ea typeface="Montserrat"/>
                <a:cs typeface="Montserrat"/>
                <a:sym typeface="Montserrat"/>
              </a:rPr>
              <a:t> utilizados</a:t>
            </a:r>
            <a:endParaRPr b="1">
              <a:solidFill>
                <a:srgbClr val="6AA84F"/>
              </a:solidFill>
              <a:latin typeface="Montserrat"/>
              <a:ea typeface="Montserrat"/>
              <a:cs typeface="Montserrat"/>
              <a:sym typeface="Montserrat"/>
            </a:endParaRPr>
          </a:p>
        </p:txBody>
      </p:sp>
      <p:sp>
        <p:nvSpPr>
          <p:cNvPr id="143" name="Google Shape;143;p19"/>
          <p:cNvSpPr/>
          <p:nvPr/>
        </p:nvSpPr>
        <p:spPr>
          <a:xfrm rot="5400000">
            <a:off x="4545000" y="-222125"/>
            <a:ext cx="54000" cy="9144000"/>
          </a:xfrm>
          <a:prstGeom prst="rect">
            <a:avLst/>
          </a:prstGeom>
          <a:solidFill>
            <a:srgbClr val="9ED9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9"/>
          <p:cNvSpPr/>
          <p:nvPr/>
        </p:nvSpPr>
        <p:spPr>
          <a:xfrm rot="5400000">
            <a:off x="4545000" y="-168125"/>
            <a:ext cx="54000" cy="9144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19"/>
          <p:cNvPicPr preferRelativeResize="0"/>
          <p:nvPr/>
        </p:nvPicPr>
        <p:blipFill>
          <a:blip r:embed="rId3">
            <a:alphaModFix/>
          </a:blip>
          <a:stretch>
            <a:fillRect/>
          </a:stretch>
        </p:blipFill>
        <p:spPr>
          <a:xfrm>
            <a:off x="311700" y="4534000"/>
            <a:ext cx="2964776" cy="508875"/>
          </a:xfrm>
          <a:prstGeom prst="rect">
            <a:avLst/>
          </a:prstGeom>
          <a:noFill/>
          <a:ln>
            <a:noFill/>
          </a:ln>
        </p:spPr>
      </p:pic>
      <p:sp>
        <p:nvSpPr>
          <p:cNvPr id="146" name="Google Shape;14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47" name="Google Shape;147;p19"/>
          <p:cNvSpPr txBox="1"/>
          <p:nvPr/>
        </p:nvSpPr>
        <p:spPr>
          <a:xfrm>
            <a:off x="8846300" y="4717350"/>
            <a:ext cx="346200" cy="2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rgbClr val="595959"/>
                </a:solidFill>
                <a:latin typeface="Open Sans"/>
                <a:ea typeface="Open Sans"/>
                <a:cs typeface="Open Sans"/>
                <a:sym typeface="Open Sans"/>
              </a:rPr>
              <a:t>/22</a:t>
            </a:r>
            <a:endParaRPr sz="800">
              <a:solidFill>
                <a:srgbClr val="595959"/>
              </a:solidFill>
              <a:latin typeface="Open Sans"/>
              <a:ea typeface="Open Sans"/>
              <a:cs typeface="Open Sans"/>
              <a:sym typeface="Open Sans"/>
            </a:endParaRPr>
          </a:p>
        </p:txBody>
      </p:sp>
      <p:sp>
        <p:nvSpPr>
          <p:cNvPr id="148" name="Google Shape;148;p19"/>
          <p:cNvSpPr txBox="1"/>
          <p:nvPr/>
        </p:nvSpPr>
        <p:spPr>
          <a:xfrm>
            <a:off x="3028500" y="4376863"/>
            <a:ext cx="3087000" cy="66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David Cabornero Pascual</a:t>
            </a:r>
            <a:endParaRPr sz="1000">
              <a:solidFill>
                <a:srgbClr val="6AA84F"/>
              </a:solidFill>
              <a:latin typeface="Open Sans"/>
              <a:ea typeface="Open Sans"/>
              <a:cs typeface="Open Sans"/>
              <a:sym typeface="Open Sans"/>
            </a:endParaRPr>
          </a:p>
          <a:p>
            <a:pPr indent="0" lvl="0" marL="0" rtl="0" algn="ctr">
              <a:spcBef>
                <a:spcPts val="0"/>
              </a:spcBef>
              <a:spcAft>
                <a:spcPts val="0"/>
              </a:spcAft>
              <a:buNone/>
            </a:pPr>
            <a:r>
              <a:rPr lang="es" sz="1000">
                <a:solidFill>
                  <a:srgbClr val="666666"/>
                </a:solidFill>
                <a:latin typeface="Open Sans"/>
                <a:ea typeface="Open Sans"/>
                <a:cs typeface="Open Sans"/>
                <a:sym typeface="Open Sans"/>
              </a:rPr>
              <a:t>david.cabornero@estudiante.uam.es</a:t>
            </a:r>
            <a:endParaRPr sz="1000">
              <a:solidFill>
                <a:srgbClr val="666666"/>
              </a:solidFill>
              <a:latin typeface="Open Sans"/>
              <a:ea typeface="Open Sans"/>
              <a:cs typeface="Open Sans"/>
              <a:sym typeface="Open Sans"/>
            </a:endParaRPr>
          </a:p>
          <a:p>
            <a:pPr indent="0" lvl="0" marL="0" rtl="0" algn="ctr">
              <a:spcBef>
                <a:spcPts val="0"/>
              </a:spcBef>
              <a:spcAft>
                <a:spcPts val="0"/>
              </a:spcAft>
              <a:buNone/>
            </a:pPr>
            <a:r>
              <a:rPr lang="es" sz="1000">
                <a:solidFill>
                  <a:srgbClr val="6AA84F"/>
                </a:solidFill>
                <a:latin typeface="Open Sans"/>
                <a:ea typeface="Open Sans"/>
                <a:cs typeface="Open Sans"/>
                <a:sym typeface="Open Sans"/>
              </a:rPr>
              <a:t>Mario García Pascual</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mario.garciapascual@estudiante.uam.es</a:t>
            </a:r>
            <a:endParaRPr sz="1000">
              <a:solidFill>
                <a:srgbClr val="6AA84F"/>
              </a:solidFill>
              <a:latin typeface="Open Sans"/>
              <a:ea typeface="Open Sans"/>
              <a:cs typeface="Open Sans"/>
              <a:sym typeface="Open Sans"/>
            </a:endParaRPr>
          </a:p>
        </p:txBody>
      </p:sp>
      <p:sp>
        <p:nvSpPr>
          <p:cNvPr id="149" name="Google Shape;149;p19"/>
          <p:cNvSpPr txBox="1"/>
          <p:nvPr/>
        </p:nvSpPr>
        <p:spPr>
          <a:xfrm>
            <a:off x="5941425" y="4376875"/>
            <a:ext cx="2964900" cy="66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José Manuel Chacón</a:t>
            </a:r>
            <a:endParaRPr sz="1000">
              <a:solidFill>
                <a:srgbClr val="6AA84F"/>
              </a:solidFill>
              <a:latin typeface="Open Sans"/>
              <a:ea typeface="Open Sans"/>
              <a:cs typeface="Open Sans"/>
              <a:sym typeface="Open Sans"/>
            </a:endParaRPr>
          </a:p>
          <a:p>
            <a:pPr indent="0" lvl="0" marL="0" rtl="0" algn="ctr">
              <a:spcBef>
                <a:spcPts val="0"/>
              </a:spcBef>
              <a:spcAft>
                <a:spcPts val="0"/>
              </a:spcAft>
              <a:buNone/>
            </a:pPr>
            <a:r>
              <a:rPr lang="es" sz="1000">
                <a:solidFill>
                  <a:srgbClr val="666666"/>
                </a:solidFill>
                <a:latin typeface="Open Sans"/>
                <a:ea typeface="Open Sans"/>
                <a:cs typeface="Open Sans"/>
                <a:sym typeface="Open Sans"/>
              </a:rPr>
              <a:t>josem.chacon@estudiante.uam.es</a:t>
            </a:r>
            <a:endParaRPr sz="1000">
              <a:solidFill>
                <a:srgbClr val="666666"/>
              </a:solidFill>
              <a:latin typeface="Open Sans"/>
              <a:ea typeface="Open Sans"/>
              <a:cs typeface="Open Sans"/>
              <a:sym typeface="Open Sans"/>
            </a:endParaRPr>
          </a:p>
          <a:p>
            <a:pPr indent="0" lvl="0" marL="0" rtl="0" algn="ctr">
              <a:spcBef>
                <a:spcPts val="0"/>
              </a:spcBef>
              <a:spcAft>
                <a:spcPts val="0"/>
              </a:spcAft>
              <a:buNone/>
            </a:pPr>
            <a:r>
              <a:rPr lang="es" sz="1000">
                <a:solidFill>
                  <a:srgbClr val="6AA84F"/>
                </a:solidFill>
                <a:latin typeface="Open Sans"/>
                <a:ea typeface="Open Sans"/>
                <a:cs typeface="Open Sans"/>
                <a:sym typeface="Open Sans"/>
              </a:rPr>
              <a:t>Alejandro Santorum Varela</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alejandro.santorum@estudiante.uam.es</a:t>
            </a:r>
            <a:endParaRPr sz="1000">
              <a:solidFill>
                <a:srgbClr val="6AA84F"/>
              </a:solidFill>
              <a:latin typeface="Open Sans"/>
              <a:ea typeface="Open Sans"/>
              <a:cs typeface="Open Sans"/>
              <a:sym typeface="Open Sans"/>
            </a:endParaRPr>
          </a:p>
        </p:txBody>
      </p:sp>
      <p:sp>
        <p:nvSpPr>
          <p:cNvPr id="150" name="Google Shape;150;p19"/>
          <p:cNvSpPr txBox="1"/>
          <p:nvPr>
            <p:ph idx="1" type="body"/>
          </p:nvPr>
        </p:nvSpPr>
        <p:spPr>
          <a:xfrm>
            <a:off x="907050" y="1171375"/>
            <a:ext cx="5856900" cy="22299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rgbClr val="6AA84F"/>
              </a:buClr>
              <a:buSzPts val="1600"/>
              <a:buFont typeface="Open Sans"/>
              <a:buChar char="●"/>
            </a:pPr>
            <a:r>
              <a:rPr i="1" lang="es" sz="1600">
                <a:latin typeface="Open Sans"/>
                <a:ea typeface="Open Sans"/>
                <a:cs typeface="Open Sans"/>
                <a:sym typeface="Open Sans"/>
              </a:rPr>
              <a:t>Dataset </a:t>
            </a:r>
            <a:r>
              <a:rPr b="1" lang="es" sz="1600">
                <a:latin typeface="Open Sans"/>
                <a:ea typeface="Open Sans"/>
                <a:cs typeface="Open Sans"/>
                <a:sym typeface="Open Sans"/>
              </a:rPr>
              <a:t>original</a:t>
            </a:r>
            <a:endParaRPr sz="1600">
              <a:latin typeface="Open Sans"/>
              <a:ea typeface="Open Sans"/>
              <a:cs typeface="Open Sans"/>
              <a:sym typeface="Open Sans"/>
            </a:endParaRPr>
          </a:p>
          <a:p>
            <a:pPr indent="-330200" lvl="0" marL="457200" rtl="0" algn="l">
              <a:lnSpc>
                <a:spcPct val="200000"/>
              </a:lnSpc>
              <a:spcBef>
                <a:spcPts val="0"/>
              </a:spcBef>
              <a:spcAft>
                <a:spcPts val="0"/>
              </a:spcAft>
              <a:buClr>
                <a:srgbClr val="6AA84F"/>
              </a:buClr>
              <a:buSzPts val="1600"/>
              <a:buFont typeface="Open Sans"/>
              <a:buChar char="●"/>
            </a:pPr>
            <a:r>
              <a:rPr i="1" lang="es" sz="1600">
                <a:latin typeface="Open Sans"/>
                <a:ea typeface="Open Sans"/>
                <a:cs typeface="Open Sans"/>
                <a:sym typeface="Open Sans"/>
              </a:rPr>
              <a:t>Dataset</a:t>
            </a:r>
            <a:r>
              <a:rPr lang="es" sz="1600">
                <a:latin typeface="Open Sans"/>
                <a:ea typeface="Open Sans"/>
                <a:cs typeface="Open Sans"/>
                <a:sym typeface="Open Sans"/>
              </a:rPr>
              <a:t> con </a:t>
            </a:r>
            <a:r>
              <a:rPr b="1" lang="es" sz="1600">
                <a:latin typeface="Open Sans"/>
                <a:ea typeface="Open Sans"/>
                <a:cs typeface="Open Sans"/>
                <a:sym typeface="Open Sans"/>
              </a:rPr>
              <a:t>estímulos corregidos</a:t>
            </a:r>
            <a:endParaRPr b="1" sz="1600">
              <a:latin typeface="Open Sans"/>
              <a:ea typeface="Open Sans"/>
              <a:cs typeface="Open Sans"/>
              <a:sym typeface="Open Sans"/>
            </a:endParaRPr>
          </a:p>
          <a:p>
            <a:pPr indent="-330200" lvl="0" marL="457200" rtl="0" algn="l">
              <a:lnSpc>
                <a:spcPct val="200000"/>
              </a:lnSpc>
              <a:spcBef>
                <a:spcPts val="0"/>
              </a:spcBef>
              <a:spcAft>
                <a:spcPts val="0"/>
              </a:spcAft>
              <a:buClr>
                <a:srgbClr val="6AA84F"/>
              </a:buClr>
              <a:buSzPts val="1600"/>
              <a:buFont typeface="Open Sans"/>
              <a:buChar char="●"/>
            </a:pPr>
            <a:r>
              <a:rPr i="1" lang="es" sz="1600">
                <a:latin typeface="Open Sans"/>
                <a:ea typeface="Open Sans"/>
                <a:cs typeface="Open Sans"/>
                <a:sym typeface="Open Sans"/>
              </a:rPr>
              <a:t>Dataset</a:t>
            </a:r>
            <a:r>
              <a:rPr lang="es" sz="1600">
                <a:latin typeface="Open Sans"/>
                <a:ea typeface="Open Sans"/>
                <a:cs typeface="Open Sans"/>
                <a:sym typeface="Open Sans"/>
              </a:rPr>
              <a:t> de </a:t>
            </a:r>
            <a:r>
              <a:rPr b="1" lang="es" sz="1600">
                <a:latin typeface="Open Sans"/>
                <a:ea typeface="Open Sans"/>
                <a:cs typeface="Open Sans"/>
                <a:sym typeface="Open Sans"/>
              </a:rPr>
              <a:t>ventanas</a:t>
            </a:r>
            <a:r>
              <a:rPr lang="es" sz="1600">
                <a:latin typeface="Open Sans"/>
                <a:ea typeface="Open Sans"/>
                <a:cs typeface="Open Sans"/>
                <a:sym typeface="Open Sans"/>
              </a:rPr>
              <a:t> móviles (~2 mins)</a:t>
            </a:r>
            <a:endParaRPr sz="1600">
              <a:latin typeface="Open Sans"/>
              <a:ea typeface="Open Sans"/>
              <a:cs typeface="Open Sans"/>
              <a:sym typeface="Open Sans"/>
            </a:endParaRPr>
          </a:p>
          <a:p>
            <a:pPr indent="-330200" lvl="0" marL="457200" rtl="0" algn="l">
              <a:lnSpc>
                <a:spcPct val="200000"/>
              </a:lnSpc>
              <a:spcBef>
                <a:spcPts val="0"/>
              </a:spcBef>
              <a:spcAft>
                <a:spcPts val="0"/>
              </a:spcAft>
              <a:buClr>
                <a:srgbClr val="6AA84F"/>
              </a:buClr>
              <a:buSzPts val="1600"/>
              <a:buFont typeface="Open Sans"/>
              <a:buChar char="●"/>
            </a:pPr>
            <a:r>
              <a:rPr i="1" lang="es" sz="1600">
                <a:latin typeface="Open Sans"/>
                <a:ea typeface="Open Sans"/>
                <a:cs typeface="Open Sans"/>
                <a:sym typeface="Open Sans"/>
              </a:rPr>
              <a:t>Dataset</a:t>
            </a:r>
            <a:r>
              <a:rPr lang="es" sz="1600">
                <a:latin typeface="Open Sans"/>
                <a:ea typeface="Open Sans"/>
                <a:cs typeface="Open Sans"/>
                <a:sym typeface="Open Sans"/>
              </a:rPr>
              <a:t> con </a:t>
            </a:r>
            <a:r>
              <a:rPr b="1" lang="es" sz="1600">
                <a:latin typeface="Open Sans"/>
                <a:ea typeface="Open Sans"/>
                <a:cs typeface="Open Sans"/>
                <a:sym typeface="Open Sans"/>
              </a:rPr>
              <a:t>secuencias </a:t>
            </a:r>
            <a:r>
              <a:rPr lang="es" sz="1600">
                <a:latin typeface="Open Sans"/>
                <a:ea typeface="Open Sans"/>
                <a:cs typeface="Open Sans"/>
                <a:sym typeface="Open Sans"/>
              </a:rPr>
              <a:t>de muestras (~2 mins)</a:t>
            </a:r>
            <a:endParaRPr sz="1600">
              <a:latin typeface="Open Sans"/>
              <a:ea typeface="Open Sans"/>
              <a:cs typeface="Open Sans"/>
              <a:sym typeface="Open Sans"/>
            </a:endParaRPr>
          </a:p>
          <a:p>
            <a:pPr indent="-330200" lvl="0" marL="457200" rtl="0" algn="l">
              <a:lnSpc>
                <a:spcPct val="200000"/>
              </a:lnSpc>
              <a:spcBef>
                <a:spcPts val="0"/>
              </a:spcBef>
              <a:spcAft>
                <a:spcPts val="0"/>
              </a:spcAft>
              <a:buClr>
                <a:srgbClr val="6AA84F"/>
              </a:buClr>
              <a:buSzPts val="1600"/>
              <a:buFont typeface="Open Sans"/>
              <a:buChar char="●"/>
            </a:pPr>
            <a:r>
              <a:rPr lang="es" sz="1600">
                <a:latin typeface="Open Sans"/>
                <a:ea typeface="Open Sans"/>
                <a:cs typeface="Open Sans"/>
                <a:sym typeface="Open Sans"/>
              </a:rPr>
              <a:t>Uso de </a:t>
            </a:r>
            <a:r>
              <a:rPr b="1" lang="es" sz="1600">
                <a:latin typeface="Open Sans"/>
                <a:ea typeface="Open Sans"/>
                <a:cs typeface="Open Sans"/>
                <a:sym typeface="Open Sans"/>
              </a:rPr>
              <a:t>SMOTE: </a:t>
            </a:r>
            <a:r>
              <a:rPr lang="es" sz="1600">
                <a:latin typeface="Open Sans"/>
                <a:ea typeface="Open Sans"/>
                <a:cs typeface="Open Sans"/>
                <a:sym typeface="Open Sans"/>
              </a:rPr>
              <a:t>síntesis de </a:t>
            </a:r>
            <a:r>
              <a:rPr b="1" lang="es" sz="1600">
                <a:latin typeface="Open Sans"/>
                <a:ea typeface="Open Sans"/>
                <a:cs typeface="Open Sans"/>
                <a:sym typeface="Open Sans"/>
              </a:rPr>
              <a:t>clases minoritarias</a:t>
            </a:r>
            <a:endParaRPr b="1" sz="1600">
              <a:latin typeface="Open Sans"/>
              <a:ea typeface="Open Sans"/>
              <a:cs typeface="Open Sans"/>
              <a:sym typeface="Open Sans"/>
            </a:endParaRPr>
          </a:p>
        </p:txBody>
      </p:sp>
      <p:pic>
        <p:nvPicPr>
          <p:cNvPr id="151" name="Google Shape;151;p19"/>
          <p:cNvPicPr preferRelativeResize="0"/>
          <p:nvPr/>
        </p:nvPicPr>
        <p:blipFill>
          <a:blip r:embed="rId4">
            <a:alphaModFix/>
          </a:blip>
          <a:stretch>
            <a:fillRect/>
          </a:stretch>
        </p:blipFill>
        <p:spPr>
          <a:xfrm>
            <a:off x="5554596" y="683445"/>
            <a:ext cx="3277704" cy="1798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txBox="1"/>
          <p:nvPr>
            <p:ph type="title"/>
          </p:nvPr>
        </p:nvSpPr>
        <p:spPr>
          <a:xfrm>
            <a:off x="311700" y="239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6AA84F"/>
                </a:solidFill>
                <a:latin typeface="Montserrat"/>
                <a:ea typeface="Montserrat"/>
                <a:cs typeface="Montserrat"/>
                <a:sym typeface="Montserrat"/>
              </a:rPr>
              <a:t>Modelos de clasificación</a:t>
            </a:r>
            <a:endParaRPr b="1">
              <a:solidFill>
                <a:srgbClr val="6AA84F"/>
              </a:solidFill>
              <a:latin typeface="Montserrat"/>
              <a:ea typeface="Montserrat"/>
              <a:cs typeface="Montserrat"/>
              <a:sym typeface="Montserrat"/>
            </a:endParaRPr>
          </a:p>
          <a:p>
            <a:pPr indent="0" lvl="0" marL="0" rtl="0" algn="l">
              <a:spcBef>
                <a:spcPts val="0"/>
              </a:spcBef>
              <a:spcAft>
                <a:spcPts val="0"/>
              </a:spcAft>
              <a:buNone/>
            </a:pPr>
            <a:r>
              <a:t/>
            </a:r>
            <a:endParaRPr b="1">
              <a:solidFill>
                <a:srgbClr val="6AA84F"/>
              </a:solidFill>
              <a:latin typeface="Montserrat"/>
              <a:ea typeface="Montserrat"/>
              <a:cs typeface="Montserrat"/>
              <a:sym typeface="Montserrat"/>
            </a:endParaRPr>
          </a:p>
        </p:txBody>
      </p:sp>
      <p:sp>
        <p:nvSpPr>
          <p:cNvPr id="157" name="Google Shape;157;p20"/>
          <p:cNvSpPr/>
          <p:nvPr/>
        </p:nvSpPr>
        <p:spPr>
          <a:xfrm rot="5400000">
            <a:off x="4545000" y="-222125"/>
            <a:ext cx="54000" cy="9144000"/>
          </a:xfrm>
          <a:prstGeom prst="rect">
            <a:avLst/>
          </a:prstGeom>
          <a:solidFill>
            <a:srgbClr val="9ED9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0"/>
          <p:cNvSpPr/>
          <p:nvPr/>
        </p:nvSpPr>
        <p:spPr>
          <a:xfrm rot="5400000">
            <a:off x="4545000" y="-168125"/>
            <a:ext cx="54000" cy="9144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9" name="Google Shape;159;p20"/>
          <p:cNvPicPr preferRelativeResize="0"/>
          <p:nvPr/>
        </p:nvPicPr>
        <p:blipFill>
          <a:blip r:embed="rId3">
            <a:alphaModFix/>
          </a:blip>
          <a:stretch>
            <a:fillRect/>
          </a:stretch>
        </p:blipFill>
        <p:spPr>
          <a:xfrm>
            <a:off x="311700" y="4534000"/>
            <a:ext cx="2964776" cy="508875"/>
          </a:xfrm>
          <a:prstGeom prst="rect">
            <a:avLst/>
          </a:prstGeom>
          <a:noFill/>
          <a:ln>
            <a:noFill/>
          </a:ln>
        </p:spPr>
      </p:pic>
      <p:sp>
        <p:nvSpPr>
          <p:cNvPr id="160" name="Google Shape;160;p20"/>
          <p:cNvSpPr txBox="1"/>
          <p:nvPr>
            <p:ph idx="1" type="body"/>
          </p:nvPr>
        </p:nvSpPr>
        <p:spPr>
          <a:xfrm>
            <a:off x="415050" y="1080000"/>
            <a:ext cx="4919400" cy="2911200"/>
          </a:xfrm>
          <a:prstGeom prst="rect">
            <a:avLst/>
          </a:prstGeom>
        </p:spPr>
        <p:txBody>
          <a:bodyPr anchorCtr="0" anchor="ctr" bIns="91425" lIns="126000" spcFirstLastPara="1" rIns="91425" wrap="square" tIns="90000">
            <a:noAutofit/>
          </a:bodyPr>
          <a:lstStyle/>
          <a:p>
            <a:pPr indent="-342900" lvl="0" marL="457200" rtl="0" algn="l">
              <a:lnSpc>
                <a:spcPct val="150000"/>
              </a:lnSpc>
              <a:spcBef>
                <a:spcPts val="0"/>
              </a:spcBef>
              <a:spcAft>
                <a:spcPts val="0"/>
              </a:spcAft>
              <a:buClr>
                <a:srgbClr val="6AA84F"/>
              </a:buClr>
              <a:buSzPts val="1800"/>
              <a:buFont typeface="Open Sans"/>
              <a:buChar char="●"/>
            </a:pPr>
            <a:r>
              <a:rPr lang="es">
                <a:latin typeface="Open Sans"/>
                <a:ea typeface="Open Sans"/>
                <a:cs typeface="Open Sans"/>
                <a:sym typeface="Open Sans"/>
              </a:rPr>
              <a:t>Redes </a:t>
            </a:r>
            <a:r>
              <a:rPr b="1" lang="es">
                <a:latin typeface="Open Sans"/>
                <a:ea typeface="Open Sans"/>
                <a:cs typeface="Open Sans"/>
                <a:sym typeface="Open Sans"/>
              </a:rPr>
              <a:t>neuronales</a:t>
            </a:r>
            <a:r>
              <a:rPr lang="es">
                <a:latin typeface="Open Sans"/>
                <a:ea typeface="Open Sans"/>
                <a:cs typeface="Open Sans"/>
                <a:sym typeface="Open Sans"/>
              </a:rPr>
              <a:t> y </a:t>
            </a:r>
            <a:r>
              <a:rPr b="1" lang="es">
                <a:latin typeface="Open Sans"/>
                <a:ea typeface="Open Sans"/>
                <a:cs typeface="Open Sans"/>
                <a:sym typeface="Open Sans"/>
              </a:rPr>
              <a:t>Bagging</a:t>
            </a:r>
            <a:endParaRPr>
              <a:latin typeface="Open Sans"/>
              <a:ea typeface="Open Sans"/>
              <a:cs typeface="Open Sans"/>
              <a:sym typeface="Open Sans"/>
            </a:endParaRPr>
          </a:p>
          <a:p>
            <a:pPr indent="-342900" lvl="0" marL="457200" rtl="0" algn="l">
              <a:lnSpc>
                <a:spcPct val="150000"/>
              </a:lnSpc>
              <a:spcBef>
                <a:spcPts val="0"/>
              </a:spcBef>
              <a:spcAft>
                <a:spcPts val="0"/>
              </a:spcAft>
              <a:buClr>
                <a:srgbClr val="6AA84F"/>
              </a:buClr>
              <a:buSzPts val="1800"/>
              <a:buFont typeface="Open Sans"/>
              <a:buChar char="●"/>
            </a:pPr>
            <a:r>
              <a:rPr lang="es">
                <a:latin typeface="Open Sans"/>
                <a:ea typeface="Open Sans"/>
                <a:cs typeface="Open Sans"/>
                <a:sym typeface="Open Sans"/>
              </a:rPr>
              <a:t>Métodos </a:t>
            </a:r>
            <a:r>
              <a:rPr b="1" lang="es">
                <a:latin typeface="Open Sans"/>
                <a:ea typeface="Open Sans"/>
                <a:cs typeface="Open Sans"/>
                <a:sym typeface="Open Sans"/>
              </a:rPr>
              <a:t>Kernel</a:t>
            </a:r>
            <a:r>
              <a:rPr lang="es">
                <a:latin typeface="Open Sans"/>
                <a:ea typeface="Open Sans"/>
                <a:cs typeface="Open Sans"/>
                <a:sym typeface="Open Sans"/>
              </a:rPr>
              <a:t> y </a:t>
            </a:r>
            <a:r>
              <a:rPr b="1" lang="es">
                <a:latin typeface="Open Sans"/>
                <a:ea typeface="Open Sans"/>
                <a:cs typeface="Open Sans"/>
                <a:sym typeface="Open Sans"/>
              </a:rPr>
              <a:t>Bagging</a:t>
            </a:r>
            <a:endParaRPr b="1">
              <a:latin typeface="Open Sans"/>
              <a:ea typeface="Open Sans"/>
              <a:cs typeface="Open Sans"/>
              <a:sym typeface="Open Sans"/>
            </a:endParaRPr>
          </a:p>
          <a:p>
            <a:pPr indent="-342900" lvl="0" marL="457200" rtl="0" algn="l">
              <a:lnSpc>
                <a:spcPct val="150000"/>
              </a:lnSpc>
              <a:spcBef>
                <a:spcPts val="0"/>
              </a:spcBef>
              <a:spcAft>
                <a:spcPts val="0"/>
              </a:spcAft>
              <a:buClr>
                <a:srgbClr val="6AA84F"/>
              </a:buClr>
              <a:buSzPts val="1800"/>
              <a:buFont typeface="Open Sans"/>
              <a:buChar char="●"/>
            </a:pPr>
            <a:r>
              <a:rPr lang="es">
                <a:latin typeface="Open Sans"/>
                <a:ea typeface="Open Sans"/>
                <a:cs typeface="Open Sans"/>
                <a:sym typeface="Open Sans"/>
              </a:rPr>
              <a:t>Conjuntos de árboles de decisión:</a:t>
            </a:r>
            <a:endParaRPr>
              <a:latin typeface="Open Sans"/>
              <a:ea typeface="Open Sans"/>
              <a:cs typeface="Open Sans"/>
              <a:sym typeface="Open Sans"/>
            </a:endParaRPr>
          </a:p>
          <a:p>
            <a:pPr indent="-332000" lvl="1" marL="918000" rtl="0" algn="l">
              <a:lnSpc>
                <a:spcPct val="150000"/>
              </a:lnSpc>
              <a:spcBef>
                <a:spcPts val="0"/>
              </a:spcBef>
              <a:spcAft>
                <a:spcPts val="0"/>
              </a:spcAft>
              <a:buClr>
                <a:srgbClr val="2DB9D9"/>
              </a:buClr>
              <a:buSzPts val="1600"/>
              <a:buFont typeface="Open Sans"/>
              <a:buChar char="○"/>
            </a:pPr>
            <a:r>
              <a:rPr b="1" i="1" lang="es" sz="1600">
                <a:latin typeface="Open Sans"/>
                <a:ea typeface="Open Sans"/>
                <a:cs typeface="Open Sans"/>
                <a:sym typeface="Open Sans"/>
              </a:rPr>
              <a:t>Random Forest</a:t>
            </a:r>
            <a:endParaRPr b="1" i="1" sz="1600">
              <a:latin typeface="Open Sans"/>
              <a:ea typeface="Open Sans"/>
              <a:cs typeface="Open Sans"/>
              <a:sym typeface="Open Sans"/>
            </a:endParaRPr>
          </a:p>
          <a:p>
            <a:pPr indent="-330200" lvl="1" marL="914400" rtl="0" algn="l">
              <a:lnSpc>
                <a:spcPct val="150000"/>
              </a:lnSpc>
              <a:spcBef>
                <a:spcPts val="0"/>
              </a:spcBef>
              <a:spcAft>
                <a:spcPts val="0"/>
              </a:spcAft>
              <a:buClr>
                <a:srgbClr val="2DB9D9"/>
              </a:buClr>
              <a:buSzPts val="1600"/>
              <a:buFont typeface="Open Sans"/>
              <a:buChar char="○"/>
            </a:pPr>
            <a:r>
              <a:rPr b="1" i="1" lang="es" sz="1600">
                <a:latin typeface="Open Sans"/>
                <a:ea typeface="Open Sans"/>
                <a:cs typeface="Open Sans"/>
                <a:sym typeface="Open Sans"/>
              </a:rPr>
              <a:t>Boosting</a:t>
            </a:r>
            <a:endParaRPr b="1" i="1" sz="1600">
              <a:latin typeface="Open Sans"/>
              <a:ea typeface="Open Sans"/>
              <a:cs typeface="Open Sans"/>
              <a:sym typeface="Open Sans"/>
            </a:endParaRPr>
          </a:p>
          <a:p>
            <a:pPr indent="-342900" lvl="0" marL="457200" rtl="0" algn="l">
              <a:lnSpc>
                <a:spcPct val="150000"/>
              </a:lnSpc>
              <a:spcBef>
                <a:spcPts val="0"/>
              </a:spcBef>
              <a:spcAft>
                <a:spcPts val="0"/>
              </a:spcAft>
              <a:buClr>
                <a:srgbClr val="6AA84F"/>
              </a:buClr>
              <a:buSzPts val="1800"/>
              <a:buFont typeface="Open Sans"/>
              <a:buChar char="●"/>
            </a:pPr>
            <a:r>
              <a:rPr lang="es">
                <a:latin typeface="Open Sans"/>
                <a:ea typeface="Open Sans"/>
                <a:cs typeface="Open Sans"/>
                <a:sym typeface="Open Sans"/>
              </a:rPr>
              <a:t>Redes </a:t>
            </a:r>
            <a:r>
              <a:rPr b="1" lang="es">
                <a:latin typeface="Open Sans"/>
                <a:ea typeface="Open Sans"/>
                <a:cs typeface="Open Sans"/>
                <a:sym typeface="Open Sans"/>
              </a:rPr>
              <a:t>convolucionales</a:t>
            </a:r>
            <a:endParaRPr b="1">
              <a:latin typeface="Open Sans"/>
              <a:ea typeface="Open Sans"/>
              <a:cs typeface="Open Sans"/>
              <a:sym typeface="Open Sans"/>
            </a:endParaRPr>
          </a:p>
          <a:p>
            <a:pPr indent="-342900" lvl="0" marL="457200" rtl="0" algn="l">
              <a:lnSpc>
                <a:spcPct val="150000"/>
              </a:lnSpc>
              <a:spcBef>
                <a:spcPts val="0"/>
              </a:spcBef>
              <a:spcAft>
                <a:spcPts val="0"/>
              </a:spcAft>
              <a:buClr>
                <a:srgbClr val="6AA84F"/>
              </a:buClr>
              <a:buSzPts val="1800"/>
              <a:buFont typeface="Open Sans"/>
              <a:buChar char="●"/>
            </a:pPr>
            <a:r>
              <a:rPr lang="es">
                <a:latin typeface="Open Sans"/>
                <a:ea typeface="Open Sans"/>
                <a:cs typeface="Open Sans"/>
                <a:sym typeface="Open Sans"/>
              </a:rPr>
              <a:t>Redes </a:t>
            </a:r>
            <a:r>
              <a:rPr b="1" lang="es">
                <a:latin typeface="Open Sans"/>
                <a:ea typeface="Open Sans"/>
                <a:cs typeface="Open Sans"/>
                <a:sym typeface="Open Sans"/>
              </a:rPr>
              <a:t>recurrentes</a:t>
            </a:r>
            <a:endParaRPr b="1">
              <a:latin typeface="Open Sans"/>
              <a:ea typeface="Open Sans"/>
              <a:cs typeface="Open Sans"/>
              <a:sym typeface="Open Sans"/>
            </a:endParaRPr>
          </a:p>
        </p:txBody>
      </p:sp>
      <p:sp>
        <p:nvSpPr>
          <p:cNvPr id="161" name="Google Shape;161;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62" name="Google Shape;162;p20"/>
          <p:cNvSpPr txBox="1"/>
          <p:nvPr/>
        </p:nvSpPr>
        <p:spPr>
          <a:xfrm>
            <a:off x="8846300" y="4717350"/>
            <a:ext cx="346200" cy="2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rgbClr val="595959"/>
                </a:solidFill>
                <a:latin typeface="Open Sans"/>
                <a:ea typeface="Open Sans"/>
                <a:cs typeface="Open Sans"/>
                <a:sym typeface="Open Sans"/>
              </a:rPr>
              <a:t>/22</a:t>
            </a:r>
            <a:endParaRPr sz="800">
              <a:solidFill>
                <a:srgbClr val="595959"/>
              </a:solidFill>
              <a:latin typeface="Open Sans"/>
              <a:ea typeface="Open Sans"/>
              <a:cs typeface="Open Sans"/>
              <a:sym typeface="Open Sans"/>
            </a:endParaRPr>
          </a:p>
        </p:txBody>
      </p:sp>
      <p:sp>
        <p:nvSpPr>
          <p:cNvPr id="163" name="Google Shape;163;p20"/>
          <p:cNvSpPr txBox="1"/>
          <p:nvPr/>
        </p:nvSpPr>
        <p:spPr>
          <a:xfrm>
            <a:off x="3028500" y="4376863"/>
            <a:ext cx="3087000" cy="66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David Cabornero Pascual</a:t>
            </a:r>
            <a:endParaRPr sz="1000">
              <a:solidFill>
                <a:srgbClr val="6AA84F"/>
              </a:solidFill>
              <a:latin typeface="Open Sans"/>
              <a:ea typeface="Open Sans"/>
              <a:cs typeface="Open Sans"/>
              <a:sym typeface="Open Sans"/>
            </a:endParaRPr>
          </a:p>
          <a:p>
            <a:pPr indent="0" lvl="0" marL="0" rtl="0" algn="ctr">
              <a:spcBef>
                <a:spcPts val="0"/>
              </a:spcBef>
              <a:spcAft>
                <a:spcPts val="0"/>
              </a:spcAft>
              <a:buNone/>
            </a:pPr>
            <a:r>
              <a:rPr lang="es" sz="1000">
                <a:solidFill>
                  <a:srgbClr val="666666"/>
                </a:solidFill>
                <a:latin typeface="Open Sans"/>
                <a:ea typeface="Open Sans"/>
                <a:cs typeface="Open Sans"/>
                <a:sym typeface="Open Sans"/>
              </a:rPr>
              <a:t>david.cabornero@estudiante.uam.es</a:t>
            </a:r>
            <a:endParaRPr sz="1000">
              <a:solidFill>
                <a:srgbClr val="666666"/>
              </a:solidFill>
              <a:latin typeface="Open Sans"/>
              <a:ea typeface="Open Sans"/>
              <a:cs typeface="Open Sans"/>
              <a:sym typeface="Open Sans"/>
            </a:endParaRPr>
          </a:p>
          <a:p>
            <a:pPr indent="0" lvl="0" marL="0" rtl="0" algn="ctr">
              <a:spcBef>
                <a:spcPts val="0"/>
              </a:spcBef>
              <a:spcAft>
                <a:spcPts val="0"/>
              </a:spcAft>
              <a:buNone/>
            </a:pPr>
            <a:r>
              <a:rPr lang="es" sz="1000">
                <a:solidFill>
                  <a:srgbClr val="6AA84F"/>
                </a:solidFill>
                <a:latin typeface="Open Sans"/>
                <a:ea typeface="Open Sans"/>
                <a:cs typeface="Open Sans"/>
                <a:sym typeface="Open Sans"/>
              </a:rPr>
              <a:t>Mario García Pascual</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mario.garciapascual@estudiante.uam.es</a:t>
            </a:r>
            <a:endParaRPr sz="1000">
              <a:solidFill>
                <a:srgbClr val="6AA84F"/>
              </a:solidFill>
              <a:latin typeface="Open Sans"/>
              <a:ea typeface="Open Sans"/>
              <a:cs typeface="Open Sans"/>
              <a:sym typeface="Open Sans"/>
            </a:endParaRPr>
          </a:p>
        </p:txBody>
      </p:sp>
      <p:sp>
        <p:nvSpPr>
          <p:cNvPr id="164" name="Google Shape;164;p20"/>
          <p:cNvSpPr txBox="1"/>
          <p:nvPr/>
        </p:nvSpPr>
        <p:spPr>
          <a:xfrm>
            <a:off x="5941425" y="4376875"/>
            <a:ext cx="2964900" cy="66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José Manuel Chacón</a:t>
            </a:r>
            <a:endParaRPr sz="1000">
              <a:solidFill>
                <a:srgbClr val="6AA84F"/>
              </a:solidFill>
              <a:latin typeface="Open Sans"/>
              <a:ea typeface="Open Sans"/>
              <a:cs typeface="Open Sans"/>
              <a:sym typeface="Open Sans"/>
            </a:endParaRPr>
          </a:p>
          <a:p>
            <a:pPr indent="0" lvl="0" marL="0" rtl="0" algn="ctr">
              <a:spcBef>
                <a:spcPts val="0"/>
              </a:spcBef>
              <a:spcAft>
                <a:spcPts val="0"/>
              </a:spcAft>
              <a:buNone/>
            </a:pPr>
            <a:r>
              <a:rPr lang="es" sz="1000">
                <a:solidFill>
                  <a:srgbClr val="666666"/>
                </a:solidFill>
                <a:latin typeface="Open Sans"/>
                <a:ea typeface="Open Sans"/>
                <a:cs typeface="Open Sans"/>
                <a:sym typeface="Open Sans"/>
              </a:rPr>
              <a:t>josem.chacon@estudiante.uam.es</a:t>
            </a:r>
            <a:endParaRPr sz="1000">
              <a:solidFill>
                <a:srgbClr val="666666"/>
              </a:solidFill>
              <a:latin typeface="Open Sans"/>
              <a:ea typeface="Open Sans"/>
              <a:cs typeface="Open Sans"/>
              <a:sym typeface="Open Sans"/>
            </a:endParaRPr>
          </a:p>
          <a:p>
            <a:pPr indent="0" lvl="0" marL="0" rtl="0" algn="ctr">
              <a:spcBef>
                <a:spcPts val="0"/>
              </a:spcBef>
              <a:spcAft>
                <a:spcPts val="0"/>
              </a:spcAft>
              <a:buNone/>
            </a:pPr>
            <a:r>
              <a:rPr lang="es" sz="1000">
                <a:solidFill>
                  <a:srgbClr val="6AA84F"/>
                </a:solidFill>
                <a:latin typeface="Open Sans"/>
                <a:ea typeface="Open Sans"/>
                <a:cs typeface="Open Sans"/>
                <a:sym typeface="Open Sans"/>
              </a:rPr>
              <a:t>Alejandro Santorum Varela</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alejandro.santorum@estudiante.uam.es</a:t>
            </a:r>
            <a:endParaRPr sz="1000">
              <a:solidFill>
                <a:srgbClr val="6AA84F"/>
              </a:solidFill>
              <a:latin typeface="Open Sans"/>
              <a:ea typeface="Open Sans"/>
              <a:cs typeface="Open Sans"/>
              <a:sym typeface="Open Sans"/>
            </a:endParaRPr>
          </a:p>
        </p:txBody>
      </p:sp>
      <p:pic>
        <p:nvPicPr>
          <p:cNvPr id="165" name="Google Shape;165;p20"/>
          <p:cNvPicPr preferRelativeResize="0"/>
          <p:nvPr/>
        </p:nvPicPr>
        <p:blipFill>
          <a:blip r:embed="rId4">
            <a:alphaModFix/>
          </a:blip>
          <a:stretch>
            <a:fillRect/>
          </a:stretch>
        </p:blipFill>
        <p:spPr>
          <a:xfrm>
            <a:off x="3851550" y="2205525"/>
            <a:ext cx="4994750" cy="2030950"/>
          </a:xfrm>
          <a:prstGeom prst="rect">
            <a:avLst/>
          </a:prstGeom>
          <a:noFill/>
          <a:ln>
            <a:noFill/>
          </a:ln>
        </p:spPr>
      </p:pic>
      <p:pic>
        <p:nvPicPr>
          <p:cNvPr id="166" name="Google Shape;166;p20"/>
          <p:cNvPicPr preferRelativeResize="0"/>
          <p:nvPr/>
        </p:nvPicPr>
        <p:blipFill>
          <a:blip r:embed="rId5">
            <a:alphaModFix/>
          </a:blip>
          <a:stretch>
            <a:fillRect/>
          </a:stretch>
        </p:blipFill>
        <p:spPr>
          <a:xfrm>
            <a:off x="3851554" y="2205525"/>
            <a:ext cx="785121" cy="508875"/>
          </a:xfrm>
          <a:prstGeom prst="rect">
            <a:avLst/>
          </a:prstGeom>
          <a:noFill/>
          <a:ln>
            <a:noFill/>
          </a:ln>
        </p:spPr>
      </p:pic>
      <p:pic>
        <p:nvPicPr>
          <p:cNvPr id="167" name="Google Shape;167;p20"/>
          <p:cNvPicPr preferRelativeResize="0"/>
          <p:nvPr/>
        </p:nvPicPr>
        <p:blipFill>
          <a:blip r:embed="rId6">
            <a:alphaModFix/>
          </a:blip>
          <a:stretch>
            <a:fillRect/>
          </a:stretch>
        </p:blipFill>
        <p:spPr>
          <a:xfrm>
            <a:off x="5443150" y="2205525"/>
            <a:ext cx="346200" cy="187475"/>
          </a:xfrm>
          <a:prstGeom prst="rect">
            <a:avLst/>
          </a:prstGeom>
          <a:noFill/>
          <a:ln>
            <a:noFill/>
          </a:ln>
        </p:spPr>
      </p:pic>
      <p:pic>
        <p:nvPicPr>
          <p:cNvPr id="168" name="Google Shape;168;p20"/>
          <p:cNvPicPr preferRelativeResize="0"/>
          <p:nvPr/>
        </p:nvPicPr>
        <p:blipFill>
          <a:blip r:embed="rId7">
            <a:alphaModFix/>
          </a:blip>
          <a:stretch>
            <a:fillRect/>
          </a:stretch>
        </p:blipFill>
        <p:spPr>
          <a:xfrm>
            <a:off x="5022100" y="2473675"/>
            <a:ext cx="346200" cy="187475"/>
          </a:xfrm>
          <a:prstGeom prst="rect">
            <a:avLst/>
          </a:prstGeom>
          <a:noFill/>
          <a:ln>
            <a:noFill/>
          </a:ln>
        </p:spPr>
      </p:pic>
      <p:pic>
        <p:nvPicPr>
          <p:cNvPr id="169" name="Google Shape;169;p20"/>
          <p:cNvPicPr preferRelativeResize="0"/>
          <p:nvPr/>
        </p:nvPicPr>
        <p:blipFill>
          <a:blip r:embed="rId7">
            <a:alphaModFix/>
          </a:blip>
          <a:stretch>
            <a:fillRect/>
          </a:stretch>
        </p:blipFill>
        <p:spPr>
          <a:xfrm>
            <a:off x="6691425" y="2473675"/>
            <a:ext cx="346200" cy="187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type="title"/>
          </p:nvPr>
        </p:nvSpPr>
        <p:spPr>
          <a:xfrm>
            <a:off x="311700" y="239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rgbClr val="6AA84F"/>
                </a:solidFill>
                <a:latin typeface="Montserrat"/>
                <a:ea typeface="Montserrat"/>
                <a:cs typeface="Montserrat"/>
                <a:sym typeface="Montserrat"/>
              </a:rPr>
              <a:t>Resultados obtenidos</a:t>
            </a:r>
            <a:endParaRPr b="1">
              <a:solidFill>
                <a:srgbClr val="6AA84F"/>
              </a:solidFill>
              <a:latin typeface="Montserrat"/>
              <a:ea typeface="Montserrat"/>
              <a:cs typeface="Montserrat"/>
              <a:sym typeface="Montserrat"/>
            </a:endParaRPr>
          </a:p>
          <a:p>
            <a:pPr indent="0" lvl="0" marL="0" rtl="0" algn="l">
              <a:spcBef>
                <a:spcPts val="0"/>
              </a:spcBef>
              <a:spcAft>
                <a:spcPts val="0"/>
              </a:spcAft>
              <a:buNone/>
            </a:pPr>
            <a:r>
              <a:t/>
            </a:r>
            <a:endParaRPr b="1">
              <a:solidFill>
                <a:srgbClr val="6AA84F"/>
              </a:solidFill>
              <a:latin typeface="Montserrat"/>
              <a:ea typeface="Montserrat"/>
              <a:cs typeface="Montserrat"/>
              <a:sym typeface="Montserrat"/>
            </a:endParaRPr>
          </a:p>
        </p:txBody>
      </p:sp>
      <p:sp>
        <p:nvSpPr>
          <p:cNvPr id="175" name="Google Shape;175;p21"/>
          <p:cNvSpPr/>
          <p:nvPr/>
        </p:nvSpPr>
        <p:spPr>
          <a:xfrm rot="5400000">
            <a:off x="4545000" y="-222125"/>
            <a:ext cx="54000" cy="9144000"/>
          </a:xfrm>
          <a:prstGeom prst="rect">
            <a:avLst/>
          </a:prstGeom>
          <a:solidFill>
            <a:srgbClr val="9ED9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1"/>
          <p:cNvSpPr/>
          <p:nvPr/>
        </p:nvSpPr>
        <p:spPr>
          <a:xfrm rot="5400000">
            <a:off x="4545000" y="-168125"/>
            <a:ext cx="54000" cy="9144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7" name="Google Shape;177;p21"/>
          <p:cNvPicPr preferRelativeResize="0"/>
          <p:nvPr/>
        </p:nvPicPr>
        <p:blipFill>
          <a:blip r:embed="rId3">
            <a:alphaModFix/>
          </a:blip>
          <a:stretch>
            <a:fillRect/>
          </a:stretch>
        </p:blipFill>
        <p:spPr>
          <a:xfrm>
            <a:off x="311700" y="4534000"/>
            <a:ext cx="2964776" cy="508875"/>
          </a:xfrm>
          <a:prstGeom prst="rect">
            <a:avLst/>
          </a:prstGeom>
          <a:noFill/>
          <a:ln>
            <a:noFill/>
          </a:ln>
        </p:spPr>
      </p:pic>
      <p:sp>
        <p:nvSpPr>
          <p:cNvPr id="178" name="Google Shape;178;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79" name="Google Shape;179;p21"/>
          <p:cNvSpPr txBox="1"/>
          <p:nvPr/>
        </p:nvSpPr>
        <p:spPr>
          <a:xfrm>
            <a:off x="8846300" y="4717350"/>
            <a:ext cx="346200" cy="2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rgbClr val="595959"/>
                </a:solidFill>
                <a:latin typeface="Open Sans"/>
                <a:ea typeface="Open Sans"/>
                <a:cs typeface="Open Sans"/>
                <a:sym typeface="Open Sans"/>
              </a:rPr>
              <a:t>/22</a:t>
            </a:r>
            <a:endParaRPr sz="800">
              <a:solidFill>
                <a:srgbClr val="595959"/>
              </a:solidFill>
              <a:latin typeface="Open Sans"/>
              <a:ea typeface="Open Sans"/>
              <a:cs typeface="Open Sans"/>
              <a:sym typeface="Open Sans"/>
            </a:endParaRPr>
          </a:p>
        </p:txBody>
      </p:sp>
      <p:sp>
        <p:nvSpPr>
          <p:cNvPr id="180" name="Google Shape;180;p21"/>
          <p:cNvSpPr txBox="1"/>
          <p:nvPr/>
        </p:nvSpPr>
        <p:spPr>
          <a:xfrm>
            <a:off x="3028500" y="4376863"/>
            <a:ext cx="3087000" cy="66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David Cabornero Pascual</a:t>
            </a:r>
            <a:endParaRPr sz="1000">
              <a:solidFill>
                <a:srgbClr val="6AA84F"/>
              </a:solidFill>
              <a:latin typeface="Open Sans"/>
              <a:ea typeface="Open Sans"/>
              <a:cs typeface="Open Sans"/>
              <a:sym typeface="Open Sans"/>
            </a:endParaRPr>
          </a:p>
          <a:p>
            <a:pPr indent="0" lvl="0" marL="0" rtl="0" algn="ctr">
              <a:spcBef>
                <a:spcPts val="0"/>
              </a:spcBef>
              <a:spcAft>
                <a:spcPts val="0"/>
              </a:spcAft>
              <a:buNone/>
            </a:pPr>
            <a:r>
              <a:rPr lang="es" sz="1000">
                <a:solidFill>
                  <a:srgbClr val="666666"/>
                </a:solidFill>
                <a:latin typeface="Open Sans"/>
                <a:ea typeface="Open Sans"/>
                <a:cs typeface="Open Sans"/>
                <a:sym typeface="Open Sans"/>
              </a:rPr>
              <a:t>david.cabornero@estudiante.uam.es</a:t>
            </a:r>
            <a:endParaRPr sz="1000">
              <a:solidFill>
                <a:srgbClr val="666666"/>
              </a:solidFill>
              <a:latin typeface="Open Sans"/>
              <a:ea typeface="Open Sans"/>
              <a:cs typeface="Open Sans"/>
              <a:sym typeface="Open Sans"/>
            </a:endParaRPr>
          </a:p>
          <a:p>
            <a:pPr indent="0" lvl="0" marL="0" rtl="0" algn="ctr">
              <a:spcBef>
                <a:spcPts val="0"/>
              </a:spcBef>
              <a:spcAft>
                <a:spcPts val="0"/>
              </a:spcAft>
              <a:buNone/>
            </a:pPr>
            <a:r>
              <a:rPr lang="es" sz="1000">
                <a:solidFill>
                  <a:srgbClr val="6AA84F"/>
                </a:solidFill>
                <a:latin typeface="Open Sans"/>
                <a:ea typeface="Open Sans"/>
                <a:cs typeface="Open Sans"/>
                <a:sym typeface="Open Sans"/>
              </a:rPr>
              <a:t>Mario García Pascual</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mario.garciapascual@estudiante.uam.es</a:t>
            </a:r>
            <a:endParaRPr sz="1000">
              <a:solidFill>
                <a:srgbClr val="6AA84F"/>
              </a:solidFill>
              <a:latin typeface="Open Sans"/>
              <a:ea typeface="Open Sans"/>
              <a:cs typeface="Open Sans"/>
              <a:sym typeface="Open Sans"/>
            </a:endParaRPr>
          </a:p>
        </p:txBody>
      </p:sp>
      <p:sp>
        <p:nvSpPr>
          <p:cNvPr id="181" name="Google Shape;181;p21"/>
          <p:cNvSpPr txBox="1"/>
          <p:nvPr/>
        </p:nvSpPr>
        <p:spPr>
          <a:xfrm>
            <a:off x="5941425" y="4376875"/>
            <a:ext cx="2964900" cy="66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José Manuel Chacón</a:t>
            </a:r>
            <a:endParaRPr sz="1000">
              <a:solidFill>
                <a:srgbClr val="6AA84F"/>
              </a:solidFill>
              <a:latin typeface="Open Sans"/>
              <a:ea typeface="Open Sans"/>
              <a:cs typeface="Open Sans"/>
              <a:sym typeface="Open Sans"/>
            </a:endParaRPr>
          </a:p>
          <a:p>
            <a:pPr indent="0" lvl="0" marL="0" rtl="0" algn="ctr">
              <a:spcBef>
                <a:spcPts val="0"/>
              </a:spcBef>
              <a:spcAft>
                <a:spcPts val="0"/>
              </a:spcAft>
              <a:buNone/>
            </a:pPr>
            <a:r>
              <a:rPr lang="es" sz="1000">
                <a:solidFill>
                  <a:srgbClr val="666666"/>
                </a:solidFill>
                <a:latin typeface="Open Sans"/>
                <a:ea typeface="Open Sans"/>
                <a:cs typeface="Open Sans"/>
                <a:sym typeface="Open Sans"/>
              </a:rPr>
              <a:t>josem.chacon@estudiante.uam.es</a:t>
            </a:r>
            <a:endParaRPr sz="1000">
              <a:solidFill>
                <a:srgbClr val="666666"/>
              </a:solidFill>
              <a:latin typeface="Open Sans"/>
              <a:ea typeface="Open Sans"/>
              <a:cs typeface="Open Sans"/>
              <a:sym typeface="Open Sans"/>
            </a:endParaRPr>
          </a:p>
          <a:p>
            <a:pPr indent="0" lvl="0" marL="0" rtl="0" algn="ctr">
              <a:spcBef>
                <a:spcPts val="0"/>
              </a:spcBef>
              <a:spcAft>
                <a:spcPts val="0"/>
              </a:spcAft>
              <a:buNone/>
            </a:pPr>
            <a:r>
              <a:rPr lang="es" sz="1000">
                <a:solidFill>
                  <a:srgbClr val="6AA84F"/>
                </a:solidFill>
                <a:latin typeface="Open Sans"/>
                <a:ea typeface="Open Sans"/>
                <a:cs typeface="Open Sans"/>
                <a:sym typeface="Open Sans"/>
              </a:rPr>
              <a:t>Alejandro Santorum Varela</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alejandro.santorum@estudiante.uam.es</a:t>
            </a:r>
            <a:endParaRPr sz="1000">
              <a:solidFill>
                <a:srgbClr val="6AA84F"/>
              </a:solidFill>
              <a:latin typeface="Open Sans"/>
              <a:ea typeface="Open Sans"/>
              <a:cs typeface="Open Sans"/>
              <a:sym typeface="Open Sans"/>
            </a:endParaRPr>
          </a:p>
        </p:txBody>
      </p:sp>
      <p:pic>
        <p:nvPicPr>
          <p:cNvPr id="182" name="Google Shape;182;p21"/>
          <p:cNvPicPr preferRelativeResize="0"/>
          <p:nvPr/>
        </p:nvPicPr>
        <p:blipFill>
          <a:blip r:embed="rId4">
            <a:alphaModFix/>
          </a:blip>
          <a:stretch>
            <a:fillRect/>
          </a:stretch>
        </p:blipFill>
        <p:spPr>
          <a:xfrm>
            <a:off x="3490681" y="2734950"/>
            <a:ext cx="5415232" cy="1586913"/>
          </a:xfrm>
          <a:prstGeom prst="rect">
            <a:avLst/>
          </a:prstGeom>
          <a:noFill/>
          <a:ln>
            <a:noFill/>
          </a:ln>
        </p:spPr>
      </p:pic>
      <p:pic>
        <p:nvPicPr>
          <p:cNvPr id="183" name="Google Shape;183;p21"/>
          <p:cNvPicPr preferRelativeResize="0"/>
          <p:nvPr/>
        </p:nvPicPr>
        <p:blipFill>
          <a:blip r:embed="rId5">
            <a:alphaModFix/>
          </a:blip>
          <a:stretch>
            <a:fillRect/>
          </a:stretch>
        </p:blipFill>
        <p:spPr>
          <a:xfrm>
            <a:off x="3446350" y="995150"/>
            <a:ext cx="5503901" cy="1649900"/>
          </a:xfrm>
          <a:prstGeom prst="rect">
            <a:avLst/>
          </a:prstGeom>
          <a:noFill/>
          <a:ln>
            <a:noFill/>
          </a:ln>
        </p:spPr>
      </p:pic>
      <p:sp>
        <p:nvSpPr>
          <p:cNvPr id="184" name="Google Shape;184;p21"/>
          <p:cNvSpPr txBox="1"/>
          <p:nvPr/>
        </p:nvSpPr>
        <p:spPr>
          <a:xfrm>
            <a:off x="3028500" y="811950"/>
            <a:ext cx="111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rgbClr val="434343"/>
                </a:solidFill>
                <a:latin typeface="Montserrat"/>
                <a:ea typeface="Montserrat"/>
                <a:cs typeface="Montserrat"/>
                <a:sym typeface="Montserrat"/>
              </a:rPr>
              <a:t>Precisión</a:t>
            </a:r>
            <a:endParaRPr b="1">
              <a:solidFill>
                <a:srgbClr val="434343"/>
              </a:solidFill>
              <a:latin typeface="Montserrat"/>
              <a:ea typeface="Montserrat"/>
              <a:cs typeface="Montserrat"/>
              <a:sym typeface="Montserrat"/>
            </a:endParaRPr>
          </a:p>
        </p:txBody>
      </p:sp>
      <p:sp>
        <p:nvSpPr>
          <p:cNvPr id="185" name="Google Shape;185;p21"/>
          <p:cNvSpPr txBox="1"/>
          <p:nvPr/>
        </p:nvSpPr>
        <p:spPr>
          <a:xfrm>
            <a:off x="3028500" y="2472863"/>
            <a:ext cx="367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rgbClr val="434343"/>
                </a:solidFill>
                <a:latin typeface="Montserrat"/>
                <a:ea typeface="Montserrat"/>
                <a:cs typeface="Montserrat"/>
                <a:sym typeface="Montserrat"/>
              </a:rPr>
              <a:t>F1-Score</a:t>
            </a:r>
            <a:endParaRPr b="1">
              <a:solidFill>
                <a:srgbClr val="434343"/>
              </a:solidFill>
              <a:latin typeface="Montserrat"/>
              <a:ea typeface="Montserrat"/>
              <a:cs typeface="Montserrat"/>
              <a:sym typeface="Montserrat"/>
            </a:endParaRPr>
          </a:p>
        </p:txBody>
      </p:sp>
      <p:sp>
        <p:nvSpPr>
          <p:cNvPr id="186" name="Google Shape;186;p21"/>
          <p:cNvSpPr txBox="1"/>
          <p:nvPr>
            <p:ph idx="1" type="body"/>
          </p:nvPr>
        </p:nvSpPr>
        <p:spPr>
          <a:xfrm>
            <a:off x="166500" y="1111813"/>
            <a:ext cx="2964900" cy="2911200"/>
          </a:xfrm>
          <a:prstGeom prst="rect">
            <a:avLst/>
          </a:prstGeom>
        </p:spPr>
        <p:txBody>
          <a:bodyPr anchorCtr="0" anchor="ctr" bIns="91425" lIns="126000" spcFirstLastPara="1" rIns="91425" wrap="square" tIns="90000">
            <a:noAutofit/>
          </a:bodyPr>
          <a:lstStyle/>
          <a:p>
            <a:pPr indent="-336550" lvl="0" marL="457200" rtl="0" algn="l">
              <a:lnSpc>
                <a:spcPct val="150000"/>
              </a:lnSpc>
              <a:spcBef>
                <a:spcPts val="0"/>
              </a:spcBef>
              <a:spcAft>
                <a:spcPts val="0"/>
              </a:spcAft>
              <a:buClr>
                <a:srgbClr val="6AA84F"/>
              </a:buClr>
              <a:buSzPts val="1700"/>
              <a:buFont typeface="Open Sans"/>
              <a:buChar char="●"/>
            </a:pPr>
            <a:r>
              <a:rPr lang="es" sz="1700">
                <a:latin typeface="Open Sans"/>
                <a:ea typeface="Open Sans"/>
                <a:cs typeface="Open Sans"/>
                <a:sym typeface="Open Sans"/>
              </a:rPr>
              <a:t>Mejora usando </a:t>
            </a:r>
            <a:r>
              <a:rPr b="1" lang="es" sz="1700">
                <a:latin typeface="Open Sans"/>
                <a:ea typeface="Open Sans"/>
                <a:cs typeface="Open Sans"/>
                <a:sym typeface="Open Sans"/>
              </a:rPr>
              <a:t>ventanas</a:t>
            </a:r>
            <a:r>
              <a:rPr lang="es" sz="1700">
                <a:latin typeface="Open Sans"/>
                <a:ea typeface="Open Sans"/>
                <a:cs typeface="Open Sans"/>
                <a:sym typeface="Open Sans"/>
              </a:rPr>
              <a:t>.</a:t>
            </a:r>
            <a:endParaRPr sz="1700">
              <a:latin typeface="Open Sans"/>
              <a:ea typeface="Open Sans"/>
              <a:cs typeface="Open Sans"/>
              <a:sym typeface="Open Sans"/>
            </a:endParaRPr>
          </a:p>
          <a:p>
            <a:pPr indent="-336550" lvl="0" marL="457200" rtl="0" algn="l">
              <a:lnSpc>
                <a:spcPct val="150000"/>
              </a:lnSpc>
              <a:spcBef>
                <a:spcPts val="0"/>
              </a:spcBef>
              <a:spcAft>
                <a:spcPts val="0"/>
              </a:spcAft>
              <a:buClr>
                <a:srgbClr val="6AA84F"/>
              </a:buClr>
              <a:buSzPts val="1700"/>
              <a:buFont typeface="Open Sans"/>
              <a:buChar char="●"/>
            </a:pPr>
            <a:r>
              <a:rPr lang="es" sz="1700">
                <a:latin typeface="Open Sans"/>
                <a:ea typeface="Open Sans"/>
                <a:cs typeface="Open Sans"/>
                <a:sym typeface="Open Sans"/>
              </a:rPr>
              <a:t>Mejor rendimiento con </a:t>
            </a:r>
            <a:r>
              <a:rPr b="1" i="1" lang="es" sz="1700">
                <a:latin typeface="Open Sans"/>
                <a:ea typeface="Open Sans"/>
                <a:cs typeface="Open Sans"/>
                <a:sym typeface="Open Sans"/>
              </a:rPr>
              <a:t>ensembles</a:t>
            </a:r>
            <a:r>
              <a:rPr i="1" lang="es" sz="1700">
                <a:latin typeface="Open Sans"/>
                <a:ea typeface="Open Sans"/>
                <a:cs typeface="Open Sans"/>
                <a:sym typeface="Open Sans"/>
              </a:rPr>
              <a:t>.</a:t>
            </a:r>
            <a:endParaRPr i="1" sz="1700">
              <a:latin typeface="Open Sans"/>
              <a:ea typeface="Open Sans"/>
              <a:cs typeface="Open Sans"/>
              <a:sym typeface="Open Sans"/>
            </a:endParaRPr>
          </a:p>
          <a:p>
            <a:pPr indent="-342900" lvl="0" marL="457200" rtl="0" algn="l">
              <a:lnSpc>
                <a:spcPct val="150000"/>
              </a:lnSpc>
              <a:spcBef>
                <a:spcPts val="0"/>
              </a:spcBef>
              <a:spcAft>
                <a:spcPts val="0"/>
              </a:spcAft>
              <a:buClr>
                <a:srgbClr val="6AA84F"/>
              </a:buClr>
              <a:buSzPts val="1800"/>
              <a:buFont typeface="Open Sans"/>
              <a:buChar char="●"/>
            </a:pPr>
            <a:r>
              <a:rPr lang="es">
                <a:latin typeface="Open Sans"/>
                <a:ea typeface="Open Sans"/>
                <a:cs typeface="Open Sans"/>
                <a:sym typeface="Open Sans"/>
              </a:rPr>
              <a:t>La </a:t>
            </a:r>
            <a:r>
              <a:rPr b="1" lang="es">
                <a:latin typeface="Open Sans"/>
                <a:ea typeface="Open Sans"/>
                <a:cs typeface="Open Sans"/>
                <a:sym typeface="Open Sans"/>
              </a:rPr>
              <a:t>élite</a:t>
            </a:r>
            <a:r>
              <a:rPr lang="es">
                <a:latin typeface="Open Sans"/>
                <a:ea typeface="Open Sans"/>
                <a:cs typeface="Open Sans"/>
                <a:sym typeface="Open Sans"/>
              </a:rPr>
              <a:t> se sitúa en torno al </a:t>
            </a:r>
            <a:r>
              <a:rPr b="1" lang="es">
                <a:latin typeface="Open Sans"/>
                <a:ea typeface="Open Sans"/>
                <a:cs typeface="Open Sans"/>
                <a:sym typeface="Open Sans"/>
              </a:rPr>
              <a:t>86-88%</a:t>
            </a:r>
            <a:r>
              <a:rPr lang="es">
                <a:latin typeface="Open Sans"/>
                <a:ea typeface="Open Sans"/>
                <a:cs typeface="Open Sans"/>
                <a:sym typeface="Open Sans"/>
              </a:rPr>
              <a:t>.</a:t>
            </a:r>
            <a:endParaRPr>
              <a:latin typeface="Open Sans"/>
              <a:ea typeface="Open Sans"/>
              <a:cs typeface="Open Sans"/>
              <a:sym typeface="Open Sans"/>
            </a:endParaRPr>
          </a:p>
        </p:txBody>
      </p:sp>
      <p:pic>
        <p:nvPicPr>
          <p:cNvPr id="187" name="Google Shape;187;p21"/>
          <p:cNvPicPr preferRelativeResize="0"/>
          <p:nvPr/>
        </p:nvPicPr>
        <p:blipFill>
          <a:blip r:embed="rId6">
            <a:alphaModFix/>
          </a:blip>
          <a:stretch>
            <a:fillRect/>
          </a:stretch>
        </p:blipFill>
        <p:spPr>
          <a:xfrm>
            <a:off x="4636400" y="221575"/>
            <a:ext cx="4195900" cy="747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