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1">
          <p15:clr>
            <a:srgbClr val="A4A3A4"/>
          </p15:clr>
        </p15:guide>
        <p15:guide id="2" pos="2880">
          <p15:clr>
            <a:srgbClr val="A4A3A4"/>
          </p15:clr>
        </p15:guide>
        <p15:guide id="3" pos="5613">
          <p15:clr>
            <a:srgbClr val="9AA0A6"/>
          </p15:clr>
        </p15:guide>
        <p15:guide id="4" orient="horz" pos="680">
          <p15:clr>
            <a:srgbClr val="9AA0A6"/>
          </p15:clr>
        </p15:guide>
        <p15:guide id="5" orient="horz" pos="26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71" orient="horz"/>
        <p:guide pos="2880"/>
        <p:guide pos="5613"/>
        <p:guide pos="680" orient="horz"/>
        <p:guide pos="260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OpenSans-regular.fntdata"/><Relationship Id="rId21" Type="http://schemas.openxmlformats.org/officeDocument/2006/relationships/font" Target="fonts/Montserrat-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Hola buenas tardes, somos David Cabornero, Sergio Galán y Alejandro Santorum, y hoy os vamos a hablar un poco de la paralelización y distribución en redes neuronales.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52eebbe3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52eebbe3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Nos centramos ahora en cómo podemos utilizar varias máquinas, en especial GPUs, a través de la </a:t>
            </a:r>
            <a:r>
              <a:rPr b="1" lang="es" sz="1800"/>
              <a:t>librería de Keras</a:t>
            </a:r>
            <a:r>
              <a:rPr lang="es" sz="1800"/>
              <a:t> para distribuir los datos de entrenamiento siguiendo el pseudocódigo de la diapositiva anterior.</a:t>
            </a:r>
            <a:endParaRPr sz="1800"/>
          </a:p>
          <a:p>
            <a:pPr indent="0" lvl="0" marL="0" rtl="0" algn="l">
              <a:spcBef>
                <a:spcPts val="0"/>
              </a:spcBef>
              <a:spcAft>
                <a:spcPts val="0"/>
              </a:spcAft>
              <a:buNone/>
            </a:pPr>
            <a:r>
              <a:rPr lang="es" sz="1800"/>
              <a:t>La librería Keras implementa la clase </a:t>
            </a:r>
            <a:r>
              <a:rPr b="1" lang="es" sz="1800"/>
              <a:t>MirroredStrategy</a:t>
            </a:r>
            <a:r>
              <a:rPr lang="es" sz="1800"/>
              <a:t> que controla y gestiona</a:t>
            </a:r>
            <a:r>
              <a:rPr b="1" lang="es" sz="1800"/>
              <a:t> por sí sola</a:t>
            </a:r>
            <a:r>
              <a:rPr lang="es" sz="1800"/>
              <a:t> la distribución de datos.</a:t>
            </a:r>
            <a:endParaRPr sz="1800"/>
          </a:p>
          <a:p>
            <a:pPr indent="0" lvl="0" marL="0" rtl="0" algn="l">
              <a:spcBef>
                <a:spcPts val="0"/>
              </a:spcBef>
              <a:spcAft>
                <a:spcPts val="0"/>
              </a:spcAft>
              <a:buNone/>
            </a:pPr>
            <a:r>
              <a:rPr lang="es" sz="1800"/>
              <a:t>Nosotros simplemente tenemos que </a:t>
            </a:r>
            <a:r>
              <a:rPr b="1" lang="es" sz="1800"/>
              <a:t>crear y compilar el modelo</a:t>
            </a:r>
            <a:r>
              <a:rPr lang="es" sz="1800"/>
              <a:t> deseado e indicar que corresponde a esta estrategia, tal y como vemos en la línea 8 del código adjunto en la imagen.</a:t>
            </a:r>
            <a:endParaRPr sz="1800"/>
          </a:p>
          <a:p>
            <a:pPr indent="0" lvl="0" marL="0" rtl="0" algn="l">
              <a:spcBef>
                <a:spcPts val="0"/>
              </a:spcBef>
              <a:spcAft>
                <a:spcPts val="0"/>
              </a:spcAft>
              <a:buNone/>
            </a:pPr>
            <a:r>
              <a:rPr b="1" lang="es" sz="1800"/>
              <a:t>Por ejemplo</a:t>
            </a:r>
            <a:r>
              <a:rPr lang="es" sz="1800"/>
              <a:t>, si nuestro modelo fuese una red </a:t>
            </a:r>
            <a:r>
              <a:rPr b="1" lang="es" sz="1800"/>
              <a:t>neuronal profunda</a:t>
            </a:r>
            <a:r>
              <a:rPr lang="es" sz="1800"/>
              <a:t>, podríamos crear varias capas densas con su correspondiente función de activación y compilar el modelo seleccionando la función de coste deseada. Si quisiésemos utilizar </a:t>
            </a:r>
            <a:r>
              <a:rPr b="1" lang="es" sz="1800"/>
              <a:t>redes convoluciones</a:t>
            </a:r>
            <a:r>
              <a:rPr lang="es" sz="1800"/>
              <a:t> no habría problema, simplemente tendríamos que diseñar y construir nuestra red convolucional en el alcance de la estrategia.</a:t>
            </a:r>
            <a:endParaRPr sz="1800"/>
          </a:p>
          <a:p>
            <a:pPr indent="0" lvl="0" marL="0" rtl="0" algn="l">
              <a:spcBef>
                <a:spcPts val="0"/>
              </a:spcBef>
              <a:spcAft>
                <a:spcPts val="0"/>
              </a:spcAft>
              <a:buNone/>
            </a:pPr>
            <a:r>
              <a:rPr lang="es" sz="1800"/>
              <a:t>Finalmente y en cualquier caso, podremos llamar a la función </a:t>
            </a:r>
            <a:r>
              <a:rPr b="1" lang="es" sz="1800"/>
              <a:t>fit</a:t>
            </a:r>
            <a:r>
              <a:rPr lang="es" sz="1800"/>
              <a:t> como de costumbre para iniciar el entrenamiento y la clase MirroredStrategy ya se encarga de por si sola de todo el proceso de distribucion de datos y actualizando los pesos con el gradiente medio calculado tras la finalización de todas las máquinas.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Comentar que nosotros no hemos podido probar esto directamente, ya que no disponemos de varias GPUs y GoogleColab, en su plan gratuito, tampoco permite el uso de varias.</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2eebbe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2eebbe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La primera conclusión importante de este trabajo es que las redes neuronales son muy costosas de entrenar, y en muchas ocasiones la secuencialización de los procesos puede conllevar tiempos no razonables. Por ello, es necesario paralelizar, bien sea mediante el uso de varios núcleos de la CPU simultáneamente, o el uso adecuado de la GPU. Para todas estas tareas, la librería TensorFlow con Keras es una de las opciones más sencillas y versátiles para llevar a cabo una implementación rápida y limpia.</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c1e692a23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c1e692a23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gracias y muchas tardes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52eebb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52eebb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primer lugar yo mismo expondré la clasificación habitual de métodos de paralelización y distribución, dando pautas para las secciones futuras.</a:t>
            </a:r>
            <a:endParaRPr/>
          </a:p>
          <a:p>
            <a:pPr indent="0" lvl="0" marL="0" rtl="0" algn="l">
              <a:spcBef>
                <a:spcPts val="0"/>
              </a:spcBef>
              <a:spcAft>
                <a:spcPts val="0"/>
              </a:spcAft>
              <a:buNone/>
            </a:pPr>
            <a:r>
              <a:rPr lang="es"/>
              <a:t>Después, mi compañero Sergio expondrá la paralelización del entrenamiento de redes neuronales usando GPUs en Google Colab. También expondrá una comparación entre el rendimiento de una CPU y una GPU para esta tarea.</a:t>
            </a:r>
            <a:endParaRPr/>
          </a:p>
          <a:p>
            <a:pPr indent="0" lvl="0" marL="0" rtl="0" algn="l">
              <a:spcBef>
                <a:spcPts val="0"/>
              </a:spcBef>
              <a:spcAft>
                <a:spcPts val="0"/>
              </a:spcAft>
              <a:buNone/>
            </a:pPr>
            <a:r>
              <a:rPr lang="es"/>
              <a:t>Por último, mi compañero Alejandro explicará de forma teórica los métodos de distribución del entrenamiento de redes neuronales en diferentes sistemas y pondrá un ejemplo basado en Keras.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2eebbe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2eebbe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Las redes neuronales profundas son conocidas en muchas ocasiones por el gran coste temporal que tiene el entrenamiento de sus modelos: algunos de ellos pueden llegar a tardar incluso meses de entrenamiento si se hacen de manera secuencial. La paralelización y distribución de estos algoritmos surge como una solución a este problema, ya que muchas veces la serialización con la que entrena nuestra máquina resulta ineficiente.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En este trabajo se muestra el aumento de eficiencia que supone trabajar con algunas de las técnicas de paralelización más habituales, como el uso de una GPU o procesamiento con varios núcleos CPU. Para ello, se utilizará la conocida librería TensorFlow desde la plataforma de Google Colab.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2eebbe3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2eebbe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diapositiva es de las más importantes: es un resumen de todos los métodos que se verán después. Existen dos formas de mejorar tiempos de nuestro entrenamiento en una red neuronal: utilizando varios núcleos de una máquina o utilizando varias máquinas. A la primera forma se la llama paralelización y a la segunda distribución.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la hora de paralelizar, en primer lugar se puede realizar procesamiento multi-núcleo con la CPU, donde existen algoritmos como descenso gradiente capaces de implementar esta funcionalidad </a:t>
            </a:r>
            <a:r>
              <a:rPr lang="es">
                <a:solidFill>
                  <a:schemeClr val="dk1"/>
                </a:solidFill>
              </a:rPr>
              <a:t>(que veremos más adelante)</a:t>
            </a:r>
            <a:r>
              <a:rPr lang="es"/>
              <a:t>. También se puede usar la GPU en lugar de la CPU para operaciones computacionalmente caras pero simples y repetitivas, como la multiplicación de matrices, mejorando mucho la eficiencia. Por supuesto, estos dos modelos son compatibles, por lo que en la práctica suelen usarse implementaciones híbridas que aprovechen ambas ventajas.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los sistemas distribuidos se pueden paralelizar los datos en dos casos: para acelerar el proceso de aprendizaje o si no es posible almacenar todos los datos en una sola máquina. En cambio, la opción de paralelizar el modelo por capas solo se usa si es estrictamente necesario, ya que el modelo se vuelve muy ineficiente.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52eebbe3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52eebbe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Como vimos en clase, el aprendizaje del perceptrón multicapa se podía reescribir como una multiplicación de matrices. De manera similar, otros algoritmos de aprendizaje también se pueden estructurar en operaciones que son propensas a ser paralelizadas. En este trabajo nos centraremos en analizar la multiplicación de matrices y el entrenamiento de una red convolucional ejecutados en una CPU y en una GPU de manera paralela. Tensorflow y Google Colab nos permitirán realizar estos experimentos de una manera sencilla y cómoda que nos permitirá cambiar de entorno de una manera simple. En la imagen de la diapositiva podemos ver la principal diferencia entre una CPU y una GPU, la primera tiene un número reducido de núcleos de procesamiento pensados para un procesamiento en serie, mientras que la segunda dispone de un gran número de núcleos más sencillos pensados para un procesamiento paralelo.</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52eebbe3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52eebbe3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Primero debemos configurar correctamente la plataforma de Google Colab. Para hacer uso de una GPU tenemos que modificar el entorno de ejecución como hemos visto en las prácticas de la asignatura. Podemos trabajar simultáneamente con una GPU y una CPU indicando qué parte de cada código queremos que se ejecute en cada una de ellas con las instrucciones que vemos en la diapositiva.</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52eebbe3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52eebbe3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Para comparar el rendimiento de ambos procesadores hemos implementado la multiplicación de matrices y el entrenamiento de una red convolucional forzando a Google Colab a ejecutar estas tareas usando por un lado una CPU y por otro lado una GPU. También hemos variado los parámetros para apreciar la evolución de estos tiempos de ejecución en ambos entornos. Estos parámetros son los que se pueden apreciar en la diapositiva: Tamaños de entre 50 y 10000 para matrices y un número entre 20 y 200 de imágenes de 128 x 128 píxeles de entrenamiento para una red convolucional con un kernel de tamaño 8 y una salida de tamaño 32. Para cada parámetro y entorno se ha repetido la ejecución 10 veces con el objetivo de obtener una estimación más acertada de los tiempos de ejecución. Vamos a exponer el notebook para ilustrar la </a:t>
            </a:r>
            <a:r>
              <a:rPr lang="es" sz="1800"/>
              <a:t>implementación</a:t>
            </a:r>
            <a:r>
              <a:rPr lang="es" sz="1800"/>
              <a:t> de estos experimentos.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[GOOGLE COLAB NOTEBOOK]</a:t>
            </a:r>
            <a:endParaRPr sz="1800"/>
          </a:p>
          <a:p>
            <a:pPr indent="-342900" lvl="0" marL="457200" rtl="0" algn="l">
              <a:spcBef>
                <a:spcPts val="0"/>
              </a:spcBef>
              <a:spcAft>
                <a:spcPts val="0"/>
              </a:spcAft>
              <a:buSzPts val="1800"/>
              <a:buChar char="-"/>
            </a:pPr>
            <a:r>
              <a:rPr lang="es" sz="1800"/>
              <a:t>Mirar lo de cambiar entorno en google colab</a:t>
            </a:r>
            <a:endParaRPr sz="1800"/>
          </a:p>
          <a:p>
            <a:pPr indent="-342900" lvl="0" marL="457200" rtl="0" algn="l">
              <a:spcBef>
                <a:spcPts val="0"/>
              </a:spcBef>
              <a:spcAft>
                <a:spcPts val="0"/>
              </a:spcAft>
              <a:buSzPts val="1800"/>
              <a:buChar char="-"/>
            </a:pPr>
            <a:r>
              <a:rPr lang="es" sz="1800"/>
              <a:t>Comprobación de que se detecta la GPU</a:t>
            </a:r>
            <a:endParaRPr sz="1800"/>
          </a:p>
          <a:p>
            <a:pPr indent="-342900" lvl="0" marL="457200" rtl="0" algn="l">
              <a:spcBef>
                <a:spcPts val="0"/>
              </a:spcBef>
              <a:spcAft>
                <a:spcPts val="0"/>
              </a:spcAft>
              <a:buSzPts val="1800"/>
              <a:buChar char="-"/>
            </a:pPr>
            <a:r>
              <a:rPr lang="es" sz="1800"/>
              <a:t>Ver las implementaciones de las dos funciones con GPU y CPU, haciendo mención a que solo hay que cambiar una línea y que las imágenes de la convolución son aleatorias</a:t>
            </a:r>
            <a:endParaRPr sz="1800"/>
          </a:p>
          <a:p>
            <a:pPr indent="-342900" lvl="0" marL="457200" rtl="0" algn="l">
              <a:spcBef>
                <a:spcPts val="0"/>
              </a:spcBef>
              <a:spcAft>
                <a:spcPts val="0"/>
              </a:spcAft>
              <a:buSzPts val="1800"/>
              <a:buChar char="-"/>
            </a:pPr>
            <a:r>
              <a:rPr lang="es" sz="1800"/>
              <a:t>Ver las dos funciones que implementan los experimentos</a:t>
            </a:r>
            <a:endParaRPr sz="1800"/>
          </a:p>
          <a:p>
            <a:pPr indent="-342900" lvl="0" marL="457200" rtl="0" algn="l">
              <a:spcBef>
                <a:spcPts val="0"/>
              </a:spcBef>
              <a:spcAft>
                <a:spcPts val="0"/>
              </a:spcAft>
              <a:buSzPts val="1800"/>
              <a:buChar char="-"/>
            </a:pPr>
            <a:r>
              <a:rPr lang="es" sz="1800"/>
              <a:t>Ejecutar los experimentos para ver los resultados. Explicar que se han reducido los parámetros para que se ejecute ahora en un tiempo razonable</a:t>
            </a:r>
            <a:endParaRPr sz="1800"/>
          </a:p>
          <a:p>
            <a:pPr indent="-342900" lvl="0" marL="457200" rtl="0" algn="l">
              <a:spcBef>
                <a:spcPts val="0"/>
              </a:spcBef>
              <a:spcAft>
                <a:spcPts val="0"/>
              </a:spcAft>
              <a:buSzPts val="1800"/>
              <a:buChar char="-"/>
            </a:pPr>
            <a:r>
              <a:rPr lang="es" sz="1800"/>
              <a:t>Mencionar el posible warmup de la GPU</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2eebbe3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2eebbe3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En esta diapositiva podemos apreciar los resultados de los experimentos descritos. Como podemos observar, la GPU tiene unos tiempos de ejecución marcadamente inferiores a los de la CPU. Ya que los cambios son tan grandes, adjuntamos también en la diapositiva la comparación cuantitativa de los valores más grandes del parámetro. Para una multiplicación de una matriz 10000 x 10000, la CPU invierte 31500 veces más tiempo que la GPU, y para el entrenamiento de una red convolucional con 200 imágenes tenemos que la CPU invierte 210 veces más tiempo que la GPU. También es importante destacar que los números concretos pueden variar según el modelo de GPU y de CPU que usemos, pero esta aproximación nos da una primera idea de la eficiencia de ambos entornos para estas dos tareas.</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52eebbe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52eebbe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Vamos ahora a </a:t>
            </a:r>
            <a:r>
              <a:rPr b="1" lang="es" sz="1800"/>
              <a:t>abandonar la comparación</a:t>
            </a:r>
            <a:r>
              <a:rPr lang="es" sz="1800"/>
              <a:t> entre GPUs y CPUs para centrarnos en la distribución datos, que, como ya ha mencionado mi compañero David, es una técnica de paralelización basada en dividir la computación de una cierta tarea en varias máquinas.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Una de las aplicaciones más usadas de la distribución de datos en varias máquinas es la</a:t>
            </a:r>
            <a:r>
              <a:rPr b="1" lang="es" sz="1800"/>
              <a:t> paralelización del descenso del gradiente</a:t>
            </a:r>
            <a:r>
              <a:rPr lang="es" sz="1800"/>
              <a:t>, que como hemos visto, es </a:t>
            </a:r>
            <a:r>
              <a:rPr b="1" lang="es" sz="1800"/>
              <a:t>el algoritmo de aprendizaje</a:t>
            </a:r>
            <a:r>
              <a:rPr lang="es" sz="1800"/>
              <a:t> de muchos modelos de machine learning.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Los pasos para generar la distribución son sencillos de entender:</a:t>
            </a:r>
            <a:endParaRPr sz="1800"/>
          </a:p>
          <a:p>
            <a:pPr indent="0" lvl="0" marL="0" rtl="0" algn="l">
              <a:spcBef>
                <a:spcPts val="0"/>
              </a:spcBef>
              <a:spcAft>
                <a:spcPts val="0"/>
              </a:spcAft>
              <a:buNone/>
            </a:pPr>
            <a:r>
              <a:rPr lang="es" sz="1800"/>
              <a:t>Primero debemos </a:t>
            </a:r>
            <a:r>
              <a:rPr b="1" lang="es" sz="1800"/>
              <a:t>barajar</a:t>
            </a:r>
            <a:r>
              <a:rPr lang="es" sz="1800"/>
              <a:t> el conjunto total de datos para evitar cometer sesgos en el entrenamiento.</a:t>
            </a:r>
            <a:endParaRPr sz="1800"/>
          </a:p>
          <a:p>
            <a:pPr indent="0" lvl="0" marL="0" rtl="0" algn="l">
              <a:spcBef>
                <a:spcPts val="0"/>
              </a:spcBef>
              <a:spcAft>
                <a:spcPts val="0"/>
              </a:spcAft>
              <a:buNone/>
            </a:pPr>
            <a:r>
              <a:rPr lang="es" sz="1800"/>
              <a:t>Después, </a:t>
            </a:r>
            <a:r>
              <a:rPr b="1" lang="es" sz="1800"/>
              <a:t>dividiremos este conjunto total</a:t>
            </a:r>
            <a:r>
              <a:rPr lang="es" sz="1800"/>
              <a:t> en tantas partes como máquinas dispongamos, ya sean GPUs u ordenadores en general.</a:t>
            </a:r>
            <a:endParaRPr sz="1800"/>
          </a:p>
          <a:p>
            <a:pPr indent="0" lvl="0" marL="0" rtl="0" algn="l">
              <a:spcBef>
                <a:spcPts val="0"/>
              </a:spcBef>
              <a:spcAft>
                <a:spcPts val="0"/>
              </a:spcAft>
              <a:buNone/>
            </a:pPr>
            <a:r>
              <a:rPr lang="es" sz="1800"/>
              <a:t>A cada una de esas máquinas se le </a:t>
            </a:r>
            <a:r>
              <a:rPr b="1" lang="es" sz="1800"/>
              <a:t>asignará una porción de datos</a:t>
            </a:r>
            <a:r>
              <a:rPr lang="es" sz="1800"/>
              <a:t>, y ésta entrenará mediante descenso del gradiente sobre ellos, calculando el </a:t>
            </a:r>
            <a:r>
              <a:rPr b="1" lang="es" sz="1800"/>
              <a:t>error y el gradiente resultante</a:t>
            </a:r>
            <a:r>
              <a:rPr lang="es" sz="1800"/>
              <a:t> sobre esa partición.</a:t>
            </a:r>
            <a:endParaRPr sz="1800"/>
          </a:p>
          <a:p>
            <a:pPr indent="0" lvl="0" marL="0" rtl="0" algn="l">
              <a:spcBef>
                <a:spcPts val="0"/>
              </a:spcBef>
              <a:spcAft>
                <a:spcPts val="0"/>
              </a:spcAft>
              <a:buNone/>
            </a:pPr>
            <a:r>
              <a:rPr lang="es" sz="1800"/>
              <a:t>Finalmente cada máquina devolverá el gradiente calculado y el término final de actualización de pesos será proporcional a la media aritmética ponderada de todos estos gradientes.</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54075"/>
            <a:ext cx="8520600" cy="13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800">
                <a:solidFill>
                  <a:srgbClr val="6AA84F"/>
                </a:solidFill>
                <a:latin typeface="Montserrat"/>
                <a:ea typeface="Montserrat"/>
                <a:cs typeface="Montserrat"/>
                <a:sym typeface="Montserrat"/>
              </a:rPr>
              <a:t>Paralelización y distribución en redes neuronales</a:t>
            </a:r>
            <a:endParaRPr b="1" sz="3800">
              <a:solidFill>
                <a:srgbClr val="6AA84F"/>
              </a:solidFill>
              <a:latin typeface="Montserrat"/>
              <a:ea typeface="Montserrat"/>
              <a:cs typeface="Montserrat"/>
              <a:sym typeface="Montserrat"/>
            </a:endParaRPr>
          </a:p>
        </p:txBody>
      </p:sp>
      <p:sp>
        <p:nvSpPr>
          <p:cNvPr id="55" name="Google Shape;55;p13"/>
          <p:cNvSpPr txBox="1"/>
          <p:nvPr>
            <p:ph idx="1" type="subTitle"/>
          </p:nvPr>
        </p:nvSpPr>
        <p:spPr>
          <a:xfrm>
            <a:off x="311700" y="2708325"/>
            <a:ext cx="8520600" cy="53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sz="1700">
                <a:solidFill>
                  <a:srgbClr val="666666"/>
                </a:solidFill>
                <a:latin typeface="Open Sans"/>
                <a:ea typeface="Open Sans"/>
                <a:cs typeface="Open Sans"/>
                <a:sym typeface="Open Sans"/>
              </a:rPr>
              <a:t>UAM - Neurocomputación - 2020/2021</a:t>
            </a:r>
            <a:endParaRPr i="1" sz="1700">
              <a:solidFill>
                <a:srgbClr val="666666"/>
              </a:solidFill>
              <a:latin typeface="Open Sans"/>
              <a:ea typeface="Open Sans"/>
              <a:cs typeface="Open Sans"/>
              <a:sym typeface="Open Sans"/>
            </a:endParaRPr>
          </a:p>
        </p:txBody>
      </p:sp>
      <p:sp>
        <p:nvSpPr>
          <p:cNvPr id="56" name="Google Shape;56;p13"/>
          <p:cNvSpPr/>
          <p:nvPr/>
        </p:nvSpPr>
        <p:spPr>
          <a:xfrm>
            <a:off x="0" y="0"/>
            <a:ext cx="155400" cy="5151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52400" y="-100"/>
            <a:ext cx="155400" cy="5151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5935375" y="3807825"/>
            <a:ext cx="3071400" cy="1343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200">
                <a:solidFill>
                  <a:srgbClr val="6AA84F"/>
                </a:solidFill>
                <a:latin typeface="Open Sans"/>
                <a:ea typeface="Open Sans"/>
                <a:cs typeface="Open Sans"/>
                <a:sym typeface="Open Sans"/>
              </a:rPr>
              <a:t>David Cabornero Pascual</a:t>
            </a:r>
            <a:endParaRPr sz="1200">
              <a:solidFill>
                <a:srgbClr val="6AA84F"/>
              </a:solidFill>
              <a:latin typeface="Open Sans"/>
              <a:ea typeface="Open Sans"/>
              <a:cs typeface="Open Sans"/>
              <a:sym typeface="Open Sans"/>
            </a:endParaRPr>
          </a:p>
          <a:p>
            <a:pPr indent="0" lvl="0" marL="0" rtl="0" algn="r">
              <a:spcBef>
                <a:spcPts val="0"/>
              </a:spcBef>
              <a:spcAft>
                <a:spcPts val="0"/>
              </a:spcAft>
              <a:buNone/>
            </a:pPr>
            <a:r>
              <a:rPr lang="es" sz="1200">
                <a:solidFill>
                  <a:srgbClr val="666666"/>
                </a:solidFill>
                <a:latin typeface="Open Sans"/>
                <a:ea typeface="Open Sans"/>
                <a:cs typeface="Open Sans"/>
                <a:sym typeface="Open Sans"/>
              </a:rPr>
              <a:t>david.cabornero</a:t>
            </a:r>
            <a:r>
              <a:rPr lang="es" sz="1200">
                <a:solidFill>
                  <a:srgbClr val="666666"/>
                </a:solidFill>
                <a:latin typeface="Open Sans"/>
                <a:ea typeface="Open Sans"/>
                <a:cs typeface="Open Sans"/>
                <a:sym typeface="Open Sans"/>
              </a:rPr>
              <a:t>@estudiante.uam.es</a:t>
            </a:r>
            <a:endParaRPr sz="1200">
              <a:solidFill>
                <a:srgbClr val="666666"/>
              </a:solidFill>
              <a:latin typeface="Open Sans"/>
              <a:ea typeface="Open Sans"/>
              <a:cs typeface="Open Sans"/>
              <a:sym typeface="Open Sans"/>
            </a:endParaRPr>
          </a:p>
          <a:p>
            <a:pPr indent="0" lvl="0" marL="0" rtl="0" algn="r">
              <a:spcBef>
                <a:spcPts val="0"/>
              </a:spcBef>
              <a:spcAft>
                <a:spcPts val="0"/>
              </a:spcAft>
              <a:buNone/>
            </a:pPr>
            <a:r>
              <a:rPr lang="es" sz="1200">
                <a:solidFill>
                  <a:srgbClr val="6AA84F"/>
                </a:solidFill>
                <a:latin typeface="Open Sans"/>
                <a:ea typeface="Open Sans"/>
                <a:cs typeface="Open Sans"/>
                <a:sym typeface="Open Sans"/>
              </a:rPr>
              <a:t>Sergio Galán Martín</a:t>
            </a:r>
            <a:endParaRPr sz="1200">
              <a:solidFill>
                <a:srgbClr val="6AA84F"/>
              </a:solidFill>
              <a:latin typeface="Open Sans"/>
              <a:ea typeface="Open Sans"/>
              <a:cs typeface="Open Sans"/>
              <a:sym typeface="Open Sans"/>
            </a:endParaRPr>
          </a:p>
          <a:p>
            <a:pPr indent="0" lvl="0" marL="0" rtl="0" algn="r">
              <a:spcBef>
                <a:spcPts val="0"/>
              </a:spcBef>
              <a:spcAft>
                <a:spcPts val="0"/>
              </a:spcAft>
              <a:buClr>
                <a:schemeClr val="dk1"/>
              </a:buClr>
              <a:buSzPts val="1100"/>
              <a:buFont typeface="Arial"/>
              <a:buNone/>
            </a:pPr>
            <a:r>
              <a:rPr lang="es" sz="1200">
                <a:solidFill>
                  <a:srgbClr val="666666"/>
                </a:solidFill>
                <a:latin typeface="Open Sans"/>
                <a:ea typeface="Open Sans"/>
                <a:cs typeface="Open Sans"/>
                <a:sym typeface="Open Sans"/>
              </a:rPr>
              <a:t>sergio.galanm@estudiante.uam.es</a:t>
            </a:r>
            <a:endParaRPr sz="1200">
              <a:solidFill>
                <a:srgbClr val="6AA84F"/>
              </a:solidFill>
              <a:latin typeface="Open Sans"/>
              <a:ea typeface="Open Sans"/>
              <a:cs typeface="Open Sans"/>
              <a:sym typeface="Open Sans"/>
            </a:endParaRPr>
          </a:p>
          <a:p>
            <a:pPr indent="0" lvl="0" marL="0" rtl="0" algn="r">
              <a:spcBef>
                <a:spcPts val="0"/>
              </a:spcBef>
              <a:spcAft>
                <a:spcPts val="0"/>
              </a:spcAft>
              <a:buNone/>
            </a:pPr>
            <a:r>
              <a:rPr lang="es" sz="1200">
                <a:solidFill>
                  <a:srgbClr val="6AA84F"/>
                </a:solidFill>
                <a:latin typeface="Open Sans"/>
                <a:ea typeface="Open Sans"/>
                <a:cs typeface="Open Sans"/>
                <a:sym typeface="Open Sans"/>
              </a:rPr>
              <a:t>Alejandro Santorum Varela</a:t>
            </a:r>
            <a:endParaRPr sz="1200">
              <a:solidFill>
                <a:srgbClr val="6AA84F"/>
              </a:solidFill>
              <a:latin typeface="Open Sans"/>
              <a:ea typeface="Open Sans"/>
              <a:cs typeface="Open Sans"/>
              <a:sym typeface="Open Sans"/>
            </a:endParaRPr>
          </a:p>
          <a:p>
            <a:pPr indent="0" lvl="0" marL="0" rtl="0" algn="r">
              <a:spcBef>
                <a:spcPts val="0"/>
              </a:spcBef>
              <a:spcAft>
                <a:spcPts val="0"/>
              </a:spcAft>
              <a:buClr>
                <a:schemeClr val="dk1"/>
              </a:buClr>
              <a:buSzPts val="1100"/>
              <a:buFont typeface="Arial"/>
              <a:buNone/>
            </a:pPr>
            <a:r>
              <a:rPr lang="es" sz="1200">
                <a:solidFill>
                  <a:srgbClr val="666666"/>
                </a:solidFill>
                <a:latin typeface="Open Sans"/>
                <a:ea typeface="Open Sans"/>
                <a:cs typeface="Open Sans"/>
                <a:sym typeface="Open Sans"/>
              </a:rPr>
              <a:t>alejandro.santorum@estudiante.uam.es</a:t>
            </a:r>
            <a:endParaRPr sz="1200">
              <a:solidFill>
                <a:srgbClr val="6AA84F"/>
              </a:solidFill>
              <a:latin typeface="Open Sans"/>
              <a:ea typeface="Open Sans"/>
              <a:cs typeface="Open Sans"/>
              <a:sym typeface="Open Sans"/>
            </a:endParaRPr>
          </a:p>
        </p:txBody>
      </p:sp>
      <p:pic>
        <p:nvPicPr>
          <p:cNvPr id="59" name="Google Shape;59;p13"/>
          <p:cNvPicPr preferRelativeResize="0"/>
          <p:nvPr/>
        </p:nvPicPr>
        <p:blipFill>
          <a:blip r:embed="rId3">
            <a:alphaModFix/>
          </a:blip>
          <a:stretch>
            <a:fillRect/>
          </a:stretch>
        </p:blipFill>
        <p:spPr>
          <a:xfrm>
            <a:off x="8148975" y="103850"/>
            <a:ext cx="761024" cy="406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Entrenamiento distribuido en Keras</a:t>
            </a:r>
            <a:endParaRPr b="1">
              <a:solidFill>
                <a:srgbClr val="6AA84F"/>
              </a:solidFill>
              <a:latin typeface="Montserrat"/>
              <a:ea typeface="Montserrat"/>
              <a:cs typeface="Montserrat"/>
              <a:sym typeface="Montserrat"/>
            </a:endParaRPr>
          </a:p>
        </p:txBody>
      </p:sp>
      <p:sp>
        <p:nvSpPr>
          <p:cNvPr id="183" name="Google Shape;183;p22"/>
          <p:cNvSpPr txBox="1"/>
          <p:nvPr>
            <p:ph idx="1" type="body"/>
          </p:nvPr>
        </p:nvSpPr>
        <p:spPr>
          <a:xfrm>
            <a:off x="311700" y="941600"/>
            <a:ext cx="4120200" cy="332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AA84F"/>
              </a:buClr>
              <a:buSzPts val="1800"/>
              <a:buFont typeface="Open Sans"/>
              <a:buChar char="●"/>
            </a:pPr>
            <a:r>
              <a:rPr b="1" lang="es">
                <a:latin typeface="Open Sans"/>
                <a:ea typeface="Open Sans"/>
                <a:cs typeface="Open Sans"/>
                <a:sym typeface="Open Sans"/>
              </a:rPr>
              <a:t>Una</a:t>
            </a:r>
            <a:r>
              <a:rPr lang="es">
                <a:latin typeface="Open Sans"/>
                <a:ea typeface="Open Sans"/>
                <a:cs typeface="Open Sans"/>
                <a:sym typeface="Open Sans"/>
              </a:rPr>
              <a:t> máquina con </a:t>
            </a:r>
            <a:r>
              <a:rPr b="1" lang="es">
                <a:latin typeface="Open Sans"/>
                <a:ea typeface="Open Sans"/>
                <a:cs typeface="Open Sans"/>
                <a:sym typeface="Open Sans"/>
              </a:rPr>
              <a:t>varias</a:t>
            </a:r>
            <a:r>
              <a:rPr lang="es">
                <a:latin typeface="Open Sans"/>
                <a:ea typeface="Open Sans"/>
                <a:cs typeface="Open Sans"/>
                <a:sym typeface="Open Sans"/>
              </a:rPr>
              <a:t> GPUs</a:t>
            </a:r>
            <a:endParaRPr>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Uso de la API de Tensorflow </a:t>
            </a:r>
            <a:r>
              <a:rPr b="1" i="1" lang="es">
                <a:latin typeface="Open Sans"/>
                <a:ea typeface="Open Sans"/>
                <a:cs typeface="Open Sans"/>
                <a:sym typeface="Open Sans"/>
              </a:rPr>
              <a:t>distributed.MirroredStrategy</a:t>
            </a:r>
            <a:endParaRPr b="1" i="1">
              <a:latin typeface="Open Sans"/>
              <a:ea typeface="Open Sans"/>
              <a:cs typeface="Open Sans"/>
              <a:sym typeface="Open Sans"/>
            </a:endParaRPr>
          </a:p>
          <a:p>
            <a:pPr indent="-342900" lvl="0" marL="457200" rtl="0" algn="l">
              <a:lnSpc>
                <a:spcPct val="150000"/>
              </a:lnSpc>
              <a:spcBef>
                <a:spcPts val="0"/>
              </a:spcBef>
              <a:spcAft>
                <a:spcPts val="0"/>
              </a:spcAft>
              <a:buClr>
                <a:srgbClr val="6AA84F"/>
              </a:buClr>
              <a:buSzPts val="1800"/>
              <a:buFont typeface="Open Sans"/>
              <a:buChar char="●"/>
            </a:pPr>
            <a:r>
              <a:rPr lang="es">
                <a:latin typeface="Open Sans"/>
                <a:ea typeface="Open Sans"/>
                <a:cs typeface="Open Sans"/>
                <a:sym typeface="Open Sans"/>
              </a:rPr>
              <a:t>Google Colab </a:t>
            </a:r>
            <a:r>
              <a:rPr b="1" lang="es">
                <a:latin typeface="Open Sans"/>
                <a:ea typeface="Open Sans"/>
                <a:cs typeface="Open Sans"/>
                <a:sym typeface="Open Sans"/>
              </a:rPr>
              <a:t>no</a:t>
            </a:r>
            <a:r>
              <a:rPr lang="es">
                <a:latin typeface="Open Sans"/>
                <a:ea typeface="Open Sans"/>
                <a:cs typeface="Open Sans"/>
                <a:sym typeface="Open Sans"/>
              </a:rPr>
              <a:t> permite usar varias GPUs</a:t>
            </a:r>
            <a:endParaRPr>
              <a:latin typeface="Open Sans"/>
              <a:ea typeface="Open Sans"/>
              <a:cs typeface="Open Sans"/>
              <a:sym typeface="Open Sans"/>
            </a:endParaRPr>
          </a:p>
        </p:txBody>
      </p:sp>
      <p:sp>
        <p:nvSpPr>
          <p:cNvPr id="184" name="Google Shape;184;p22"/>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187" name="Google Shape;187;p22"/>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88" name="Google Shape;1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89" name="Google Shape;189;p22"/>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90" name="Google Shape;190;p22"/>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91" name="Google Shape;191;p22"/>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92" name="Google Shape;192;p22"/>
          <p:cNvPicPr preferRelativeResize="0"/>
          <p:nvPr/>
        </p:nvPicPr>
        <p:blipFill>
          <a:blip r:embed="rId4">
            <a:alphaModFix/>
          </a:blip>
          <a:stretch>
            <a:fillRect/>
          </a:stretch>
        </p:blipFill>
        <p:spPr>
          <a:xfrm>
            <a:off x="4274600" y="1586025"/>
            <a:ext cx="4746549" cy="255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Conclusiones</a:t>
            </a:r>
            <a:endParaRPr b="1">
              <a:solidFill>
                <a:srgbClr val="6AA84F"/>
              </a:solidFill>
              <a:latin typeface="Montserrat"/>
              <a:ea typeface="Montserrat"/>
              <a:cs typeface="Montserrat"/>
              <a:sym typeface="Montserrat"/>
            </a:endParaRPr>
          </a:p>
        </p:txBody>
      </p:sp>
      <p:sp>
        <p:nvSpPr>
          <p:cNvPr id="198" name="Google Shape;198;p23"/>
          <p:cNvSpPr txBox="1"/>
          <p:nvPr>
            <p:ph idx="1" type="body"/>
          </p:nvPr>
        </p:nvSpPr>
        <p:spPr>
          <a:xfrm>
            <a:off x="311700" y="888675"/>
            <a:ext cx="7365000" cy="332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Las redes profundas tienen un </a:t>
            </a:r>
            <a:r>
              <a:rPr b="1" lang="es" sz="2000">
                <a:latin typeface="Open Sans"/>
                <a:ea typeface="Open Sans"/>
                <a:cs typeface="Open Sans"/>
                <a:sym typeface="Open Sans"/>
              </a:rPr>
              <a:t>gran coste</a:t>
            </a:r>
            <a:r>
              <a:rPr lang="es" sz="2000">
                <a:latin typeface="Open Sans"/>
                <a:ea typeface="Open Sans"/>
                <a:cs typeface="Open Sans"/>
                <a:sym typeface="Open Sans"/>
              </a:rPr>
              <a:t> computacional.</a:t>
            </a:r>
            <a:endParaRPr sz="2000">
              <a:latin typeface="Open Sans"/>
              <a:ea typeface="Open Sans"/>
              <a:cs typeface="Open Sans"/>
              <a:sym typeface="Open Sans"/>
            </a:endParaRPr>
          </a:p>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Los procesos de una máquina suelen ser </a:t>
            </a:r>
            <a:r>
              <a:rPr b="1" lang="es" sz="2000">
                <a:latin typeface="Open Sans"/>
                <a:ea typeface="Open Sans"/>
                <a:cs typeface="Open Sans"/>
                <a:sym typeface="Open Sans"/>
              </a:rPr>
              <a:t>secuenciales</a:t>
            </a:r>
            <a:r>
              <a:rPr lang="es" sz="2000">
                <a:latin typeface="Open Sans"/>
                <a:ea typeface="Open Sans"/>
                <a:cs typeface="Open Sans"/>
                <a:sym typeface="Open Sans"/>
              </a:rPr>
              <a:t>.</a:t>
            </a:r>
            <a:endParaRPr sz="2000">
              <a:latin typeface="Open Sans"/>
              <a:ea typeface="Open Sans"/>
              <a:cs typeface="Open Sans"/>
              <a:sym typeface="Open Sans"/>
            </a:endParaRPr>
          </a:p>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Aprovechamiento de:</a:t>
            </a:r>
            <a:endParaRPr sz="2000">
              <a:latin typeface="Open Sans"/>
              <a:ea typeface="Open Sans"/>
              <a:cs typeface="Open Sans"/>
              <a:sym typeface="Open Sans"/>
            </a:endParaRPr>
          </a:p>
          <a:p>
            <a:pPr indent="-330200" lvl="1" marL="914400" rtl="0" algn="l">
              <a:spcBef>
                <a:spcPts val="0"/>
              </a:spcBef>
              <a:spcAft>
                <a:spcPts val="0"/>
              </a:spcAft>
              <a:buClr>
                <a:srgbClr val="2DB9D9"/>
              </a:buClr>
              <a:buSzPts val="1600"/>
              <a:buFont typeface="Open Sans"/>
              <a:buChar char="○"/>
            </a:pPr>
            <a:r>
              <a:rPr lang="es" sz="1600">
                <a:latin typeface="Open Sans"/>
                <a:ea typeface="Open Sans"/>
                <a:cs typeface="Open Sans"/>
                <a:sym typeface="Open Sans"/>
              </a:rPr>
              <a:t>Múltiples núcleos de la CPU</a:t>
            </a:r>
            <a:endParaRPr sz="1600">
              <a:latin typeface="Open Sans"/>
              <a:ea typeface="Open Sans"/>
              <a:cs typeface="Open Sans"/>
              <a:sym typeface="Open Sans"/>
            </a:endParaRPr>
          </a:p>
          <a:p>
            <a:pPr indent="-330200" lvl="1" marL="914400" rtl="0" algn="l">
              <a:spcBef>
                <a:spcPts val="0"/>
              </a:spcBef>
              <a:spcAft>
                <a:spcPts val="0"/>
              </a:spcAft>
              <a:buClr>
                <a:srgbClr val="2DB9D9"/>
              </a:buClr>
              <a:buSzPts val="1600"/>
              <a:buFont typeface="Open Sans"/>
              <a:buChar char="○"/>
            </a:pPr>
            <a:r>
              <a:rPr lang="es" sz="1600">
                <a:latin typeface="Open Sans"/>
                <a:ea typeface="Open Sans"/>
                <a:cs typeface="Open Sans"/>
                <a:sym typeface="Open Sans"/>
              </a:rPr>
              <a:t>GPU</a:t>
            </a:r>
            <a:endParaRPr sz="1600">
              <a:latin typeface="Open Sans"/>
              <a:ea typeface="Open Sans"/>
              <a:cs typeface="Open Sans"/>
              <a:sym typeface="Open Sans"/>
            </a:endParaRPr>
          </a:p>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Librería </a:t>
            </a:r>
            <a:r>
              <a:rPr b="1" lang="es" sz="2000">
                <a:latin typeface="Open Sans"/>
                <a:ea typeface="Open Sans"/>
                <a:cs typeface="Open Sans"/>
                <a:sym typeface="Open Sans"/>
              </a:rPr>
              <a:t>TensorFlow</a:t>
            </a:r>
            <a:r>
              <a:rPr lang="es" sz="2000">
                <a:latin typeface="Open Sans"/>
                <a:ea typeface="Open Sans"/>
                <a:cs typeface="Open Sans"/>
                <a:sym typeface="Open Sans"/>
              </a:rPr>
              <a:t> en Google Colab</a:t>
            </a:r>
            <a:endParaRPr sz="2000">
              <a:latin typeface="Open Sans"/>
              <a:ea typeface="Open Sans"/>
              <a:cs typeface="Open Sans"/>
              <a:sym typeface="Open Sans"/>
            </a:endParaRPr>
          </a:p>
        </p:txBody>
      </p:sp>
      <p:sp>
        <p:nvSpPr>
          <p:cNvPr id="199" name="Google Shape;199;p23"/>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202" name="Google Shape;202;p23"/>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203" name="Google Shape;20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04" name="Google Shape;204;p23"/>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205" name="Google Shape;205;p23"/>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206" name="Google Shape;206;p23"/>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2087675" y="275750"/>
            <a:ext cx="4566300" cy="11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500">
                <a:solidFill>
                  <a:srgbClr val="6AA84F"/>
                </a:solidFill>
                <a:latin typeface="Montserrat"/>
                <a:ea typeface="Montserrat"/>
                <a:cs typeface="Montserrat"/>
                <a:sym typeface="Montserrat"/>
              </a:rPr>
              <a:t>¡Gracias por su atención!</a:t>
            </a:r>
            <a:endParaRPr b="1" sz="3500">
              <a:solidFill>
                <a:srgbClr val="6AA84F"/>
              </a:solidFill>
              <a:latin typeface="Montserrat"/>
              <a:ea typeface="Montserrat"/>
              <a:cs typeface="Montserrat"/>
              <a:sym typeface="Montserrat"/>
            </a:endParaRPr>
          </a:p>
        </p:txBody>
      </p:sp>
      <p:sp>
        <p:nvSpPr>
          <p:cNvPr id="212" name="Google Shape;212;p24"/>
          <p:cNvSpPr/>
          <p:nvPr/>
        </p:nvSpPr>
        <p:spPr>
          <a:xfrm rot="5400000">
            <a:off x="6331350" y="192625"/>
            <a:ext cx="54000" cy="55713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5400000">
            <a:off x="6331350" y="246625"/>
            <a:ext cx="54000" cy="5571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4"/>
          <p:cNvPicPr preferRelativeResize="0"/>
          <p:nvPr/>
        </p:nvPicPr>
        <p:blipFill>
          <a:blip r:embed="rId3">
            <a:alphaModFix/>
          </a:blip>
          <a:stretch>
            <a:fillRect/>
          </a:stretch>
        </p:blipFill>
        <p:spPr>
          <a:xfrm>
            <a:off x="3572701" y="2098025"/>
            <a:ext cx="1596225" cy="853250"/>
          </a:xfrm>
          <a:prstGeom prst="rect">
            <a:avLst/>
          </a:prstGeom>
          <a:noFill/>
          <a:ln>
            <a:noFill/>
          </a:ln>
        </p:spPr>
      </p:pic>
      <p:sp>
        <p:nvSpPr>
          <p:cNvPr id="215" name="Google Shape;215;p24"/>
          <p:cNvSpPr txBox="1"/>
          <p:nvPr/>
        </p:nvSpPr>
        <p:spPr>
          <a:xfrm>
            <a:off x="2998325" y="3895251"/>
            <a:ext cx="27450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sp>
        <p:nvSpPr>
          <p:cNvPr id="216" name="Google Shape;216;p24"/>
          <p:cNvSpPr txBox="1"/>
          <p:nvPr/>
        </p:nvSpPr>
        <p:spPr>
          <a:xfrm>
            <a:off x="312200" y="39093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217" name="Google Shape;217;p24"/>
          <p:cNvSpPr txBox="1"/>
          <p:nvPr/>
        </p:nvSpPr>
        <p:spPr>
          <a:xfrm>
            <a:off x="5717000" y="3909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Contenido</a:t>
            </a:r>
            <a:endParaRPr b="1">
              <a:solidFill>
                <a:srgbClr val="6AA84F"/>
              </a:solidFill>
              <a:latin typeface="Montserrat"/>
              <a:ea typeface="Montserrat"/>
              <a:cs typeface="Montserrat"/>
              <a:sym typeface="Montserrat"/>
            </a:endParaRPr>
          </a:p>
        </p:txBody>
      </p:sp>
      <p:sp>
        <p:nvSpPr>
          <p:cNvPr id="65" name="Google Shape;65;p14"/>
          <p:cNvSpPr txBox="1"/>
          <p:nvPr>
            <p:ph idx="1" type="body"/>
          </p:nvPr>
        </p:nvSpPr>
        <p:spPr>
          <a:xfrm>
            <a:off x="311700" y="906625"/>
            <a:ext cx="7334400" cy="332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Introducción</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Clasificación de métodos de paralelización y distribución</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Paralelización usando GPUs</a:t>
            </a:r>
            <a:endParaRPr>
              <a:latin typeface="Open Sans"/>
              <a:ea typeface="Open Sans"/>
              <a:cs typeface="Open Sans"/>
              <a:sym typeface="Open Sans"/>
            </a:endParaRPr>
          </a:p>
          <a:p>
            <a:pPr indent="-317500" lvl="1" marL="914400" rtl="0" algn="l">
              <a:spcBef>
                <a:spcPts val="0"/>
              </a:spcBef>
              <a:spcAft>
                <a:spcPts val="0"/>
              </a:spcAft>
              <a:buClr>
                <a:srgbClr val="2DB9D9"/>
              </a:buClr>
              <a:buSzPts val="1400"/>
              <a:buFont typeface="Open Sans"/>
              <a:buChar char="○"/>
            </a:pPr>
            <a:r>
              <a:rPr lang="es">
                <a:latin typeface="Open Sans"/>
                <a:ea typeface="Open Sans"/>
                <a:cs typeface="Open Sans"/>
                <a:sym typeface="Open Sans"/>
              </a:rPr>
              <a:t>Uso de GPUs en Google Colab</a:t>
            </a:r>
            <a:endParaRPr>
              <a:latin typeface="Open Sans"/>
              <a:ea typeface="Open Sans"/>
              <a:cs typeface="Open Sans"/>
              <a:sym typeface="Open Sans"/>
            </a:endParaRPr>
          </a:p>
          <a:p>
            <a:pPr indent="-317500" lvl="1" marL="914400" rtl="0" algn="l">
              <a:spcBef>
                <a:spcPts val="0"/>
              </a:spcBef>
              <a:spcAft>
                <a:spcPts val="0"/>
              </a:spcAft>
              <a:buClr>
                <a:srgbClr val="2DB9D9"/>
              </a:buClr>
              <a:buSzPts val="1400"/>
              <a:buFont typeface="Open Sans"/>
              <a:buChar char="○"/>
            </a:pPr>
            <a:r>
              <a:rPr lang="es">
                <a:latin typeface="Open Sans"/>
                <a:ea typeface="Open Sans"/>
                <a:cs typeface="Open Sans"/>
                <a:sym typeface="Open Sans"/>
              </a:rPr>
              <a:t>CPU vs GPU</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Entrenamiento distribuido</a:t>
            </a:r>
            <a:endParaRPr>
              <a:latin typeface="Open Sans"/>
              <a:ea typeface="Open Sans"/>
              <a:cs typeface="Open Sans"/>
              <a:sym typeface="Open Sans"/>
            </a:endParaRPr>
          </a:p>
          <a:p>
            <a:pPr indent="-317500" lvl="1" marL="914400" rtl="0" algn="l">
              <a:spcBef>
                <a:spcPts val="0"/>
              </a:spcBef>
              <a:spcAft>
                <a:spcPts val="0"/>
              </a:spcAft>
              <a:buClr>
                <a:srgbClr val="2DB9D9"/>
              </a:buClr>
              <a:buSzPts val="1400"/>
              <a:buFont typeface="Open Sans"/>
              <a:buChar char="○"/>
            </a:pPr>
            <a:r>
              <a:rPr lang="es">
                <a:latin typeface="Open Sans"/>
                <a:ea typeface="Open Sans"/>
                <a:cs typeface="Open Sans"/>
                <a:sym typeface="Open Sans"/>
              </a:rPr>
              <a:t>Paralelización del descenso del gradiente</a:t>
            </a:r>
            <a:endParaRPr>
              <a:latin typeface="Open Sans"/>
              <a:ea typeface="Open Sans"/>
              <a:cs typeface="Open Sans"/>
              <a:sym typeface="Open Sans"/>
            </a:endParaRPr>
          </a:p>
          <a:p>
            <a:pPr indent="-317500" lvl="1" marL="914400" rtl="0" algn="l">
              <a:spcBef>
                <a:spcPts val="0"/>
              </a:spcBef>
              <a:spcAft>
                <a:spcPts val="0"/>
              </a:spcAft>
              <a:buClr>
                <a:srgbClr val="2DB9D9"/>
              </a:buClr>
              <a:buSzPts val="1400"/>
              <a:buFont typeface="Open Sans"/>
              <a:buChar char="○"/>
            </a:pPr>
            <a:r>
              <a:rPr lang="es">
                <a:latin typeface="Open Sans"/>
                <a:ea typeface="Open Sans"/>
                <a:cs typeface="Open Sans"/>
                <a:sym typeface="Open Sans"/>
              </a:rPr>
              <a:t>Entrenamiento distribuido en Keras</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Conclusiones</a:t>
            </a:r>
            <a:endParaRPr>
              <a:latin typeface="Open Sans"/>
              <a:ea typeface="Open Sans"/>
              <a:cs typeface="Open Sans"/>
              <a:sym typeface="Open Sans"/>
            </a:endParaRPr>
          </a:p>
        </p:txBody>
      </p:sp>
      <p:sp>
        <p:nvSpPr>
          <p:cNvPr id="66" name="Google Shape;66;p14"/>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69" name="Google Shape;69;p14"/>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1" name="Google Shape;71;p14"/>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72" name="Google Shape;72;p14"/>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a:t>
            </a:r>
            <a:r>
              <a:rPr lang="es" sz="1000">
                <a:solidFill>
                  <a:srgbClr val="666666"/>
                </a:solidFill>
                <a:latin typeface="Open Sans"/>
                <a:ea typeface="Open Sans"/>
                <a:cs typeface="Open Sans"/>
                <a:sym typeface="Open Sans"/>
              </a:rPr>
              <a:t>@estudiante.uam.es</a:t>
            </a:r>
            <a:endParaRPr sz="1000">
              <a:solidFill>
                <a:srgbClr val="6AA84F"/>
              </a:solidFill>
              <a:latin typeface="Open Sans"/>
              <a:ea typeface="Open Sans"/>
              <a:cs typeface="Open Sans"/>
              <a:sym typeface="Open Sans"/>
            </a:endParaRPr>
          </a:p>
        </p:txBody>
      </p:sp>
      <p:sp>
        <p:nvSpPr>
          <p:cNvPr id="73" name="Google Shape;73;p14"/>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a:t>
            </a:r>
            <a:r>
              <a:rPr lang="es" sz="1000">
                <a:solidFill>
                  <a:srgbClr val="666666"/>
                </a:solidFill>
                <a:latin typeface="Open Sans"/>
                <a:ea typeface="Open Sans"/>
                <a:cs typeface="Open Sans"/>
                <a:sym typeface="Open Sans"/>
              </a:rPr>
              <a:t>@estudiante.uam.es</a:t>
            </a:r>
            <a:endParaRPr sz="1000">
              <a:solidFill>
                <a:srgbClr val="6AA84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Introducción</a:t>
            </a:r>
            <a:endParaRPr b="1">
              <a:solidFill>
                <a:srgbClr val="6AA84F"/>
              </a:solidFill>
              <a:latin typeface="Montserrat"/>
              <a:ea typeface="Montserrat"/>
              <a:cs typeface="Montserrat"/>
              <a:sym typeface="Montserrat"/>
            </a:endParaRPr>
          </a:p>
        </p:txBody>
      </p:sp>
      <p:sp>
        <p:nvSpPr>
          <p:cNvPr id="79" name="Google Shape;79;p15"/>
          <p:cNvSpPr txBox="1"/>
          <p:nvPr>
            <p:ph idx="1" type="body"/>
          </p:nvPr>
        </p:nvSpPr>
        <p:spPr>
          <a:xfrm>
            <a:off x="311700" y="888675"/>
            <a:ext cx="7365000" cy="332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Las redes profundas tienen un </a:t>
            </a:r>
            <a:r>
              <a:rPr b="1" lang="es" sz="2000">
                <a:latin typeface="Open Sans"/>
                <a:ea typeface="Open Sans"/>
                <a:cs typeface="Open Sans"/>
                <a:sym typeface="Open Sans"/>
              </a:rPr>
              <a:t>gran coste</a:t>
            </a:r>
            <a:r>
              <a:rPr lang="es" sz="2000">
                <a:latin typeface="Open Sans"/>
                <a:ea typeface="Open Sans"/>
                <a:cs typeface="Open Sans"/>
                <a:sym typeface="Open Sans"/>
              </a:rPr>
              <a:t> computacional.</a:t>
            </a:r>
            <a:endParaRPr sz="2000">
              <a:latin typeface="Open Sans"/>
              <a:ea typeface="Open Sans"/>
              <a:cs typeface="Open Sans"/>
              <a:sym typeface="Open Sans"/>
            </a:endParaRPr>
          </a:p>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Los procesos de una máquina suelen ser </a:t>
            </a:r>
            <a:r>
              <a:rPr b="1" lang="es" sz="2000">
                <a:latin typeface="Open Sans"/>
                <a:ea typeface="Open Sans"/>
                <a:cs typeface="Open Sans"/>
                <a:sym typeface="Open Sans"/>
              </a:rPr>
              <a:t>secuenciales</a:t>
            </a:r>
            <a:r>
              <a:rPr lang="es" sz="2000">
                <a:latin typeface="Open Sans"/>
                <a:ea typeface="Open Sans"/>
                <a:cs typeface="Open Sans"/>
                <a:sym typeface="Open Sans"/>
              </a:rPr>
              <a:t>.</a:t>
            </a:r>
            <a:endParaRPr sz="2000">
              <a:latin typeface="Open Sans"/>
              <a:ea typeface="Open Sans"/>
              <a:cs typeface="Open Sans"/>
              <a:sym typeface="Open Sans"/>
            </a:endParaRPr>
          </a:p>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Aprovechamiento de:</a:t>
            </a:r>
            <a:endParaRPr sz="2000">
              <a:latin typeface="Open Sans"/>
              <a:ea typeface="Open Sans"/>
              <a:cs typeface="Open Sans"/>
              <a:sym typeface="Open Sans"/>
            </a:endParaRPr>
          </a:p>
          <a:p>
            <a:pPr indent="-330200" lvl="1" marL="914400" rtl="0" algn="l">
              <a:spcBef>
                <a:spcPts val="0"/>
              </a:spcBef>
              <a:spcAft>
                <a:spcPts val="0"/>
              </a:spcAft>
              <a:buClr>
                <a:srgbClr val="2DB9D9"/>
              </a:buClr>
              <a:buSzPts val="1600"/>
              <a:buFont typeface="Open Sans"/>
              <a:buChar char="○"/>
            </a:pPr>
            <a:r>
              <a:rPr lang="es" sz="1600">
                <a:latin typeface="Open Sans"/>
                <a:ea typeface="Open Sans"/>
                <a:cs typeface="Open Sans"/>
                <a:sym typeface="Open Sans"/>
              </a:rPr>
              <a:t>Múltiples núcleos de la CPU</a:t>
            </a:r>
            <a:endParaRPr sz="1600">
              <a:latin typeface="Open Sans"/>
              <a:ea typeface="Open Sans"/>
              <a:cs typeface="Open Sans"/>
              <a:sym typeface="Open Sans"/>
            </a:endParaRPr>
          </a:p>
          <a:p>
            <a:pPr indent="-330200" lvl="1" marL="914400" rtl="0" algn="l">
              <a:spcBef>
                <a:spcPts val="0"/>
              </a:spcBef>
              <a:spcAft>
                <a:spcPts val="0"/>
              </a:spcAft>
              <a:buClr>
                <a:srgbClr val="2DB9D9"/>
              </a:buClr>
              <a:buSzPts val="1600"/>
              <a:buFont typeface="Open Sans"/>
              <a:buChar char="○"/>
            </a:pPr>
            <a:r>
              <a:rPr lang="es" sz="1600">
                <a:latin typeface="Open Sans"/>
                <a:ea typeface="Open Sans"/>
                <a:cs typeface="Open Sans"/>
                <a:sym typeface="Open Sans"/>
              </a:rPr>
              <a:t>GPU</a:t>
            </a:r>
            <a:endParaRPr sz="1600">
              <a:latin typeface="Open Sans"/>
              <a:ea typeface="Open Sans"/>
              <a:cs typeface="Open Sans"/>
              <a:sym typeface="Open Sans"/>
            </a:endParaRPr>
          </a:p>
          <a:p>
            <a:pPr indent="-355600" lvl="0" marL="457200" rtl="0" algn="l">
              <a:spcBef>
                <a:spcPts val="0"/>
              </a:spcBef>
              <a:spcAft>
                <a:spcPts val="0"/>
              </a:spcAft>
              <a:buClr>
                <a:srgbClr val="6AA84F"/>
              </a:buClr>
              <a:buSzPts val="2000"/>
              <a:buFont typeface="Open Sans"/>
              <a:buChar char="●"/>
            </a:pPr>
            <a:r>
              <a:rPr lang="es" sz="2000">
                <a:latin typeface="Open Sans"/>
                <a:ea typeface="Open Sans"/>
                <a:cs typeface="Open Sans"/>
                <a:sym typeface="Open Sans"/>
              </a:rPr>
              <a:t>Librería </a:t>
            </a:r>
            <a:r>
              <a:rPr b="1" lang="es" sz="2000">
                <a:latin typeface="Open Sans"/>
                <a:ea typeface="Open Sans"/>
                <a:cs typeface="Open Sans"/>
                <a:sym typeface="Open Sans"/>
              </a:rPr>
              <a:t>TensorFlow</a:t>
            </a:r>
            <a:r>
              <a:rPr lang="es" sz="2000">
                <a:latin typeface="Open Sans"/>
                <a:ea typeface="Open Sans"/>
                <a:cs typeface="Open Sans"/>
                <a:sym typeface="Open Sans"/>
              </a:rPr>
              <a:t> en Google Colab</a:t>
            </a:r>
            <a:endParaRPr sz="2000">
              <a:latin typeface="Open Sans"/>
              <a:ea typeface="Open Sans"/>
              <a:cs typeface="Open Sans"/>
              <a:sym typeface="Open Sans"/>
            </a:endParaRPr>
          </a:p>
        </p:txBody>
      </p:sp>
      <p:sp>
        <p:nvSpPr>
          <p:cNvPr id="80" name="Google Shape;80;p15"/>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83" name="Google Shape;83;p15"/>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85" name="Google Shape;85;p15"/>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86" name="Google Shape;86;p15"/>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87" name="Google Shape;87;p15"/>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Clasificación de métodos</a:t>
            </a:r>
            <a:endParaRPr b="1">
              <a:solidFill>
                <a:srgbClr val="6AA84F"/>
              </a:solidFill>
              <a:latin typeface="Montserrat"/>
              <a:ea typeface="Montserrat"/>
              <a:cs typeface="Montserrat"/>
              <a:sym typeface="Montserrat"/>
            </a:endParaRPr>
          </a:p>
        </p:txBody>
      </p:sp>
      <p:sp>
        <p:nvSpPr>
          <p:cNvPr id="93" name="Google Shape;93;p16"/>
          <p:cNvSpPr txBox="1"/>
          <p:nvPr>
            <p:ph idx="1" type="body"/>
          </p:nvPr>
        </p:nvSpPr>
        <p:spPr>
          <a:xfrm>
            <a:off x="311700" y="888675"/>
            <a:ext cx="8076600" cy="1517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6AA84F"/>
              </a:buClr>
              <a:buSzPts val="1900"/>
              <a:buFont typeface="Open Sans"/>
              <a:buChar char="●"/>
            </a:pPr>
            <a:r>
              <a:rPr b="1" lang="es" sz="1900">
                <a:latin typeface="Open Sans"/>
                <a:ea typeface="Open Sans"/>
                <a:cs typeface="Open Sans"/>
                <a:sym typeface="Open Sans"/>
              </a:rPr>
              <a:t>Paralelización</a:t>
            </a:r>
            <a:r>
              <a:rPr lang="es" sz="1900">
                <a:latin typeface="Open Sans"/>
                <a:ea typeface="Open Sans"/>
                <a:cs typeface="Open Sans"/>
                <a:sym typeface="Open Sans"/>
              </a:rPr>
              <a:t>: en una única máquina</a:t>
            </a:r>
            <a:endParaRPr sz="1900">
              <a:latin typeface="Open Sans"/>
              <a:ea typeface="Open Sans"/>
              <a:cs typeface="Open Sans"/>
              <a:sym typeface="Open Sans"/>
            </a:endParaRPr>
          </a:p>
          <a:p>
            <a:pPr indent="-349250" lvl="0" marL="457200" rtl="0" algn="l">
              <a:spcBef>
                <a:spcPts val="0"/>
              </a:spcBef>
              <a:spcAft>
                <a:spcPts val="0"/>
              </a:spcAft>
              <a:buClr>
                <a:srgbClr val="6AA84F"/>
              </a:buClr>
              <a:buSzPts val="1900"/>
              <a:buFont typeface="Open Sans"/>
              <a:buChar char="●"/>
            </a:pPr>
            <a:r>
              <a:rPr lang="es" sz="1900">
                <a:latin typeface="Open Sans"/>
                <a:ea typeface="Open Sans"/>
                <a:cs typeface="Open Sans"/>
                <a:sym typeface="Open Sans"/>
              </a:rPr>
              <a:t>Tres tipos:</a:t>
            </a:r>
            <a:endParaRPr sz="1900">
              <a:latin typeface="Open Sans"/>
              <a:ea typeface="Open Sans"/>
              <a:cs typeface="Open Sans"/>
              <a:sym typeface="Open Sans"/>
            </a:endParaRPr>
          </a:p>
          <a:p>
            <a:pPr indent="-323850" lvl="1" marL="914400" rtl="0" algn="l">
              <a:spcBef>
                <a:spcPts val="0"/>
              </a:spcBef>
              <a:spcAft>
                <a:spcPts val="0"/>
              </a:spcAft>
              <a:buClr>
                <a:srgbClr val="2DB9D9"/>
              </a:buClr>
              <a:buSzPts val="1500"/>
              <a:buFont typeface="Open Sans"/>
              <a:buChar char="○"/>
            </a:pPr>
            <a:r>
              <a:rPr lang="es" sz="1500">
                <a:latin typeface="Open Sans"/>
                <a:ea typeface="Open Sans"/>
                <a:cs typeface="Open Sans"/>
                <a:sym typeface="Open Sans"/>
              </a:rPr>
              <a:t>Procesamiento </a:t>
            </a:r>
            <a:r>
              <a:rPr i="1" lang="es" sz="1500">
                <a:latin typeface="Open Sans"/>
                <a:ea typeface="Open Sans"/>
                <a:cs typeface="Open Sans"/>
                <a:sym typeface="Open Sans"/>
              </a:rPr>
              <a:t>multi-core</a:t>
            </a:r>
            <a:r>
              <a:rPr lang="es" sz="1500">
                <a:latin typeface="Open Sans"/>
                <a:ea typeface="Open Sans"/>
                <a:cs typeface="Open Sans"/>
                <a:sym typeface="Open Sans"/>
              </a:rPr>
              <a:t>: cada núcleo de la CPU trabaja con pequeños lotes.</a:t>
            </a:r>
            <a:endParaRPr sz="1500">
              <a:latin typeface="Open Sans"/>
              <a:ea typeface="Open Sans"/>
              <a:cs typeface="Open Sans"/>
              <a:sym typeface="Open Sans"/>
            </a:endParaRPr>
          </a:p>
          <a:p>
            <a:pPr indent="-323850" lvl="1" marL="914400" rtl="0" algn="l">
              <a:spcBef>
                <a:spcPts val="0"/>
              </a:spcBef>
              <a:spcAft>
                <a:spcPts val="0"/>
              </a:spcAft>
              <a:buClr>
                <a:srgbClr val="2DB9D9"/>
              </a:buClr>
              <a:buSzPts val="1500"/>
              <a:buFont typeface="Open Sans"/>
              <a:buChar char="○"/>
            </a:pPr>
            <a:r>
              <a:rPr lang="es" sz="1500">
                <a:latin typeface="Open Sans"/>
                <a:ea typeface="Open Sans"/>
                <a:cs typeface="Open Sans"/>
                <a:sym typeface="Open Sans"/>
              </a:rPr>
              <a:t>Uso de la GPU para acciones computacionalmente caras.</a:t>
            </a:r>
            <a:endParaRPr sz="1500">
              <a:latin typeface="Open Sans"/>
              <a:ea typeface="Open Sans"/>
              <a:cs typeface="Open Sans"/>
              <a:sym typeface="Open Sans"/>
            </a:endParaRPr>
          </a:p>
          <a:p>
            <a:pPr indent="-323850" lvl="1" marL="914400" rtl="0" algn="l">
              <a:spcBef>
                <a:spcPts val="0"/>
              </a:spcBef>
              <a:spcAft>
                <a:spcPts val="0"/>
              </a:spcAft>
              <a:buClr>
                <a:srgbClr val="2DB9D9"/>
              </a:buClr>
              <a:buSzPts val="1500"/>
              <a:buFont typeface="Open Sans"/>
              <a:buChar char="○"/>
            </a:pPr>
            <a:r>
              <a:rPr lang="es" sz="1500">
                <a:latin typeface="Open Sans"/>
                <a:ea typeface="Open Sans"/>
                <a:cs typeface="Open Sans"/>
                <a:sym typeface="Open Sans"/>
              </a:rPr>
              <a:t>Modelo híbrido.</a:t>
            </a:r>
            <a:endParaRPr sz="1500">
              <a:latin typeface="Open Sans"/>
              <a:ea typeface="Open Sans"/>
              <a:cs typeface="Open Sans"/>
              <a:sym typeface="Open Sans"/>
            </a:endParaRPr>
          </a:p>
        </p:txBody>
      </p:sp>
      <p:sp>
        <p:nvSpPr>
          <p:cNvPr id="94" name="Google Shape;94;p16"/>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97" name="Google Shape;97;p16"/>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99" name="Google Shape;99;p16"/>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00" name="Google Shape;100;p16"/>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01" name="Google Shape;101;p16"/>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
        <p:nvSpPr>
          <p:cNvPr id="102" name="Google Shape;102;p16"/>
          <p:cNvSpPr txBox="1"/>
          <p:nvPr>
            <p:ph idx="1" type="body"/>
          </p:nvPr>
        </p:nvSpPr>
        <p:spPr>
          <a:xfrm>
            <a:off x="311700" y="2667300"/>
            <a:ext cx="8076600" cy="1690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6AA84F"/>
              </a:buClr>
              <a:buSzPts val="1900"/>
              <a:buFont typeface="Open Sans"/>
              <a:buChar char="●"/>
            </a:pPr>
            <a:r>
              <a:rPr b="1" lang="es" sz="1900">
                <a:latin typeface="Open Sans"/>
                <a:ea typeface="Open Sans"/>
                <a:cs typeface="Open Sans"/>
                <a:sym typeface="Open Sans"/>
              </a:rPr>
              <a:t>Distribución</a:t>
            </a:r>
            <a:r>
              <a:rPr lang="es" sz="1900">
                <a:latin typeface="Open Sans"/>
                <a:ea typeface="Open Sans"/>
                <a:cs typeface="Open Sans"/>
                <a:sym typeface="Open Sans"/>
              </a:rPr>
              <a:t>: en varias máquinas</a:t>
            </a:r>
            <a:endParaRPr sz="1900">
              <a:latin typeface="Open Sans"/>
              <a:ea typeface="Open Sans"/>
              <a:cs typeface="Open Sans"/>
              <a:sym typeface="Open Sans"/>
            </a:endParaRPr>
          </a:p>
          <a:p>
            <a:pPr indent="-349250" lvl="0" marL="457200" rtl="0" algn="l">
              <a:spcBef>
                <a:spcPts val="0"/>
              </a:spcBef>
              <a:spcAft>
                <a:spcPts val="0"/>
              </a:spcAft>
              <a:buClr>
                <a:srgbClr val="6AA84F"/>
              </a:buClr>
              <a:buSzPts val="1900"/>
              <a:buFont typeface="Open Sans"/>
              <a:buChar char="●"/>
            </a:pPr>
            <a:r>
              <a:rPr lang="es" sz="1900">
                <a:latin typeface="Open Sans"/>
                <a:ea typeface="Open Sans"/>
                <a:cs typeface="Open Sans"/>
                <a:sym typeface="Open Sans"/>
              </a:rPr>
              <a:t>Dos tipos:</a:t>
            </a:r>
            <a:endParaRPr sz="1900">
              <a:latin typeface="Open Sans"/>
              <a:ea typeface="Open Sans"/>
              <a:cs typeface="Open Sans"/>
              <a:sym typeface="Open Sans"/>
            </a:endParaRPr>
          </a:p>
          <a:p>
            <a:pPr indent="-323850" lvl="1" marL="914400" rtl="0" algn="l">
              <a:spcBef>
                <a:spcPts val="0"/>
              </a:spcBef>
              <a:spcAft>
                <a:spcPts val="0"/>
              </a:spcAft>
              <a:buClr>
                <a:srgbClr val="2DB9D9"/>
              </a:buClr>
              <a:buSzPts val="1500"/>
              <a:buFont typeface="Open Sans"/>
              <a:buChar char="○"/>
            </a:pPr>
            <a:r>
              <a:rPr lang="es" sz="1500">
                <a:latin typeface="Open Sans"/>
                <a:ea typeface="Open Sans"/>
                <a:cs typeface="Open Sans"/>
                <a:sym typeface="Open Sans"/>
              </a:rPr>
              <a:t>Paralelización de datos</a:t>
            </a:r>
            <a:endParaRPr sz="1500">
              <a:latin typeface="Open Sans"/>
              <a:ea typeface="Open Sans"/>
              <a:cs typeface="Open Sans"/>
              <a:sym typeface="Open Sans"/>
            </a:endParaRPr>
          </a:p>
          <a:p>
            <a:pPr indent="-323850" lvl="1" marL="914400" rtl="0" algn="l">
              <a:spcBef>
                <a:spcPts val="0"/>
              </a:spcBef>
              <a:spcAft>
                <a:spcPts val="0"/>
              </a:spcAft>
              <a:buClr>
                <a:srgbClr val="2DB9D9"/>
              </a:buClr>
              <a:buSzPts val="1500"/>
              <a:buFont typeface="Open Sans"/>
              <a:buChar char="○"/>
            </a:pPr>
            <a:r>
              <a:rPr lang="es" sz="1500">
                <a:latin typeface="Open Sans"/>
                <a:ea typeface="Open Sans"/>
                <a:cs typeface="Open Sans"/>
                <a:sym typeface="Open Sans"/>
              </a:rPr>
              <a:t>Paralelización del modelo (solo si no queda otra opción)</a:t>
            </a:r>
            <a:endParaRPr sz="15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Paralelización usando GPUs</a:t>
            </a:r>
            <a:endParaRPr b="1">
              <a:solidFill>
                <a:srgbClr val="6AA84F"/>
              </a:solidFill>
              <a:latin typeface="Montserrat"/>
              <a:ea typeface="Montserrat"/>
              <a:cs typeface="Montserrat"/>
              <a:sym typeface="Montserrat"/>
            </a:endParaRPr>
          </a:p>
        </p:txBody>
      </p:sp>
      <p:sp>
        <p:nvSpPr>
          <p:cNvPr id="108" name="Google Shape;108;p17"/>
          <p:cNvSpPr txBox="1"/>
          <p:nvPr>
            <p:ph idx="1" type="body"/>
          </p:nvPr>
        </p:nvSpPr>
        <p:spPr>
          <a:xfrm>
            <a:off x="311700" y="844150"/>
            <a:ext cx="8365200" cy="202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Muchos algoritmos de aprendizaje de redes neuronales son muy propensos a ser paralelizados</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En este trabajo analizaremos la multiplicación de matrices y el entrenamiento de una red convolucional</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Tensorflow y Google Colab nos ofrecen una interfaz muy cómoda para trabajar con diferentes entornos (GPU, CPU)</a:t>
            </a:r>
            <a:endParaRPr>
              <a:latin typeface="Open Sans"/>
              <a:ea typeface="Open Sans"/>
              <a:cs typeface="Open Sans"/>
              <a:sym typeface="Open Sans"/>
            </a:endParaRPr>
          </a:p>
        </p:txBody>
      </p:sp>
      <p:sp>
        <p:nvSpPr>
          <p:cNvPr id="109" name="Google Shape;109;p17"/>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112" name="Google Shape;112;p17"/>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13" name="Google Shape;11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4" name="Google Shape;114;p17"/>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15" name="Google Shape;115;p17"/>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16" name="Google Shape;116;p17"/>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17" name="Google Shape;117;p17"/>
          <p:cNvPicPr preferRelativeResize="0"/>
          <p:nvPr/>
        </p:nvPicPr>
        <p:blipFill>
          <a:blip r:embed="rId4">
            <a:alphaModFix/>
          </a:blip>
          <a:stretch>
            <a:fillRect/>
          </a:stretch>
        </p:blipFill>
        <p:spPr>
          <a:xfrm>
            <a:off x="5825450" y="2464250"/>
            <a:ext cx="2647000" cy="179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Uso de GPUs en Google Colab</a:t>
            </a:r>
            <a:endParaRPr b="1">
              <a:solidFill>
                <a:srgbClr val="6AA84F"/>
              </a:solidFill>
              <a:latin typeface="Montserrat"/>
              <a:ea typeface="Montserrat"/>
              <a:cs typeface="Montserrat"/>
              <a:sym typeface="Montserrat"/>
            </a:endParaRPr>
          </a:p>
        </p:txBody>
      </p:sp>
      <p:sp>
        <p:nvSpPr>
          <p:cNvPr id="123" name="Google Shape;123;p18"/>
          <p:cNvSpPr txBox="1"/>
          <p:nvPr>
            <p:ph idx="1" type="body"/>
          </p:nvPr>
        </p:nvSpPr>
        <p:spPr>
          <a:xfrm>
            <a:off x="311700" y="888675"/>
            <a:ext cx="8365200" cy="332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Para poder usar una GPU en Google Colab tan solo tenemos que cambiar el entorno de ejecución</a:t>
            </a:r>
            <a:endParaRPr>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a:latin typeface="Open Sans"/>
                <a:ea typeface="Open Sans"/>
                <a:cs typeface="Open Sans"/>
                <a:sym typeface="Open Sans"/>
              </a:rPr>
              <a:t>Podemos trabajar con CPU y GPU simultáneamente sin cambiar el entorno de ejecución con las siguientes instrucciones:</a:t>
            </a:r>
            <a:endParaRPr>
              <a:latin typeface="Open Sans"/>
              <a:ea typeface="Open Sans"/>
              <a:cs typeface="Open Sans"/>
              <a:sym typeface="Open Sans"/>
            </a:endParaRPr>
          </a:p>
          <a:p>
            <a:pPr indent="-317500" lvl="1" marL="914400" rtl="0" algn="l">
              <a:spcBef>
                <a:spcPts val="0"/>
              </a:spcBef>
              <a:spcAft>
                <a:spcPts val="0"/>
              </a:spcAft>
              <a:buClr>
                <a:srgbClr val="2DB9D9"/>
              </a:buClr>
              <a:buSzPts val="1400"/>
              <a:buFont typeface="Courier New"/>
              <a:buChar char="○"/>
            </a:pPr>
            <a:r>
              <a:rPr lang="es">
                <a:solidFill>
                  <a:schemeClr val="dk1"/>
                </a:solidFill>
                <a:latin typeface="Courier New"/>
                <a:ea typeface="Courier New"/>
                <a:cs typeface="Courier New"/>
                <a:sym typeface="Courier New"/>
              </a:rPr>
              <a:t>with tf.device('/device:GPU:0')</a:t>
            </a:r>
            <a:endParaRPr>
              <a:solidFill>
                <a:schemeClr val="dk1"/>
              </a:solidFill>
              <a:latin typeface="Courier New"/>
              <a:ea typeface="Courier New"/>
              <a:cs typeface="Courier New"/>
              <a:sym typeface="Courier New"/>
            </a:endParaRPr>
          </a:p>
          <a:p>
            <a:pPr indent="-317500" lvl="1" marL="914400" rtl="0" algn="l">
              <a:spcBef>
                <a:spcPts val="0"/>
              </a:spcBef>
              <a:spcAft>
                <a:spcPts val="0"/>
              </a:spcAft>
              <a:buClr>
                <a:srgbClr val="2DB9D9"/>
              </a:buClr>
              <a:buSzPts val="1400"/>
              <a:buFont typeface="Courier New"/>
              <a:buChar char="○"/>
            </a:pPr>
            <a:r>
              <a:rPr lang="es">
                <a:solidFill>
                  <a:schemeClr val="dk1"/>
                </a:solidFill>
                <a:latin typeface="Courier New"/>
                <a:ea typeface="Courier New"/>
                <a:cs typeface="Courier New"/>
                <a:sym typeface="Courier New"/>
              </a:rPr>
              <a:t>with tf.device('/cpu:0')</a:t>
            </a:r>
            <a:endParaRPr sz="1150">
              <a:solidFill>
                <a:schemeClr val="dk1"/>
              </a:solidFill>
            </a:endParaRPr>
          </a:p>
        </p:txBody>
      </p:sp>
      <p:sp>
        <p:nvSpPr>
          <p:cNvPr id="124" name="Google Shape;124;p18"/>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127" name="Google Shape;127;p18"/>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28" name="Google Shape;12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9" name="Google Shape;129;p18"/>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30" name="Google Shape;130;p18"/>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31" name="Google Shape;131;p18"/>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32" name="Google Shape;132;p18"/>
          <p:cNvPicPr preferRelativeResize="0"/>
          <p:nvPr/>
        </p:nvPicPr>
        <p:blipFill>
          <a:blip r:embed="rId4">
            <a:alphaModFix/>
          </a:blip>
          <a:stretch>
            <a:fillRect/>
          </a:stretch>
        </p:blipFill>
        <p:spPr>
          <a:xfrm>
            <a:off x="5245950" y="2171875"/>
            <a:ext cx="3226500" cy="215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CPU vs GPU</a:t>
            </a:r>
            <a:endParaRPr b="1">
              <a:solidFill>
                <a:srgbClr val="6AA84F"/>
              </a:solidFill>
              <a:latin typeface="Montserrat"/>
              <a:ea typeface="Montserrat"/>
              <a:cs typeface="Montserrat"/>
              <a:sym typeface="Montserrat"/>
            </a:endParaRPr>
          </a:p>
        </p:txBody>
      </p:sp>
      <p:sp>
        <p:nvSpPr>
          <p:cNvPr id="138" name="Google Shape;138;p19"/>
          <p:cNvSpPr txBox="1"/>
          <p:nvPr>
            <p:ph idx="1" type="body"/>
          </p:nvPr>
        </p:nvSpPr>
        <p:spPr>
          <a:xfrm>
            <a:off x="311700" y="888675"/>
            <a:ext cx="8365200" cy="332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6AA84F"/>
              </a:buClr>
              <a:buSzPts val="1700"/>
              <a:buFont typeface="Open Sans"/>
              <a:buChar char="●"/>
            </a:pPr>
            <a:r>
              <a:rPr lang="es" sz="1700">
                <a:latin typeface="Open Sans"/>
                <a:ea typeface="Open Sans"/>
                <a:cs typeface="Open Sans"/>
                <a:sym typeface="Open Sans"/>
              </a:rPr>
              <a:t>Hemos implementado scripts para comparar de forma empírica los tiempos de ejecución</a:t>
            </a:r>
            <a:endParaRPr sz="1700">
              <a:latin typeface="Open Sans"/>
              <a:ea typeface="Open Sans"/>
              <a:cs typeface="Open Sans"/>
              <a:sym typeface="Open Sans"/>
            </a:endParaRPr>
          </a:p>
          <a:p>
            <a:pPr indent="-336550" lvl="0" marL="457200" rtl="0" algn="l">
              <a:spcBef>
                <a:spcPts val="0"/>
              </a:spcBef>
              <a:spcAft>
                <a:spcPts val="0"/>
              </a:spcAft>
              <a:buClr>
                <a:srgbClr val="6AA84F"/>
              </a:buClr>
              <a:buSzPts val="1700"/>
              <a:buFont typeface="Open Sans"/>
              <a:buChar char="●"/>
            </a:pPr>
            <a:r>
              <a:rPr lang="es" sz="1700">
                <a:latin typeface="Open Sans"/>
                <a:ea typeface="Open Sans"/>
                <a:cs typeface="Open Sans"/>
                <a:sym typeface="Open Sans"/>
              </a:rPr>
              <a:t>Multiplicación de matrices cuadradas:</a:t>
            </a:r>
            <a:endParaRPr sz="1700">
              <a:latin typeface="Open Sans"/>
              <a:ea typeface="Open Sans"/>
              <a:cs typeface="Open Sans"/>
              <a:sym typeface="Open Sans"/>
            </a:endParaRPr>
          </a:p>
          <a:p>
            <a:pPr indent="-311150" lvl="1" marL="914400" rtl="0" algn="l">
              <a:spcBef>
                <a:spcPts val="0"/>
              </a:spcBef>
              <a:spcAft>
                <a:spcPts val="0"/>
              </a:spcAft>
              <a:buClr>
                <a:srgbClr val="2DB9D9"/>
              </a:buClr>
              <a:buSzPts val="1300"/>
              <a:buFont typeface="Open Sans"/>
              <a:buChar char="○"/>
            </a:pPr>
            <a:r>
              <a:rPr lang="es" sz="1300">
                <a:latin typeface="Open Sans"/>
                <a:ea typeface="Open Sans"/>
                <a:cs typeface="Open Sans"/>
                <a:sym typeface="Open Sans"/>
              </a:rPr>
              <a:t>Tamaños: 50, 100, 500, 1000, 2000, 5000, 7000, 10000</a:t>
            </a:r>
            <a:endParaRPr sz="1300">
              <a:latin typeface="Open Sans"/>
              <a:ea typeface="Open Sans"/>
              <a:cs typeface="Open Sans"/>
              <a:sym typeface="Open Sans"/>
            </a:endParaRPr>
          </a:p>
          <a:p>
            <a:pPr indent="-336550" lvl="0" marL="457200" rtl="0" algn="l">
              <a:spcBef>
                <a:spcPts val="0"/>
              </a:spcBef>
              <a:spcAft>
                <a:spcPts val="0"/>
              </a:spcAft>
              <a:buClr>
                <a:srgbClr val="6AA84F"/>
              </a:buClr>
              <a:buSzPts val="1700"/>
              <a:buFont typeface="Open Sans"/>
              <a:buChar char="●"/>
            </a:pPr>
            <a:r>
              <a:rPr lang="es" sz="1700">
                <a:latin typeface="Open Sans"/>
                <a:ea typeface="Open Sans"/>
                <a:cs typeface="Open Sans"/>
                <a:sym typeface="Open Sans"/>
              </a:rPr>
              <a:t>Entrenamiento de red convolucional:</a:t>
            </a:r>
            <a:endParaRPr sz="1700">
              <a:latin typeface="Open Sans"/>
              <a:ea typeface="Open Sans"/>
              <a:cs typeface="Open Sans"/>
              <a:sym typeface="Open Sans"/>
            </a:endParaRPr>
          </a:p>
          <a:p>
            <a:pPr indent="-311150" lvl="1" marL="914400" rtl="0" algn="l">
              <a:spcBef>
                <a:spcPts val="0"/>
              </a:spcBef>
              <a:spcAft>
                <a:spcPts val="0"/>
              </a:spcAft>
              <a:buClr>
                <a:srgbClr val="2DB9D9"/>
              </a:buClr>
              <a:buSzPts val="1300"/>
              <a:buFont typeface="Open Sans"/>
              <a:buChar char="○"/>
            </a:pPr>
            <a:r>
              <a:rPr lang="es" sz="1300">
                <a:latin typeface="Open Sans"/>
                <a:ea typeface="Open Sans"/>
                <a:cs typeface="Open Sans"/>
                <a:sym typeface="Open Sans"/>
              </a:rPr>
              <a:t>Nº imágenes: 20, 40, 60, 80, 100, 200</a:t>
            </a:r>
            <a:endParaRPr sz="1300">
              <a:latin typeface="Open Sans"/>
              <a:ea typeface="Open Sans"/>
              <a:cs typeface="Open Sans"/>
              <a:sym typeface="Open Sans"/>
            </a:endParaRPr>
          </a:p>
          <a:p>
            <a:pPr indent="-311150" lvl="1" marL="914400" rtl="0" algn="l">
              <a:spcBef>
                <a:spcPts val="0"/>
              </a:spcBef>
              <a:spcAft>
                <a:spcPts val="0"/>
              </a:spcAft>
              <a:buClr>
                <a:srgbClr val="2DB9D9"/>
              </a:buClr>
              <a:buSzPts val="1300"/>
              <a:buFont typeface="Open Sans"/>
              <a:buChar char="○"/>
            </a:pPr>
            <a:r>
              <a:rPr lang="es" sz="1300">
                <a:latin typeface="Open Sans"/>
                <a:ea typeface="Open Sans"/>
                <a:cs typeface="Open Sans"/>
                <a:sym typeface="Open Sans"/>
              </a:rPr>
              <a:t>Cada imagen es de 128 x 128 píxeles</a:t>
            </a:r>
            <a:endParaRPr sz="1300">
              <a:latin typeface="Open Sans"/>
              <a:ea typeface="Open Sans"/>
              <a:cs typeface="Open Sans"/>
              <a:sym typeface="Open Sans"/>
            </a:endParaRPr>
          </a:p>
          <a:p>
            <a:pPr indent="-311150" lvl="1" marL="914400" rtl="0" algn="l">
              <a:spcBef>
                <a:spcPts val="0"/>
              </a:spcBef>
              <a:spcAft>
                <a:spcPts val="0"/>
              </a:spcAft>
              <a:buClr>
                <a:srgbClr val="2DB9D9"/>
              </a:buClr>
              <a:buSzPts val="1300"/>
              <a:buFont typeface="Open Sans"/>
              <a:buChar char="○"/>
            </a:pPr>
            <a:r>
              <a:rPr lang="es" sz="1300">
                <a:latin typeface="Open Sans"/>
                <a:ea typeface="Open Sans"/>
                <a:cs typeface="Open Sans"/>
                <a:sym typeface="Open Sans"/>
              </a:rPr>
              <a:t>Tamaño de salida: 32</a:t>
            </a:r>
            <a:endParaRPr sz="1300">
              <a:latin typeface="Open Sans"/>
              <a:ea typeface="Open Sans"/>
              <a:cs typeface="Open Sans"/>
              <a:sym typeface="Open Sans"/>
            </a:endParaRPr>
          </a:p>
          <a:p>
            <a:pPr indent="-311150" lvl="1" marL="914400" rtl="0" algn="l">
              <a:spcBef>
                <a:spcPts val="0"/>
              </a:spcBef>
              <a:spcAft>
                <a:spcPts val="0"/>
              </a:spcAft>
              <a:buClr>
                <a:srgbClr val="2DB9D9"/>
              </a:buClr>
              <a:buSzPts val="1300"/>
              <a:buFont typeface="Open Sans"/>
              <a:buChar char="○"/>
            </a:pPr>
            <a:r>
              <a:rPr lang="es" sz="1300">
                <a:latin typeface="Open Sans"/>
                <a:ea typeface="Open Sans"/>
                <a:cs typeface="Open Sans"/>
                <a:sym typeface="Open Sans"/>
              </a:rPr>
              <a:t>Tamaño del kernel: 8</a:t>
            </a:r>
            <a:endParaRPr sz="1300">
              <a:latin typeface="Open Sans"/>
              <a:ea typeface="Open Sans"/>
              <a:cs typeface="Open Sans"/>
              <a:sym typeface="Open Sans"/>
            </a:endParaRPr>
          </a:p>
          <a:p>
            <a:pPr indent="-336550" lvl="0" marL="457200" rtl="0" algn="l">
              <a:spcBef>
                <a:spcPts val="0"/>
              </a:spcBef>
              <a:spcAft>
                <a:spcPts val="0"/>
              </a:spcAft>
              <a:buClr>
                <a:srgbClr val="6AA84F"/>
              </a:buClr>
              <a:buSzPts val="1700"/>
              <a:buFont typeface="Open Sans"/>
              <a:buChar char="●"/>
            </a:pPr>
            <a:r>
              <a:rPr lang="es" sz="1700">
                <a:latin typeface="Open Sans"/>
                <a:ea typeface="Open Sans"/>
                <a:cs typeface="Open Sans"/>
                <a:sym typeface="Open Sans"/>
              </a:rPr>
              <a:t>Las matrices y las imágenes se generan de manera aleatoria</a:t>
            </a:r>
            <a:endParaRPr sz="1700">
              <a:latin typeface="Open Sans"/>
              <a:ea typeface="Open Sans"/>
              <a:cs typeface="Open Sans"/>
              <a:sym typeface="Open Sans"/>
            </a:endParaRPr>
          </a:p>
          <a:p>
            <a:pPr indent="-342900" lvl="0" marL="457200" rtl="0" algn="l">
              <a:spcBef>
                <a:spcPts val="0"/>
              </a:spcBef>
              <a:spcAft>
                <a:spcPts val="0"/>
              </a:spcAft>
              <a:buClr>
                <a:srgbClr val="6AA84F"/>
              </a:buClr>
              <a:buSzPts val="1800"/>
              <a:buFont typeface="Open Sans"/>
              <a:buChar char="●"/>
            </a:pPr>
            <a:r>
              <a:rPr lang="es" sz="1700">
                <a:latin typeface="Open Sans"/>
                <a:ea typeface="Open Sans"/>
                <a:cs typeface="Open Sans"/>
                <a:sym typeface="Open Sans"/>
              </a:rPr>
              <a:t>Se repite cada caso 10 veces y se toma el tiempo medio para tener una mejor estimación del tiempo real</a:t>
            </a:r>
            <a:r>
              <a:rPr lang="es">
                <a:latin typeface="Open Sans"/>
                <a:ea typeface="Open Sans"/>
                <a:cs typeface="Open Sans"/>
                <a:sym typeface="Open Sans"/>
              </a:rPr>
              <a:t> </a:t>
            </a:r>
            <a:endParaRPr>
              <a:latin typeface="Open Sans"/>
              <a:ea typeface="Open Sans"/>
              <a:cs typeface="Open Sans"/>
              <a:sym typeface="Open Sans"/>
            </a:endParaRPr>
          </a:p>
        </p:txBody>
      </p:sp>
      <p:sp>
        <p:nvSpPr>
          <p:cNvPr id="139" name="Google Shape;139;p19"/>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142" name="Google Shape;142;p19"/>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43" name="Google Shape;14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44" name="Google Shape;144;p19"/>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45" name="Google Shape;145;p19"/>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46" name="Google Shape;146;p19"/>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Resultados</a:t>
            </a:r>
            <a:endParaRPr b="1">
              <a:solidFill>
                <a:srgbClr val="6AA84F"/>
              </a:solidFill>
              <a:latin typeface="Montserrat"/>
              <a:ea typeface="Montserrat"/>
              <a:cs typeface="Montserrat"/>
              <a:sym typeface="Montserrat"/>
            </a:endParaRPr>
          </a:p>
        </p:txBody>
      </p:sp>
      <p:sp>
        <p:nvSpPr>
          <p:cNvPr id="152" name="Google Shape;152;p20"/>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155" name="Google Shape;155;p20"/>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56" name="Google Shape;15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57" name="Google Shape;157;p20"/>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58" name="Google Shape;158;p20"/>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59" name="Google Shape;159;p20"/>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60" name="Google Shape;160;p20"/>
          <p:cNvPicPr preferRelativeResize="0"/>
          <p:nvPr/>
        </p:nvPicPr>
        <p:blipFill>
          <a:blip r:embed="rId4">
            <a:alphaModFix/>
          </a:blip>
          <a:stretch>
            <a:fillRect/>
          </a:stretch>
        </p:blipFill>
        <p:spPr>
          <a:xfrm>
            <a:off x="5996713" y="402475"/>
            <a:ext cx="2490275" cy="1799951"/>
          </a:xfrm>
          <a:prstGeom prst="rect">
            <a:avLst/>
          </a:prstGeom>
          <a:noFill/>
          <a:ln>
            <a:noFill/>
          </a:ln>
        </p:spPr>
      </p:pic>
      <p:pic>
        <p:nvPicPr>
          <p:cNvPr id="161" name="Google Shape;161;p20"/>
          <p:cNvPicPr preferRelativeResize="0"/>
          <p:nvPr/>
        </p:nvPicPr>
        <p:blipFill>
          <a:blip r:embed="rId5">
            <a:alphaModFix/>
          </a:blip>
          <a:stretch>
            <a:fillRect/>
          </a:stretch>
        </p:blipFill>
        <p:spPr>
          <a:xfrm>
            <a:off x="6046300" y="2354825"/>
            <a:ext cx="2490275" cy="1807561"/>
          </a:xfrm>
          <a:prstGeom prst="rect">
            <a:avLst/>
          </a:prstGeom>
          <a:noFill/>
          <a:ln>
            <a:noFill/>
          </a:ln>
        </p:spPr>
      </p:pic>
      <p:sp>
        <p:nvSpPr>
          <p:cNvPr id="162" name="Google Shape;162;p20"/>
          <p:cNvSpPr txBox="1"/>
          <p:nvPr>
            <p:ph idx="1" type="body"/>
          </p:nvPr>
        </p:nvSpPr>
        <p:spPr>
          <a:xfrm>
            <a:off x="311700" y="1260400"/>
            <a:ext cx="5287800" cy="3273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Font typeface="Open Sans"/>
              <a:buChar char="●"/>
            </a:pPr>
            <a:r>
              <a:rPr lang="es" sz="1500">
                <a:latin typeface="Open Sans"/>
                <a:ea typeface="Open Sans"/>
                <a:cs typeface="Open Sans"/>
                <a:sym typeface="Open Sans"/>
              </a:rPr>
              <a:t>El tiempo de ejecución en la GPU es marcadamente inferior</a:t>
            </a:r>
            <a:endParaRPr sz="1500">
              <a:latin typeface="Open Sans"/>
              <a:ea typeface="Open Sans"/>
              <a:cs typeface="Open Sans"/>
              <a:sym typeface="Open Sans"/>
            </a:endParaRPr>
          </a:p>
          <a:p>
            <a:pPr indent="-323850" lvl="0" marL="457200" rtl="0" algn="l">
              <a:lnSpc>
                <a:spcPct val="100000"/>
              </a:lnSpc>
              <a:spcBef>
                <a:spcPts val="0"/>
              </a:spcBef>
              <a:spcAft>
                <a:spcPts val="0"/>
              </a:spcAft>
              <a:buClr>
                <a:schemeClr val="dk2"/>
              </a:buClr>
              <a:buSzPts val="1500"/>
              <a:buFont typeface="Open Sans"/>
              <a:buChar char="●"/>
            </a:pPr>
            <a:r>
              <a:rPr lang="es" sz="1500">
                <a:latin typeface="Open Sans"/>
                <a:ea typeface="Open Sans"/>
                <a:cs typeface="Open Sans"/>
                <a:sym typeface="Open Sans"/>
              </a:rPr>
              <a:t>A modo de comparativa cuantitativa:</a:t>
            </a:r>
            <a:endParaRPr sz="1500">
              <a:latin typeface="Open Sans"/>
              <a:ea typeface="Open Sans"/>
              <a:cs typeface="Open Sans"/>
              <a:sym typeface="Open Sans"/>
            </a:endParaRPr>
          </a:p>
          <a:p>
            <a:pPr indent="-323850" lvl="1" marL="914400" rtl="0" algn="l">
              <a:lnSpc>
                <a:spcPct val="100000"/>
              </a:lnSpc>
              <a:spcBef>
                <a:spcPts val="0"/>
              </a:spcBef>
              <a:spcAft>
                <a:spcPts val="0"/>
              </a:spcAft>
              <a:buClr>
                <a:schemeClr val="dk2"/>
              </a:buClr>
              <a:buSzPts val="1500"/>
              <a:buFont typeface="Open Sans"/>
              <a:buChar char="○"/>
            </a:pPr>
            <a:r>
              <a:rPr lang="es" sz="1500">
                <a:latin typeface="Open Sans"/>
                <a:ea typeface="Open Sans"/>
                <a:cs typeface="Open Sans"/>
                <a:sym typeface="Open Sans"/>
              </a:rPr>
              <a:t>Para n = 10000 en matrices, la CPU es 31500 más lenta</a:t>
            </a:r>
            <a:endParaRPr sz="1500">
              <a:latin typeface="Open Sans"/>
              <a:ea typeface="Open Sans"/>
              <a:cs typeface="Open Sans"/>
              <a:sym typeface="Open Sans"/>
            </a:endParaRPr>
          </a:p>
          <a:p>
            <a:pPr indent="-323850" lvl="1" marL="914400" rtl="0" algn="l">
              <a:lnSpc>
                <a:spcPct val="100000"/>
              </a:lnSpc>
              <a:spcBef>
                <a:spcPts val="0"/>
              </a:spcBef>
              <a:spcAft>
                <a:spcPts val="0"/>
              </a:spcAft>
              <a:buClr>
                <a:schemeClr val="dk2"/>
              </a:buClr>
              <a:buSzPts val="1500"/>
              <a:buFont typeface="Open Sans"/>
              <a:buChar char="○"/>
            </a:pPr>
            <a:r>
              <a:rPr lang="es" sz="1500">
                <a:latin typeface="Open Sans"/>
                <a:ea typeface="Open Sans"/>
                <a:cs typeface="Open Sans"/>
                <a:sym typeface="Open Sans"/>
              </a:rPr>
              <a:t>Para n = 200 imágenes, la CPU es 210 veces más lenta</a:t>
            </a:r>
            <a:endParaRPr sz="1500">
              <a:latin typeface="Open Sans"/>
              <a:ea typeface="Open Sans"/>
              <a:cs typeface="Open Sans"/>
              <a:sym typeface="Open Sans"/>
            </a:endParaRPr>
          </a:p>
          <a:p>
            <a:pPr indent="-317500" lvl="0" marL="457200" rtl="0" algn="l">
              <a:lnSpc>
                <a:spcPct val="100000"/>
              </a:lnSpc>
              <a:spcBef>
                <a:spcPts val="0"/>
              </a:spcBef>
              <a:spcAft>
                <a:spcPts val="0"/>
              </a:spcAft>
              <a:buClr>
                <a:schemeClr val="dk2"/>
              </a:buClr>
              <a:buSzPts val="1400"/>
              <a:buFont typeface="Open Sans"/>
              <a:buChar char="●"/>
            </a:pPr>
            <a:r>
              <a:rPr lang="es" sz="1500">
                <a:latin typeface="Open Sans"/>
                <a:ea typeface="Open Sans"/>
                <a:cs typeface="Open Sans"/>
                <a:sym typeface="Open Sans"/>
              </a:rPr>
              <a:t>Esta paralelización no modifica las complejidades teóricas de ejecución (O(n</a:t>
            </a:r>
            <a:r>
              <a:rPr baseline="30000" lang="es" sz="1500"/>
              <a:t>3</a:t>
            </a:r>
            <a:r>
              <a:rPr lang="es" sz="1500">
                <a:latin typeface="Open Sans"/>
                <a:ea typeface="Open Sans"/>
                <a:cs typeface="Open Sans"/>
                <a:sym typeface="Open Sans"/>
              </a:rPr>
              <a:t>) para matrices y O(n) para convolucionales)</a:t>
            </a:r>
            <a:endParaRPr sz="15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311700" y="23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6AA84F"/>
                </a:solidFill>
                <a:latin typeface="Montserrat"/>
                <a:ea typeface="Montserrat"/>
                <a:cs typeface="Montserrat"/>
                <a:sym typeface="Montserrat"/>
              </a:rPr>
              <a:t>Paralelización descenso del gradiente</a:t>
            </a:r>
            <a:endParaRPr b="1">
              <a:solidFill>
                <a:srgbClr val="6AA84F"/>
              </a:solidFill>
              <a:latin typeface="Montserrat"/>
              <a:ea typeface="Montserrat"/>
              <a:cs typeface="Montserrat"/>
              <a:sym typeface="Montserrat"/>
            </a:endParaRPr>
          </a:p>
        </p:txBody>
      </p:sp>
      <p:sp>
        <p:nvSpPr>
          <p:cNvPr id="168" name="Google Shape;168;p21"/>
          <p:cNvSpPr txBox="1"/>
          <p:nvPr>
            <p:ph idx="1" type="body"/>
          </p:nvPr>
        </p:nvSpPr>
        <p:spPr>
          <a:xfrm>
            <a:off x="311700" y="1036963"/>
            <a:ext cx="5235900" cy="3060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8BC671"/>
              </a:buClr>
              <a:buSzPts val="1800"/>
              <a:buFont typeface="Open Sans"/>
              <a:buAutoNum type="arabicPeriod"/>
            </a:pPr>
            <a:r>
              <a:rPr b="1" lang="es">
                <a:latin typeface="Open Sans"/>
                <a:ea typeface="Open Sans"/>
                <a:cs typeface="Open Sans"/>
                <a:sym typeface="Open Sans"/>
              </a:rPr>
              <a:t>Barajar</a:t>
            </a:r>
            <a:r>
              <a:rPr lang="es">
                <a:latin typeface="Open Sans"/>
                <a:ea typeface="Open Sans"/>
                <a:cs typeface="Open Sans"/>
                <a:sym typeface="Open Sans"/>
              </a:rPr>
              <a:t> conjunto de datos total</a:t>
            </a:r>
            <a:endParaRPr>
              <a:latin typeface="Open Sans"/>
              <a:ea typeface="Open Sans"/>
              <a:cs typeface="Open Sans"/>
              <a:sym typeface="Open Sans"/>
            </a:endParaRPr>
          </a:p>
          <a:p>
            <a:pPr indent="-342900" lvl="0" marL="457200" rtl="0" algn="l">
              <a:lnSpc>
                <a:spcPct val="150000"/>
              </a:lnSpc>
              <a:spcBef>
                <a:spcPts val="0"/>
              </a:spcBef>
              <a:spcAft>
                <a:spcPts val="0"/>
              </a:spcAft>
              <a:buClr>
                <a:srgbClr val="8BC671"/>
              </a:buClr>
              <a:buSzPts val="1800"/>
              <a:buFont typeface="Open Sans"/>
              <a:buAutoNum type="arabicPeriod"/>
            </a:pPr>
            <a:r>
              <a:rPr lang="es">
                <a:latin typeface="Open Sans"/>
                <a:ea typeface="Open Sans"/>
                <a:cs typeface="Open Sans"/>
                <a:sym typeface="Open Sans"/>
              </a:rPr>
              <a:t>Para cada una de las </a:t>
            </a:r>
            <a:r>
              <a:rPr b="1" lang="es">
                <a:latin typeface="Open Sans"/>
                <a:ea typeface="Open Sans"/>
                <a:cs typeface="Open Sans"/>
                <a:sym typeface="Open Sans"/>
              </a:rPr>
              <a:t>máquinas</a:t>
            </a:r>
            <a:r>
              <a:rPr lang="es">
                <a:latin typeface="Open Sans"/>
                <a:ea typeface="Open Sans"/>
                <a:cs typeface="Open Sans"/>
                <a:sym typeface="Open Sans"/>
              </a:rPr>
              <a:t>:</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AutoNum type="alphaLcPeriod"/>
            </a:pPr>
            <a:r>
              <a:rPr b="1" lang="es">
                <a:latin typeface="Open Sans"/>
                <a:ea typeface="Open Sans"/>
                <a:cs typeface="Open Sans"/>
                <a:sym typeface="Open Sans"/>
              </a:rPr>
              <a:t>Entrenar</a:t>
            </a:r>
            <a:r>
              <a:rPr lang="es">
                <a:latin typeface="Open Sans"/>
                <a:ea typeface="Open Sans"/>
                <a:cs typeface="Open Sans"/>
                <a:sym typeface="Open Sans"/>
              </a:rPr>
              <a:t> con SGD una </a:t>
            </a:r>
            <a:r>
              <a:rPr b="1" lang="es">
                <a:latin typeface="Open Sans"/>
                <a:ea typeface="Open Sans"/>
                <a:cs typeface="Open Sans"/>
                <a:sym typeface="Open Sans"/>
              </a:rPr>
              <a:t>porción</a:t>
            </a:r>
            <a:r>
              <a:rPr lang="es">
                <a:latin typeface="Open Sans"/>
                <a:ea typeface="Open Sans"/>
                <a:cs typeface="Open Sans"/>
                <a:sym typeface="Open Sans"/>
              </a:rPr>
              <a:t> de los datos</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AutoNum type="alphaLcPeriod"/>
            </a:pPr>
            <a:r>
              <a:rPr lang="es">
                <a:latin typeface="Open Sans"/>
                <a:ea typeface="Open Sans"/>
                <a:cs typeface="Open Sans"/>
                <a:sym typeface="Open Sans"/>
              </a:rPr>
              <a:t>Calcular el </a:t>
            </a:r>
            <a:r>
              <a:rPr b="1" lang="es">
                <a:latin typeface="Open Sans"/>
                <a:ea typeface="Open Sans"/>
                <a:cs typeface="Open Sans"/>
                <a:sym typeface="Open Sans"/>
              </a:rPr>
              <a:t>gradiente</a:t>
            </a:r>
            <a:r>
              <a:rPr lang="es">
                <a:latin typeface="Open Sans"/>
                <a:ea typeface="Open Sans"/>
                <a:cs typeface="Open Sans"/>
                <a:sym typeface="Open Sans"/>
              </a:rPr>
              <a:t> en esa porción</a:t>
            </a:r>
            <a:endParaRPr>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AutoNum type="alphaLcPeriod"/>
            </a:pPr>
            <a:r>
              <a:rPr b="1" lang="es">
                <a:latin typeface="Open Sans"/>
                <a:ea typeface="Open Sans"/>
                <a:cs typeface="Open Sans"/>
                <a:sym typeface="Open Sans"/>
              </a:rPr>
              <a:t>Devolver</a:t>
            </a:r>
            <a:r>
              <a:rPr lang="es">
                <a:latin typeface="Open Sans"/>
                <a:ea typeface="Open Sans"/>
                <a:cs typeface="Open Sans"/>
                <a:sym typeface="Open Sans"/>
              </a:rPr>
              <a:t> el gradiente calculado</a:t>
            </a:r>
            <a:endParaRPr>
              <a:latin typeface="Open Sans"/>
              <a:ea typeface="Open Sans"/>
              <a:cs typeface="Open Sans"/>
              <a:sym typeface="Open Sans"/>
            </a:endParaRPr>
          </a:p>
          <a:p>
            <a:pPr indent="-342900" lvl="0" marL="457200" rtl="0" algn="l">
              <a:lnSpc>
                <a:spcPct val="150000"/>
              </a:lnSpc>
              <a:spcBef>
                <a:spcPts val="0"/>
              </a:spcBef>
              <a:spcAft>
                <a:spcPts val="0"/>
              </a:spcAft>
              <a:buClr>
                <a:srgbClr val="8BC671"/>
              </a:buClr>
              <a:buSzPts val="1800"/>
              <a:buFont typeface="Open Sans"/>
              <a:buAutoNum type="arabicPeriod"/>
            </a:pPr>
            <a:r>
              <a:rPr lang="es">
                <a:latin typeface="Open Sans"/>
                <a:ea typeface="Open Sans"/>
                <a:cs typeface="Open Sans"/>
                <a:sym typeface="Open Sans"/>
              </a:rPr>
              <a:t>Calcular </a:t>
            </a:r>
            <a:r>
              <a:rPr b="1" lang="es">
                <a:latin typeface="Open Sans"/>
                <a:ea typeface="Open Sans"/>
                <a:cs typeface="Open Sans"/>
                <a:sym typeface="Open Sans"/>
              </a:rPr>
              <a:t>media aritmética</a:t>
            </a:r>
            <a:r>
              <a:rPr lang="es">
                <a:latin typeface="Open Sans"/>
                <a:ea typeface="Open Sans"/>
                <a:cs typeface="Open Sans"/>
                <a:sym typeface="Open Sans"/>
              </a:rPr>
              <a:t> gradientes</a:t>
            </a:r>
            <a:endParaRPr>
              <a:latin typeface="Open Sans"/>
              <a:ea typeface="Open Sans"/>
              <a:cs typeface="Open Sans"/>
              <a:sym typeface="Open Sans"/>
            </a:endParaRPr>
          </a:p>
          <a:p>
            <a:pPr indent="-342900" lvl="0" marL="457200" rtl="0" algn="l">
              <a:lnSpc>
                <a:spcPct val="150000"/>
              </a:lnSpc>
              <a:spcBef>
                <a:spcPts val="0"/>
              </a:spcBef>
              <a:spcAft>
                <a:spcPts val="0"/>
              </a:spcAft>
              <a:buClr>
                <a:srgbClr val="8BC671"/>
              </a:buClr>
              <a:buSzPts val="1800"/>
              <a:buFont typeface="Open Sans"/>
              <a:buAutoNum type="arabicPeriod"/>
            </a:pPr>
            <a:r>
              <a:rPr b="1" lang="es">
                <a:latin typeface="Open Sans"/>
                <a:ea typeface="Open Sans"/>
                <a:cs typeface="Open Sans"/>
                <a:sym typeface="Open Sans"/>
              </a:rPr>
              <a:t>Actualizar los pesos</a:t>
            </a:r>
            <a:r>
              <a:rPr lang="es">
                <a:latin typeface="Open Sans"/>
                <a:ea typeface="Open Sans"/>
                <a:cs typeface="Open Sans"/>
                <a:sym typeface="Open Sans"/>
              </a:rPr>
              <a:t> con el gradiente final</a:t>
            </a:r>
            <a:endParaRPr>
              <a:latin typeface="Open Sans"/>
              <a:ea typeface="Open Sans"/>
              <a:cs typeface="Open Sans"/>
              <a:sym typeface="Open Sans"/>
            </a:endParaRPr>
          </a:p>
        </p:txBody>
      </p:sp>
      <p:sp>
        <p:nvSpPr>
          <p:cNvPr id="169" name="Google Shape;169;p21"/>
          <p:cNvSpPr/>
          <p:nvPr/>
        </p:nvSpPr>
        <p:spPr>
          <a:xfrm rot="5400000">
            <a:off x="4545000" y="-222125"/>
            <a:ext cx="54000" cy="9144000"/>
          </a:xfrm>
          <a:prstGeom prst="rect">
            <a:avLst/>
          </a:prstGeom>
          <a:solidFill>
            <a:srgbClr val="9ED9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rot="5400000">
            <a:off x="4545000" y="-168125"/>
            <a:ext cx="54000" cy="914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txBox="1"/>
          <p:nvPr/>
        </p:nvSpPr>
        <p:spPr>
          <a:xfrm>
            <a:off x="6165000" y="4376876"/>
            <a:ext cx="27450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Sergio Galán Martín</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sergio.galanm@estudiante.uam.es</a:t>
            </a:r>
            <a:endParaRPr sz="1000">
              <a:solidFill>
                <a:srgbClr val="6AA84F"/>
              </a:solidFill>
              <a:latin typeface="Open Sans"/>
              <a:ea typeface="Open Sans"/>
              <a:cs typeface="Open Sans"/>
              <a:sym typeface="Open Sans"/>
            </a:endParaRPr>
          </a:p>
        </p:txBody>
      </p:sp>
      <p:pic>
        <p:nvPicPr>
          <p:cNvPr id="172" name="Google Shape;172;p21"/>
          <p:cNvPicPr preferRelativeResize="0"/>
          <p:nvPr/>
        </p:nvPicPr>
        <p:blipFill>
          <a:blip r:embed="rId3">
            <a:alphaModFix/>
          </a:blip>
          <a:stretch>
            <a:fillRect/>
          </a:stretch>
        </p:blipFill>
        <p:spPr>
          <a:xfrm>
            <a:off x="311700" y="4534000"/>
            <a:ext cx="2964776" cy="508875"/>
          </a:xfrm>
          <a:prstGeom prst="rect">
            <a:avLst/>
          </a:prstGeom>
          <a:noFill/>
          <a:ln>
            <a:noFill/>
          </a:ln>
        </p:spPr>
      </p:pic>
      <p:sp>
        <p:nvSpPr>
          <p:cNvPr id="173" name="Google Shape;17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74" name="Google Shape;174;p21"/>
          <p:cNvSpPr txBox="1"/>
          <p:nvPr/>
        </p:nvSpPr>
        <p:spPr>
          <a:xfrm>
            <a:off x="8846300" y="4717350"/>
            <a:ext cx="3462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595959"/>
                </a:solidFill>
                <a:latin typeface="Open Sans"/>
                <a:ea typeface="Open Sans"/>
                <a:cs typeface="Open Sans"/>
                <a:sym typeface="Open Sans"/>
              </a:rPr>
              <a:t>/11</a:t>
            </a:r>
            <a:endParaRPr sz="800">
              <a:solidFill>
                <a:srgbClr val="595959"/>
              </a:solidFill>
              <a:latin typeface="Open Sans"/>
              <a:ea typeface="Open Sans"/>
              <a:cs typeface="Open Sans"/>
              <a:sym typeface="Open Sans"/>
            </a:endParaRPr>
          </a:p>
        </p:txBody>
      </p:sp>
      <p:sp>
        <p:nvSpPr>
          <p:cNvPr id="175" name="Google Shape;175;p21"/>
          <p:cNvSpPr txBox="1"/>
          <p:nvPr/>
        </p:nvSpPr>
        <p:spPr>
          <a:xfrm>
            <a:off x="3677475" y="4392838"/>
            <a:ext cx="27891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David Cabornero Pascual</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david.cabornero@estudiante.uam.es</a:t>
            </a:r>
            <a:endParaRPr sz="1000">
              <a:solidFill>
                <a:srgbClr val="6AA84F"/>
              </a:solidFill>
              <a:latin typeface="Open Sans"/>
              <a:ea typeface="Open Sans"/>
              <a:cs typeface="Open Sans"/>
              <a:sym typeface="Open Sans"/>
            </a:endParaRPr>
          </a:p>
        </p:txBody>
      </p:sp>
      <p:sp>
        <p:nvSpPr>
          <p:cNvPr id="176" name="Google Shape;176;p21"/>
          <p:cNvSpPr txBox="1"/>
          <p:nvPr/>
        </p:nvSpPr>
        <p:spPr>
          <a:xfrm>
            <a:off x="4869350" y="4717338"/>
            <a:ext cx="2964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6AA84F"/>
                </a:solidFill>
                <a:latin typeface="Open Sans"/>
                <a:ea typeface="Open Sans"/>
                <a:cs typeface="Open Sans"/>
                <a:sym typeface="Open Sans"/>
              </a:rPr>
              <a:t>Alejandro Santorum Varela</a:t>
            </a:r>
            <a:endParaRPr sz="1000">
              <a:solidFill>
                <a:srgbClr val="6AA84F"/>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lang="es" sz="1000">
                <a:solidFill>
                  <a:srgbClr val="666666"/>
                </a:solidFill>
                <a:latin typeface="Open Sans"/>
                <a:ea typeface="Open Sans"/>
                <a:cs typeface="Open Sans"/>
                <a:sym typeface="Open Sans"/>
              </a:rPr>
              <a:t>alejandro.santorum@estudiante.uam.es</a:t>
            </a:r>
            <a:endParaRPr sz="1000">
              <a:solidFill>
                <a:srgbClr val="6AA84F"/>
              </a:solidFill>
              <a:latin typeface="Open Sans"/>
              <a:ea typeface="Open Sans"/>
              <a:cs typeface="Open Sans"/>
              <a:sym typeface="Open Sans"/>
            </a:endParaRPr>
          </a:p>
        </p:txBody>
      </p:sp>
      <p:pic>
        <p:nvPicPr>
          <p:cNvPr id="177" name="Google Shape;177;p21"/>
          <p:cNvPicPr preferRelativeResize="0"/>
          <p:nvPr/>
        </p:nvPicPr>
        <p:blipFill>
          <a:blip r:embed="rId4">
            <a:alphaModFix/>
          </a:blip>
          <a:stretch>
            <a:fillRect/>
          </a:stretch>
        </p:blipFill>
        <p:spPr>
          <a:xfrm>
            <a:off x="5445800" y="1036975"/>
            <a:ext cx="3291600" cy="27586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