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279780-3BFA-4354-839A-2C73D041C953}">
  <a:tblStyle styleId="{10279780-3BFA-4354-839A-2C73D041C9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6f16c719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f16c719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6f16c719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f16c719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6f16c719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f16c719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757c4b4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757c4b4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f16c719f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f16c719f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6f16c719f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f16c719f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6f16c719f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f16c719f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6f1ee9626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f1ee9626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hyperlink" Target="http://www.cibiuam.blogspot.com" TargetMode="External"/><Relationship Id="rId5" Type="http://schemas.openxmlformats.org/officeDocument/2006/relationships/image" Target="../media/image2.jpg"/><Relationship Id="rId6" Type="http://schemas.openxmlformats.org/officeDocument/2006/relationships/hyperlink" Target="mailto:contacto@s3menterprise.es" TargetMode="External"/><Relationship Id="rId7" Type="http://schemas.openxmlformats.org/officeDocument/2006/relationships/hyperlink" Target="http://www.s3menterprise.es" TargetMode="External"/><Relationship Id="rId8" Type="http://schemas.openxmlformats.org/officeDocument/2006/relationships/hyperlink" Target="mailto:contacto@s3menterprise.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hyperlink" Target="http://www.cibiuam.blogspot.com" TargetMode="External"/><Relationship Id="rId5" Type="http://schemas.openxmlformats.org/officeDocument/2006/relationships/image" Target="../media/image2.jpg"/><Relationship Id="rId6" Type="http://schemas.openxmlformats.org/officeDocument/2006/relationships/hyperlink" Target="mailto:contacto@s3menterprise.es" TargetMode="External"/><Relationship Id="rId7" Type="http://schemas.openxmlformats.org/officeDocument/2006/relationships/hyperlink" Target="http://www.s3menterprise.es" TargetMode="External"/><Relationship Id="rId8" Type="http://schemas.openxmlformats.org/officeDocument/2006/relationships/hyperlink" Target="mailto:contacto@s3menterprise.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hyperlink" Target="http://www.cibiuam.blogspot.com" TargetMode="External"/><Relationship Id="rId5" Type="http://schemas.openxmlformats.org/officeDocument/2006/relationships/image" Target="../media/image2.jpg"/><Relationship Id="rId6" Type="http://schemas.openxmlformats.org/officeDocument/2006/relationships/hyperlink" Target="mailto:contacto@s3menterprise.es" TargetMode="External"/><Relationship Id="rId7" Type="http://schemas.openxmlformats.org/officeDocument/2006/relationships/hyperlink" Target="http://www.s3menterprise.es" TargetMode="External"/><Relationship Id="rId8" Type="http://schemas.openxmlformats.org/officeDocument/2006/relationships/hyperlink" Target="mailto:contacto@s3menterprise.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hyperlink" Target="http://www.cibiuam.blogspot.com" TargetMode="External"/><Relationship Id="rId5" Type="http://schemas.openxmlformats.org/officeDocument/2006/relationships/image" Target="../media/image2.jpg"/><Relationship Id="rId6" Type="http://schemas.openxmlformats.org/officeDocument/2006/relationships/hyperlink" Target="mailto:contacto@s3menterprise.es" TargetMode="External"/><Relationship Id="rId7" Type="http://schemas.openxmlformats.org/officeDocument/2006/relationships/hyperlink" Target="http://www.s3menterprise.es" TargetMode="External"/><Relationship Id="rId8" Type="http://schemas.openxmlformats.org/officeDocument/2006/relationships/hyperlink" Target="mailto:contacto@s3menterprise.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hyperlink" Target="http://www.cibiuam.blogspot.com" TargetMode="External"/><Relationship Id="rId5" Type="http://schemas.openxmlformats.org/officeDocument/2006/relationships/image" Target="../media/image2.jpg"/><Relationship Id="rId6" Type="http://schemas.openxmlformats.org/officeDocument/2006/relationships/hyperlink" Target="mailto:contacto@s3menterprise.es" TargetMode="External"/><Relationship Id="rId7" Type="http://schemas.openxmlformats.org/officeDocument/2006/relationships/hyperlink" Target="http://www.s3menterprise.es" TargetMode="External"/><Relationship Id="rId8" Type="http://schemas.openxmlformats.org/officeDocument/2006/relationships/hyperlink" Target="mailto:contacto@s3menterprise.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hyperlink" Target="http://www.cibiuam.blogspot.com" TargetMode="External"/><Relationship Id="rId5" Type="http://schemas.openxmlformats.org/officeDocument/2006/relationships/image" Target="../media/image2.jpg"/><Relationship Id="rId6" Type="http://schemas.openxmlformats.org/officeDocument/2006/relationships/hyperlink" Target="mailto:contacto@s3menterprise.es" TargetMode="External"/><Relationship Id="rId7" Type="http://schemas.openxmlformats.org/officeDocument/2006/relationships/hyperlink" Target="http://www.s3menterprise.es" TargetMode="External"/><Relationship Id="rId8" Type="http://schemas.openxmlformats.org/officeDocument/2006/relationships/hyperlink" Target="mailto:contacto@s3menterprise.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5261975" y="726450"/>
            <a:ext cx="3882000" cy="205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s" sz="2400">
                <a:solidFill>
                  <a:srgbClr val="C02E58"/>
                </a:solidFill>
              </a:rPr>
              <a:t>Proyecto CibiUAM - Gestión de Riesgos</a:t>
            </a:r>
            <a:endParaRPr b="1" sz="2400">
              <a:solidFill>
                <a:srgbClr val="C02E58"/>
              </a:solidFill>
            </a:endParaRPr>
          </a:p>
        </p:txBody>
      </p:sp>
      <p:sp>
        <p:nvSpPr>
          <p:cNvPr id="55" name="Google Shape;55;p13"/>
          <p:cNvSpPr txBox="1"/>
          <p:nvPr>
            <p:ph idx="1" type="subTitle"/>
          </p:nvPr>
        </p:nvSpPr>
        <p:spPr>
          <a:xfrm>
            <a:off x="311700" y="3187300"/>
            <a:ext cx="8520600" cy="18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t>Carlos Molinero Alvarado</a:t>
            </a:r>
            <a:endParaRPr sz="1600"/>
          </a:p>
          <a:p>
            <a:pPr indent="0" lvl="0" marL="0" rtl="0" algn="l">
              <a:spcBef>
                <a:spcPts val="0"/>
              </a:spcBef>
              <a:spcAft>
                <a:spcPts val="0"/>
              </a:spcAft>
              <a:buNone/>
            </a:pPr>
            <a:r>
              <a:rPr lang="es" sz="1100"/>
              <a:t>carlos.molineroa@estudiante.uam.es</a:t>
            </a:r>
            <a:endParaRPr sz="1100"/>
          </a:p>
          <a:p>
            <a:pPr indent="0" lvl="0" marL="0" rtl="0" algn="l">
              <a:spcBef>
                <a:spcPts val="0"/>
              </a:spcBef>
              <a:spcAft>
                <a:spcPts val="0"/>
              </a:spcAft>
              <a:buNone/>
            </a:pPr>
            <a:r>
              <a:rPr b="1" lang="es" sz="1600"/>
              <a:t>Rafael Sánchez Sánchez</a:t>
            </a:r>
            <a:endParaRPr b="1" sz="1600"/>
          </a:p>
          <a:p>
            <a:pPr indent="0" lvl="0" marL="0" rtl="0" algn="l">
              <a:spcBef>
                <a:spcPts val="0"/>
              </a:spcBef>
              <a:spcAft>
                <a:spcPts val="0"/>
              </a:spcAft>
              <a:buNone/>
            </a:pPr>
            <a:r>
              <a:rPr lang="es" sz="1100"/>
              <a:t>rafael.sanchezs@estudiante.uam.es</a:t>
            </a:r>
            <a:endParaRPr sz="1100"/>
          </a:p>
          <a:p>
            <a:pPr indent="0" lvl="0" marL="0" rtl="0" algn="l">
              <a:spcBef>
                <a:spcPts val="0"/>
              </a:spcBef>
              <a:spcAft>
                <a:spcPts val="0"/>
              </a:spcAft>
              <a:buNone/>
            </a:pPr>
            <a:r>
              <a:rPr b="1" lang="es" sz="1600"/>
              <a:t>Alejandro Santorum Varela</a:t>
            </a:r>
            <a:endParaRPr sz="1600"/>
          </a:p>
          <a:p>
            <a:pPr indent="0" lvl="0" marL="0" rtl="0" algn="l">
              <a:spcBef>
                <a:spcPts val="0"/>
              </a:spcBef>
              <a:spcAft>
                <a:spcPts val="0"/>
              </a:spcAft>
              <a:buNone/>
            </a:pPr>
            <a:r>
              <a:rPr lang="es" sz="1100"/>
              <a:t>alejandro.santorum@estudiante.uam.es</a:t>
            </a:r>
            <a:endParaRPr sz="1100"/>
          </a:p>
          <a:p>
            <a:pPr indent="0" lvl="0" marL="0" rtl="0" algn="l">
              <a:spcBef>
                <a:spcPts val="0"/>
              </a:spcBef>
              <a:spcAft>
                <a:spcPts val="0"/>
              </a:spcAft>
              <a:buNone/>
            </a:pPr>
            <a:r>
              <a:rPr b="1" lang="es" sz="1600"/>
              <a:t>Manuel Soto Jiménez</a:t>
            </a:r>
            <a:endParaRPr sz="1600"/>
          </a:p>
          <a:p>
            <a:pPr indent="0" lvl="0" marL="0" rtl="0" algn="l">
              <a:spcBef>
                <a:spcPts val="0"/>
              </a:spcBef>
              <a:spcAft>
                <a:spcPts val="0"/>
              </a:spcAft>
              <a:buNone/>
            </a:pPr>
            <a:r>
              <a:rPr lang="es" sz="1100"/>
              <a:t>manuel.sotoj@estudiante.uam.es</a:t>
            </a:r>
            <a:endParaRPr sz="1100"/>
          </a:p>
          <a:p>
            <a:pPr indent="0" lvl="0" marL="0" rtl="0" algn="ctr">
              <a:spcBef>
                <a:spcPts val="0"/>
              </a:spcBef>
              <a:spcAft>
                <a:spcPts val="0"/>
              </a:spcAft>
              <a:buNone/>
            </a:pPr>
            <a:r>
              <a:t/>
            </a:r>
            <a:endParaRPr/>
          </a:p>
        </p:txBody>
      </p:sp>
      <p:pic>
        <p:nvPicPr>
          <p:cNvPr id="56" name="Google Shape;56;p13"/>
          <p:cNvPicPr preferRelativeResize="0"/>
          <p:nvPr/>
        </p:nvPicPr>
        <p:blipFill>
          <a:blip r:embed="rId4">
            <a:alphaModFix/>
          </a:blip>
          <a:stretch>
            <a:fillRect/>
          </a:stretch>
        </p:blipFill>
        <p:spPr>
          <a:xfrm>
            <a:off x="3729300" y="1742325"/>
            <a:ext cx="1838325" cy="1390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u="sng">
                <a:solidFill>
                  <a:srgbClr val="C02E58"/>
                </a:solidFill>
              </a:rPr>
              <a:t>Contenido</a:t>
            </a:r>
            <a:endParaRPr b="1" u="sng">
              <a:solidFill>
                <a:srgbClr val="C02E58"/>
              </a:solidFill>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C02E58"/>
              </a:buClr>
              <a:buSzPts val="1800"/>
              <a:buAutoNum type="arabicPeriod"/>
            </a:pPr>
            <a:r>
              <a:rPr b="1" lang="es" u="sng">
                <a:solidFill>
                  <a:srgbClr val="C02E58"/>
                </a:solidFill>
              </a:rPr>
              <a:t>Identificación de Riesgos</a:t>
            </a:r>
            <a:endParaRPr b="1" u="sng">
              <a:solidFill>
                <a:srgbClr val="C02E58"/>
              </a:solidFill>
            </a:endParaRPr>
          </a:p>
          <a:p>
            <a:pPr indent="-342900" lvl="0" marL="457200" rtl="0" algn="l">
              <a:spcBef>
                <a:spcPts val="0"/>
              </a:spcBef>
              <a:spcAft>
                <a:spcPts val="0"/>
              </a:spcAft>
              <a:buClr>
                <a:srgbClr val="C02E58"/>
              </a:buClr>
              <a:buSzPts val="1800"/>
              <a:buAutoNum type="arabicPeriod"/>
            </a:pPr>
            <a:r>
              <a:rPr b="1" lang="es" u="sng">
                <a:solidFill>
                  <a:srgbClr val="C02E58"/>
                </a:solidFill>
              </a:rPr>
              <a:t>Estimación de Riesgos</a:t>
            </a:r>
            <a:endParaRPr b="1" u="sng">
              <a:solidFill>
                <a:srgbClr val="C02E58"/>
              </a:solidFill>
            </a:endParaRPr>
          </a:p>
          <a:p>
            <a:pPr indent="-342900" lvl="0" marL="457200" rtl="0" algn="l">
              <a:spcBef>
                <a:spcPts val="0"/>
              </a:spcBef>
              <a:spcAft>
                <a:spcPts val="0"/>
              </a:spcAft>
              <a:buClr>
                <a:srgbClr val="C02E58"/>
              </a:buClr>
              <a:buSzPts val="1800"/>
              <a:buAutoNum type="arabicPeriod"/>
            </a:pPr>
            <a:r>
              <a:rPr b="1" lang="es" u="sng">
                <a:solidFill>
                  <a:srgbClr val="C02E58"/>
                </a:solidFill>
              </a:rPr>
              <a:t>Evaluación de Riesgos</a:t>
            </a:r>
            <a:endParaRPr b="1" u="sng">
              <a:solidFill>
                <a:srgbClr val="C02E58"/>
              </a:solidFill>
            </a:endParaRPr>
          </a:p>
          <a:p>
            <a:pPr indent="-342900" lvl="0" marL="457200" rtl="0" algn="l">
              <a:spcBef>
                <a:spcPts val="0"/>
              </a:spcBef>
              <a:spcAft>
                <a:spcPts val="0"/>
              </a:spcAft>
              <a:buClr>
                <a:srgbClr val="C02E58"/>
              </a:buClr>
              <a:buSzPts val="1800"/>
              <a:buAutoNum type="arabicPeriod"/>
            </a:pPr>
            <a:r>
              <a:rPr b="1" lang="es" u="sng">
                <a:solidFill>
                  <a:srgbClr val="C02E58"/>
                </a:solidFill>
              </a:rPr>
              <a:t>Gestión de riesgos - Medidas Preventivas</a:t>
            </a:r>
            <a:endParaRPr b="1" sz="1800"/>
          </a:p>
          <a:p>
            <a:pPr indent="-342900" lvl="0" marL="457200" rtl="0" algn="l">
              <a:spcBef>
                <a:spcPts val="0"/>
              </a:spcBef>
              <a:spcAft>
                <a:spcPts val="0"/>
              </a:spcAft>
              <a:buClr>
                <a:srgbClr val="C02E58"/>
              </a:buClr>
              <a:buSzPts val="1800"/>
              <a:buAutoNum type="arabicPeriod"/>
            </a:pPr>
            <a:r>
              <a:rPr b="1" lang="es" u="sng">
                <a:solidFill>
                  <a:srgbClr val="C02E58"/>
                </a:solidFill>
              </a:rPr>
              <a:t>Gestión de riesgos - Medidas Correctivas</a:t>
            </a:r>
            <a:endParaRPr b="1" u="sng">
              <a:solidFill>
                <a:srgbClr val="C02E5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pic>
        <p:nvPicPr>
          <p:cNvPr id="67" name="Google Shape;67;p15"/>
          <p:cNvPicPr preferRelativeResize="0"/>
          <p:nvPr/>
        </p:nvPicPr>
        <p:blipFill>
          <a:blip r:embed="rId4">
            <a:alphaModFix/>
          </a:blip>
          <a:stretch>
            <a:fillRect/>
          </a:stretch>
        </p:blipFill>
        <p:spPr>
          <a:xfrm>
            <a:off x="311700" y="4703625"/>
            <a:ext cx="610758" cy="439875"/>
          </a:xfrm>
          <a:prstGeom prst="rect">
            <a:avLst/>
          </a:prstGeom>
          <a:noFill/>
          <a:ln>
            <a:noFill/>
          </a:ln>
        </p:spPr>
      </p:pic>
      <p:pic>
        <p:nvPicPr>
          <p:cNvPr id="68" name="Google Shape;68;p15"/>
          <p:cNvPicPr preferRelativeResize="0"/>
          <p:nvPr/>
        </p:nvPicPr>
        <p:blipFill>
          <a:blip r:embed="rId5">
            <a:alphaModFix/>
          </a:blip>
          <a:stretch>
            <a:fillRect/>
          </a:stretch>
        </p:blipFill>
        <p:spPr>
          <a:xfrm>
            <a:off x="7807350" y="4703618"/>
            <a:ext cx="1024951" cy="439875"/>
          </a:xfrm>
          <a:prstGeom prst="rect">
            <a:avLst/>
          </a:prstGeom>
          <a:noFill/>
          <a:ln>
            <a:noFill/>
          </a:ln>
        </p:spPr>
      </p:pic>
      <p:sp>
        <p:nvSpPr>
          <p:cNvPr id="69" name="Google Shape;69;p15"/>
          <p:cNvSpPr txBox="1"/>
          <p:nvPr/>
        </p:nvSpPr>
        <p:spPr>
          <a:xfrm>
            <a:off x="1103800" y="4589800"/>
            <a:ext cx="1333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t>c/ de Silva, 9</a:t>
            </a:r>
            <a:endParaRPr sz="700"/>
          </a:p>
          <a:p>
            <a:pPr indent="0" lvl="0" marL="0" rtl="0" algn="l">
              <a:spcBef>
                <a:spcPts val="0"/>
              </a:spcBef>
              <a:spcAft>
                <a:spcPts val="0"/>
              </a:spcAft>
              <a:buNone/>
            </a:pPr>
            <a:r>
              <a:rPr lang="es" sz="700"/>
              <a:t>28004 Madrid</a:t>
            </a:r>
            <a:endParaRPr sz="700"/>
          </a:p>
          <a:p>
            <a:pPr indent="0" lvl="0" marL="0" rtl="0" algn="l">
              <a:spcBef>
                <a:spcPts val="0"/>
              </a:spcBef>
              <a:spcAft>
                <a:spcPts val="0"/>
              </a:spcAft>
              <a:buNone/>
            </a:pPr>
            <a:r>
              <a:rPr lang="es" sz="700" u="sng">
                <a:solidFill>
                  <a:schemeClr val="hlink"/>
                </a:solidFill>
                <a:hlinkClick r:id="rId6"/>
              </a:rPr>
              <a:t>contacto@s3menterprise.es</a:t>
            </a:r>
            <a:endParaRPr sz="700"/>
          </a:p>
          <a:p>
            <a:pPr indent="0" lvl="0" marL="0" rtl="0" algn="l">
              <a:spcBef>
                <a:spcPts val="0"/>
              </a:spcBef>
              <a:spcAft>
                <a:spcPts val="0"/>
              </a:spcAft>
              <a:buNone/>
            </a:pPr>
            <a:r>
              <a:rPr lang="es" sz="700" u="sng">
                <a:solidFill>
                  <a:schemeClr val="hlink"/>
                </a:solidFill>
                <a:hlinkClick r:id="rId7"/>
              </a:rPr>
              <a:t>www.s3menterprise.es</a:t>
            </a:r>
            <a:endParaRPr sz="700"/>
          </a:p>
        </p:txBody>
      </p:sp>
      <p:sp>
        <p:nvSpPr>
          <p:cNvPr id="70" name="Google Shape;70;p15"/>
          <p:cNvSpPr txBox="1"/>
          <p:nvPr/>
        </p:nvSpPr>
        <p:spPr>
          <a:xfrm>
            <a:off x="6426275" y="4589800"/>
            <a:ext cx="1333500" cy="515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700"/>
              <a:t>c/ Freud, 5B</a:t>
            </a:r>
            <a:endParaRPr sz="700"/>
          </a:p>
          <a:p>
            <a:pPr indent="0" lvl="0" marL="0" rtl="0" algn="r">
              <a:spcBef>
                <a:spcPts val="0"/>
              </a:spcBef>
              <a:spcAft>
                <a:spcPts val="0"/>
              </a:spcAft>
              <a:buNone/>
            </a:pPr>
            <a:r>
              <a:rPr lang="es" sz="700"/>
              <a:t>28049 Madrid</a:t>
            </a:r>
            <a:endParaRPr sz="700"/>
          </a:p>
          <a:p>
            <a:pPr indent="0" lvl="0" marL="0" rtl="0" algn="r">
              <a:spcBef>
                <a:spcPts val="0"/>
              </a:spcBef>
              <a:spcAft>
                <a:spcPts val="0"/>
              </a:spcAft>
              <a:buNone/>
            </a:pPr>
            <a:r>
              <a:rPr lang="es" sz="700" u="sng">
                <a:solidFill>
                  <a:schemeClr val="hlink"/>
                </a:solidFill>
                <a:hlinkClick r:id="rId8"/>
              </a:rPr>
              <a:t>cibiuam@uam.es</a:t>
            </a:r>
            <a:endParaRPr sz="700"/>
          </a:p>
          <a:p>
            <a:pPr indent="0" lvl="0" marL="0" rtl="0" algn="r">
              <a:spcBef>
                <a:spcPts val="0"/>
              </a:spcBef>
              <a:spcAft>
                <a:spcPts val="0"/>
              </a:spcAft>
              <a:buNone/>
            </a:pPr>
            <a:r>
              <a:rPr lang="es" sz="700" u="sng">
                <a:solidFill>
                  <a:schemeClr val="hlink"/>
                </a:solidFill>
                <a:hlinkClick r:id="rId9"/>
              </a:rPr>
              <a:t>www.cibiuam.blogspot.com</a:t>
            </a:r>
            <a:endParaRPr sz="700"/>
          </a:p>
        </p:txBody>
      </p:sp>
      <p:graphicFrame>
        <p:nvGraphicFramePr>
          <p:cNvPr id="71" name="Google Shape;71;p15"/>
          <p:cNvGraphicFramePr/>
          <p:nvPr/>
        </p:nvGraphicFramePr>
        <p:xfrm>
          <a:off x="384850" y="582125"/>
          <a:ext cx="3000000" cy="3000000"/>
        </p:xfrm>
        <a:graphic>
          <a:graphicData uri="http://schemas.openxmlformats.org/drawingml/2006/table">
            <a:tbl>
              <a:tblPr>
                <a:noFill/>
                <a:tableStyleId>{10279780-3BFA-4354-839A-2C73D041C953}</a:tableStyleId>
              </a:tblPr>
              <a:tblGrid>
                <a:gridCol w="1317400"/>
                <a:gridCol w="1229275"/>
                <a:gridCol w="3425925"/>
                <a:gridCol w="1156425"/>
                <a:gridCol w="1451650"/>
              </a:tblGrid>
              <a:tr h="291375">
                <a:tc>
                  <a:txBody>
                    <a:bodyPr/>
                    <a:lstStyle/>
                    <a:p>
                      <a:pPr indent="0" lvl="0" marL="0" rtl="0" algn="ctr">
                        <a:spcBef>
                          <a:spcPts val="0"/>
                        </a:spcBef>
                        <a:spcAft>
                          <a:spcPts val="0"/>
                        </a:spcAft>
                        <a:buNone/>
                      </a:pPr>
                      <a:r>
                        <a:rPr b="1" lang="es" sz="1200">
                          <a:solidFill>
                            <a:srgbClr val="FFFFFF"/>
                          </a:solidFill>
                        </a:rPr>
                        <a:t>Identificador</a:t>
                      </a:r>
                      <a:endParaRPr b="1" sz="1200">
                        <a:solidFill>
                          <a:srgbClr val="FFFFFF"/>
                        </a:solidFill>
                      </a:endParaRPr>
                    </a:p>
                  </a:txBody>
                  <a:tcPr marT="91425" marB="91425" marR="91425" marL="91425" anchor="ctr">
                    <a:solidFill>
                      <a:srgbClr val="C02E58"/>
                    </a:solidFill>
                  </a:tcPr>
                </a:tc>
                <a:tc>
                  <a:txBody>
                    <a:bodyPr/>
                    <a:lstStyle/>
                    <a:p>
                      <a:pPr indent="0" lvl="0" marL="0" rtl="0" algn="ctr">
                        <a:spcBef>
                          <a:spcPts val="0"/>
                        </a:spcBef>
                        <a:spcAft>
                          <a:spcPts val="0"/>
                        </a:spcAft>
                        <a:buNone/>
                      </a:pPr>
                      <a:r>
                        <a:rPr b="1" lang="es" sz="1200">
                          <a:solidFill>
                            <a:srgbClr val="FFFFFF"/>
                          </a:solidFill>
                        </a:rPr>
                        <a:t>Nombre</a:t>
                      </a:r>
                      <a:endParaRPr b="1" sz="1200">
                        <a:solidFill>
                          <a:srgbClr val="FFFFFF"/>
                        </a:solidFill>
                      </a:endParaRPr>
                    </a:p>
                  </a:txBody>
                  <a:tcPr marT="91425" marB="91425" marR="91425" marL="91425" anchor="ctr">
                    <a:solidFill>
                      <a:srgbClr val="C02E58"/>
                    </a:solidFill>
                  </a:tcPr>
                </a:tc>
                <a:tc>
                  <a:txBody>
                    <a:bodyPr/>
                    <a:lstStyle/>
                    <a:p>
                      <a:pPr indent="0" lvl="0" marL="0" rtl="0" algn="ctr">
                        <a:spcBef>
                          <a:spcPts val="0"/>
                        </a:spcBef>
                        <a:spcAft>
                          <a:spcPts val="0"/>
                        </a:spcAft>
                        <a:buNone/>
                      </a:pPr>
                      <a:r>
                        <a:rPr b="1" lang="es" sz="1200">
                          <a:solidFill>
                            <a:srgbClr val="FFFFFF"/>
                          </a:solidFill>
                        </a:rPr>
                        <a:t>Descripción</a:t>
                      </a:r>
                      <a:endParaRPr b="1" sz="1200">
                        <a:solidFill>
                          <a:srgbClr val="FFFFFF"/>
                        </a:solidFill>
                      </a:endParaRPr>
                    </a:p>
                  </a:txBody>
                  <a:tcPr marT="91425" marB="91425" marR="91425" marL="91425" anchor="ctr">
                    <a:solidFill>
                      <a:srgbClr val="C02E58"/>
                    </a:solidFill>
                  </a:tcPr>
                </a:tc>
                <a:tc>
                  <a:txBody>
                    <a:bodyPr/>
                    <a:lstStyle/>
                    <a:p>
                      <a:pPr indent="0" lvl="0" marL="0" rtl="0" algn="ctr">
                        <a:spcBef>
                          <a:spcPts val="0"/>
                        </a:spcBef>
                        <a:spcAft>
                          <a:spcPts val="0"/>
                        </a:spcAft>
                        <a:buNone/>
                      </a:pPr>
                      <a:r>
                        <a:rPr b="1" lang="es" sz="1200">
                          <a:solidFill>
                            <a:srgbClr val="FFFFFF"/>
                          </a:solidFill>
                        </a:rPr>
                        <a:t>Clase</a:t>
                      </a:r>
                      <a:endParaRPr b="1" sz="1200">
                        <a:solidFill>
                          <a:srgbClr val="FFFFFF"/>
                        </a:solidFill>
                      </a:endParaRPr>
                    </a:p>
                  </a:txBody>
                  <a:tcPr marT="91425" marB="91425" marR="91425" marL="91425" anchor="ctr">
                    <a:solidFill>
                      <a:srgbClr val="C02E58"/>
                    </a:solidFill>
                  </a:tcPr>
                </a:tc>
                <a:tc>
                  <a:txBody>
                    <a:bodyPr/>
                    <a:lstStyle/>
                    <a:p>
                      <a:pPr indent="0" lvl="0" marL="0" rtl="0" algn="ctr">
                        <a:spcBef>
                          <a:spcPts val="0"/>
                        </a:spcBef>
                        <a:spcAft>
                          <a:spcPts val="0"/>
                        </a:spcAft>
                        <a:buNone/>
                      </a:pPr>
                      <a:r>
                        <a:rPr b="1" lang="es" sz="1200">
                          <a:solidFill>
                            <a:srgbClr val="FFFFFF"/>
                          </a:solidFill>
                        </a:rPr>
                        <a:t>Categoría</a:t>
                      </a:r>
                      <a:endParaRPr b="1" sz="1200">
                        <a:solidFill>
                          <a:srgbClr val="FFFFFF"/>
                        </a:solidFill>
                      </a:endParaRPr>
                    </a:p>
                  </a:txBody>
                  <a:tcPr marT="91425" marB="91425" marR="91425" marL="91425" anchor="ctr">
                    <a:solidFill>
                      <a:srgbClr val="C02E58"/>
                    </a:solidFill>
                  </a:tcPr>
                </a:tc>
              </a:tr>
              <a:tr h="811275">
                <a:tc>
                  <a:txBody>
                    <a:bodyPr/>
                    <a:lstStyle/>
                    <a:p>
                      <a:pPr indent="0" lvl="0" marL="0" rtl="0" algn="ctr">
                        <a:spcBef>
                          <a:spcPts val="0"/>
                        </a:spcBef>
                        <a:spcAft>
                          <a:spcPts val="0"/>
                        </a:spcAft>
                        <a:buNone/>
                      </a:pPr>
                      <a:r>
                        <a:rPr lang="es" sz="1100"/>
                        <a:t>R-01</a:t>
                      </a:r>
                      <a:endParaRPr sz="1100"/>
                    </a:p>
                  </a:txBody>
                  <a:tcPr marT="91425" marB="91425" marR="91425" marL="91425" anchor="ctr"/>
                </a:tc>
                <a:tc>
                  <a:txBody>
                    <a:bodyPr/>
                    <a:lstStyle/>
                    <a:p>
                      <a:pPr indent="0" lvl="0" marL="0" rtl="0" algn="l">
                        <a:spcBef>
                          <a:spcPts val="0"/>
                        </a:spcBef>
                        <a:spcAft>
                          <a:spcPts val="0"/>
                        </a:spcAft>
                        <a:buNone/>
                      </a:pPr>
                      <a:r>
                        <a:rPr lang="es" sz="1100"/>
                        <a:t>Coordinación UAMSOFT y SOFTCOM</a:t>
                      </a:r>
                      <a:endParaRPr sz="1100"/>
                    </a:p>
                  </a:txBody>
                  <a:tcPr marT="91425" marB="91425" marR="91425" marL="91425"/>
                </a:tc>
                <a:tc>
                  <a:txBody>
                    <a:bodyPr/>
                    <a:lstStyle/>
                    <a:p>
                      <a:pPr indent="0" lvl="0" marL="0" rtl="0" algn="l">
                        <a:spcBef>
                          <a:spcPts val="0"/>
                        </a:spcBef>
                        <a:spcAft>
                          <a:spcPts val="0"/>
                        </a:spcAft>
                        <a:buNone/>
                      </a:pPr>
                      <a:r>
                        <a:rPr lang="es" sz="1000"/>
                        <a:t>Como consecuencia de una </a:t>
                      </a:r>
                      <a:r>
                        <a:rPr lang="es" sz="1000" u="sng"/>
                        <a:t>mala cooperación con UAMSOFT y/o SOFTCOM</a:t>
                      </a:r>
                      <a:r>
                        <a:rPr lang="es" sz="1000"/>
                        <a:t>, que </a:t>
                      </a:r>
                      <a:r>
                        <a:rPr lang="es" sz="1000" u="sng"/>
                        <a:t>no presenten el rendimiento esperado</a:t>
                      </a:r>
                      <a:r>
                        <a:rPr lang="es" sz="1000"/>
                        <a:t> puede ocurrir, que llevaría a una </a:t>
                      </a:r>
                      <a:r>
                        <a:rPr lang="es" sz="1000" u="sng"/>
                        <a:t>menor calidad del producto final y/o a posibles retrasos</a:t>
                      </a:r>
                      <a:r>
                        <a:rPr lang="es" sz="1000"/>
                        <a:t>.</a:t>
                      </a:r>
                      <a:endParaRPr sz="1000"/>
                    </a:p>
                  </a:txBody>
                  <a:tcPr marT="91425" marB="91425" marR="91425" marL="91425"/>
                </a:tc>
                <a:tc>
                  <a:txBody>
                    <a:bodyPr/>
                    <a:lstStyle/>
                    <a:p>
                      <a:pPr indent="0" lvl="0" marL="0" rtl="0" algn="l">
                        <a:spcBef>
                          <a:spcPts val="0"/>
                        </a:spcBef>
                        <a:spcAft>
                          <a:spcPts val="0"/>
                        </a:spcAft>
                        <a:buNone/>
                      </a:pPr>
                      <a:r>
                        <a:rPr lang="es" sz="1100"/>
                        <a:t>Del proyecto, del negocio.</a:t>
                      </a:r>
                      <a:endParaRPr sz="1100"/>
                    </a:p>
                  </a:txBody>
                  <a:tcPr marT="91425" marB="91425" marR="91425" marL="91425"/>
                </a:tc>
                <a:tc>
                  <a:txBody>
                    <a:bodyPr/>
                    <a:lstStyle/>
                    <a:p>
                      <a:pPr indent="0" lvl="0" marL="0" rtl="0" algn="l">
                        <a:spcBef>
                          <a:spcPts val="0"/>
                        </a:spcBef>
                        <a:spcAft>
                          <a:spcPts val="0"/>
                        </a:spcAft>
                        <a:buNone/>
                      </a:pPr>
                      <a:r>
                        <a:rPr lang="es" sz="1100"/>
                        <a:t>Fuentes externas y supervisión.</a:t>
                      </a:r>
                      <a:endParaRPr sz="1100"/>
                    </a:p>
                  </a:txBody>
                  <a:tcPr marT="91425" marB="91425" marR="91425" marL="91425"/>
                </a:tc>
              </a:tr>
              <a:tr h="774675">
                <a:tc>
                  <a:txBody>
                    <a:bodyPr/>
                    <a:lstStyle/>
                    <a:p>
                      <a:pPr indent="0" lvl="0" marL="0" rtl="0" algn="ctr">
                        <a:spcBef>
                          <a:spcPts val="0"/>
                        </a:spcBef>
                        <a:spcAft>
                          <a:spcPts val="0"/>
                        </a:spcAft>
                        <a:buNone/>
                      </a:pPr>
                      <a:r>
                        <a:rPr lang="es" sz="1100"/>
                        <a:t>R-02</a:t>
                      </a:r>
                      <a:endParaRPr sz="1100"/>
                    </a:p>
                  </a:txBody>
                  <a:tcPr marT="91425" marB="91425" marR="91425" marL="91425" anchor="ctr"/>
                </a:tc>
                <a:tc>
                  <a:txBody>
                    <a:bodyPr/>
                    <a:lstStyle/>
                    <a:p>
                      <a:pPr indent="0" lvl="0" marL="0" rtl="0" algn="l">
                        <a:spcBef>
                          <a:spcPts val="0"/>
                        </a:spcBef>
                        <a:spcAft>
                          <a:spcPts val="0"/>
                        </a:spcAft>
                        <a:buNone/>
                      </a:pPr>
                      <a:r>
                        <a:rPr lang="es" sz="1100"/>
                        <a:t>Excesiva burocracia Rectorado UAM</a:t>
                      </a:r>
                      <a:endParaRPr sz="1100"/>
                    </a:p>
                  </a:txBody>
                  <a:tcPr marT="91425" marB="91425" marR="91425" marL="91425"/>
                </a:tc>
                <a:tc>
                  <a:txBody>
                    <a:bodyPr/>
                    <a:lstStyle/>
                    <a:p>
                      <a:pPr indent="0" lvl="0" marL="0" rtl="0" algn="l">
                        <a:spcBef>
                          <a:spcPts val="0"/>
                        </a:spcBef>
                        <a:spcAft>
                          <a:spcPts val="0"/>
                        </a:spcAft>
                        <a:buNone/>
                      </a:pPr>
                      <a:r>
                        <a:rPr lang="es" sz="1000"/>
                        <a:t>Como consecuencia de </a:t>
                      </a:r>
                      <a:r>
                        <a:rPr lang="es" sz="1000" u="sng"/>
                        <a:t>excesivas imposiciones burocráticas, legales y documentales por parte del Rectorado de la UAM</a:t>
                      </a:r>
                      <a:r>
                        <a:rPr lang="es" sz="1000"/>
                        <a:t>, puede ocurrir </a:t>
                      </a:r>
                      <a:r>
                        <a:rPr lang="es" sz="1000" u="sng"/>
                        <a:t>no tener una documentación o medidas a su nivel de exigencia</a:t>
                      </a:r>
                      <a:r>
                        <a:rPr lang="es" sz="1000"/>
                        <a:t>, que llevaría a </a:t>
                      </a:r>
                      <a:r>
                        <a:rPr lang="es" sz="1000" u="sng"/>
                        <a:t>retrasos en el desarrollo de la documentación</a:t>
                      </a:r>
                      <a:r>
                        <a:rPr lang="es" sz="1000"/>
                        <a:t>.</a:t>
                      </a:r>
                      <a:endParaRPr sz="1000"/>
                    </a:p>
                  </a:txBody>
                  <a:tcPr marT="91425" marB="91425" marR="91425" marL="91425"/>
                </a:tc>
                <a:tc>
                  <a:txBody>
                    <a:bodyPr/>
                    <a:lstStyle/>
                    <a:p>
                      <a:pPr indent="0" lvl="0" marL="0" rtl="0" algn="l">
                        <a:spcBef>
                          <a:spcPts val="0"/>
                        </a:spcBef>
                        <a:spcAft>
                          <a:spcPts val="0"/>
                        </a:spcAft>
                        <a:buNone/>
                      </a:pPr>
                      <a:r>
                        <a:rPr lang="es" sz="1100"/>
                        <a:t>Del negocio, del proyecto. </a:t>
                      </a:r>
                      <a:endParaRPr sz="1100"/>
                    </a:p>
                  </a:txBody>
                  <a:tcPr marT="91425" marB="91425" marR="91425" marL="91425"/>
                </a:tc>
                <a:tc>
                  <a:txBody>
                    <a:bodyPr/>
                    <a:lstStyle/>
                    <a:p>
                      <a:pPr indent="0" lvl="0" marL="0" rtl="0" algn="l">
                        <a:spcBef>
                          <a:spcPts val="0"/>
                        </a:spcBef>
                        <a:spcAft>
                          <a:spcPts val="0"/>
                        </a:spcAft>
                        <a:buNone/>
                      </a:pPr>
                      <a:r>
                        <a:rPr lang="es" sz="1100"/>
                        <a:t>Conclusión del proyecto.</a:t>
                      </a:r>
                      <a:endParaRPr sz="1100"/>
                    </a:p>
                  </a:txBody>
                  <a:tcPr marT="91425" marB="91425" marR="91425" marL="91425"/>
                </a:tc>
              </a:tr>
              <a:tr h="871950">
                <a:tc>
                  <a:txBody>
                    <a:bodyPr/>
                    <a:lstStyle/>
                    <a:p>
                      <a:pPr indent="0" lvl="0" marL="0" rtl="0" algn="ctr">
                        <a:spcBef>
                          <a:spcPts val="0"/>
                        </a:spcBef>
                        <a:spcAft>
                          <a:spcPts val="0"/>
                        </a:spcAft>
                        <a:buNone/>
                      </a:pPr>
                      <a:r>
                        <a:rPr lang="es" sz="1100"/>
                        <a:t>R-03</a:t>
                      </a:r>
                      <a:endParaRPr sz="1100"/>
                    </a:p>
                  </a:txBody>
                  <a:tcPr marT="91425" marB="91425" marR="91425" marL="91425" anchor="ctr"/>
                </a:tc>
                <a:tc>
                  <a:txBody>
                    <a:bodyPr/>
                    <a:lstStyle/>
                    <a:p>
                      <a:pPr indent="0" lvl="0" marL="0" rtl="0" algn="l">
                        <a:spcBef>
                          <a:spcPts val="0"/>
                        </a:spcBef>
                        <a:spcAft>
                          <a:spcPts val="0"/>
                        </a:spcAft>
                        <a:buNone/>
                      </a:pPr>
                      <a:r>
                        <a:rPr lang="es" sz="1100"/>
                        <a:t>Falta de recursos externos para realizar pruebas</a:t>
                      </a:r>
                      <a:endParaRPr sz="1100"/>
                    </a:p>
                  </a:txBody>
                  <a:tcPr marT="91425" marB="91425" marR="91425" marL="91425"/>
                </a:tc>
                <a:tc>
                  <a:txBody>
                    <a:bodyPr/>
                    <a:lstStyle/>
                    <a:p>
                      <a:pPr indent="0" lvl="0" marL="0" rtl="0" algn="l">
                        <a:spcBef>
                          <a:spcPts val="0"/>
                        </a:spcBef>
                        <a:spcAft>
                          <a:spcPts val="0"/>
                        </a:spcAft>
                        <a:buNone/>
                      </a:pPr>
                      <a:r>
                        <a:rPr lang="es" sz="1000"/>
                        <a:t>Como consecuencia de </a:t>
                      </a:r>
                      <a:r>
                        <a:rPr lang="es" sz="1000" u="sng"/>
                        <a:t>retrasos externos para disponer de anclajes y bicicletas</a:t>
                      </a:r>
                      <a:r>
                        <a:rPr lang="es" sz="1000"/>
                        <a:t>, estos podrían suponer </a:t>
                      </a:r>
                      <a:r>
                        <a:rPr lang="es" sz="1000" u="sng"/>
                        <a:t>no poder probar geolocalización, integración y funcionalidad de la App a tiempo</a:t>
                      </a:r>
                      <a:r>
                        <a:rPr lang="es" sz="1000"/>
                        <a:t>, que llevaría a </a:t>
                      </a:r>
                      <a:r>
                        <a:rPr lang="es" sz="1000" u="sng"/>
                        <a:t>retrasos en el desarrollo de la funcionalidad principal y en pruebas</a:t>
                      </a:r>
                      <a:r>
                        <a:rPr lang="es" sz="1000"/>
                        <a:t>.</a:t>
                      </a:r>
                      <a:endParaRPr sz="1000"/>
                    </a:p>
                  </a:txBody>
                  <a:tcPr marT="91425" marB="91425" marR="91425" marL="91425"/>
                </a:tc>
                <a:tc>
                  <a:txBody>
                    <a:bodyPr/>
                    <a:lstStyle/>
                    <a:p>
                      <a:pPr indent="0" lvl="0" marL="0" rtl="0" algn="l">
                        <a:spcBef>
                          <a:spcPts val="0"/>
                        </a:spcBef>
                        <a:spcAft>
                          <a:spcPts val="0"/>
                        </a:spcAft>
                        <a:buNone/>
                      </a:pPr>
                      <a:r>
                        <a:rPr lang="es" sz="1100"/>
                        <a:t>Impredecible, </a:t>
                      </a:r>
                      <a:endParaRPr sz="1100"/>
                    </a:p>
                    <a:p>
                      <a:pPr indent="0" lvl="0" marL="0" rtl="0" algn="l">
                        <a:spcBef>
                          <a:spcPts val="0"/>
                        </a:spcBef>
                        <a:spcAft>
                          <a:spcPts val="0"/>
                        </a:spcAft>
                        <a:buNone/>
                      </a:pPr>
                      <a:r>
                        <a:rPr lang="es" sz="1100"/>
                        <a:t>Técnico. </a:t>
                      </a:r>
                      <a:endParaRPr sz="1100"/>
                    </a:p>
                  </a:txBody>
                  <a:tcPr marT="91425" marB="91425" marR="91425" marL="91425"/>
                </a:tc>
                <a:tc>
                  <a:txBody>
                    <a:bodyPr/>
                    <a:lstStyle/>
                    <a:p>
                      <a:pPr indent="0" lvl="0" marL="0" rtl="0" algn="l">
                        <a:spcBef>
                          <a:spcPts val="0"/>
                        </a:spcBef>
                        <a:spcAft>
                          <a:spcPts val="0"/>
                        </a:spcAft>
                        <a:buNone/>
                      </a:pPr>
                      <a:r>
                        <a:rPr lang="es" sz="1100"/>
                        <a:t>Fuentes externas.</a:t>
                      </a:r>
                      <a:endParaRPr sz="1100"/>
                    </a:p>
                  </a:txBody>
                  <a:tcPr marT="91425" marB="91425" marR="91425" marL="91425"/>
                </a:tc>
              </a:tr>
              <a:tr h="743475">
                <a:tc>
                  <a:txBody>
                    <a:bodyPr/>
                    <a:lstStyle/>
                    <a:p>
                      <a:pPr indent="0" lvl="0" marL="0" rtl="0" algn="ctr">
                        <a:spcBef>
                          <a:spcPts val="0"/>
                        </a:spcBef>
                        <a:spcAft>
                          <a:spcPts val="0"/>
                        </a:spcAft>
                        <a:buNone/>
                      </a:pPr>
                      <a:r>
                        <a:rPr lang="es" sz="1100"/>
                        <a:t>R-04</a:t>
                      </a:r>
                      <a:endParaRPr sz="1100"/>
                    </a:p>
                  </a:txBody>
                  <a:tcPr marT="91425" marB="91425" marR="91425" marL="91425" anchor="ctr"/>
                </a:tc>
                <a:tc>
                  <a:txBody>
                    <a:bodyPr/>
                    <a:lstStyle/>
                    <a:p>
                      <a:pPr indent="0" lvl="0" marL="0" rtl="0" algn="l">
                        <a:spcBef>
                          <a:spcPts val="0"/>
                        </a:spcBef>
                        <a:spcAft>
                          <a:spcPts val="0"/>
                        </a:spcAft>
                        <a:buNone/>
                      </a:pPr>
                      <a:r>
                        <a:rPr lang="es" sz="1100"/>
                        <a:t>Baja calidad y volatilidad del equipo de programación</a:t>
                      </a:r>
                      <a:endParaRPr sz="1100"/>
                    </a:p>
                  </a:txBody>
                  <a:tcPr marT="91425" marB="91425" marR="91425" marL="91425"/>
                </a:tc>
                <a:tc>
                  <a:txBody>
                    <a:bodyPr/>
                    <a:lstStyle/>
                    <a:p>
                      <a:pPr indent="0" lvl="0" marL="0" rtl="0" algn="l">
                        <a:spcBef>
                          <a:spcPts val="0"/>
                        </a:spcBef>
                        <a:spcAft>
                          <a:spcPts val="0"/>
                        </a:spcAft>
                        <a:buNone/>
                      </a:pPr>
                      <a:r>
                        <a:rPr lang="es" sz="1000"/>
                        <a:t>Como consecuencia de </a:t>
                      </a:r>
                      <a:r>
                        <a:rPr lang="es" sz="1000" u="sng"/>
                        <a:t>un equipo de programadores volátil e inexperto</a:t>
                      </a:r>
                      <a:r>
                        <a:rPr lang="es" sz="1000"/>
                        <a:t>, la </a:t>
                      </a:r>
                      <a:r>
                        <a:rPr lang="es" sz="1000" u="sng"/>
                        <a:t>baja calidad del sistema final</a:t>
                      </a:r>
                      <a:r>
                        <a:rPr lang="es" sz="1000"/>
                        <a:t> puede ocurrir, que llevaría a </a:t>
                      </a:r>
                      <a:r>
                        <a:rPr lang="es" sz="1000" u="sng"/>
                        <a:t>necesitar contratar nuevos integrantes o alargar los plazos de entrega</a:t>
                      </a:r>
                      <a:r>
                        <a:rPr lang="es" sz="1000"/>
                        <a:t>.</a:t>
                      </a:r>
                      <a:endParaRPr sz="1000"/>
                    </a:p>
                  </a:txBody>
                  <a:tcPr marT="91425" marB="91425" marR="91425" marL="91425"/>
                </a:tc>
                <a:tc>
                  <a:txBody>
                    <a:bodyPr/>
                    <a:lstStyle/>
                    <a:p>
                      <a:pPr indent="0" lvl="0" marL="0" rtl="0" algn="l">
                        <a:spcBef>
                          <a:spcPts val="0"/>
                        </a:spcBef>
                        <a:spcAft>
                          <a:spcPts val="0"/>
                        </a:spcAft>
                        <a:buNone/>
                      </a:pPr>
                      <a:r>
                        <a:rPr lang="es" sz="1100"/>
                        <a:t>Del proyecto,</a:t>
                      </a:r>
                      <a:endParaRPr sz="1100"/>
                    </a:p>
                    <a:p>
                      <a:pPr indent="0" lvl="0" marL="0" rtl="0" algn="l">
                        <a:spcBef>
                          <a:spcPts val="0"/>
                        </a:spcBef>
                        <a:spcAft>
                          <a:spcPts val="0"/>
                        </a:spcAft>
                        <a:buNone/>
                      </a:pPr>
                      <a:r>
                        <a:rPr lang="es" sz="1100"/>
                        <a:t>Técnico</a:t>
                      </a:r>
                      <a:endParaRPr sz="1100"/>
                    </a:p>
                  </a:txBody>
                  <a:tcPr marT="91425" marB="91425" marR="91425" marL="91425"/>
                </a:tc>
                <a:tc>
                  <a:txBody>
                    <a:bodyPr/>
                    <a:lstStyle/>
                    <a:p>
                      <a:pPr indent="0" lvl="0" marL="0" rtl="0" algn="l">
                        <a:spcBef>
                          <a:spcPts val="0"/>
                        </a:spcBef>
                        <a:spcAft>
                          <a:spcPts val="0"/>
                        </a:spcAft>
                        <a:buNone/>
                      </a:pPr>
                      <a:r>
                        <a:rPr lang="es" sz="1100"/>
                        <a:t>Gestión del personal. </a:t>
                      </a:r>
                      <a:endParaRPr sz="1100"/>
                    </a:p>
                  </a:txBody>
                  <a:tcPr marT="91425" marB="91425" marR="91425" marL="91425"/>
                </a:tc>
              </a:tr>
            </a:tbl>
          </a:graphicData>
        </a:graphic>
      </p:graphicFrame>
      <p:sp>
        <p:nvSpPr>
          <p:cNvPr id="72" name="Google Shape;72;p15"/>
          <p:cNvSpPr txBox="1"/>
          <p:nvPr>
            <p:ph type="title"/>
          </p:nvPr>
        </p:nvSpPr>
        <p:spPr>
          <a:xfrm>
            <a:off x="311700" y="-47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u="sng">
                <a:solidFill>
                  <a:srgbClr val="C02E58"/>
                </a:solidFill>
              </a:rPr>
              <a:t>Identificación de Riesgos</a:t>
            </a:r>
            <a:endParaRPr b="1" u="sng">
              <a:solidFill>
                <a:srgbClr val="C02E5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pic>
        <p:nvPicPr>
          <p:cNvPr id="77" name="Google Shape;77;p16"/>
          <p:cNvPicPr preferRelativeResize="0"/>
          <p:nvPr/>
        </p:nvPicPr>
        <p:blipFill>
          <a:blip r:embed="rId4">
            <a:alphaModFix/>
          </a:blip>
          <a:stretch>
            <a:fillRect/>
          </a:stretch>
        </p:blipFill>
        <p:spPr>
          <a:xfrm>
            <a:off x="311700" y="4703625"/>
            <a:ext cx="610758" cy="439875"/>
          </a:xfrm>
          <a:prstGeom prst="rect">
            <a:avLst/>
          </a:prstGeom>
          <a:noFill/>
          <a:ln>
            <a:noFill/>
          </a:ln>
        </p:spPr>
      </p:pic>
      <p:pic>
        <p:nvPicPr>
          <p:cNvPr id="78" name="Google Shape;78;p16"/>
          <p:cNvPicPr preferRelativeResize="0"/>
          <p:nvPr/>
        </p:nvPicPr>
        <p:blipFill>
          <a:blip r:embed="rId5">
            <a:alphaModFix/>
          </a:blip>
          <a:stretch>
            <a:fillRect/>
          </a:stretch>
        </p:blipFill>
        <p:spPr>
          <a:xfrm>
            <a:off x="7807350" y="4703618"/>
            <a:ext cx="1024951" cy="439875"/>
          </a:xfrm>
          <a:prstGeom prst="rect">
            <a:avLst/>
          </a:prstGeom>
          <a:noFill/>
          <a:ln>
            <a:noFill/>
          </a:ln>
        </p:spPr>
      </p:pic>
      <p:sp>
        <p:nvSpPr>
          <p:cNvPr id="79" name="Google Shape;79;p16"/>
          <p:cNvSpPr txBox="1"/>
          <p:nvPr/>
        </p:nvSpPr>
        <p:spPr>
          <a:xfrm>
            <a:off x="1103800" y="4589800"/>
            <a:ext cx="1333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t>c/ de Silva, 9</a:t>
            </a:r>
            <a:endParaRPr sz="700"/>
          </a:p>
          <a:p>
            <a:pPr indent="0" lvl="0" marL="0" rtl="0" algn="l">
              <a:spcBef>
                <a:spcPts val="0"/>
              </a:spcBef>
              <a:spcAft>
                <a:spcPts val="0"/>
              </a:spcAft>
              <a:buNone/>
            </a:pPr>
            <a:r>
              <a:rPr lang="es" sz="700"/>
              <a:t>28004 Madrid</a:t>
            </a:r>
            <a:endParaRPr sz="700"/>
          </a:p>
          <a:p>
            <a:pPr indent="0" lvl="0" marL="0" rtl="0" algn="l">
              <a:spcBef>
                <a:spcPts val="0"/>
              </a:spcBef>
              <a:spcAft>
                <a:spcPts val="0"/>
              </a:spcAft>
              <a:buNone/>
            </a:pPr>
            <a:r>
              <a:rPr lang="es" sz="700" u="sng">
                <a:solidFill>
                  <a:schemeClr val="hlink"/>
                </a:solidFill>
                <a:hlinkClick r:id="rId6"/>
              </a:rPr>
              <a:t>contacto@s3menterprise.es</a:t>
            </a:r>
            <a:endParaRPr sz="700"/>
          </a:p>
          <a:p>
            <a:pPr indent="0" lvl="0" marL="0" rtl="0" algn="l">
              <a:spcBef>
                <a:spcPts val="0"/>
              </a:spcBef>
              <a:spcAft>
                <a:spcPts val="0"/>
              </a:spcAft>
              <a:buNone/>
            </a:pPr>
            <a:r>
              <a:rPr lang="es" sz="700" u="sng">
                <a:solidFill>
                  <a:schemeClr val="hlink"/>
                </a:solidFill>
                <a:hlinkClick r:id="rId7"/>
              </a:rPr>
              <a:t>www.s3menterprise.es</a:t>
            </a:r>
            <a:endParaRPr sz="700"/>
          </a:p>
        </p:txBody>
      </p:sp>
      <p:sp>
        <p:nvSpPr>
          <p:cNvPr id="80" name="Google Shape;80;p16"/>
          <p:cNvSpPr txBox="1"/>
          <p:nvPr/>
        </p:nvSpPr>
        <p:spPr>
          <a:xfrm>
            <a:off x="6426275" y="4589800"/>
            <a:ext cx="1333500" cy="515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700"/>
              <a:t>c/ Freud, 5B</a:t>
            </a:r>
            <a:endParaRPr sz="700"/>
          </a:p>
          <a:p>
            <a:pPr indent="0" lvl="0" marL="0" rtl="0" algn="r">
              <a:spcBef>
                <a:spcPts val="0"/>
              </a:spcBef>
              <a:spcAft>
                <a:spcPts val="0"/>
              </a:spcAft>
              <a:buNone/>
            </a:pPr>
            <a:r>
              <a:rPr lang="es" sz="700"/>
              <a:t>28049 Madrid</a:t>
            </a:r>
            <a:endParaRPr sz="700"/>
          </a:p>
          <a:p>
            <a:pPr indent="0" lvl="0" marL="0" rtl="0" algn="r">
              <a:spcBef>
                <a:spcPts val="0"/>
              </a:spcBef>
              <a:spcAft>
                <a:spcPts val="0"/>
              </a:spcAft>
              <a:buNone/>
            </a:pPr>
            <a:r>
              <a:rPr lang="es" sz="700" u="sng">
                <a:solidFill>
                  <a:schemeClr val="hlink"/>
                </a:solidFill>
                <a:hlinkClick r:id="rId8"/>
              </a:rPr>
              <a:t>cibiuam@uam.es</a:t>
            </a:r>
            <a:endParaRPr sz="700"/>
          </a:p>
          <a:p>
            <a:pPr indent="0" lvl="0" marL="0" rtl="0" algn="r">
              <a:spcBef>
                <a:spcPts val="0"/>
              </a:spcBef>
              <a:spcAft>
                <a:spcPts val="0"/>
              </a:spcAft>
              <a:buNone/>
            </a:pPr>
            <a:r>
              <a:rPr lang="es" sz="700" u="sng">
                <a:solidFill>
                  <a:schemeClr val="hlink"/>
                </a:solidFill>
                <a:hlinkClick r:id="rId9"/>
              </a:rPr>
              <a:t>www.cibiuam.blogspot.com</a:t>
            </a:r>
            <a:endParaRPr sz="700"/>
          </a:p>
        </p:txBody>
      </p:sp>
      <p:graphicFrame>
        <p:nvGraphicFramePr>
          <p:cNvPr id="81" name="Google Shape;81;p16"/>
          <p:cNvGraphicFramePr/>
          <p:nvPr/>
        </p:nvGraphicFramePr>
        <p:xfrm>
          <a:off x="178025" y="600313"/>
          <a:ext cx="3000000" cy="3000000"/>
        </p:xfrm>
        <a:graphic>
          <a:graphicData uri="http://schemas.openxmlformats.org/drawingml/2006/table">
            <a:tbl>
              <a:tblPr>
                <a:noFill/>
                <a:tableStyleId>{10279780-3BFA-4354-839A-2C73D041C953}</a:tableStyleId>
              </a:tblPr>
              <a:tblGrid>
                <a:gridCol w="744425"/>
                <a:gridCol w="756550"/>
                <a:gridCol w="3532375"/>
                <a:gridCol w="694825"/>
                <a:gridCol w="3169825"/>
              </a:tblGrid>
              <a:tr h="601000">
                <a:tc>
                  <a:txBody>
                    <a:bodyPr/>
                    <a:lstStyle/>
                    <a:p>
                      <a:pPr indent="0" lvl="0" marL="0" rtl="0" algn="ctr">
                        <a:spcBef>
                          <a:spcPts val="0"/>
                        </a:spcBef>
                        <a:spcAft>
                          <a:spcPts val="0"/>
                        </a:spcAft>
                        <a:buNone/>
                      </a:pPr>
                      <a:r>
                        <a:rPr b="1" lang="es" sz="1000">
                          <a:solidFill>
                            <a:srgbClr val="FFFFFF"/>
                          </a:solidFill>
                        </a:rPr>
                        <a:t>Identificador</a:t>
                      </a:r>
                      <a:endParaRPr b="1" sz="1000">
                        <a:solidFill>
                          <a:srgbClr val="FFFFFF"/>
                        </a:solidFill>
                      </a:endParaRPr>
                    </a:p>
                  </a:txBody>
                  <a:tcPr marT="91425" marB="91425" marR="91425" marL="91425" anchor="ctr">
                    <a:solidFill>
                      <a:srgbClr val="C02E58"/>
                    </a:solidFill>
                  </a:tcPr>
                </a:tc>
                <a:tc>
                  <a:txBody>
                    <a:bodyPr/>
                    <a:lstStyle/>
                    <a:p>
                      <a:pPr indent="0" lvl="0" marL="0" rtl="0" algn="ctr">
                        <a:spcBef>
                          <a:spcPts val="0"/>
                        </a:spcBef>
                        <a:spcAft>
                          <a:spcPts val="0"/>
                        </a:spcAft>
                        <a:buNone/>
                      </a:pPr>
                      <a:r>
                        <a:rPr b="1" lang="es" sz="1000">
                          <a:solidFill>
                            <a:srgbClr val="FFFFFF"/>
                          </a:solidFill>
                        </a:rPr>
                        <a:t>Prob. de ocurrir</a:t>
                      </a:r>
                      <a:endParaRPr b="1" sz="1000">
                        <a:solidFill>
                          <a:srgbClr val="FFFFFF"/>
                        </a:solidFill>
                      </a:endParaRPr>
                    </a:p>
                  </a:txBody>
                  <a:tcPr marT="91425" marB="91425" marR="91425" marL="91425" anchor="ctr">
                    <a:solidFill>
                      <a:srgbClr val="C02E58"/>
                    </a:solidFill>
                  </a:tcPr>
                </a:tc>
                <a:tc>
                  <a:txBody>
                    <a:bodyPr/>
                    <a:lstStyle/>
                    <a:p>
                      <a:pPr indent="0" lvl="0" marL="0" rtl="0" algn="ctr">
                        <a:spcBef>
                          <a:spcPts val="0"/>
                        </a:spcBef>
                        <a:spcAft>
                          <a:spcPts val="0"/>
                        </a:spcAft>
                        <a:buNone/>
                      </a:pPr>
                      <a:r>
                        <a:rPr b="1" lang="es" sz="1000">
                          <a:solidFill>
                            <a:srgbClr val="FFFFFF"/>
                          </a:solidFill>
                        </a:rPr>
                        <a:t>Justificación</a:t>
                      </a:r>
                      <a:endParaRPr b="1" sz="1000">
                        <a:solidFill>
                          <a:srgbClr val="FFFFFF"/>
                        </a:solidFill>
                      </a:endParaRPr>
                    </a:p>
                  </a:txBody>
                  <a:tcPr marT="91425" marB="91425" marR="91425" marL="91425" anchor="ctr">
                    <a:solidFill>
                      <a:srgbClr val="C02E58"/>
                    </a:solidFill>
                  </a:tcPr>
                </a:tc>
                <a:tc>
                  <a:txBody>
                    <a:bodyPr/>
                    <a:lstStyle/>
                    <a:p>
                      <a:pPr indent="0" lvl="0" marL="0" rtl="0" algn="ctr">
                        <a:spcBef>
                          <a:spcPts val="0"/>
                        </a:spcBef>
                        <a:spcAft>
                          <a:spcPts val="0"/>
                        </a:spcAft>
                        <a:buNone/>
                      </a:pPr>
                      <a:r>
                        <a:rPr b="1" lang="es" sz="1000">
                          <a:solidFill>
                            <a:srgbClr val="FFFFFF"/>
                          </a:solidFill>
                        </a:rPr>
                        <a:t> Grav. del impacto</a:t>
                      </a:r>
                      <a:endParaRPr b="1" sz="1000">
                        <a:solidFill>
                          <a:srgbClr val="FFFFFF"/>
                        </a:solidFill>
                      </a:endParaRPr>
                    </a:p>
                  </a:txBody>
                  <a:tcPr marT="91425" marB="91425" marR="91425" marL="91425" anchor="ctr">
                    <a:solidFill>
                      <a:srgbClr val="C02E58"/>
                    </a:solidFill>
                  </a:tcPr>
                </a:tc>
                <a:tc>
                  <a:txBody>
                    <a:bodyPr/>
                    <a:lstStyle/>
                    <a:p>
                      <a:pPr indent="0" lvl="0" marL="0" rtl="0" algn="ctr">
                        <a:spcBef>
                          <a:spcPts val="0"/>
                        </a:spcBef>
                        <a:spcAft>
                          <a:spcPts val="0"/>
                        </a:spcAft>
                        <a:buNone/>
                      </a:pPr>
                      <a:r>
                        <a:rPr b="1" lang="es" sz="1000">
                          <a:solidFill>
                            <a:srgbClr val="FFFFFF"/>
                          </a:solidFill>
                        </a:rPr>
                        <a:t>Justificación</a:t>
                      </a:r>
                      <a:endParaRPr b="1" sz="1000">
                        <a:solidFill>
                          <a:srgbClr val="FFFFFF"/>
                        </a:solidFill>
                      </a:endParaRPr>
                    </a:p>
                  </a:txBody>
                  <a:tcPr marT="91425" marB="91425" marR="91425" marL="91425" anchor="ctr">
                    <a:solidFill>
                      <a:srgbClr val="C02E58"/>
                    </a:solidFill>
                  </a:tcPr>
                </a:tc>
              </a:tr>
              <a:tr h="1459625">
                <a:tc>
                  <a:txBody>
                    <a:bodyPr/>
                    <a:lstStyle/>
                    <a:p>
                      <a:pPr indent="0" lvl="0" marL="0" rtl="0" algn="ctr">
                        <a:spcBef>
                          <a:spcPts val="0"/>
                        </a:spcBef>
                        <a:spcAft>
                          <a:spcPts val="0"/>
                        </a:spcAft>
                        <a:buNone/>
                      </a:pPr>
                      <a:r>
                        <a:rPr lang="es" sz="1100"/>
                        <a:t>R-01</a:t>
                      </a:r>
                      <a:endParaRPr sz="1100"/>
                    </a:p>
                  </a:txBody>
                  <a:tcPr marT="91425" marB="91425" marR="91425" marL="91425" anchor="ctr"/>
                </a:tc>
                <a:tc>
                  <a:txBody>
                    <a:bodyPr/>
                    <a:lstStyle/>
                    <a:p>
                      <a:pPr indent="0" lvl="0" marL="0" rtl="0" algn="ctr">
                        <a:spcBef>
                          <a:spcPts val="0"/>
                        </a:spcBef>
                        <a:spcAft>
                          <a:spcPts val="0"/>
                        </a:spcAft>
                        <a:buNone/>
                      </a:pPr>
                      <a:r>
                        <a:rPr lang="es" sz="1100"/>
                        <a:t>0.4 (Baja)</a:t>
                      </a:r>
                      <a:endParaRPr sz="1100"/>
                    </a:p>
                  </a:txBody>
                  <a:tcPr marT="91425" marB="91425" marR="91425" marL="91425" anchor="ctr"/>
                </a:tc>
                <a:tc>
                  <a:txBody>
                    <a:bodyPr/>
                    <a:lstStyle/>
                    <a:p>
                      <a:pPr indent="0" lvl="0" marL="0" rtl="0" algn="l">
                        <a:spcBef>
                          <a:spcPts val="0"/>
                        </a:spcBef>
                        <a:spcAft>
                          <a:spcPts val="0"/>
                        </a:spcAft>
                        <a:buNone/>
                      </a:pPr>
                      <a:r>
                        <a:rPr lang="es" sz="1000"/>
                        <a:t>Puede aparecer cualquier fallo humano externo a los que podamos obtener, más pensando en comunicarnos entre tres empresas. Nuestra no completa madurez, el haber trabajado con SOFTCOM en un proyecto anterior y sufrir ciertos retrasos; junto a la incertidumbre de no haber trabajado previamente con UAMSOFT suman en esta probabilidad estimada.</a:t>
                      </a:r>
                      <a:endParaRPr sz="1000"/>
                    </a:p>
                  </a:txBody>
                  <a:tcPr marT="91425" marB="91425" marR="91425" marL="91425"/>
                </a:tc>
                <a:tc>
                  <a:txBody>
                    <a:bodyPr/>
                    <a:lstStyle/>
                    <a:p>
                      <a:pPr indent="0" lvl="0" marL="0" rtl="0" algn="ctr">
                        <a:spcBef>
                          <a:spcPts val="0"/>
                        </a:spcBef>
                        <a:spcAft>
                          <a:spcPts val="0"/>
                        </a:spcAft>
                        <a:buNone/>
                      </a:pPr>
                      <a:r>
                        <a:rPr lang="es" sz="1100"/>
                        <a:t>0.6 (Alto)</a:t>
                      </a:r>
                      <a:endParaRPr sz="1100"/>
                    </a:p>
                  </a:txBody>
                  <a:tcPr marT="91425" marB="91425" marR="91425" marL="91425" anchor="ctr"/>
                </a:tc>
                <a:tc>
                  <a:txBody>
                    <a:bodyPr/>
                    <a:lstStyle/>
                    <a:p>
                      <a:pPr indent="0" lvl="0" marL="0" rtl="0" algn="l">
                        <a:spcBef>
                          <a:spcPts val="0"/>
                        </a:spcBef>
                        <a:spcAft>
                          <a:spcPts val="0"/>
                        </a:spcAft>
                        <a:buNone/>
                      </a:pPr>
                      <a:r>
                        <a:rPr lang="es" sz="1000"/>
                        <a:t>Cualquier falta de comunicación o retraso externo nos afectará en el plazo de entrega de la aplicación, en gran parte inamovible por el siguiente proyecto (unas diez veces mayor) del que nos encargaremos. A partir de un retraso del 20% al estimado, peligraría la prosperidad del proyecto por solaparse con el siguiente. En caso de darse el riesgo, experimentaríamos alrededor de otro 10% como previamente ocurrió con SOFTCOM.</a:t>
                      </a:r>
                      <a:endParaRPr sz="1000"/>
                    </a:p>
                  </a:txBody>
                  <a:tcPr marT="91425" marB="91425" marR="91425" marL="91425"/>
                </a:tc>
              </a:tr>
              <a:tr h="1718150">
                <a:tc>
                  <a:txBody>
                    <a:bodyPr/>
                    <a:lstStyle/>
                    <a:p>
                      <a:pPr indent="0" lvl="0" marL="0" rtl="0" algn="ctr">
                        <a:spcBef>
                          <a:spcPts val="0"/>
                        </a:spcBef>
                        <a:spcAft>
                          <a:spcPts val="0"/>
                        </a:spcAft>
                        <a:buNone/>
                      </a:pPr>
                      <a:r>
                        <a:rPr lang="es" sz="1100"/>
                        <a:t>R-02</a:t>
                      </a:r>
                      <a:endParaRPr sz="1100"/>
                    </a:p>
                  </a:txBody>
                  <a:tcPr marT="91425" marB="91425" marR="91425" marL="91425" anchor="ctr"/>
                </a:tc>
                <a:tc>
                  <a:txBody>
                    <a:bodyPr/>
                    <a:lstStyle/>
                    <a:p>
                      <a:pPr indent="0" lvl="0" marL="0" rtl="0" algn="ctr">
                        <a:spcBef>
                          <a:spcPts val="0"/>
                        </a:spcBef>
                        <a:spcAft>
                          <a:spcPts val="0"/>
                        </a:spcAft>
                        <a:buNone/>
                      </a:pPr>
                      <a:r>
                        <a:rPr lang="es" sz="1100"/>
                        <a:t>0.6 (Media)</a:t>
                      </a:r>
                      <a:endParaRPr sz="1100"/>
                    </a:p>
                  </a:txBody>
                  <a:tcPr marT="91425" marB="91425" marR="91425" marL="91425" anchor="ctr"/>
                </a:tc>
                <a:tc>
                  <a:txBody>
                    <a:bodyPr/>
                    <a:lstStyle/>
                    <a:p>
                      <a:pPr indent="0" lvl="0" marL="0" rtl="0" algn="l">
                        <a:spcBef>
                          <a:spcPts val="0"/>
                        </a:spcBef>
                        <a:spcAft>
                          <a:spcPts val="0"/>
                        </a:spcAft>
                        <a:buNone/>
                      </a:pPr>
                      <a:r>
                        <a:rPr lang="es" sz="1000"/>
                        <a:t>Nuestra empresa no cuenta con un equipo extenso de asesores burocráticos, por lo que es probable que haya malentendidos con el Rectorado. Basándonos en contactos con anteriores empresas que han trabajado con la UAM, obtenemos que en un 80% de los casos han sufrido algún tipo de retraso o inconveniente. Sin embargo, dado los contactos que hemos tenido con el rectorado a lo largo de todo el proyecto y el buen entendimiento que ha habido, creemos que la probabilidad de que ocurra en este caso se reduce al 60%.</a:t>
                      </a:r>
                      <a:endParaRPr sz="1000"/>
                    </a:p>
                  </a:txBody>
                  <a:tcPr marT="91425" marB="91425" marR="91425" marL="91425"/>
                </a:tc>
                <a:tc>
                  <a:txBody>
                    <a:bodyPr/>
                    <a:lstStyle/>
                    <a:p>
                      <a:pPr indent="0" lvl="0" marL="0" rtl="0" algn="ctr">
                        <a:spcBef>
                          <a:spcPts val="0"/>
                        </a:spcBef>
                        <a:spcAft>
                          <a:spcPts val="0"/>
                        </a:spcAft>
                        <a:buNone/>
                      </a:pPr>
                      <a:r>
                        <a:rPr lang="es" sz="1100"/>
                        <a:t>0.3 (Medio)</a:t>
                      </a:r>
                      <a:endParaRPr sz="1100"/>
                    </a:p>
                  </a:txBody>
                  <a:tcPr marT="91425" marB="91425" marR="91425" marL="91425" anchor="ctr"/>
                </a:tc>
                <a:tc>
                  <a:txBody>
                    <a:bodyPr/>
                    <a:lstStyle/>
                    <a:p>
                      <a:pPr indent="0" lvl="0" marL="0" rtl="0" algn="l">
                        <a:spcBef>
                          <a:spcPts val="0"/>
                        </a:spcBef>
                        <a:spcAft>
                          <a:spcPts val="0"/>
                        </a:spcAft>
                        <a:buNone/>
                      </a:pPr>
                      <a:r>
                        <a:rPr lang="es" sz="1000"/>
                        <a:t>Los retrasos en la entrega de la aplicación son menores que los de otros riesgos y en una fase concluyente que podría paralelizarse con el desarrollo de nuestro siguiente proyecto. Estamos hablando de procesos burocráticos, pequeños detalles de seguridad o cumplimiento de normativas que en principio no han de afectar al groso de la aplicación y que por tanto su resolución no es de gran escala. </a:t>
                      </a:r>
                      <a:endParaRPr sz="1000"/>
                    </a:p>
                  </a:txBody>
                  <a:tcPr marT="91425" marB="91425" marR="91425" marL="91425"/>
                </a:tc>
              </a:tr>
            </a:tbl>
          </a:graphicData>
        </a:graphic>
      </p:graphicFrame>
      <p:sp>
        <p:nvSpPr>
          <p:cNvPr id="82" name="Google Shape;82;p16"/>
          <p:cNvSpPr txBox="1"/>
          <p:nvPr>
            <p:ph type="title"/>
          </p:nvPr>
        </p:nvSpPr>
        <p:spPr>
          <a:xfrm>
            <a:off x="311700" y="-2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u="sng">
                <a:solidFill>
                  <a:srgbClr val="C02E58"/>
                </a:solidFill>
              </a:rPr>
              <a:t>Estimación de Riesgos (I)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pic>
        <p:nvPicPr>
          <p:cNvPr id="87" name="Google Shape;87;p17"/>
          <p:cNvPicPr preferRelativeResize="0"/>
          <p:nvPr/>
        </p:nvPicPr>
        <p:blipFill>
          <a:blip r:embed="rId4">
            <a:alphaModFix/>
          </a:blip>
          <a:stretch>
            <a:fillRect/>
          </a:stretch>
        </p:blipFill>
        <p:spPr>
          <a:xfrm>
            <a:off x="311700" y="4703625"/>
            <a:ext cx="610758" cy="439875"/>
          </a:xfrm>
          <a:prstGeom prst="rect">
            <a:avLst/>
          </a:prstGeom>
          <a:noFill/>
          <a:ln>
            <a:noFill/>
          </a:ln>
        </p:spPr>
      </p:pic>
      <p:pic>
        <p:nvPicPr>
          <p:cNvPr id="88" name="Google Shape;88;p17"/>
          <p:cNvPicPr preferRelativeResize="0"/>
          <p:nvPr/>
        </p:nvPicPr>
        <p:blipFill>
          <a:blip r:embed="rId5">
            <a:alphaModFix/>
          </a:blip>
          <a:stretch>
            <a:fillRect/>
          </a:stretch>
        </p:blipFill>
        <p:spPr>
          <a:xfrm>
            <a:off x="7807350" y="4703618"/>
            <a:ext cx="1024951" cy="439875"/>
          </a:xfrm>
          <a:prstGeom prst="rect">
            <a:avLst/>
          </a:prstGeom>
          <a:noFill/>
          <a:ln>
            <a:noFill/>
          </a:ln>
        </p:spPr>
      </p:pic>
      <p:sp>
        <p:nvSpPr>
          <p:cNvPr id="89" name="Google Shape;89;p17"/>
          <p:cNvSpPr txBox="1"/>
          <p:nvPr/>
        </p:nvSpPr>
        <p:spPr>
          <a:xfrm>
            <a:off x="1103800" y="4589800"/>
            <a:ext cx="1333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t>c/ de Silva, 9</a:t>
            </a:r>
            <a:endParaRPr sz="700"/>
          </a:p>
          <a:p>
            <a:pPr indent="0" lvl="0" marL="0" rtl="0" algn="l">
              <a:spcBef>
                <a:spcPts val="0"/>
              </a:spcBef>
              <a:spcAft>
                <a:spcPts val="0"/>
              </a:spcAft>
              <a:buNone/>
            </a:pPr>
            <a:r>
              <a:rPr lang="es" sz="700"/>
              <a:t>28004 Madrid</a:t>
            </a:r>
            <a:endParaRPr sz="700"/>
          </a:p>
          <a:p>
            <a:pPr indent="0" lvl="0" marL="0" rtl="0" algn="l">
              <a:spcBef>
                <a:spcPts val="0"/>
              </a:spcBef>
              <a:spcAft>
                <a:spcPts val="0"/>
              </a:spcAft>
              <a:buNone/>
            </a:pPr>
            <a:r>
              <a:rPr lang="es" sz="700" u="sng">
                <a:solidFill>
                  <a:schemeClr val="hlink"/>
                </a:solidFill>
                <a:hlinkClick r:id="rId6"/>
              </a:rPr>
              <a:t>contacto@s3menterprise.es</a:t>
            </a:r>
            <a:endParaRPr sz="700"/>
          </a:p>
          <a:p>
            <a:pPr indent="0" lvl="0" marL="0" rtl="0" algn="l">
              <a:spcBef>
                <a:spcPts val="0"/>
              </a:spcBef>
              <a:spcAft>
                <a:spcPts val="0"/>
              </a:spcAft>
              <a:buNone/>
            </a:pPr>
            <a:r>
              <a:rPr lang="es" sz="700" u="sng">
                <a:solidFill>
                  <a:schemeClr val="hlink"/>
                </a:solidFill>
                <a:hlinkClick r:id="rId7"/>
              </a:rPr>
              <a:t>www.s3menterprise.es</a:t>
            </a:r>
            <a:endParaRPr sz="700"/>
          </a:p>
        </p:txBody>
      </p:sp>
      <p:sp>
        <p:nvSpPr>
          <p:cNvPr id="90" name="Google Shape;90;p17"/>
          <p:cNvSpPr txBox="1"/>
          <p:nvPr/>
        </p:nvSpPr>
        <p:spPr>
          <a:xfrm>
            <a:off x="6426275" y="4589800"/>
            <a:ext cx="1333500" cy="515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700"/>
              <a:t>c/ Freud, 5B</a:t>
            </a:r>
            <a:endParaRPr sz="700"/>
          </a:p>
          <a:p>
            <a:pPr indent="0" lvl="0" marL="0" rtl="0" algn="r">
              <a:spcBef>
                <a:spcPts val="0"/>
              </a:spcBef>
              <a:spcAft>
                <a:spcPts val="0"/>
              </a:spcAft>
              <a:buNone/>
            </a:pPr>
            <a:r>
              <a:rPr lang="es" sz="700"/>
              <a:t>28049 Madrid</a:t>
            </a:r>
            <a:endParaRPr sz="700"/>
          </a:p>
          <a:p>
            <a:pPr indent="0" lvl="0" marL="0" rtl="0" algn="r">
              <a:spcBef>
                <a:spcPts val="0"/>
              </a:spcBef>
              <a:spcAft>
                <a:spcPts val="0"/>
              </a:spcAft>
              <a:buNone/>
            </a:pPr>
            <a:r>
              <a:rPr lang="es" sz="700" u="sng">
                <a:solidFill>
                  <a:schemeClr val="hlink"/>
                </a:solidFill>
                <a:hlinkClick r:id="rId8"/>
              </a:rPr>
              <a:t>cibiuam@uam.es</a:t>
            </a:r>
            <a:endParaRPr sz="700"/>
          </a:p>
          <a:p>
            <a:pPr indent="0" lvl="0" marL="0" rtl="0" algn="r">
              <a:spcBef>
                <a:spcPts val="0"/>
              </a:spcBef>
              <a:spcAft>
                <a:spcPts val="0"/>
              </a:spcAft>
              <a:buNone/>
            </a:pPr>
            <a:r>
              <a:rPr lang="es" sz="700" u="sng">
                <a:solidFill>
                  <a:schemeClr val="hlink"/>
                </a:solidFill>
                <a:hlinkClick r:id="rId9"/>
              </a:rPr>
              <a:t>www.cibiuam.blogspot.com</a:t>
            </a:r>
            <a:endParaRPr sz="700"/>
          </a:p>
        </p:txBody>
      </p:sp>
      <p:graphicFrame>
        <p:nvGraphicFramePr>
          <p:cNvPr id="91" name="Google Shape;91;p17"/>
          <p:cNvGraphicFramePr/>
          <p:nvPr/>
        </p:nvGraphicFramePr>
        <p:xfrm>
          <a:off x="178025" y="600313"/>
          <a:ext cx="3000000" cy="3000000"/>
        </p:xfrm>
        <a:graphic>
          <a:graphicData uri="http://schemas.openxmlformats.org/drawingml/2006/table">
            <a:tbl>
              <a:tblPr>
                <a:noFill/>
                <a:tableStyleId>{10279780-3BFA-4354-839A-2C73D041C953}</a:tableStyleId>
              </a:tblPr>
              <a:tblGrid>
                <a:gridCol w="999150"/>
                <a:gridCol w="896925"/>
                <a:gridCol w="2923525"/>
                <a:gridCol w="790775"/>
                <a:gridCol w="3287625"/>
              </a:tblGrid>
              <a:tr h="683650">
                <a:tc>
                  <a:txBody>
                    <a:bodyPr/>
                    <a:lstStyle/>
                    <a:p>
                      <a:pPr indent="0" lvl="0" marL="0" rtl="0" algn="ctr">
                        <a:spcBef>
                          <a:spcPts val="0"/>
                        </a:spcBef>
                        <a:spcAft>
                          <a:spcPts val="0"/>
                        </a:spcAft>
                        <a:buNone/>
                      </a:pPr>
                      <a:r>
                        <a:rPr b="1" lang="es" sz="1000">
                          <a:solidFill>
                            <a:srgbClr val="FFFFFF"/>
                          </a:solidFill>
                        </a:rPr>
                        <a:t>Identificador</a:t>
                      </a:r>
                      <a:endParaRPr b="1" sz="1000">
                        <a:solidFill>
                          <a:srgbClr val="FFFFFF"/>
                        </a:solidFill>
                      </a:endParaRPr>
                    </a:p>
                  </a:txBody>
                  <a:tcPr marT="91425" marB="91425" marR="91425" marL="91425" anchor="ctr">
                    <a:solidFill>
                      <a:srgbClr val="C02E58"/>
                    </a:solidFill>
                  </a:tcPr>
                </a:tc>
                <a:tc>
                  <a:txBody>
                    <a:bodyPr/>
                    <a:lstStyle/>
                    <a:p>
                      <a:pPr indent="0" lvl="0" marL="0" rtl="0" algn="ctr">
                        <a:spcBef>
                          <a:spcPts val="0"/>
                        </a:spcBef>
                        <a:spcAft>
                          <a:spcPts val="0"/>
                        </a:spcAft>
                        <a:buNone/>
                      </a:pPr>
                      <a:r>
                        <a:rPr b="1" lang="es" sz="1000">
                          <a:solidFill>
                            <a:srgbClr val="FFFFFF"/>
                          </a:solidFill>
                        </a:rPr>
                        <a:t>Prob. de ocurrir</a:t>
                      </a:r>
                      <a:endParaRPr b="1" sz="1000">
                        <a:solidFill>
                          <a:srgbClr val="FFFFFF"/>
                        </a:solidFill>
                      </a:endParaRPr>
                    </a:p>
                  </a:txBody>
                  <a:tcPr marT="91425" marB="91425" marR="91425" marL="91425" anchor="ctr">
                    <a:solidFill>
                      <a:srgbClr val="C02E58"/>
                    </a:solidFill>
                  </a:tcPr>
                </a:tc>
                <a:tc>
                  <a:txBody>
                    <a:bodyPr/>
                    <a:lstStyle/>
                    <a:p>
                      <a:pPr indent="0" lvl="0" marL="0" rtl="0" algn="ctr">
                        <a:spcBef>
                          <a:spcPts val="0"/>
                        </a:spcBef>
                        <a:spcAft>
                          <a:spcPts val="0"/>
                        </a:spcAft>
                        <a:buNone/>
                      </a:pPr>
                      <a:r>
                        <a:rPr b="1" lang="es" sz="1000">
                          <a:solidFill>
                            <a:srgbClr val="FFFFFF"/>
                          </a:solidFill>
                        </a:rPr>
                        <a:t>Justificación</a:t>
                      </a:r>
                      <a:endParaRPr b="1" sz="1000">
                        <a:solidFill>
                          <a:srgbClr val="FFFFFF"/>
                        </a:solidFill>
                      </a:endParaRPr>
                    </a:p>
                  </a:txBody>
                  <a:tcPr marT="91425" marB="91425" marR="91425" marL="91425" anchor="ctr">
                    <a:solidFill>
                      <a:srgbClr val="C02E58"/>
                    </a:solidFill>
                  </a:tcPr>
                </a:tc>
                <a:tc>
                  <a:txBody>
                    <a:bodyPr/>
                    <a:lstStyle/>
                    <a:p>
                      <a:pPr indent="0" lvl="0" marL="0" rtl="0" algn="ctr">
                        <a:spcBef>
                          <a:spcPts val="0"/>
                        </a:spcBef>
                        <a:spcAft>
                          <a:spcPts val="0"/>
                        </a:spcAft>
                        <a:buNone/>
                      </a:pPr>
                      <a:r>
                        <a:rPr b="1" lang="es" sz="1000">
                          <a:solidFill>
                            <a:srgbClr val="FFFFFF"/>
                          </a:solidFill>
                        </a:rPr>
                        <a:t> Grav. del impacto</a:t>
                      </a:r>
                      <a:endParaRPr b="1" sz="1000">
                        <a:solidFill>
                          <a:srgbClr val="FFFFFF"/>
                        </a:solidFill>
                      </a:endParaRPr>
                    </a:p>
                  </a:txBody>
                  <a:tcPr marT="91425" marB="91425" marR="91425" marL="91425" anchor="ctr">
                    <a:solidFill>
                      <a:srgbClr val="C02E58"/>
                    </a:solidFill>
                  </a:tcPr>
                </a:tc>
                <a:tc>
                  <a:txBody>
                    <a:bodyPr/>
                    <a:lstStyle/>
                    <a:p>
                      <a:pPr indent="0" lvl="0" marL="0" rtl="0" algn="ctr">
                        <a:spcBef>
                          <a:spcPts val="0"/>
                        </a:spcBef>
                        <a:spcAft>
                          <a:spcPts val="0"/>
                        </a:spcAft>
                        <a:buNone/>
                      </a:pPr>
                      <a:r>
                        <a:rPr b="1" lang="es" sz="1000">
                          <a:solidFill>
                            <a:srgbClr val="FFFFFF"/>
                          </a:solidFill>
                        </a:rPr>
                        <a:t>Justificación</a:t>
                      </a:r>
                      <a:endParaRPr b="1" sz="1000">
                        <a:solidFill>
                          <a:srgbClr val="FFFFFF"/>
                        </a:solidFill>
                      </a:endParaRPr>
                    </a:p>
                  </a:txBody>
                  <a:tcPr marT="91425" marB="91425" marR="91425" marL="91425" anchor="ctr">
                    <a:solidFill>
                      <a:srgbClr val="C02E58"/>
                    </a:solidFill>
                  </a:tcPr>
                </a:tc>
              </a:tr>
              <a:tr h="1278925">
                <a:tc>
                  <a:txBody>
                    <a:bodyPr/>
                    <a:lstStyle/>
                    <a:p>
                      <a:pPr indent="0" lvl="0" marL="0" rtl="0" algn="ctr">
                        <a:spcBef>
                          <a:spcPts val="0"/>
                        </a:spcBef>
                        <a:spcAft>
                          <a:spcPts val="0"/>
                        </a:spcAft>
                        <a:buNone/>
                      </a:pPr>
                      <a:r>
                        <a:rPr lang="es" sz="1100"/>
                        <a:t>R-03</a:t>
                      </a:r>
                      <a:endParaRPr sz="1100"/>
                    </a:p>
                  </a:txBody>
                  <a:tcPr marT="91425" marB="91425" marR="91425" marL="91425" anchor="ctr"/>
                </a:tc>
                <a:tc>
                  <a:txBody>
                    <a:bodyPr/>
                    <a:lstStyle/>
                    <a:p>
                      <a:pPr indent="0" lvl="0" marL="0" rtl="0" algn="ctr">
                        <a:spcBef>
                          <a:spcPts val="0"/>
                        </a:spcBef>
                        <a:spcAft>
                          <a:spcPts val="0"/>
                        </a:spcAft>
                        <a:buNone/>
                      </a:pPr>
                      <a:r>
                        <a:rPr lang="es" sz="1100"/>
                        <a:t>0.4 (Baja)</a:t>
                      </a:r>
                      <a:endParaRPr sz="1100"/>
                    </a:p>
                  </a:txBody>
                  <a:tcPr marT="91425" marB="91425" marR="91425" marL="91425" anchor="ctr"/>
                </a:tc>
                <a:tc>
                  <a:txBody>
                    <a:bodyPr/>
                    <a:lstStyle/>
                    <a:p>
                      <a:pPr indent="0" lvl="0" marL="0" rtl="0" algn="l">
                        <a:spcBef>
                          <a:spcPts val="0"/>
                        </a:spcBef>
                        <a:spcAft>
                          <a:spcPts val="0"/>
                        </a:spcAft>
                        <a:buNone/>
                      </a:pPr>
                      <a:r>
                        <a:rPr lang="es" sz="1000"/>
                        <a:t>La UAM, en parte, depende económicamente de la Comunidad de Madrid. En los últimos años el 40% de las subvenciones de la Comunidad de Madrid al resto de organizaciones públicas se ha retrasado, lo que podría hacer peligrar la obtención del hardware (nuevas bicicletas, anclajes y estaciones) necesario para hacer las pruebas pertinentes y lanzar el producto en el momento estimado.</a:t>
                      </a:r>
                      <a:endParaRPr sz="1000"/>
                    </a:p>
                  </a:txBody>
                  <a:tcPr marT="91425" marB="91425" marR="91425" marL="91425"/>
                </a:tc>
                <a:tc>
                  <a:txBody>
                    <a:bodyPr/>
                    <a:lstStyle/>
                    <a:p>
                      <a:pPr indent="0" lvl="0" marL="0" rtl="0" algn="ctr">
                        <a:spcBef>
                          <a:spcPts val="0"/>
                        </a:spcBef>
                        <a:spcAft>
                          <a:spcPts val="0"/>
                        </a:spcAft>
                        <a:buNone/>
                      </a:pPr>
                      <a:r>
                        <a:rPr lang="es" sz="1100"/>
                        <a:t>0.7 (Alto)</a:t>
                      </a:r>
                      <a:endParaRPr sz="1100"/>
                    </a:p>
                  </a:txBody>
                  <a:tcPr marT="91425" marB="91425" marR="91425" marL="91425" anchor="ctr"/>
                </a:tc>
                <a:tc>
                  <a:txBody>
                    <a:bodyPr/>
                    <a:lstStyle/>
                    <a:p>
                      <a:pPr indent="0" lvl="0" marL="0" rtl="0" algn="l">
                        <a:spcBef>
                          <a:spcPts val="0"/>
                        </a:spcBef>
                        <a:spcAft>
                          <a:spcPts val="0"/>
                        </a:spcAft>
                        <a:buNone/>
                      </a:pPr>
                      <a:r>
                        <a:rPr lang="es" sz="1000"/>
                        <a:t>Sin bicicletas con las que verificar el correcto funcionamiento del nuevo sistema de geolocalización, estaciones con las que probar el subsistema de gestión y/o sin anclajes para comprobar la correcta entrega/devolución de las bicicletas anularía por completo las pruebas de integración, que suponen un 70% del total de la fase de pruebas. Esto podría s</a:t>
                      </a:r>
                      <a:r>
                        <a:rPr lang="es" sz="1000"/>
                        <a:t>uponer retrasos del proyecto, además de reducir la calidad del producto final.</a:t>
                      </a:r>
                      <a:endParaRPr sz="1000"/>
                    </a:p>
                  </a:txBody>
                  <a:tcPr marT="91425" marB="91425" marR="91425" marL="91425"/>
                </a:tc>
              </a:tr>
              <a:tr h="1072625">
                <a:tc>
                  <a:txBody>
                    <a:bodyPr/>
                    <a:lstStyle/>
                    <a:p>
                      <a:pPr indent="0" lvl="0" marL="0" rtl="0" algn="ctr">
                        <a:spcBef>
                          <a:spcPts val="0"/>
                        </a:spcBef>
                        <a:spcAft>
                          <a:spcPts val="0"/>
                        </a:spcAft>
                        <a:buNone/>
                      </a:pPr>
                      <a:r>
                        <a:rPr lang="es" sz="1100"/>
                        <a:t>R-04</a:t>
                      </a:r>
                      <a:endParaRPr sz="1100"/>
                    </a:p>
                  </a:txBody>
                  <a:tcPr marT="91425" marB="91425" marR="91425" marL="91425" anchor="ctr"/>
                </a:tc>
                <a:tc>
                  <a:txBody>
                    <a:bodyPr/>
                    <a:lstStyle/>
                    <a:p>
                      <a:pPr indent="0" lvl="0" marL="0" rtl="0" algn="ctr">
                        <a:spcBef>
                          <a:spcPts val="0"/>
                        </a:spcBef>
                        <a:spcAft>
                          <a:spcPts val="0"/>
                        </a:spcAft>
                        <a:buNone/>
                      </a:pPr>
                      <a:r>
                        <a:rPr lang="es" sz="1100"/>
                        <a:t>0.7 (Alta)</a:t>
                      </a:r>
                      <a:endParaRPr sz="1100"/>
                    </a:p>
                  </a:txBody>
                  <a:tcPr marT="91425" marB="91425" marR="91425" marL="91425" anchor="ctr"/>
                </a:tc>
                <a:tc>
                  <a:txBody>
                    <a:bodyPr/>
                    <a:lstStyle/>
                    <a:p>
                      <a:pPr indent="0" lvl="0" marL="0" rtl="0" algn="l">
                        <a:spcBef>
                          <a:spcPts val="0"/>
                        </a:spcBef>
                        <a:spcAft>
                          <a:spcPts val="0"/>
                        </a:spcAft>
                        <a:buNone/>
                      </a:pPr>
                      <a:r>
                        <a:rPr lang="es" sz="1000"/>
                        <a:t>Presentamos unos últimos dos meses con alta rotación en nuestro personal, con un equipo de programadores sin alta experiencia en esta aplicación o arquitectura. Dado que el proyecto durará ocho meses como mínimo y uno de nuestros diseñadores </a:t>
                      </a:r>
                      <a:r>
                        <a:rPr i="1" lang="es" sz="1000"/>
                        <a:t>junior </a:t>
                      </a:r>
                      <a:r>
                        <a:rPr lang="es" sz="1000"/>
                        <a:t>no presenta experiencia ni amplios conocimientos en este tipo de aplicaciones; es bastante probable la ocurrencia de este riesgo.</a:t>
                      </a:r>
                      <a:endParaRPr sz="1000"/>
                    </a:p>
                  </a:txBody>
                  <a:tcPr marT="91425" marB="91425" marR="91425" marL="91425"/>
                </a:tc>
                <a:tc>
                  <a:txBody>
                    <a:bodyPr/>
                    <a:lstStyle/>
                    <a:p>
                      <a:pPr indent="0" lvl="0" marL="0" rtl="0" algn="ctr">
                        <a:spcBef>
                          <a:spcPts val="0"/>
                        </a:spcBef>
                        <a:spcAft>
                          <a:spcPts val="0"/>
                        </a:spcAft>
                        <a:buNone/>
                      </a:pPr>
                      <a:r>
                        <a:rPr lang="es" sz="1100"/>
                        <a:t>0.5 (Alto)</a:t>
                      </a:r>
                      <a:endParaRPr sz="1100"/>
                    </a:p>
                  </a:txBody>
                  <a:tcPr marT="91425" marB="91425" marR="91425" marL="91425" anchor="ctr"/>
                </a:tc>
                <a:tc>
                  <a:txBody>
                    <a:bodyPr/>
                    <a:lstStyle/>
                    <a:p>
                      <a:pPr indent="0" lvl="0" marL="0" rtl="0" algn="l">
                        <a:spcBef>
                          <a:spcPts val="0"/>
                        </a:spcBef>
                        <a:spcAft>
                          <a:spcPts val="0"/>
                        </a:spcAft>
                        <a:buNone/>
                      </a:pPr>
                      <a:r>
                        <a:rPr lang="es" sz="1000"/>
                        <a:t>Un equipo de desarrollo inexperto puede generar retrasos en la entrega final y una baja calidad del sistema, así como incluso un coste mayor del esperado por las rotaciones de personal realizadas. En caso de excesiva falta de experiencia, probablemente será necesario contratar otro diseñador </a:t>
                      </a:r>
                      <a:r>
                        <a:rPr i="1" lang="es" sz="1000"/>
                        <a:t>senior </a:t>
                      </a:r>
                      <a:r>
                        <a:rPr lang="es" sz="1000"/>
                        <a:t>en lugar de un </a:t>
                      </a:r>
                      <a:r>
                        <a:rPr i="1" lang="es" sz="1000"/>
                        <a:t>junior</a:t>
                      </a:r>
                      <a:r>
                        <a:rPr lang="es" sz="1000"/>
                        <a:t>, lo cual supone hasta un aumento del 15% al presupuesto total.</a:t>
                      </a:r>
                      <a:endParaRPr sz="1000"/>
                    </a:p>
                  </a:txBody>
                  <a:tcPr marT="91425" marB="91425" marR="91425" marL="91425"/>
                </a:tc>
              </a:tr>
            </a:tbl>
          </a:graphicData>
        </a:graphic>
      </p:graphicFrame>
      <p:sp>
        <p:nvSpPr>
          <p:cNvPr id="92" name="Google Shape;92;p17"/>
          <p:cNvSpPr txBox="1"/>
          <p:nvPr>
            <p:ph type="title"/>
          </p:nvPr>
        </p:nvSpPr>
        <p:spPr>
          <a:xfrm>
            <a:off x="311700" y="-2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u="sng">
                <a:solidFill>
                  <a:srgbClr val="C02E58"/>
                </a:solidFill>
              </a:rPr>
              <a:t>Estimación de Riesgos (II)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311700" y="-2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u="sng">
                <a:solidFill>
                  <a:srgbClr val="C02E58"/>
                </a:solidFill>
              </a:rPr>
              <a:t>Evaluación de Riesgos</a:t>
            </a:r>
            <a:endParaRPr/>
          </a:p>
        </p:txBody>
      </p:sp>
      <p:pic>
        <p:nvPicPr>
          <p:cNvPr id="98" name="Google Shape;98;p18"/>
          <p:cNvPicPr preferRelativeResize="0"/>
          <p:nvPr/>
        </p:nvPicPr>
        <p:blipFill>
          <a:blip r:embed="rId4">
            <a:alphaModFix/>
          </a:blip>
          <a:stretch>
            <a:fillRect/>
          </a:stretch>
        </p:blipFill>
        <p:spPr>
          <a:xfrm>
            <a:off x="311700" y="4703625"/>
            <a:ext cx="610758" cy="439875"/>
          </a:xfrm>
          <a:prstGeom prst="rect">
            <a:avLst/>
          </a:prstGeom>
          <a:noFill/>
          <a:ln>
            <a:noFill/>
          </a:ln>
        </p:spPr>
      </p:pic>
      <p:pic>
        <p:nvPicPr>
          <p:cNvPr id="99" name="Google Shape;99;p18"/>
          <p:cNvPicPr preferRelativeResize="0"/>
          <p:nvPr/>
        </p:nvPicPr>
        <p:blipFill>
          <a:blip r:embed="rId5">
            <a:alphaModFix/>
          </a:blip>
          <a:stretch>
            <a:fillRect/>
          </a:stretch>
        </p:blipFill>
        <p:spPr>
          <a:xfrm>
            <a:off x="7807350" y="4703618"/>
            <a:ext cx="1024951" cy="439875"/>
          </a:xfrm>
          <a:prstGeom prst="rect">
            <a:avLst/>
          </a:prstGeom>
          <a:noFill/>
          <a:ln>
            <a:noFill/>
          </a:ln>
        </p:spPr>
      </p:pic>
      <p:sp>
        <p:nvSpPr>
          <p:cNvPr id="100" name="Google Shape;100;p18"/>
          <p:cNvSpPr txBox="1"/>
          <p:nvPr/>
        </p:nvSpPr>
        <p:spPr>
          <a:xfrm>
            <a:off x="1103800" y="4589800"/>
            <a:ext cx="1333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t>c/ de Silva, 9</a:t>
            </a:r>
            <a:endParaRPr sz="700"/>
          </a:p>
          <a:p>
            <a:pPr indent="0" lvl="0" marL="0" rtl="0" algn="l">
              <a:spcBef>
                <a:spcPts val="0"/>
              </a:spcBef>
              <a:spcAft>
                <a:spcPts val="0"/>
              </a:spcAft>
              <a:buNone/>
            </a:pPr>
            <a:r>
              <a:rPr lang="es" sz="700"/>
              <a:t>28004 Madrid</a:t>
            </a:r>
            <a:endParaRPr sz="700"/>
          </a:p>
          <a:p>
            <a:pPr indent="0" lvl="0" marL="0" rtl="0" algn="l">
              <a:spcBef>
                <a:spcPts val="0"/>
              </a:spcBef>
              <a:spcAft>
                <a:spcPts val="0"/>
              </a:spcAft>
              <a:buNone/>
            </a:pPr>
            <a:r>
              <a:rPr lang="es" sz="700" u="sng">
                <a:solidFill>
                  <a:schemeClr val="hlink"/>
                </a:solidFill>
                <a:hlinkClick r:id="rId6"/>
              </a:rPr>
              <a:t>contacto@s3menterprise.es</a:t>
            </a:r>
            <a:endParaRPr sz="700"/>
          </a:p>
          <a:p>
            <a:pPr indent="0" lvl="0" marL="0" rtl="0" algn="l">
              <a:spcBef>
                <a:spcPts val="0"/>
              </a:spcBef>
              <a:spcAft>
                <a:spcPts val="0"/>
              </a:spcAft>
              <a:buNone/>
            </a:pPr>
            <a:r>
              <a:rPr lang="es" sz="700" u="sng">
                <a:solidFill>
                  <a:schemeClr val="hlink"/>
                </a:solidFill>
                <a:hlinkClick r:id="rId7"/>
              </a:rPr>
              <a:t>www.s3menterprise.es</a:t>
            </a:r>
            <a:endParaRPr sz="700"/>
          </a:p>
        </p:txBody>
      </p:sp>
      <p:sp>
        <p:nvSpPr>
          <p:cNvPr id="101" name="Google Shape;101;p18"/>
          <p:cNvSpPr txBox="1"/>
          <p:nvPr/>
        </p:nvSpPr>
        <p:spPr>
          <a:xfrm>
            <a:off x="6426275" y="4589800"/>
            <a:ext cx="1333500" cy="515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700"/>
              <a:t>c/ Freud, 5B</a:t>
            </a:r>
            <a:endParaRPr sz="700"/>
          </a:p>
          <a:p>
            <a:pPr indent="0" lvl="0" marL="0" rtl="0" algn="r">
              <a:spcBef>
                <a:spcPts val="0"/>
              </a:spcBef>
              <a:spcAft>
                <a:spcPts val="0"/>
              </a:spcAft>
              <a:buNone/>
            </a:pPr>
            <a:r>
              <a:rPr lang="es" sz="700"/>
              <a:t>28049 Madrid</a:t>
            </a:r>
            <a:endParaRPr sz="700"/>
          </a:p>
          <a:p>
            <a:pPr indent="0" lvl="0" marL="0" rtl="0" algn="r">
              <a:spcBef>
                <a:spcPts val="0"/>
              </a:spcBef>
              <a:spcAft>
                <a:spcPts val="0"/>
              </a:spcAft>
              <a:buNone/>
            </a:pPr>
            <a:r>
              <a:rPr lang="es" sz="700" u="sng">
                <a:solidFill>
                  <a:schemeClr val="hlink"/>
                </a:solidFill>
                <a:hlinkClick r:id="rId8"/>
              </a:rPr>
              <a:t>cibiuam@uam.es</a:t>
            </a:r>
            <a:endParaRPr sz="700"/>
          </a:p>
          <a:p>
            <a:pPr indent="0" lvl="0" marL="0" rtl="0" algn="r">
              <a:spcBef>
                <a:spcPts val="0"/>
              </a:spcBef>
              <a:spcAft>
                <a:spcPts val="0"/>
              </a:spcAft>
              <a:buNone/>
            </a:pPr>
            <a:r>
              <a:rPr lang="es" sz="700" u="sng">
                <a:solidFill>
                  <a:schemeClr val="hlink"/>
                </a:solidFill>
                <a:hlinkClick r:id="rId9"/>
              </a:rPr>
              <a:t>www.cibiuam.blogspot.com</a:t>
            </a:r>
            <a:endParaRPr sz="700"/>
          </a:p>
        </p:txBody>
      </p:sp>
      <p:graphicFrame>
        <p:nvGraphicFramePr>
          <p:cNvPr id="102" name="Google Shape;102;p18"/>
          <p:cNvGraphicFramePr/>
          <p:nvPr/>
        </p:nvGraphicFramePr>
        <p:xfrm>
          <a:off x="270000" y="602088"/>
          <a:ext cx="3000000" cy="3000000"/>
        </p:xfrm>
        <a:graphic>
          <a:graphicData uri="http://schemas.openxmlformats.org/drawingml/2006/table">
            <a:tbl>
              <a:tblPr>
                <a:noFill/>
                <a:tableStyleId>{10279780-3BFA-4354-839A-2C73D041C953}</a:tableStyleId>
              </a:tblPr>
              <a:tblGrid>
                <a:gridCol w="1065075"/>
                <a:gridCol w="1102225"/>
                <a:gridCol w="937750"/>
                <a:gridCol w="5602100"/>
              </a:tblGrid>
              <a:tr h="491950">
                <a:tc>
                  <a:txBody>
                    <a:bodyPr/>
                    <a:lstStyle/>
                    <a:p>
                      <a:pPr indent="0" lvl="0" marL="0" rtl="0" algn="ctr">
                        <a:spcBef>
                          <a:spcPts val="0"/>
                        </a:spcBef>
                        <a:spcAft>
                          <a:spcPts val="0"/>
                        </a:spcAft>
                        <a:buNone/>
                      </a:pPr>
                      <a:r>
                        <a:rPr b="1" lang="es" sz="1000">
                          <a:solidFill>
                            <a:srgbClr val="FFFFFF"/>
                          </a:solidFill>
                        </a:rPr>
                        <a:t>Identificador</a:t>
                      </a:r>
                      <a:endParaRPr b="1" sz="1000">
                        <a:solidFill>
                          <a:srgbClr val="FFFFFF"/>
                        </a:solidFill>
                      </a:endParaRPr>
                    </a:p>
                  </a:txBody>
                  <a:tcPr marT="91425" marB="91425" marR="91425" marL="91425" anchor="ctr">
                    <a:solidFill>
                      <a:srgbClr val="C02E58"/>
                    </a:solidFill>
                  </a:tcPr>
                </a:tc>
                <a:tc>
                  <a:txBody>
                    <a:bodyPr/>
                    <a:lstStyle/>
                    <a:p>
                      <a:pPr indent="0" lvl="0" marL="0" rtl="0" algn="ctr">
                        <a:spcBef>
                          <a:spcPts val="0"/>
                        </a:spcBef>
                        <a:spcAft>
                          <a:spcPts val="0"/>
                        </a:spcAft>
                        <a:buNone/>
                      </a:pPr>
                      <a:r>
                        <a:rPr b="1" lang="es" sz="1000">
                          <a:solidFill>
                            <a:srgbClr val="FFFFFF"/>
                          </a:solidFill>
                        </a:rPr>
                        <a:t>Nombre</a:t>
                      </a:r>
                      <a:endParaRPr b="1" sz="1000">
                        <a:solidFill>
                          <a:srgbClr val="FFFFFF"/>
                        </a:solidFill>
                      </a:endParaRPr>
                    </a:p>
                  </a:txBody>
                  <a:tcPr marT="91425" marB="91425" marR="91425" marL="91425" anchor="ctr">
                    <a:solidFill>
                      <a:srgbClr val="C02E58"/>
                    </a:solidFill>
                  </a:tcPr>
                </a:tc>
                <a:tc>
                  <a:txBody>
                    <a:bodyPr/>
                    <a:lstStyle/>
                    <a:p>
                      <a:pPr indent="0" lvl="0" marL="0" rtl="0" algn="ctr">
                        <a:spcBef>
                          <a:spcPts val="0"/>
                        </a:spcBef>
                        <a:spcAft>
                          <a:spcPts val="0"/>
                        </a:spcAft>
                        <a:buNone/>
                      </a:pPr>
                      <a:r>
                        <a:rPr b="1" lang="es" sz="1000">
                          <a:solidFill>
                            <a:srgbClr val="FFFFFF"/>
                          </a:solidFill>
                        </a:rPr>
                        <a:t>Prioridad</a:t>
                      </a:r>
                      <a:endParaRPr b="1" sz="1000">
                        <a:solidFill>
                          <a:srgbClr val="FFFFFF"/>
                        </a:solidFill>
                      </a:endParaRPr>
                    </a:p>
                  </a:txBody>
                  <a:tcPr marT="91425" marB="91425" marR="91425" marL="91425" anchor="ctr">
                    <a:solidFill>
                      <a:srgbClr val="C02E58"/>
                    </a:solidFill>
                  </a:tcPr>
                </a:tc>
                <a:tc>
                  <a:txBody>
                    <a:bodyPr/>
                    <a:lstStyle/>
                    <a:p>
                      <a:pPr indent="0" lvl="0" marL="0" rtl="0" algn="ctr">
                        <a:spcBef>
                          <a:spcPts val="0"/>
                        </a:spcBef>
                        <a:spcAft>
                          <a:spcPts val="0"/>
                        </a:spcAft>
                        <a:buNone/>
                      </a:pPr>
                      <a:r>
                        <a:rPr b="1" lang="es" sz="1000">
                          <a:solidFill>
                            <a:srgbClr val="FFFFFF"/>
                          </a:solidFill>
                        </a:rPr>
                        <a:t>Puntos de ruptura</a:t>
                      </a:r>
                      <a:endParaRPr b="1" sz="1000">
                        <a:solidFill>
                          <a:srgbClr val="FFFFFF"/>
                        </a:solidFill>
                      </a:endParaRPr>
                    </a:p>
                  </a:txBody>
                  <a:tcPr marT="91425" marB="91425" marR="91425" marL="91425" anchor="ctr">
                    <a:solidFill>
                      <a:srgbClr val="C02E58"/>
                    </a:solidFill>
                  </a:tcPr>
                </a:tc>
              </a:tr>
              <a:tr h="838875">
                <a:tc>
                  <a:txBody>
                    <a:bodyPr/>
                    <a:lstStyle/>
                    <a:p>
                      <a:pPr indent="0" lvl="0" marL="0" rtl="0" algn="ctr">
                        <a:spcBef>
                          <a:spcPts val="0"/>
                        </a:spcBef>
                        <a:spcAft>
                          <a:spcPts val="0"/>
                        </a:spcAft>
                        <a:buNone/>
                      </a:pPr>
                      <a:r>
                        <a:rPr lang="es" sz="1000"/>
                        <a:t>R-04</a:t>
                      </a:r>
                      <a:endParaRPr sz="1000"/>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s" sz="1000">
                          <a:solidFill>
                            <a:schemeClr val="dk1"/>
                          </a:solidFill>
                        </a:rPr>
                        <a:t>Baja calidad y volatilidad del equipo de programación</a:t>
                      </a:r>
                      <a:endParaRPr sz="1000"/>
                    </a:p>
                  </a:txBody>
                  <a:tcPr marT="91425" marB="91425" marR="91425" marL="91425" anchor="ctr"/>
                </a:tc>
                <a:tc>
                  <a:txBody>
                    <a:bodyPr/>
                    <a:lstStyle/>
                    <a:p>
                      <a:pPr indent="0" lvl="0" marL="0" rtl="0" algn="ctr">
                        <a:spcBef>
                          <a:spcPts val="0"/>
                        </a:spcBef>
                        <a:spcAft>
                          <a:spcPts val="0"/>
                        </a:spcAft>
                        <a:buNone/>
                      </a:pPr>
                      <a:r>
                        <a:rPr b="1" lang="es" sz="1000"/>
                        <a:t>0,35</a:t>
                      </a:r>
                      <a:endParaRPr b="1" sz="1000"/>
                    </a:p>
                  </a:txBody>
                  <a:tcPr marT="91425" marB="91425" marR="91425" marL="91425" anchor="ctr"/>
                </a:tc>
                <a:tc>
                  <a:txBody>
                    <a:bodyPr/>
                    <a:lstStyle/>
                    <a:p>
                      <a:pPr indent="0" lvl="0" marL="0" rtl="0" algn="l">
                        <a:spcBef>
                          <a:spcPts val="0"/>
                        </a:spcBef>
                        <a:spcAft>
                          <a:spcPts val="0"/>
                        </a:spcAft>
                        <a:buNone/>
                      </a:pPr>
                      <a:r>
                        <a:rPr lang="es" sz="1000"/>
                        <a:t>Nos ponemos un máximo de tiempo aplazable para el producto en un mes con respecto a la finalización estimada inicial (22 de enero). Además, se impone un presupuesto máximo de equipo de programación de un tercio adicional al estimado inicial.</a:t>
                      </a:r>
                      <a:endParaRPr sz="1000"/>
                    </a:p>
                  </a:txBody>
                  <a:tcPr marT="91425" marB="91425" marR="91425" marL="91425"/>
                </a:tc>
              </a:tr>
              <a:tr h="838875">
                <a:tc>
                  <a:txBody>
                    <a:bodyPr/>
                    <a:lstStyle/>
                    <a:p>
                      <a:pPr indent="0" lvl="0" marL="0" rtl="0" algn="ctr">
                        <a:spcBef>
                          <a:spcPts val="0"/>
                        </a:spcBef>
                        <a:spcAft>
                          <a:spcPts val="0"/>
                        </a:spcAft>
                        <a:buNone/>
                      </a:pPr>
                      <a:r>
                        <a:rPr lang="es" sz="1000"/>
                        <a:t>R-03</a:t>
                      </a:r>
                      <a:endParaRPr sz="1000"/>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s" sz="1000">
                          <a:solidFill>
                            <a:schemeClr val="dk1"/>
                          </a:solidFill>
                        </a:rPr>
                        <a:t>Falta de recursos externos para realizar pruebas</a:t>
                      </a:r>
                      <a:endParaRPr sz="1000"/>
                    </a:p>
                  </a:txBody>
                  <a:tcPr marT="91425" marB="91425" marR="91425" marL="91425" anchor="ctr"/>
                </a:tc>
                <a:tc>
                  <a:txBody>
                    <a:bodyPr/>
                    <a:lstStyle/>
                    <a:p>
                      <a:pPr indent="0" lvl="0" marL="0" rtl="0" algn="ctr">
                        <a:spcBef>
                          <a:spcPts val="0"/>
                        </a:spcBef>
                        <a:spcAft>
                          <a:spcPts val="0"/>
                        </a:spcAft>
                        <a:buNone/>
                      </a:pPr>
                      <a:r>
                        <a:rPr b="1" lang="es" sz="1000"/>
                        <a:t>0,28</a:t>
                      </a:r>
                      <a:endParaRPr b="1" sz="1000"/>
                    </a:p>
                  </a:txBody>
                  <a:tcPr marT="91425" marB="91425" marR="91425" marL="91425" anchor="ctr"/>
                </a:tc>
                <a:tc>
                  <a:txBody>
                    <a:bodyPr/>
                    <a:lstStyle/>
                    <a:p>
                      <a:pPr indent="0" lvl="0" marL="0" rtl="0" algn="l">
                        <a:spcBef>
                          <a:spcPts val="0"/>
                        </a:spcBef>
                        <a:spcAft>
                          <a:spcPts val="0"/>
                        </a:spcAft>
                        <a:buNone/>
                      </a:pPr>
                      <a:r>
                        <a:rPr lang="es" sz="1000"/>
                        <a:t>El equipo necesita comprobar la compatibilidad final del software desarrollado con los anclajes y bicicletas en las pruebas de integración. Si no se dispone de las bicicletas o anclajes para la fecha estimada de dichas pruebas más 3 semanas extra, se constituirá el punto de ruptura.</a:t>
                      </a:r>
                      <a:endParaRPr sz="1000"/>
                    </a:p>
                  </a:txBody>
                  <a:tcPr marT="91425" marB="91425" marR="91425" marL="91425"/>
                </a:tc>
              </a:tr>
              <a:tr h="838875">
                <a:tc>
                  <a:txBody>
                    <a:bodyPr/>
                    <a:lstStyle/>
                    <a:p>
                      <a:pPr indent="0" lvl="0" marL="0" rtl="0" algn="ctr">
                        <a:spcBef>
                          <a:spcPts val="0"/>
                        </a:spcBef>
                        <a:spcAft>
                          <a:spcPts val="0"/>
                        </a:spcAft>
                        <a:buNone/>
                      </a:pPr>
                      <a:r>
                        <a:rPr lang="es" sz="1000"/>
                        <a:t>R-01</a:t>
                      </a:r>
                      <a:endParaRPr sz="1000"/>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s" sz="1000">
                          <a:solidFill>
                            <a:schemeClr val="dk1"/>
                          </a:solidFill>
                        </a:rPr>
                        <a:t>Coordinación UAMSOFT y SOFTCOM</a:t>
                      </a:r>
                      <a:endParaRPr sz="1000"/>
                    </a:p>
                  </a:txBody>
                  <a:tcPr marT="91425" marB="91425" marR="91425" marL="91425" anchor="ctr"/>
                </a:tc>
                <a:tc>
                  <a:txBody>
                    <a:bodyPr/>
                    <a:lstStyle/>
                    <a:p>
                      <a:pPr indent="0" lvl="0" marL="0" rtl="0" algn="ctr">
                        <a:spcBef>
                          <a:spcPts val="0"/>
                        </a:spcBef>
                        <a:spcAft>
                          <a:spcPts val="0"/>
                        </a:spcAft>
                        <a:buNone/>
                      </a:pPr>
                      <a:r>
                        <a:rPr b="1" lang="es" sz="1000"/>
                        <a:t>0,24</a:t>
                      </a:r>
                      <a:endParaRPr b="1" sz="1000"/>
                    </a:p>
                  </a:txBody>
                  <a:tcPr marT="91425" marB="91425" marR="91425" marL="91425" anchor="ctr"/>
                </a:tc>
                <a:tc>
                  <a:txBody>
                    <a:bodyPr/>
                    <a:lstStyle/>
                    <a:p>
                      <a:pPr indent="0" lvl="0" marL="0" rtl="0" algn="l">
                        <a:spcBef>
                          <a:spcPts val="0"/>
                        </a:spcBef>
                        <a:spcAft>
                          <a:spcPts val="0"/>
                        </a:spcAft>
                        <a:buNone/>
                      </a:pPr>
                      <a:r>
                        <a:rPr lang="es" sz="1000"/>
                        <a:t>El punto de ruptura puede producirse en las reuniones que iremos teniendo con los gerentes de ambas empresas. En cada una de estas reuniones se analizarán cada una de las tareas a cargo de cada empresa. Si el tiempo de retraso excede en un 40% del esperado, o el presupuesto destinado a cada empresa aumenta en un 20%, se producirá la ruptura. </a:t>
                      </a:r>
                      <a:endParaRPr sz="1000"/>
                    </a:p>
                  </a:txBody>
                  <a:tcPr marT="91425" marB="91425" marR="91425" marL="91425"/>
                </a:tc>
              </a:tr>
              <a:tr h="928775">
                <a:tc>
                  <a:txBody>
                    <a:bodyPr/>
                    <a:lstStyle/>
                    <a:p>
                      <a:pPr indent="0" lvl="0" marL="0" rtl="0" algn="ctr">
                        <a:spcBef>
                          <a:spcPts val="0"/>
                        </a:spcBef>
                        <a:spcAft>
                          <a:spcPts val="0"/>
                        </a:spcAft>
                        <a:buNone/>
                      </a:pPr>
                      <a:r>
                        <a:rPr lang="es" sz="1000"/>
                        <a:t>R-02</a:t>
                      </a:r>
                      <a:endParaRPr sz="1000"/>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s" sz="1000">
                          <a:solidFill>
                            <a:schemeClr val="dk1"/>
                          </a:solidFill>
                        </a:rPr>
                        <a:t>Excesiva burocracia Rectorado UAM</a:t>
                      </a:r>
                      <a:endParaRPr sz="1000"/>
                    </a:p>
                  </a:txBody>
                  <a:tcPr marT="91425" marB="91425" marR="91425" marL="91425" anchor="ctr"/>
                </a:tc>
                <a:tc>
                  <a:txBody>
                    <a:bodyPr/>
                    <a:lstStyle/>
                    <a:p>
                      <a:pPr indent="0" lvl="0" marL="0" rtl="0" algn="ctr">
                        <a:spcBef>
                          <a:spcPts val="0"/>
                        </a:spcBef>
                        <a:spcAft>
                          <a:spcPts val="0"/>
                        </a:spcAft>
                        <a:buNone/>
                      </a:pPr>
                      <a:r>
                        <a:rPr b="1" lang="es" sz="1000"/>
                        <a:t>0,18</a:t>
                      </a:r>
                      <a:endParaRPr b="1" sz="1000"/>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s" sz="1000">
                          <a:solidFill>
                            <a:schemeClr val="dk1"/>
                          </a:solidFill>
                        </a:rPr>
                        <a:t>El punto de ruptura puede ser cualquiera de las reuniones definidas con el rectorado. En cada reunión se evaluará el tiempo disponible para mejorar la documentación y demás temas legales. A modo excepcional, puesto que nos encontramos en últimas fases del proyecto paralelizables con el ulterior, se proporciona una segunda fecha límite de dos semanas más allá de la anterior (5 de febrero).</a:t>
                      </a:r>
                      <a:endParaRPr sz="10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4">
            <a:alphaModFix/>
          </a:blip>
          <a:stretch>
            <a:fillRect/>
          </a:stretch>
        </p:blipFill>
        <p:spPr>
          <a:xfrm>
            <a:off x="311700" y="4703625"/>
            <a:ext cx="610758" cy="439875"/>
          </a:xfrm>
          <a:prstGeom prst="rect">
            <a:avLst/>
          </a:prstGeom>
          <a:noFill/>
          <a:ln>
            <a:noFill/>
          </a:ln>
        </p:spPr>
      </p:pic>
      <p:pic>
        <p:nvPicPr>
          <p:cNvPr id="108" name="Google Shape;108;p19"/>
          <p:cNvPicPr preferRelativeResize="0"/>
          <p:nvPr/>
        </p:nvPicPr>
        <p:blipFill>
          <a:blip r:embed="rId5">
            <a:alphaModFix/>
          </a:blip>
          <a:stretch>
            <a:fillRect/>
          </a:stretch>
        </p:blipFill>
        <p:spPr>
          <a:xfrm>
            <a:off x="7807350" y="4703618"/>
            <a:ext cx="1024951" cy="439875"/>
          </a:xfrm>
          <a:prstGeom prst="rect">
            <a:avLst/>
          </a:prstGeom>
          <a:noFill/>
          <a:ln>
            <a:noFill/>
          </a:ln>
        </p:spPr>
      </p:pic>
      <p:sp>
        <p:nvSpPr>
          <p:cNvPr id="109" name="Google Shape;109;p19"/>
          <p:cNvSpPr txBox="1"/>
          <p:nvPr/>
        </p:nvSpPr>
        <p:spPr>
          <a:xfrm>
            <a:off x="1103800" y="4589800"/>
            <a:ext cx="1333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t>c/ de Silva, 9</a:t>
            </a:r>
            <a:endParaRPr sz="700"/>
          </a:p>
          <a:p>
            <a:pPr indent="0" lvl="0" marL="0" rtl="0" algn="l">
              <a:spcBef>
                <a:spcPts val="0"/>
              </a:spcBef>
              <a:spcAft>
                <a:spcPts val="0"/>
              </a:spcAft>
              <a:buNone/>
            </a:pPr>
            <a:r>
              <a:rPr lang="es" sz="700"/>
              <a:t>28004 Madrid</a:t>
            </a:r>
            <a:endParaRPr sz="700"/>
          </a:p>
          <a:p>
            <a:pPr indent="0" lvl="0" marL="0" rtl="0" algn="l">
              <a:spcBef>
                <a:spcPts val="0"/>
              </a:spcBef>
              <a:spcAft>
                <a:spcPts val="0"/>
              </a:spcAft>
              <a:buNone/>
            </a:pPr>
            <a:r>
              <a:rPr lang="es" sz="700" u="sng">
                <a:solidFill>
                  <a:schemeClr val="hlink"/>
                </a:solidFill>
                <a:hlinkClick r:id="rId6"/>
              </a:rPr>
              <a:t>contacto@s3menterprise.es</a:t>
            </a:r>
            <a:endParaRPr sz="700"/>
          </a:p>
          <a:p>
            <a:pPr indent="0" lvl="0" marL="0" rtl="0" algn="l">
              <a:spcBef>
                <a:spcPts val="0"/>
              </a:spcBef>
              <a:spcAft>
                <a:spcPts val="0"/>
              </a:spcAft>
              <a:buNone/>
            </a:pPr>
            <a:r>
              <a:rPr lang="es" sz="700" u="sng">
                <a:solidFill>
                  <a:schemeClr val="hlink"/>
                </a:solidFill>
                <a:hlinkClick r:id="rId7"/>
              </a:rPr>
              <a:t>www.s3menterprise.es</a:t>
            </a:r>
            <a:endParaRPr sz="700"/>
          </a:p>
        </p:txBody>
      </p:sp>
      <p:sp>
        <p:nvSpPr>
          <p:cNvPr id="110" name="Google Shape;110;p19"/>
          <p:cNvSpPr txBox="1"/>
          <p:nvPr/>
        </p:nvSpPr>
        <p:spPr>
          <a:xfrm>
            <a:off x="6426275" y="4589800"/>
            <a:ext cx="1333500" cy="515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700"/>
              <a:t>c/ Freud, 5B</a:t>
            </a:r>
            <a:endParaRPr sz="700"/>
          </a:p>
          <a:p>
            <a:pPr indent="0" lvl="0" marL="0" rtl="0" algn="r">
              <a:spcBef>
                <a:spcPts val="0"/>
              </a:spcBef>
              <a:spcAft>
                <a:spcPts val="0"/>
              </a:spcAft>
              <a:buNone/>
            </a:pPr>
            <a:r>
              <a:rPr lang="es" sz="700"/>
              <a:t>28049 Madrid</a:t>
            </a:r>
            <a:endParaRPr sz="700"/>
          </a:p>
          <a:p>
            <a:pPr indent="0" lvl="0" marL="0" rtl="0" algn="r">
              <a:spcBef>
                <a:spcPts val="0"/>
              </a:spcBef>
              <a:spcAft>
                <a:spcPts val="0"/>
              </a:spcAft>
              <a:buNone/>
            </a:pPr>
            <a:r>
              <a:rPr lang="es" sz="700" u="sng">
                <a:solidFill>
                  <a:schemeClr val="hlink"/>
                </a:solidFill>
                <a:hlinkClick r:id="rId8"/>
              </a:rPr>
              <a:t>cibiuam@uam.es</a:t>
            </a:r>
            <a:endParaRPr sz="700"/>
          </a:p>
          <a:p>
            <a:pPr indent="0" lvl="0" marL="0" rtl="0" algn="r">
              <a:spcBef>
                <a:spcPts val="0"/>
              </a:spcBef>
              <a:spcAft>
                <a:spcPts val="0"/>
              </a:spcAft>
              <a:buNone/>
            </a:pPr>
            <a:r>
              <a:rPr lang="es" sz="700" u="sng">
                <a:solidFill>
                  <a:schemeClr val="hlink"/>
                </a:solidFill>
                <a:hlinkClick r:id="rId9"/>
              </a:rPr>
              <a:t>www.cibiuam.blogspot.com</a:t>
            </a:r>
            <a:endParaRPr sz="700"/>
          </a:p>
        </p:txBody>
      </p:sp>
      <p:graphicFrame>
        <p:nvGraphicFramePr>
          <p:cNvPr id="111" name="Google Shape;111;p19"/>
          <p:cNvGraphicFramePr/>
          <p:nvPr/>
        </p:nvGraphicFramePr>
        <p:xfrm>
          <a:off x="376275" y="627425"/>
          <a:ext cx="3000000" cy="3000000"/>
        </p:xfrm>
        <a:graphic>
          <a:graphicData uri="http://schemas.openxmlformats.org/drawingml/2006/table">
            <a:tbl>
              <a:tblPr>
                <a:noFill/>
                <a:tableStyleId>{10279780-3BFA-4354-839A-2C73D041C953}</a:tableStyleId>
              </a:tblPr>
              <a:tblGrid>
                <a:gridCol w="1268300"/>
                <a:gridCol w="1135050"/>
                <a:gridCol w="6052675"/>
              </a:tblGrid>
              <a:tr h="466775">
                <a:tc>
                  <a:txBody>
                    <a:bodyPr/>
                    <a:lstStyle/>
                    <a:p>
                      <a:pPr indent="0" lvl="0" marL="0" rtl="0" algn="ctr">
                        <a:spcBef>
                          <a:spcPts val="0"/>
                        </a:spcBef>
                        <a:spcAft>
                          <a:spcPts val="0"/>
                        </a:spcAft>
                        <a:buNone/>
                      </a:pPr>
                      <a:r>
                        <a:rPr b="1" lang="es">
                          <a:solidFill>
                            <a:srgbClr val="FFFFFF"/>
                          </a:solidFill>
                        </a:rPr>
                        <a:t>Identificador</a:t>
                      </a:r>
                      <a:endParaRPr b="1">
                        <a:solidFill>
                          <a:srgbClr val="FFFFFF"/>
                        </a:solidFill>
                      </a:endParaRPr>
                    </a:p>
                  </a:txBody>
                  <a:tcPr marT="91425" marB="91425" marR="91425" marL="91425" anchor="ctr">
                    <a:solidFill>
                      <a:srgbClr val="C02E58"/>
                    </a:solidFill>
                  </a:tcPr>
                </a:tc>
                <a:tc>
                  <a:txBody>
                    <a:bodyPr/>
                    <a:lstStyle/>
                    <a:p>
                      <a:pPr indent="0" lvl="0" marL="0" rtl="0" algn="ctr">
                        <a:spcBef>
                          <a:spcPts val="0"/>
                        </a:spcBef>
                        <a:spcAft>
                          <a:spcPts val="0"/>
                        </a:spcAft>
                        <a:buNone/>
                      </a:pPr>
                      <a:r>
                        <a:rPr b="1" lang="es">
                          <a:solidFill>
                            <a:srgbClr val="FFFFFF"/>
                          </a:solidFill>
                        </a:rPr>
                        <a:t>Nombre</a:t>
                      </a:r>
                      <a:endParaRPr b="1">
                        <a:solidFill>
                          <a:srgbClr val="FFFFFF"/>
                        </a:solidFill>
                      </a:endParaRPr>
                    </a:p>
                  </a:txBody>
                  <a:tcPr marT="91425" marB="91425" marR="91425" marL="91425" anchor="ctr">
                    <a:solidFill>
                      <a:srgbClr val="C02E58"/>
                    </a:solidFill>
                  </a:tcPr>
                </a:tc>
                <a:tc>
                  <a:txBody>
                    <a:bodyPr/>
                    <a:lstStyle/>
                    <a:p>
                      <a:pPr indent="0" lvl="0" marL="0" rtl="0" algn="ctr">
                        <a:spcBef>
                          <a:spcPts val="0"/>
                        </a:spcBef>
                        <a:spcAft>
                          <a:spcPts val="0"/>
                        </a:spcAft>
                        <a:buNone/>
                      </a:pPr>
                      <a:r>
                        <a:rPr b="1" lang="es">
                          <a:solidFill>
                            <a:srgbClr val="FFFFFF"/>
                          </a:solidFill>
                        </a:rPr>
                        <a:t>Medidas Preventivas</a:t>
                      </a:r>
                      <a:endParaRPr b="1">
                        <a:solidFill>
                          <a:srgbClr val="FFFFFF"/>
                        </a:solidFill>
                      </a:endParaRPr>
                    </a:p>
                  </a:txBody>
                  <a:tcPr marT="91425" marB="91425" marR="91425" marL="91425" anchor="ctr">
                    <a:solidFill>
                      <a:srgbClr val="C02E58"/>
                    </a:solidFill>
                  </a:tcPr>
                </a:tc>
              </a:tr>
              <a:tr h="795950">
                <a:tc>
                  <a:txBody>
                    <a:bodyPr/>
                    <a:lstStyle/>
                    <a:p>
                      <a:pPr indent="0" lvl="0" marL="0" rtl="0" algn="ctr">
                        <a:spcBef>
                          <a:spcPts val="0"/>
                        </a:spcBef>
                        <a:spcAft>
                          <a:spcPts val="0"/>
                        </a:spcAft>
                        <a:buNone/>
                      </a:pPr>
                      <a:r>
                        <a:rPr lang="es" sz="1100"/>
                        <a:t>R-01</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000">
                          <a:solidFill>
                            <a:schemeClr val="dk1"/>
                          </a:solidFill>
                        </a:rPr>
                        <a:t>Coordinación UAMSOFT y SOFTCOM</a:t>
                      </a:r>
                      <a:endParaRPr sz="1000">
                        <a:solidFill>
                          <a:schemeClr val="dk1"/>
                        </a:solidFill>
                      </a:endParaRPr>
                    </a:p>
                    <a:p>
                      <a:pPr indent="0" lvl="0" marL="0" rtl="0" algn="l">
                        <a:spcBef>
                          <a:spcPts val="0"/>
                        </a:spcBef>
                        <a:spcAft>
                          <a:spcPts val="0"/>
                        </a:spcAft>
                        <a:buNone/>
                      </a:pPr>
                      <a:r>
                        <a:t/>
                      </a:r>
                      <a:endParaRPr sz="1100"/>
                    </a:p>
                  </a:txBody>
                  <a:tcPr marT="91425" marB="91425" marR="91425" marL="91425"/>
                </a:tc>
                <a:tc>
                  <a:txBody>
                    <a:bodyPr/>
                    <a:lstStyle/>
                    <a:p>
                      <a:pPr indent="-292100" lvl="0" marL="457200" rtl="0" algn="l">
                        <a:spcBef>
                          <a:spcPts val="0"/>
                        </a:spcBef>
                        <a:spcAft>
                          <a:spcPts val="0"/>
                        </a:spcAft>
                        <a:buSzPts val="1000"/>
                        <a:buChar char="●"/>
                      </a:pPr>
                      <a:r>
                        <a:rPr lang="es" sz="1000"/>
                        <a:t>Definir canales de comunicación y el formato de la misma.</a:t>
                      </a:r>
                      <a:endParaRPr sz="1000"/>
                    </a:p>
                    <a:p>
                      <a:pPr indent="-292100" lvl="0" marL="457200" rtl="0" algn="l">
                        <a:spcBef>
                          <a:spcPts val="0"/>
                        </a:spcBef>
                        <a:spcAft>
                          <a:spcPts val="0"/>
                        </a:spcAft>
                        <a:buSzPts val="1000"/>
                        <a:buChar char="●"/>
                      </a:pPr>
                      <a:r>
                        <a:rPr lang="es" sz="1000"/>
                        <a:t>Establecer reuniones periódicas con el fin de conocer en todo momento el estado del desarrollo.</a:t>
                      </a:r>
                      <a:endParaRPr sz="1000"/>
                    </a:p>
                    <a:p>
                      <a:pPr indent="-292100" lvl="0" marL="457200" rtl="0" algn="l">
                        <a:spcBef>
                          <a:spcPts val="0"/>
                        </a:spcBef>
                        <a:spcAft>
                          <a:spcPts val="0"/>
                        </a:spcAft>
                        <a:buSzPts val="1000"/>
                        <a:buChar char="●"/>
                      </a:pPr>
                      <a:r>
                        <a:rPr lang="es" sz="1000"/>
                        <a:t>Solicitar un documento de gestión del tiempo para establecer los plazos a cumplir.</a:t>
                      </a:r>
                      <a:endParaRPr sz="1000"/>
                    </a:p>
                  </a:txBody>
                  <a:tcPr marT="91425" marB="91425" marR="91425" marL="91425"/>
                </a:tc>
              </a:tr>
              <a:tr h="795950">
                <a:tc>
                  <a:txBody>
                    <a:bodyPr/>
                    <a:lstStyle/>
                    <a:p>
                      <a:pPr indent="0" lvl="0" marL="0" rtl="0" algn="ctr">
                        <a:spcBef>
                          <a:spcPts val="0"/>
                        </a:spcBef>
                        <a:spcAft>
                          <a:spcPts val="0"/>
                        </a:spcAft>
                        <a:buNone/>
                      </a:pPr>
                      <a:r>
                        <a:rPr lang="es" sz="1100"/>
                        <a:t>R-02</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000">
                          <a:solidFill>
                            <a:schemeClr val="dk1"/>
                          </a:solidFill>
                        </a:rPr>
                        <a:t>Excesiva burocracia Rectorado UAM</a:t>
                      </a:r>
                      <a:endParaRPr sz="1100"/>
                    </a:p>
                  </a:txBody>
                  <a:tcPr marT="91425" marB="91425" marR="91425" marL="91425"/>
                </a:tc>
                <a:tc>
                  <a:txBody>
                    <a:bodyPr/>
                    <a:lstStyle/>
                    <a:p>
                      <a:pPr indent="-292100" lvl="0" marL="457200" rtl="0" algn="l">
                        <a:spcBef>
                          <a:spcPts val="0"/>
                        </a:spcBef>
                        <a:spcAft>
                          <a:spcPts val="0"/>
                        </a:spcAft>
                        <a:buSzPts val="1000"/>
                        <a:buChar char="●"/>
                      </a:pPr>
                      <a:r>
                        <a:rPr lang="es" sz="1000"/>
                        <a:t>Definir un correcto flujo de trabajo acerca de toda la documentación a aportar desde el comienzo del proyecto.</a:t>
                      </a:r>
                      <a:endParaRPr sz="1000"/>
                    </a:p>
                    <a:p>
                      <a:pPr indent="-292100" lvl="0" marL="457200" rtl="0" algn="l">
                        <a:spcBef>
                          <a:spcPts val="0"/>
                        </a:spcBef>
                        <a:spcAft>
                          <a:spcPts val="0"/>
                        </a:spcAft>
                        <a:buSzPts val="1000"/>
                        <a:buChar char="●"/>
                      </a:pPr>
                      <a:r>
                        <a:rPr lang="es" sz="1000"/>
                        <a:t>Intentar disponer de un perfil profesional relacionado con Rectorado que elabore la documentación.</a:t>
                      </a:r>
                      <a:endParaRPr sz="1000"/>
                    </a:p>
                    <a:p>
                      <a:pPr indent="-292100" lvl="0" marL="457200" rtl="0" algn="l">
                        <a:spcBef>
                          <a:spcPts val="0"/>
                        </a:spcBef>
                        <a:spcAft>
                          <a:spcPts val="0"/>
                        </a:spcAft>
                        <a:buSzPts val="1000"/>
                        <a:buChar char="●"/>
                      </a:pPr>
                      <a:r>
                        <a:rPr lang="es" sz="1000"/>
                        <a:t>Solicitar una plantilla de algunos documento a Rectorado para facilitar su redacción.</a:t>
                      </a:r>
                      <a:endParaRPr sz="1000"/>
                    </a:p>
                  </a:txBody>
                  <a:tcPr marT="91425" marB="91425" marR="91425" marL="91425"/>
                </a:tc>
              </a:tr>
              <a:tr h="795950">
                <a:tc>
                  <a:txBody>
                    <a:bodyPr/>
                    <a:lstStyle/>
                    <a:p>
                      <a:pPr indent="0" lvl="0" marL="0" rtl="0" algn="ctr">
                        <a:spcBef>
                          <a:spcPts val="0"/>
                        </a:spcBef>
                        <a:spcAft>
                          <a:spcPts val="0"/>
                        </a:spcAft>
                        <a:buNone/>
                      </a:pPr>
                      <a:r>
                        <a:rPr lang="es" sz="1100"/>
                        <a:t>R-03</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000">
                          <a:solidFill>
                            <a:schemeClr val="dk1"/>
                          </a:solidFill>
                        </a:rPr>
                        <a:t>Falta de recursos externos para realizar pruebas</a:t>
                      </a:r>
                      <a:endParaRPr sz="1100"/>
                    </a:p>
                  </a:txBody>
                  <a:tcPr marT="91425" marB="91425" marR="91425" marL="91425"/>
                </a:tc>
                <a:tc>
                  <a:txBody>
                    <a:bodyPr/>
                    <a:lstStyle/>
                    <a:p>
                      <a:pPr indent="-292100" lvl="0" marL="457200" rtl="0" algn="l">
                        <a:spcBef>
                          <a:spcPts val="0"/>
                        </a:spcBef>
                        <a:spcAft>
                          <a:spcPts val="0"/>
                        </a:spcAft>
                        <a:buSzPts val="1000"/>
                        <a:buChar char="●"/>
                      </a:pPr>
                      <a:r>
                        <a:rPr lang="es" sz="1000"/>
                        <a:t>Disponer de bicicletas particulares para probar servicios como la geolocalización.</a:t>
                      </a:r>
                      <a:endParaRPr sz="1000"/>
                    </a:p>
                    <a:p>
                      <a:pPr indent="-292100" lvl="0" marL="457200" rtl="0" algn="l">
                        <a:spcBef>
                          <a:spcPts val="0"/>
                        </a:spcBef>
                        <a:spcAft>
                          <a:spcPts val="0"/>
                        </a:spcAft>
                        <a:buSzPts val="1000"/>
                        <a:buChar char="●"/>
                      </a:pPr>
                      <a:r>
                        <a:rPr lang="es" sz="1000"/>
                        <a:t>Considerar los posibles retrasos en el documento de Gestión de Tiempo.</a:t>
                      </a:r>
                      <a:endParaRPr sz="1000"/>
                    </a:p>
                    <a:p>
                      <a:pPr indent="-292100" lvl="0" marL="457200" rtl="0" algn="l">
                        <a:spcBef>
                          <a:spcPts val="0"/>
                        </a:spcBef>
                        <a:spcAft>
                          <a:spcPts val="0"/>
                        </a:spcAft>
                        <a:buSzPts val="1000"/>
                        <a:buChar char="●"/>
                      </a:pPr>
                      <a:r>
                        <a:rPr lang="es" sz="1000"/>
                        <a:t>Intentar obtener un prototipo de anclaje lo antes posible.</a:t>
                      </a:r>
                      <a:endParaRPr sz="1000"/>
                    </a:p>
                  </a:txBody>
                  <a:tcPr marT="91425" marB="91425" marR="91425" marL="91425"/>
                </a:tc>
              </a:tr>
              <a:tr h="795950">
                <a:tc>
                  <a:txBody>
                    <a:bodyPr/>
                    <a:lstStyle/>
                    <a:p>
                      <a:pPr indent="0" lvl="0" marL="0" rtl="0" algn="ctr">
                        <a:spcBef>
                          <a:spcPts val="0"/>
                        </a:spcBef>
                        <a:spcAft>
                          <a:spcPts val="0"/>
                        </a:spcAft>
                        <a:buNone/>
                      </a:pPr>
                      <a:r>
                        <a:rPr lang="es" sz="1100"/>
                        <a:t>R-04</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000">
                          <a:solidFill>
                            <a:schemeClr val="dk1"/>
                          </a:solidFill>
                        </a:rPr>
                        <a:t>Baja calidad y volatilidad del equipo de programación</a:t>
                      </a:r>
                      <a:endParaRPr sz="1000">
                        <a:solidFill>
                          <a:schemeClr val="dk1"/>
                        </a:solidFill>
                      </a:endParaRPr>
                    </a:p>
                    <a:p>
                      <a:pPr indent="0" lvl="0" marL="0" rtl="0" algn="l">
                        <a:spcBef>
                          <a:spcPts val="0"/>
                        </a:spcBef>
                        <a:spcAft>
                          <a:spcPts val="0"/>
                        </a:spcAft>
                        <a:buNone/>
                      </a:pPr>
                      <a:r>
                        <a:t/>
                      </a:r>
                      <a:endParaRPr sz="1100"/>
                    </a:p>
                  </a:txBody>
                  <a:tcPr marT="91425" marB="91425" marR="91425" marL="91425"/>
                </a:tc>
                <a:tc>
                  <a:txBody>
                    <a:bodyPr/>
                    <a:lstStyle/>
                    <a:p>
                      <a:pPr indent="-292100" lvl="0" marL="457200" rtl="0" algn="l">
                        <a:spcBef>
                          <a:spcPts val="0"/>
                        </a:spcBef>
                        <a:spcAft>
                          <a:spcPts val="0"/>
                        </a:spcAft>
                        <a:buSzPts val="1000"/>
                        <a:buChar char="●"/>
                      </a:pPr>
                      <a:r>
                        <a:rPr lang="es" sz="1000"/>
                        <a:t>Realizar un plan de formación del equipo previo al comienzo del desarrollo.</a:t>
                      </a:r>
                      <a:endParaRPr sz="1000"/>
                    </a:p>
                    <a:p>
                      <a:pPr indent="-292100" lvl="0" marL="457200" rtl="0" algn="l">
                        <a:spcBef>
                          <a:spcPts val="0"/>
                        </a:spcBef>
                        <a:spcAft>
                          <a:spcPts val="0"/>
                        </a:spcAft>
                        <a:buClr>
                          <a:schemeClr val="dk1"/>
                        </a:buClr>
                        <a:buSzPts val="1000"/>
                        <a:buChar char="●"/>
                      </a:pPr>
                      <a:r>
                        <a:rPr lang="es" sz="1000">
                          <a:solidFill>
                            <a:schemeClr val="dk1"/>
                          </a:solidFill>
                        </a:rPr>
                        <a:t>Considerar los posibles retrasos en el documento de Gestión de Tiempo.</a:t>
                      </a:r>
                      <a:endParaRPr sz="1000">
                        <a:solidFill>
                          <a:schemeClr val="dk1"/>
                        </a:solidFill>
                      </a:endParaRPr>
                    </a:p>
                    <a:p>
                      <a:pPr indent="-292100" lvl="0" marL="457200" rtl="0" algn="l">
                        <a:spcBef>
                          <a:spcPts val="0"/>
                        </a:spcBef>
                        <a:spcAft>
                          <a:spcPts val="0"/>
                        </a:spcAft>
                        <a:buClr>
                          <a:schemeClr val="dk1"/>
                        </a:buClr>
                        <a:buSzPts val="1000"/>
                        <a:buChar char="●"/>
                      </a:pPr>
                      <a:r>
                        <a:rPr lang="es" sz="1000">
                          <a:solidFill>
                            <a:schemeClr val="dk1"/>
                          </a:solidFill>
                        </a:rPr>
                        <a:t>Simplificar la funcionalidad del sistema.</a:t>
                      </a:r>
                      <a:endParaRPr sz="1000">
                        <a:solidFill>
                          <a:schemeClr val="dk1"/>
                        </a:solidFill>
                      </a:endParaRPr>
                    </a:p>
                  </a:txBody>
                  <a:tcPr marT="91425" marB="91425" marR="91425" marL="91425"/>
                </a:tc>
              </a:tr>
            </a:tbl>
          </a:graphicData>
        </a:graphic>
      </p:graphicFrame>
      <p:sp>
        <p:nvSpPr>
          <p:cNvPr id="112" name="Google Shape;112;p19"/>
          <p:cNvSpPr txBox="1"/>
          <p:nvPr>
            <p:ph type="title"/>
          </p:nvPr>
        </p:nvSpPr>
        <p:spPr>
          <a:xfrm>
            <a:off x="311700" y="-2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u="sng">
                <a:solidFill>
                  <a:srgbClr val="C02E58"/>
                </a:solidFill>
              </a:rPr>
              <a:t>Gestión de Riesgos - Medidas Preventivas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pic>
        <p:nvPicPr>
          <p:cNvPr id="117" name="Google Shape;117;p20"/>
          <p:cNvPicPr preferRelativeResize="0"/>
          <p:nvPr/>
        </p:nvPicPr>
        <p:blipFill>
          <a:blip r:embed="rId4">
            <a:alphaModFix/>
          </a:blip>
          <a:stretch>
            <a:fillRect/>
          </a:stretch>
        </p:blipFill>
        <p:spPr>
          <a:xfrm>
            <a:off x="311700" y="4703625"/>
            <a:ext cx="610758" cy="439875"/>
          </a:xfrm>
          <a:prstGeom prst="rect">
            <a:avLst/>
          </a:prstGeom>
          <a:noFill/>
          <a:ln>
            <a:noFill/>
          </a:ln>
        </p:spPr>
      </p:pic>
      <p:pic>
        <p:nvPicPr>
          <p:cNvPr id="118" name="Google Shape;118;p20"/>
          <p:cNvPicPr preferRelativeResize="0"/>
          <p:nvPr/>
        </p:nvPicPr>
        <p:blipFill>
          <a:blip r:embed="rId5">
            <a:alphaModFix/>
          </a:blip>
          <a:stretch>
            <a:fillRect/>
          </a:stretch>
        </p:blipFill>
        <p:spPr>
          <a:xfrm>
            <a:off x="7807350" y="4703618"/>
            <a:ext cx="1024951" cy="439875"/>
          </a:xfrm>
          <a:prstGeom prst="rect">
            <a:avLst/>
          </a:prstGeom>
          <a:noFill/>
          <a:ln>
            <a:noFill/>
          </a:ln>
        </p:spPr>
      </p:pic>
      <p:sp>
        <p:nvSpPr>
          <p:cNvPr id="119" name="Google Shape;119;p20"/>
          <p:cNvSpPr txBox="1"/>
          <p:nvPr/>
        </p:nvSpPr>
        <p:spPr>
          <a:xfrm>
            <a:off x="1103800" y="4589800"/>
            <a:ext cx="1333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t>c/ de Silva, 9</a:t>
            </a:r>
            <a:endParaRPr sz="700"/>
          </a:p>
          <a:p>
            <a:pPr indent="0" lvl="0" marL="0" rtl="0" algn="l">
              <a:spcBef>
                <a:spcPts val="0"/>
              </a:spcBef>
              <a:spcAft>
                <a:spcPts val="0"/>
              </a:spcAft>
              <a:buNone/>
            </a:pPr>
            <a:r>
              <a:rPr lang="es" sz="700"/>
              <a:t>28004 Madrid</a:t>
            </a:r>
            <a:endParaRPr sz="700"/>
          </a:p>
          <a:p>
            <a:pPr indent="0" lvl="0" marL="0" rtl="0" algn="l">
              <a:spcBef>
                <a:spcPts val="0"/>
              </a:spcBef>
              <a:spcAft>
                <a:spcPts val="0"/>
              </a:spcAft>
              <a:buNone/>
            </a:pPr>
            <a:r>
              <a:rPr lang="es" sz="700" u="sng">
                <a:solidFill>
                  <a:schemeClr val="hlink"/>
                </a:solidFill>
                <a:hlinkClick r:id="rId6"/>
              </a:rPr>
              <a:t>contacto@s3menterprise.es</a:t>
            </a:r>
            <a:endParaRPr sz="700"/>
          </a:p>
          <a:p>
            <a:pPr indent="0" lvl="0" marL="0" rtl="0" algn="l">
              <a:spcBef>
                <a:spcPts val="0"/>
              </a:spcBef>
              <a:spcAft>
                <a:spcPts val="0"/>
              </a:spcAft>
              <a:buNone/>
            </a:pPr>
            <a:r>
              <a:rPr lang="es" sz="700" u="sng">
                <a:solidFill>
                  <a:schemeClr val="hlink"/>
                </a:solidFill>
                <a:hlinkClick r:id="rId7"/>
              </a:rPr>
              <a:t>www.s3menterprise.es</a:t>
            </a:r>
            <a:endParaRPr sz="700"/>
          </a:p>
        </p:txBody>
      </p:sp>
      <p:sp>
        <p:nvSpPr>
          <p:cNvPr id="120" name="Google Shape;120;p20"/>
          <p:cNvSpPr txBox="1"/>
          <p:nvPr/>
        </p:nvSpPr>
        <p:spPr>
          <a:xfrm>
            <a:off x="6426275" y="4589800"/>
            <a:ext cx="1333500" cy="515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700"/>
              <a:t>c/ Freud, 5B</a:t>
            </a:r>
            <a:endParaRPr sz="700"/>
          </a:p>
          <a:p>
            <a:pPr indent="0" lvl="0" marL="0" rtl="0" algn="r">
              <a:spcBef>
                <a:spcPts val="0"/>
              </a:spcBef>
              <a:spcAft>
                <a:spcPts val="0"/>
              </a:spcAft>
              <a:buNone/>
            </a:pPr>
            <a:r>
              <a:rPr lang="es" sz="700"/>
              <a:t>28049 Madrid</a:t>
            </a:r>
            <a:endParaRPr sz="700"/>
          </a:p>
          <a:p>
            <a:pPr indent="0" lvl="0" marL="0" rtl="0" algn="r">
              <a:spcBef>
                <a:spcPts val="0"/>
              </a:spcBef>
              <a:spcAft>
                <a:spcPts val="0"/>
              </a:spcAft>
              <a:buNone/>
            </a:pPr>
            <a:r>
              <a:rPr lang="es" sz="700" u="sng">
                <a:solidFill>
                  <a:schemeClr val="hlink"/>
                </a:solidFill>
                <a:hlinkClick r:id="rId8"/>
              </a:rPr>
              <a:t>cibiuam@uam.es</a:t>
            </a:r>
            <a:endParaRPr sz="700"/>
          </a:p>
          <a:p>
            <a:pPr indent="0" lvl="0" marL="0" rtl="0" algn="r">
              <a:spcBef>
                <a:spcPts val="0"/>
              </a:spcBef>
              <a:spcAft>
                <a:spcPts val="0"/>
              </a:spcAft>
              <a:buNone/>
            </a:pPr>
            <a:r>
              <a:rPr lang="es" sz="700" u="sng">
                <a:solidFill>
                  <a:schemeClr val="hlink"/>
                </a:solidFill>
                <a:hlinkClick r:id="rId9"/>
              </a:rPr>
              <a:t>www.cibiuam.blogspot.com</a:t>
            </a:r>
            <a:endParaRPr sz="700"/>
          </a:p>
        </p:txBody>
      </p:sp>
      <p:sp>
        <p:nvSpPr>
          <p:cNvPr id="121" name="Google Shape;121;p20"/>
          <p:cNvSpPr txBox="1"/>
          <p:nvPr>
            <p:ph type="title"/>
          </p:nvPr>
        </p:nvSpPr>
        <p:spPr>
          <a:xfrm>
            <a:off x="311700" y="-2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u="sng">
                <a:solidFill>
                  <a:srgbClr val="C02E58"/>
                </a:solidFill>
              </a:rPr>
              <a:t>Gestión de Riesgos - Medidas Correctivas</a:t>
            </a:r>
            <a:endParaRPr/>
          </a:p>
        </p:txBody>
      </p:sp>
      <p:graphicFrame>
        <p:nvGraphicFramePr>
          <p:cNvPr id="122" name="Google Shape;122;p20"/>
          <p:cNvGraphicFramePr/>
          <p:nvPr/>
        </p:nvGraphicFramePr>
        <p:xfrm>
          <a:off x="376275" y="598075"/>
          <a:ext cx="3000000" cy="3000000"/>
        </p:xfrm>
        <a:graphic>
          <a:graphicData uri="http://schemas.openxmlformats.org/drawingml/2006/table">
            <a:tbl>
              <a:tblPr>
                <a:noFill/>
                <a:tableStyleId>{10279780-3BFA-4354-839A-2C73D041C953}</a:tableStyleId>
              </a:tblPr>
              <a:tblGrid>
                <a:gridCol w="1269075"/>
                <a:gridCol w="1134275"/>
                <a:gridCol w="6052675"/>
              </a:tblGrid>
              <a:tr h="466775">
                <a:tc>
                  <a:txBody>
                    <a:bodyPr/>
                    <a:lstStyle/>
                    <a:p>
                      <a:pPr indent="0" lvl="0" marL="0" rtl="0" algn="ctr">
                        <a:spcBef>
                          <a:spcPts val="0"/>
                        </a:spcBef>
                        <a:spcAft>
                          <a:spcPts val="0"/>
                        </a:spcAft>
                        <a:buNone/>
                      </a:pPr>
                      <a:r>
                        <a:rPr b="1" lang="es">
                          <a:solidFill>
                            <a:srgbClr val="FFFFFF"/>
                          </a:solidFill>
                        </a:rPr>
                        <a:t>Identificador</a:t>
                      </a:r>
                      <a:endParaRPr b="1">
                        <a:solidFill>
                          <a:srgbClr val="FFFFFF"/>
                        </a:solidFill>
                      </a:endParaRPr>
                    </a:p>
                  </a:txBody>
                  <a:tcPr marT="91425" marB="91425" marR="91425" marL="91425" anchor="ctr">
                    <a:solidFill>
                      <a:srgbClr val="C02E58"/>
                    </a:solidFill>
                  </a:tcPr>
                </a:tc>
                <a:tc>
                  <a:txBody>
                    <a:bodyPr/>
                    <a:lstStyle/>
                    <a:p>
                      <a:pPr indent="0" lvl="0" marL="0" rtl="0" algn="ctr">
                        <a:spcBef>
                          <a:spcPts val="0"/>
                        </a:spcBef>
                        <a:spcAft>
                          <a:spcPts val="0"/>
                        </a:spcAft>
                        <a:buNone/>
                      </a:pPr>
                      <a:r>
                        <a:rPr b="1" lang="es">
                          <a:solidFill>
                            <a:srgbClr val="FFFFFF"/>
                          </a:solidFill>
                        </a:rPr>
                        <a:t>Nombre</a:t>
                      </a:r>
                      <a:endParaRPr b="1">
                        <a:solidFill>
                          <a:srgbClr val="FFFFFF"/>
                        </a:solidFill>
                      </a:endParaRPr>
                    </a:p>
                  </a:txBody>
                  <a:tcPr marT="91425" marB="91425" marR="91425" marL="91425" anchor="ctr">
                    <a:solidFill>
                      <a:srgbClr val="C02E58"/>
                    </a:solidFill>
                  </a:tcPr>
                </a:tc>
                <a:tc>
                  <a:txBody>
                    <a:bodyPr/>
                    <a:lstStyle/>
                    <a:p>
                      <a:pPr indent="0" lvl="0" marL="0" rtl="0" algn="ctr">
                        <a:spcBef>
                          <a:spcPts val="0"/>
                        </a:spcBef>
                        <a:spcAft>
                          <a:spcPts val="0"/>
                        </a:spcAft>
                        <a:buNone/>
                      </a:pPr>
                      <a:r>
                        <a:rPr b="1" lang="es">
                          <a:solidFill>
                            <a:srgbClr val="FFFFFF"/>
                          </a:solidFill>
                        </a:rPr>
                        <a:t>Medidas Correctivas</a:t>
                      </a:r>
                      <a:endParaRPr b="1">
                        <a:solidFill>
                          <a:srgbClr val="FFFFFF"/>
                        </a:solidFill>
                      </a:endParaRPr>
                    </a:p>
                  </a:txBody>
                  <a:tcPr marT="91425" marB="91425" marR="91425" marL="91425" anchor="ctr">
                    <a:solidFill>
                      <a:srgbClr val="C02E58"/>
                    </a:solidFill>
                  </a:tcPr>
                </a:tc>
              </a:tr>
              <a:tr h="1033550">
                <a:tc>
                  <a:txBody>
                    <a:bodyPr/>
                    <a:lstStyle/>
                    <a:p>
                      <a:pPr indent="0" lvl="0" marL="0" rtl="0" algn="ctr">
                        <a:spcBef>
                          <a:spcPts val="0"/>
                        </a:spcBef>
                        <a:spcAft>
                          <a:spcPts val="0"/>
                        </a:spcAft>
                        <a:buNone/>
                      </a:pPr>
                      <a:r>
                        <a:rPr lang="es" sz="1100"/>
                        <a:t>R-01</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000">
                          <a:solidFill>
                            <a:schemeClr val="dk1"/>
                          </a:solidFill>
                        </a:rPr>
                        <a:t>Coordinación UAMSOFT y SOFTCOM</a:t>
                      </a:r>
                      <a:endParaRPr sz="1000">
                        <a:solidFill>
                          <a:schemeClr val="dk1"/>
                        </a:solidFill>
                      </a:endParaRPr>
                    </a:p>
                    <a:p>
                      <a:pPr indent="0" lvl="0" marL="0" rtl="0" algn="l">
                        <a:spcBef>
                          <a:spcPts val="0"/>
                        </a:spcBef>
                        <a:spcAft>
                          <a:spcPts val="0"/>
                        </a:spcAft>
                        <a:buNone/>
                      </a:pPr>
                      <a:r>
                        <a:t/>
                      </a:r>
                      <a:endParaRPr sz="1100"/>
                    </a:p>
                  </a:txBody>
                  <a:tcPr marT="91425" marB="91425" marR="91425" marL="91425"/>
                </a:tc>
                <a:tc>
                  <a:txBody>
                    <a:bodyPr/>
                    <a:lstStyle/>
                    <a:p>
                      <a:pPr indent="-292100" lvl="0" marL="457200" rtl="0" algn="l">
                        <a:spcBef>
                          <a:spcPts val="0"/>
                        </a:spcBef>
                        <a:spcAft>
                          <a:spcPts val="0"/>
                        </a:spcAft>
                        <a:buSzPts val="1000"/>
                        <a:buChar char="●"/>
                      </a:pPr>
                      <a:r>
                        <a:rPr lang="es" sz="1000"/>
                        <a:t>Trabajar en una mejora del producto final por medio de actualizaciones una vez implantado el sistema.</a:t>
                      </a:r>
                      <a:endParaRPr sz="1000"/>
                    </a:p>
                    <a:p>
                      <a:pPr indent="-292100" lvl="0" marL="457200" rtl="0" algn="l">
                        <a:spcBef>
                          <a:spcPts val="0"/>
                        </a:spcBef>
                        <a:spcAft>
                          <a:spcPts val="0"/>
                        </a:spcAft>
                        <a:buSzPts val="1000"/>
                        <a:buChar char="●"/>
                      </a:pPr>
                      <a:r>
                        <a:rPr lang="es" sz="1000"/>
                        <a:t>Si UAMSOFT no presenta el rendimiento esperado, podemos aplazar la integración del monedero.</a:t>
                      </a:r>
                      <a:endParaRPr sz="1000"/>
                    </a:p>
                    <a:p>
                      <a:pPr indent="-292100" lvl="0" marL="457200" rtl="0" algn="l">
                        <a:spcBef>
                          <a:spcPts val="0"/>
                        </a:spcBef>
                        <a:spcAft>
                          <a:spcPts val="0"/>
                        </a:spcAft>
                        <a:buSzPts val="1000"/>
                        <a:buChar char="●"/>
                      </a:pPr>
                      <a:r>
                        <a:rPr lang="es" sz="1000"/>
                        <a:t>Si SOFTCOM no presenta el rendimiento esperado, podemos romper el acuerdo y buscar otro equipo de desarrollo.</a:t>
                      </a:r>
                      <a:endParaRPr sz="1000"/>
                    </a:p>
                  </a:txBody>
                  <a:tcPr marT="91425" marB="91425" marR="91425" marL="91425"/>
                </a:tc>
              </a:tr>
              <a:tr h="588925">
                <a:tc>
                  <a:txBody>
                    <a:bodyPr/>
                    <a:lstStyle/>
                    <a:p>
                      <a:pPr indent="0" lvl="0" marL="0" rtl="0" algn="ctr">
                        <a:spcBef>
                          <a:spcPts val="0"/>
                        </a:spcBef>
                        <a:spcAft>
                          <a:spcPts val="0"/>
                        </a:spcAft>
                        <a:buNone/>
                      </a:pPr>
                      <a:r>
                        <a:rPr lang="es" sz="1100"/>
                        <a:t>R-02</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000">
                          <a:solidFill>
                            <a:schemeClr val="dk1"/>
                          </a:solidFill>
                        </a:rPr>
                        <a:t>Excesiva burocracia Rectorado UAM</a:t>
                      </a:r>
                      <a:endParaRPr sz="1100"/>
                    </a:p>
                  </a:txBody>
                  <a:tcPr marT="91425" marB="91425" marR="91425" marL="91425"/>
                </a:tc>
                <a:tc>
                  <a:txBody>
                    <a:bodyPr/>
                    <a:lstStyle/>
                    <a:p>
                      <a:pPr indent="-292100" lvl="0" marL="457200" rtl="0" algn="l">
                        <a:spcBef>
                          <a:spcPts val="0"/>
                        </a:spcBef>
                        <a:spcAft>
                          <a:spcPts val="0"/>
                        </a:spcAft>
                        <a:buClr>
                          <a:schemeClr val="dk1"/>
                        </a:buClr>
                        <a:buSzPts val="1000"/>
                        <a:buChar char="●"/>
                      </a:pPr>
                      <a:r>
                        <a:rPr lang="es" sz="1000">
                          <a:solidFill>
                            <a:schemeClr val="dk1"/>
                          </a:solidFill>
                        </a:rPr>
                        <a:t>Aplazar la implantación del sistema hasta desarrollar la documentación correctamente.</a:t>
                      </a:r>
                      <a:endParaRPr sz="1000">
                        <a:solidFill>
                          <a:schemeClr val="dk1"/>
                        </a:solidFill>
                      </a:endParaRPr>
                    </a:p>
                    <a:p>
                      <a:pPr indent="-292100" lvl="0" marL="457200" rtl="0" algn="l">
                        <a:spcBef>
                          <a:spcPts val="0"/>
                        </a:spcBef>
                        <a:spcAft>
                          <a:spcPts val="0"/>
                        </a:spcAft>
                        <a:buClr>
                          <a:schemeClr val="dk1"/>
                        </a:buClr>
                        <a:buSzPts val="1000"/>
                        <a:buChar char="●"/>
                      </a:pPr>
                      <a:r>
                        <a:rPr lang="es" sz="1000">
                          <a:solidFill>
                            <a:schemeClr val="dk1"/>
                          </a:solidFill>
                        </a:rPr>
                        <a:t>Solicitar a Rectorado la implementación del sistema previa a la entrega de la documentación.</a:t>
                      </a:r>
                      <a:endParaRPr sz="1000">
                        <a:solidFill>
                          <a:schemeClr val="dk1"/>
                        </a:solidFill>
                      </a:endParaRPr>
                    </a:p>
                    <a:p>
                      <a:pPr indent="-292100" lvl="0" marL="457200" rtl="0" algn="l">
                        <a:spcBef>
                          <a:spcPts val="0"/>
                        </a:spcBef>
                        <a:spcAft>
                          <a:spcPts val="0"/>
                        </a:spcAft>
                        <a:buClr>
                          <a:schemeClr val="dk1"/>
                        </a:buClr>
                        <a:buSzPts val="1000"/>
                        <a:buChar char="●"/>
                      </a:pPr>
                      <a:r>
                        <a:rPr lang="es" sz="1000">
                          <a:solidFill>
                            <a:schemeClr val="dk1"/>
                          </a:solidFill>
                        </a:rPr>
                        <a:t>Rehacer la documentación que no cumpla las expectativas de Rectorado.</a:t>
                      </a:r>
                      <a:endParaRPr sz="1000">
                        <a:solidFill>
                          <a:schemeClr val="dk1"/>
                        </a:solidFill>
                      </a:endParaRPr>
                    </a:p>
                  </a:txBody>
                  <a:tcPr marT="91425" marB="91425" marR="91425" marL="91425"/>
                </a:tc>
              </a:tr>
              <a:tr h="795950">
                <a:tc>
                  <a:txBody>
                    <a:bodyPr/>
                    <a:lstStyle/>
                    <a:p>
                      <a:pPr indent="0" lvl="0" marL="0" rtl="0" algn="ctr">
                        <a:spcBef>
                          <a:spcPts val="0"/>
                        </a:spcBef>
                        <a:spcAft>
                          <a:spcPts val="0"/>
                        </a:spcAft>
                        <a:buNone/>
                      </a:pPr>
                      <a:r>
                        <a:rPr lang="es" sz="1100"/>
                        <a:t>R-03</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000">
                          <a:solidFill>
                            <a:schemeClr val="dk1"/>
                          </a:solidFill>
                        </a:rPr>
                        <a:t>Falta de recursos externos para realizar pruebas</a:t>
                      </a:r>
                      <a:endParaRPr sz="1100"/>
                    </a:p>
                  </a:txBody>
                  <a:tcPr marT="91425" marB="91425" marR="91425" marL="91425"/>
                </a:tc>
                <a:tc>
                  <a:txBody>
                    <a:bodyPr/>
                    <a:lstStyle/>
                    <a:p>
                      <a:pPr indent="-292100" lvl="0" marL="457200" rtl="0" algn="l">
                        <a:spcBef>
                          <a:spcPts val="0"/>
                        </a:spcBef>
                        <a:spcAft>
                          <a:spcPts val="0"/>
                        </a:spcAft>
                        <a:buSzPts val="1000"/>
                        <a:buChar char="●"/>
                      </a:pPr>
                      <a:r>
                        <a:rPr lang="es" sz="1000"/>
                        <a:t>Aplazar la integración de los subsistemas correspondientes hasta que se puedan probar con los anclajes reales.</a:t>
                      </a:r>
                      <a:endParaRPr sz="1000"/>
                    </a:p>
                    <a:p>
                      <a:pPr indent="-292100" lvl="0" marL="457200" rtl="0" algn="l">
                        <a:spcBef>
                          <a:spcPts val="0"/>
                        </a:spcBef>
                        <a:spcAft>
                          <a:spcPts val="0"/>
                        </a:spcAft>
                        <a:buSzPts val="1000"/>
                        <a:buChar char="●"/>
                      </a:pPr>
                      <a:r>
                        <a:rPr lang="es" sz="1000"/>
                        <a:t>Implementar posteriormente las prestaciones que no se han podido probar por medio de actualizaciones.</a:t>
                      </a:r>
                      <a:endParaRPr sz="1000"/>
                    </a:p>
                    <a:p>
                      <a:pPr indent="-292100" lvl="0" marL="457200" rtl="0" algn="l">
                        <a:spcBef>
                          <a:spcPts val="0"/>
                        </a:spcBef>
                        <a:spcAft>
                          <a:spcPts val="0"/>
                        </a:spcAft>
                        <a:buSzPts val="1000"/>
                        <a:buChar char="●"/>
                      </a:pPr>
                      <a:r>
                        <a:rPr lang="es" sz="1000"/>
                        <a:t>Simular el funcionamiento de las bicicletas y los anclajes de forma virtual.</a:t>
                      </a:r>
                      <a:endParaRPr sz="1000"/>
                    </a:p>
                  </a:txBody>
                  <a:tcPr marT="91425" marB="91425" marR="91425" marL="91425"/>
                </a:tc>
              </a:tr>
              <a:tr h="795950">
                <a:tc>
                  <a:txBody>
                    <a:bodyPr/>
                    <a:lstStyle/>
                    <a:p>
                      <a:pPr indent="0" lvl="0" marL="0" rtl="0" algn="ctr">
                        <a:spcBef>
                          <a:spcPts val="0"/>
                        </a:spcBef>
                        <a:spcAft>
                          <a:spcPts val="0"/>
                        </a:spcAft>
                        <a:buNone/>
                      </a:pPr>
                      <a:r>
                        <a:rPr lang="es" sz="1100"/>
                        <a:t>R-04</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000">
                          <a:solidFill>
                            <a:schemeClr val="dk1"/>
                          </a:solidFill>
                        </a:rPr>
                        <a:t>Baja calidad y volatilidad del equipo de programación</a:t>
                      </a:r>
                      <a:endParaRPr sz="1100"/>
                    </a:p>
                  </a:txBody>
                  <a:tcPr marT="91425" marB="91425" marR="91425" marL="91425"/>
                </a:tc>
                <a:tc>
                  <a:txBody>
                    <a:bodyPr/>
                    <a:lstStyle/>
                    <a:p>
                      <a:pPr indent="-292100" lvl="0" marL="457200" rtl="0" algn="l">
                        <a:spcBef>
                          <a:spcPts val="0"/>
                        </a:spcBef>
                        <a:spcAft>
                          <a:spcPts val="0"/>
                        </a:spcAft>
                        <a:buSzPts val="1000"/>
                        <a:buChar char="●"/>
                      </a:pPr>
                      <a:r>
                        <a:rPr lang="es" sz="1000"/>
                        <a:t>Si consideramos que tenemos un retraso en el desarrollo, llevar a cabo la contratación de profesionales de mayor experiencia para la supervisión del mismo.</a:t>
                      </a:r>
                      <a:endParaRPr sz="1000"/>
                    </a:p>
                    <a:p>
                      <a:pPr indent="-292100" lvl="0" marL="457200" rtl="0" algn="l">
                        <a:spcBef>
                          <a:spcPts val="0"/>
                        </a:spcBef>
                        <a:spcAft>
                          <a:spcPts val="0"/>
                        </a:spcAft>
                        <a:buSzPts val="1000"/>
                        <a:buChar char="●"/>
                      </a:pPr>
                      <a:r>
                        <a:rPr lang="es" sz="1000"/>
                        <a:t>Delegar tareas a UAMSOFT.</a:t>
                      </a:r>
                      <a:endParaRPr sz="1000"/>
                    </a:p>
                    <a:p>
                      <a:pPr indent="-292100" lvl="0" marL="457200" rtl="0" algn="l">
                        <a:spcBef>
                          <a:spcPts val="0"/>
                        </a:spcBef>
                        <a:spcAft>
                          <a:spcPts val="0"/>
                        </a:spcAft>
                        <a:buSzPts val="1000"/>
                        <a:buChar char="●"/>
                      </a:pPr>
                      <a:r>
                        <a:rPr lang="es" sz="1000"/>
                        <a:t>Delegar taeras a SOFTCOM.</a:t>
                      </a:r>
                      <a:endParaRPr sz="10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21"/>
          <p:cNvSpPr txBox="1"/>
          <p:nvPr>
            <p:ph idx="1" type="subTitle"/>
          </p:nvPr>
        </p:nvSpPr>
        <p:spPr>
          <a:xfrm>
            <a:off x="311700" y="3187300"/>
            <a:ext cx="8520600" cy="18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t>Carlos Molinero Alvarado</a:t>
            </a:r>
            <a:endParaRPr sz="1600"/>
          </a:p>
          <a:p>
            <a:pPr indent="0" lvl="0" marL="0" rtl="0" algn="l">
              <a:spcBef>
                <a:spcPts val="0"/>
              </a:spcBef>
              <a:spcAft>
                <a:spcPts val="0"/>
              </a:spcAft>
              <a:buNone/>
            </a:pPr>
            <a:r>
              <a:rPr lang="es" sz="1100"/>
              <a:t>carlos.molineroa@estudiante.uam.es</a:t>
            </a:r>
            <a:endParaRPr sz="1100"/>
          </a:p>
          <a:p>
            <a:pPr indent="0" lvl="0" marL="0" rtl="0" algn="l">
              <a:spcBef>
                <a:spcPts val="0"/>
              </a:spcBef>
              <a:spcAft>
                <a:spcPts val="0"/>
              </a:spcAft>
              <a:buNone/>
            </a:pPr>
            <a:r>
              <a:rPr b="1" lang="es" sz="1600"/>
              <a:t>Rafael Sánchez Sánchez</a:t>
            </a:r>
            <a:endParaRPr b="1" sz="1600"/>
          </a:p>
          <a:p>
            <a:pPr indent="0" lvl="0" marL="0" rtl="0" algn="l">
              <a:spcBef>
                <a:spcPts val="0"/>
              </a:spcBef>
              <a:spcAft>
                <a:spcPts val="0"/>
              </a:spcAft>
              <a:buNone/>
            </a:pPr>
            <a:r>
              <a:rPr lang="es" sz="1100"/>
              <a:t>rafael.sanchezs@estudiante.uam.es</a:t>
            </a:r>
            <a:endParaRPr sz="1100"/>
          </a:p>
          <a:p>
            <a:pPr indent="0" lvl="0" marL="0" rtl="0" algn="l">
              <a:spcBef>
                <a:spcPts val="0"/>
              </a:spcBef>
              <a:spcAft>
                <a:spcPts val="0"/>
              </a:spcAft>
              <a:buNone/>
            </a:pPr>
            <a:r>
              <a:rPr b="1" lang="es" sz="1600"/>
              <a:t>Alejandro Santorum Varela</a:t>
            </a:r>
            <a:endParaRPr sz="1600"/>
          </a:p>
          <a:p>
            <a:pPr indent="0" lvl="0" marL="0" rtl="0" algn="l">
              <a:spcBef>
                <a:spcPts val="0"/>
              </a:spcBef>
              <a:spcAft>
                <a:spcPts val="0"/>
              </a:spcAft>
              <a:buNone/>
            </a:pPr>
            <a:r>
              <a:rPr lang="es" sz="1100"/>
              <a:t>alejandro.santorum@estudiante.uam.es</a:t>
            </a:r>
            <a:endParaRPr sz="1100"/>
          </a:p>
          <a:p>
            <a:pPr indent="0" lvl="0" marL="0" rtl="0" algn="l">
              <a:spcBef>
                <a:spcPts val="0"/>
              </a:spcBef>
              <a:spcAft>
                <a:spcPts val="0"/>
              </a:spcAft>
              <a:buNone/>
            </a:pPr>
            <a:r>
              <a:rPr b="1" lang="es" sz="1600"/>
              <a:t>Manuel Soto Jiménez</a:t>
            </a:r>
            <a:endParaRPr sz="1600"/>
          </a:p>
          <a:p>
            <a:pPr indent="0" lvl="0" marL="0" rtl="0" algn="l">
              <a:spcBef>
                <a:spcPts val="0"/>
              </a:spcBef>
              <a:spcAft>
                <a:spcPts val="0"/>
              </a:spcAft>
              <a:buNone/>
            </a:pPr>
            <a:r>
              <a:rPr lang="es" sz="1100"/>
              <a:t>manuel.sotoj@estudiante.uam.es</a:t>
            </a:r>
            <a:endParaRPr sz="1100"/>
          </a:p>
          <a:p>
            <a:pPr indent="0" lvl="0" marL="0" rtl="0" algn="ctr">
              <a:spcBef>
                <a:spcPts val="0"/>
              </a:spcBef>
              <a:spcAft>
                <a:spcPts val="0"/>
              </a:spcAft>
              <a:buNone/>
            </a:pPr>
            <a:r>
              <a:t/>
            </a:r>
            <a:endParaRPr/>
          </a:p>
        </p:txBody>
      </p:sp>
      <p:pic>
        <p:nvPicPr>
          <p:cNvPr id="128" name="Google Shape;128;p21"/>
          <p:cNvPicPr preferRelativeResize="0"/>
          <p:nvPr/>
        </p:nvPicPr>
        <p:blipFill>
          <a:blip r:embed="rId4">
            <a:alphaModFix/>
          </a:blip>
          <a:stretch>
            <a:fillRect/>
          </a:stretch>
        </p:blipFill>
        <p:spPr>
          <a:xfrm>
            <a:off x="3729300" y="1742325"/>
            <a:ext cx="1838325" cy="139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