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8" r:id="rId2"/>
    <p:sldId id="259" r:id="rId3"/>
    <p:sldId id="260" r:id="rId4"/>
    <p:sldId id="261" r:id="rId5"/>
    <p:sldId id="262" r:id="rId6"/>
    <p:sldId id="279" r:id="rId7"/>
    <p:sldId id="263" r:id="rId8"/>
    <p:sldId id="272" r:id="rId9"/>
    <p:sldId id="268" r:id="rId10"/>
    <p:sldId id="270" r:id="rId11"/>
    <p:sldId id="269" r:id="rId12"/>
    <p:sldId id="278" r:id="rId13"/>
    <p:sldId id="276" r:id="rId14"/>
    <p:sldId id="256" r:id="rId15"/>
    <p:sldId id="271" r:id="rId16"/>
    <p:sldId id="264" r:id="rId17"/>
    <p:sldId id="273" r:id="rId18"/>
    <p:sldId id="277" r:id="rId19"/>
    <p:sldId id="274" r:id="rId20"/>
    <p:sldId id="275" r:id="rId21"/>
    <p:sldId id="265" r:id="rId22"/>
    <p:sldId id="266" r:id="rId23"/>
    <p:sldId id="267" r:id="rId24"/>
    <p:sldId id="25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985234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F9E72-5576-43AF-BCB8-D79D25326711}" type="datetimeFigureOut">
              <a:rPr lang="fr-FR" smtClean="0"/>
              <a:t>05/02/2024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123926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155124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74599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1888591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378630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115340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5016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37678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143025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F9E72-5576-43AF-BCB8-D79D25326711}" type="datetimeFigureOut">
              <a:rPr lang="fr-FR" smtClean="0"/>
              <a:t>05/02/2024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168553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8F9E72-5576-43AF-BCB8-D79D25326711}" type="datetimeFigureOut">
              <a:rPr lang="fr-FR" smtClean="0"/>
              <a:t>05/02/2024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5587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8F9E72-5576-43AF-BCB8-D79D25326711}" type="datetimeFigureOut">
              <a:rPr lang="fr-FR" smtClean="0"/>
              <a:t>05/02/2024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77279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8F9E72-5576-43AF-BCB8-D79D25326711}" type="datetimeFigureOut">
              <a:rPr lang="fr-FR" smtClean="0"/>
              <a:t>05/02/2024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34251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48F9E72-5576-43AF-BCB8-D79D25326711}" type="datetimeFigureOut">
              <a:rPr lang="fr-FR" smtClean="0"/>
              <a:t>05/02/2024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90314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F9E72-5576-43AF-BCB8-D79D25326711}" type="datetimeFigureOut">
              <a:rPr lang="fr-FR" smtClean="0"/>
              <a:t>05/02/2024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261411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F9E72-5576-43AF-BCB8-D79D25326711}" type="datetimeFigureOut">
              <a:rPr lang="fr-FR" smtClean="0"/>
              <a:t>05/02/2024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CCFAF3B-FF7D-4543-90CA-1A5227237107}" type="slidenum">
              <a:rPr lang="fr-FR" smtClean="0"/>
              <a:t>‹#›</a:t>
            </a:fld>
            <a:endParaRPr lang="fr-FR"/>
          </a:p>
        </p:txBody>
      </p:sp>
    </p:spTree>
    <p:extLst>
      <p:ext uri="{BB962C8B-B14F-4D97-AF65-F5344CB8AC3E}">
        <p14:creationId xmlns:p14="http://schemas.microsoft.com/office/powerpoint/2010/main" val="34902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8F9E72-5576-43AF-BCB8-D79D25326711}" type="datetimeFigureOut">
              <a:rPr lang="fr-FR" smtClean="0"/>
              <a:t>05/02/2024</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CFAF3B-FF7D-4543-90CA-1A5227237107}" type="slidenum">
              <a:rPr lang="fr-FR" smtClean="0"/>
              <a:t>‹#›</a:t>
            </a:fld>
            <a:endParaRPr lang="fr-FR"/>
          </a:p>
        </p:txBody>
      </p:sp>
    </p:spTree>
    <p:extLst>
      <p:ext uri="{BB962C8B-B14F-4D97-AF65-F5344CB8AC3E}">
        <p14:creationId xmlns:p14="http://schemas.microsoft.com/office/powerpoint/2010/main" val="20189235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sj.com/economy/central-banking/fed-shouldnt-take-too-long-to-conclude-inflation-is-beaten-12cbc9c8?page=1" TargetMode="External"/><Relationship Id="rId2" Type="http://schemas.openxmlformats.org/officeDocument/2006/relationships/hyperlink" Target="https://www.morningstar.com/markets/december-us-cpi-report-shows-inflation-34-annual-rate" TargetMode="External"/><Relationship Id="rId1" Type="http://schemas.openxmlformats.org/officeDocument/2006/relationships/slideLayout" Target="../slideLayouts/slideLayout2.xml"/><Relationship Id="rId5" Type="http://schemas.openxmlformats.org/officeDocument/2006/relationships/hyperlink" Target="https://www.lefigaro.fr/conjoncture/christine-lagarde-juge-probable-une-baisse-des-taux-d-interet-cet-ete-20240117" TargetMode="External"/><Relationship Id="rId4" Type="http://schemas.openxmlformats.org/officeDocument/2006/relationships/hyperlink" Target="https://www.euronews.com/business/2024/01/25/lagarde-urges-caution-as-investors-bet-on-ecb-rate-cuts-in-the-near-future#:~:text=Addressing%20credit%20dynamics%2C%20Lagarde%20acknowledged,stabilising%20at%201.9%25%20in%202026."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ist_of_elections_in_202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atinfinance.com/daily-brief/2024/01/02/mexico-kicks-off-2024-with-record-bond-issue/" TargetMode="External"/><Relationship Id="rId2" Type="http://schemas.openxmlformats.org/officeDocument/2006/relationships/hyperlink" Target="https://www.amazon.com/Intelligent-Investor-Definitive-Investing-Essentials/dp/0060555661/ref=sr_1_1?keywords=intelligent+investor&amp;sr=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2945B-FECA-CF37-5426-7B33110B0945}"/>
              </a:ext>
            </a:extLst>
          </p:cNvPr>
          <p:cNvSpPr>
            <a:spLocks noGrp="1"/>
          </p:cNvSpPr>
          <p:nvPr>
            <p:ph type="ctrTitle"/>
          </p:nvPr>
        </p:nvSpPr>
        <p:spPr>
          <a:xfrm>
            <a:off x="1031875" y="1212935"/>
            <a:ext cx="6020177" cy="4432130"/>
          </a:xfrm>
        </p:spPr>
        <p:txBody>
          <a:bodyPr anchor="ctr">
            <a:normAutofit/>
          </a:bodyPr>
          <a:lstStyle/>
          <a:p>
            <a:r>
              <a:rPr lang="fr-FR" sz="6600"/>
              <a:t>Evolution of the s&amp;p 500 from 2016 to 2024</a:t>
            </a:r>
          </a:p>
        </p:txBody>
      </p:sp>
      <p:cxnSp>
        <p:nvCxnSpPr>
          <p:cNvPr id="10"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26" name="Picture 2" descr="En 2022, l'indice S&amp;P 500 a perdu près de 20%">
            <a:extLst>
              <a:ext uri="{FF2B5EF4-FFF2-40B4-BE49-F238E27FC236}">
                <a16:creationId xmlns:a16="http://schemas.microsoft.com/office/drawing/2014/main" id="{A7386141-E4DA-3ECE-6791-01BDFA3E2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265" y="2310606"/>
            <a:ext cx="4048126" cy="223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29237" y="643463"/>
            <a:ext cx="10589369" cy="1608124"/>
          </a:xfrm>
        </p:spPr>
        <p:txBody>
          <a:bodyPr vert="horz" lIns="91440" tIns="45720" rIns="91440" bIns="45720" rtlCol="0" anchor="ctr">
            <a:normAutofit/>
          </a:bodyPr>
          <a:lstStyle/>
          <a:p>
            <a:r>
              <a:rPr lang="en-US" dirty="0"/>
              <a:t>volume for the years 2016 to 2024</a:t>
            </a:r>
          </a:p>
        </p:txBody>
      </p:sp>
      <p:sp>
        <p:nvSpPr>
          <p:cNvPr id="6" name="Content Placeholder 5">
            <a:extLst>
              <a:ext uri="{FF2B5EF4-FFF2-40B4-BE49-F238E27FC236}">
                <a16:creationId xmlns:a16="http://schemas.microsoft.com/office/drawing/2014/main" id="{6DDD3F90-F510-4EC3-4D16-9F89B4A0B991}"/>
              </a:ext>
            </a:extLst>
          </p:cNvPr>
          <p:cNvSpPr>
            <a:spLocks noGrp="1"/>
          </p:cNvSpPr>
          <p:nvPr>
            <p:ph sz="half" idx="2"/>
          </p:nvPr>
        </p:nvSpPr>
        <p:spPr>
          <a:xfrm>
            <a:off x="8023123" y="2679290"/>
            <a:ext cx="3971357" cy="2054942"/>
          </a:xfrm>
        </p:spPr>
        <p:txBody>
          <a:bodyPr vert="horz" lIns="91440" tIns="45720" rIns="91440" bIns="45720" rtlCol="0" anchor="ctr">
            <a:normAutofit/>
          </a:bodyPr>
          <a:lstStyle/>
          <a:p>
            <a:pPr marL="0" indent="0"/>
            <a:r>
              <a:rPr lang="en-US" sz="2300" dirty="0"/>
              <a:t> Volume is not showing a significant pattern.</a:t>
            </a:r>
          </a:p>
          <a:p>
            <a:pPr marL="0" indent="0"/>
            <a:r>
              <a:rPr lang="en-US" sz="2300" dirty="0"/>
              <a:t> It went up during March 2020 because of COVID -19.</a:t>
            </a:r>
          </a:p>
        </p:txBody>
      </p:sp>
      <p:pic>
        <p:nvPicPr>
          <p:cNvPr id="8" name="Content Placeholder 7" descr="A graph of a graph&#10;&#10;Description automatically generated with medium confidence">
            <a:extLst>
              <a:ext uri="{FF2B5EF4-FFF2-40B4-BE49-F238E27FC236}">
                <a16:creationId xmlns:a16="http://schemas.microsoft.com/office/drawing/2014/main" id="{B5FEFF0B-F625-7948-EF9E-09651957F4C9}"/>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1505" y="2399071"/>
            <a:ext cx="7766231" cy="2615381"/>
          </a:xfrm>
        </p:spPr>
      </p:pic>
    </p:spTree>
    <p:extLst>
      <p:ext uri="{BB962C8B-B14F-4D97-AF65-F5344CB8AC3E}">
        <p14:creationId xmlns:p14="http://schemas.microsoft.com/office/powerpoint/2010/main" val="75700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29237" y="643463"/>
            <a:ext cx="10589369" cy="1608124"/>
          </a:xfrm>
        </p:spPr>
        <p:txBody>
          <a:bodyPr vert="horz" lIns="91440" tIns="45720" rIns="91440" bIns="45720" rtlCol="0" anchor="ctr">
            <a:normAutofit/>
          </a:bodyPr>
          <a:lstStyle/>
          <a:p>
            <a:r>
              <a:rPr lang="en-US" dirty="0"/>
              <a:t>Correlation between volume and closing price </a:t>
            </a:r>
          </a:p>
        </p:txBody>
      </p:sp>
      <p:sp>
        <p:nvSpPr>
          <p:cNvPr id="6" name="Content Placeholder 5">
            <a:extLst>
              <a:ext uri="{FF2B5EF4-FFF2-40B4-BE49-F238E27FC236}">
                <a16:creationId xmlns:a16="http://schemas.microsoft.com/office/drawing/2014/main" id="{6DDD3F90-F510-4EC3-4D16-9F89B4A0B991}"/>
              </a:ext>
            </a:extLst>
          </p:cNvPr>
          <p:cNvSpPr>
            <a:spLocks noGrp="1"/>
          </p:cNvSpPr>
          <p:nvPr>
            <p:ph sz="half" idx="2"/>
          </p:nvPr>
        </p:nvSpPr>
        <p:spPr>
          <a:xfrm>
            <a:off x="7294302" y="2090921"/>
            <a:ext cx="4553541" cy="3972232"/>
          </a:xfrm>
        </p:spPr>
        <p:txBody>
          <a:bodyPr vert="horz" lIns="91440" tIns="45720" rIns="91440" bIns="45720" rtlCol="0" anchor="ctr">
            <a:normAutofit/>
          </a:bodyPr>
          <a:lstStyle/>
          <a:p>
            <a:pPr marL="0" indent="0"/>
            <a:r>
              <a:rPr lang="en-US" sz="2000" dirty="0"/>
              <a:t>The correlation coefficient between Volume and Closing Price is 0.19.</a:t>
            </a:r>
          </a:p>
          <a:p>
            <a:pPr marL="0" indent="0"/>
            <a:r>
              <a:rPr lang="en-US" sz="2000" dirty="0"/>
              <a:t>Since the correlation coefficient is close to 0, we can state that there is no correlation between Volume and Closing Price.</a:t>
            </a:r>
          </a:p>
          <a:p>
            <a:pPr marL="0" indent="0"/>
            <a:r>
              <a:rPr lang="en-US" sz="2000" dirty="0"/>
              <a:t>Data is importantly dispersed around the regression line.</a:t>
            </a:r>
          </a:p>
          <a:p>
            <a:pPr marL="0" indent="0"/>
            <a:r>
              <a:rPr lang="en-US" sz="2000" dirty="0"/>
              <a:t>From the plot, we can see that there is no correlation between Volume and Closing Price.</a:t>
            </a:r>
          </a:p>
        </p:txBody>
      </p:sp>
      <p:pic>
        <p:nvPicPr>
          <p:cNvPr id="7" name="Content Placeholder 6" descr="A diagram of blue dots&#10;&#10;Description automatically generated">
            <a:extLst>
              <a:ext uri="{FF2B5EF4-FFF2-40B4-BE49-F238E27FC236}">
                <a16:creationId xmlns:a16="http://schemas.microsoft.com/office/drawing/2014/main" id="{798F6EFF-E1FB-0C1D-30B2-11161DA336B8}"/>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72473" y="1917291"/>
            <a:ext cx="6192592" cy="4680154"/>
          </a:xfrm>
        </p:spPr>
      </p:pic>
    </p:spTree>
    <p:extLst>
      <p:ext uri="{BB962C8B-B14F-4D97-AF65-F5344CB8AC3E}">
        <p14:creationId xmlns:p14="http://schemas.microsoft.com/office/powerpoint/2010/main" val="158783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5C4C-9514-EC8B-879C-E1CDB7D23057}"/>
              </a:ext>
            </a:extLst>
          </p:cNvPr>
          <p:cNvSpPr>
            <a:spLocks noGrp="1"/>
          </p:cNvSpPr>
          <p:nvPr>
            <p:ph type="title"/>
          </p:nvPr>
        </p:nvSpPr>
        <p:spPr>
          <a:xfrm>
            <a:off x="2150809" y="2700866"/>
            <a:ext cx="8359876" cy="1456267"/>
          </a:xfrm>
        </p:spPr>
        <p:txBody>
          <a:bodyPr/>
          <a:lstStyle/>
          <a:p>
            <a:pPr algn="ctr"/>
            <a:r>
              <a:rPr lang="fr-FR" dirty="0"/>
              <a:t>Interactive Dashboard</a:t>
            </a:r>
            <a:endParaRPr lang="en-US" dirty="0"/>
          </a:p>
        </p:txBody>
      </p:sp>
    </p:spTree>
    <p:extLst>
      <p:ext uri="{BB962C8B-B14F-4D97-AF65-F5344CB8AC3E}">
        <p14:creationId xmlns:p14="http://schemas.microsoft.com/office/powerpoint/2010/main" val="303896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5C4C-9514-EC8B-879C-E1CDB7D23057}"/>
              </a:ext>
            </a:extLst>
          </p:cNvPr>
          <p:cNvSpPr>
            <a:spLocks noGrp="1"/>
          </p:cNvSpPr>
          <p:nvPr>
            <p:ph type="title"/>
          </p:nvPr>
        </p:nvSpPr>
        <p:spPr/>
        <p:txBody>
          <a:bodyPr/>
          <a:lstStyle/>
          <a:p>
            <a:pPr algn="ctr"/>
            <a:r>
              <a:rPr lang="fr-FR" dirty="0"/>
              <a:t>Interactive Dashboard</a:t>
            </a:r>
          </a:p>
        </p:txBody>
      </p:sp>
      <p:sp>
        <p:nvSpPr>
          <p:cNvPr id="3" name="Content Placeholder 2">
            <a:extLst>
              <a:ext uri="{FF2B5EF4-FFF2-40B4-BE49-F238E27FC236}">
                <a16:creationId xmlns:a16="http://schemas.microsoft.com/office/drawing/2014/main" id="{17BD7ABD-323D-97D2-AE0F-03A7372ACF81}"/>
              </a:ext>
            </a:extLst>
          </p:cNvPr>
          <p:cNvSpPr>
            <a:spLocks noGrp="1"/>
          </p:cNvSpPr>
          <p:nvPr>
            <p:ph idx="1"/>
          </p:nvPr>
        </p:nvSpPr>
        <p:spPr>
          <a:xfrm>
            <a:off x="235973" y="2142067"/>
            <a:ext cx="11798711" cy="3649133"/>
          </a:xfrm>
        </p:spPr>
        <p:txBody>
          <a:bodyPr>
            <a:normAutofit/>
          </a:bodyPr>
          <a:lstStyle/>
          <a:p>
            <a:r>
              <a:rPr lang="en-US" sz="4000"/>
              <a:t>The following dashboard is used to actively study data</a:t>
            </a:r>
          </a:p>
        </p:txBody>
      </p:sp>
    </p:spTree>
    <p:extLst>
      <p:ext uri="{BB962C8B-B14F-4D97-AF65-F5344CB8AC3E}">
        <p14:creationId xmlns:p14="http://schemas.microsoft.com/office/powerpoint/2010/main" val="319734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59ABDF98-7E4D-86DC-A964-8D82AB6E4142}"/>
                  </a:ext>
                </a:extLst>
              </p:cNvPr>
              <p:cNvGraphicFramePr>
                <a:graphicFrameLocks noGrp="1"/>
              </p:cNvGraphicFramePr>
              <p:nvPr>
                <p:extLst>
                  <p:ext uri="{D42A27DB-BD31-4B8C-83A1-F6EECF244321}">
                    <p14:modId xmlns:p14="http://schemas.microsoft.com/office/powerpoint/2010/main" val="2754249181"/>
                  </p:ext>
                </p:extLst>
              </p:nvPr>
            </p:nvGraphicFramePr>
            <p:xfrm>
              <a:off x="578499" y="401216"/>
              <a:ext cx="10870162" cy="61208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59ABDF98-7E4D-86DC-A964-8D82AB6E4142}"/>
                  </a:ext>
                </a:extLst>
              </p:cNvPr>
              <p:cNvPicPr>
                <a:picLocks noGrp="1" noRot="1" noChangeAspect="1" noMove="1" noResize="1" noEditPoints="1" noAdjustHandles="1" noChangeArrowheads="1" noChangeShapeType="1"/>
              </p:cNvPicPr>
              <p:nvPr/>
            </p:nvPicPr>
            <p:blipFill>
              <a:blip r:embed="rId3"/>
              <a:stretch>
                <a:fillRect/>
              </a:stretch>
            </p:blipFill>
            <p:spPr>
              <a:xfrm>
                <a:off x="578499" y="401216"/>
                <a:ext cx="10870162" cy="6120882"/>
              </a:xfrm>
              <a:prstGeom prst="rect">
                <a:avLst/>
              </a:prstGeom>
            </p:spPr>
          </p:pic>
        </mc:Fallback>
      </mc:AlternateContent>
    </p:spTree>
    <p:extLst>
      <p:ext uri="{BB962C8B-B14F-4D97-AF65-F5344CB8AC3E}">
        <p14:creationId xmlns:p14="http://schemas.microsoft.com/office/powerpoint/2010/main" val="192222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5C4C-9514-EC8B-879C-E1CDB7D23057}"/>
              </a:ext>
            </a:extLst>
          </p:cNvPr>
          <p:cNvSpPr>
            <a:spLocks noGrp="1"/>
          </p:cNvSpPr>
          <p:nvPr>
            <p:ph type="title"/>
          </p:nvPr>
        </p:nvSpPr>
        <p:spPr>
          <a:xfrm>
            <a:off x="2150809" y="2700866"/>
            <a:ext cx="8359876" cy="1456267"/>
          </a:xfrm>
        </p:spPr>
        <p:txBody>
          <a:bodyPr/>
          <a:lstStyle/>
          <a:p>
            <a:r>
              <a:rPr lang="en-US" dirty="0"/>
              <a:t>DISCUSSION, findings and implications</a:t>
            </a:r>
          </a:p>
        </p:txBody>
      </p:sp>
    </p:spTree>
    <p:extLst>
      <p:ext uri="{BB962C8B-B14F-4D97-AF65-F5344CB8AC3E}">
        <p14:creationId xmlns:p14="http://schemas.microsoft.com/office/powerpoint/2010/main" val="320545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0" y="88491"/>
            <a:ext cx="10131425" cy="1456267"/>
          </a:xfrm>
        </p:spPr>
        <p:txBody>
          <a:bodyPr/>
          <a:lstStyle/>
          <a:p>
            <a:r>
              <a:rPr lang="fr-FR" dirty="0"/>
              <a:t>discussion</a:t>
            </a:r>
          </a:p>
        </p:txBody>
      </p:sp>
      <p:sp>
        <p:nvSpPr>
          <p:cNvPr id="2" name="Content Placeholder 1">
            <a:extLst>
              <a:ext uri="{FF2B5EF4-FFF2-40B4-BE49-F238E27FC236}">
                <a16:creationId xmlns:a16="http://schemas.microsoft.com/office/drawing/2014/main" id="{18B81B9F-7F08-27CE-1263-BB519B92289B}"/>
              </a:ext>
            </a:extLst>
          </p:cNvPr>
          <p:cNvSpPr>
            <a:spLocks noGrp="1"/>
          </p:cNvSpPr>
          <p:nvPr>
            <p:ph idx="1"/>
          </p:nvPr>
        </p:nvSpPr>
        <p:spPr/>
        <p:txBody>
          <a:bodyPr>
            <a:noAutofit/>
          </a:bodyPr>
          <a:lstStyle/>
          <a:p>
            <a:r>
              <a:rPr lang="en-US" sz="2800" dirty="0"/>
              <a:t>The S&amp;P 500 went up to a historical level of 4.9 k in January – February 2024 due to NVIDIA processors used for AI and the semi-conductor companies like Qualcomm.</a:t>
            </a:r>
          </a:p>
          <a:p>
            <a:r>
              <a:rPr lang="en-US" sz="2800" dirty="0"/>
              <a:t>COVID-19 did not seem to affect the progress of the S&amp;P 500. </a:t>
            </a:r>
            <a:r>
              <a:rPr lang="en-US" sz="2800" dirty="0">
                <a:sym typeface="Wingdings" panose="05000000000000000000" pitchFamily="2" charset="2"/>
              </a:rPr>
              <a:t> This implies that economy is growing despite a slow production for the years 2020-2022.</a:t>
            </a:r>
          </a:p>
          <a:p>
            <a:r>
              <a:rPr lang="en-US" sz="2800" dirty="0">
                <a:sym typeface="Wingdings" panose="05000000000000000000" pitchFamily="2" charset="2"/>
              </a:rPr>
              <a:t>Volume is lower compared to previous years because the Closing price is at its maximum</a:t>
            </a:r>
          </a:p>
          <a:p>
            <a:pPr lvl="1">
              <a:buFont typeface="Wingdings" panose="05000000000000000000" pitchFamily="2" charset="2"/>
              <a:buChar char="§"/>
            </a:pPr>
            <a:r>
              <a:rPr lang="en-US" sz="2800" dirty="0">
                <a:sym typeface="Wingdings" panose="05000000000000000000" pitchFamily="2" charset="2"/>
              </a:rPr>
              <a:t>It was the converse during the COVID-19 era, where it was high during March 2020.</a:t>
            </a:r>
            <a:endParaRPr lang="en-US" sz="2800" dirty="0"/>
          </a:p>
        </p:txBody>
      </p:sp>
    </p:spTree>
    <p:extLst>
      <p:ext uri="{BB962C8B-B14F-4D97-AF65-F5344CB8AC3E}">
        <p14:creationId xmlns:p14="http://schemas.microsoft.com/office/powerpoint/2010/main" val="169555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0" y="88491"/>
            <a:ext cx="10131425" cy="1456267"/>
          </a:xfrm>
        </p:spPr>
        <p:txBody>
          <a:bodyPr/>
          <a:lstStyle/>
          <a:p>
            <a:r>
              <a:rPr lang="en-US" dirty="0"/>
              <a:t>Future implications</a:t>
            </a:r>
          </a:p>
        </p:txBody>
      </p:sp>
      <p:sp>
        <p:nvSpPr>
          <p:cNvPr id="2" name="Content Placeholder 1">
            <a:extLst>
              <a:ext uri="{FF2B5EF4-FFF2-40B4-BE49-F238E27FC236}">
                <a16:creationId xmlns:a16="http://schemas.microsoft.com/office/drawing/2014/main" id="{18B81B9F-7F08-27CE-1263-BB519B92289B}"/>
              </a:ext>
            </a:extLst>
          </p:cNvPr>
          <p:cNvSpPr>
            <a:spLocks noGrp="1"/>
          </p:cNvSpPr>
          <p:nvPr>
            <p:ph idx="1"/>
          </p:nvPr>
        </p:nvSpPr>
        <p:spPr>
          <a:xfrm>
            <a:off x="481781" y="1268361"/>
            <a:ext cx="11415251" cy="5338916"/>
          </a:xfrm>
        </p:spPr>
        <p:txBody>
          <a:bodyPr>
            <a:noAutofit/>
          </a:bodyPr>
          <a:lstStyle/>
          <a:p>
            <a:r>
              <a:rPr lang="en-US" sz="2400" dirty="0"/>
              <a:t>The increasing in the index of the S&amp;P 500 shows that supplying, and production of the American economy is well behaving as told by the FED Chair Jerome Powell.</a:t>
            </a:r>
          </a:p>
          <a:p>
            <a:r>
              <a:rPr lang="en-US" sz="2400" dirty="0">
                <a:hlinkClick r:id="rId2"/>
              </a:rPr>
              <a:t>Therefore, Headline CPI went down from 6.4 in January 2023 % to 3.4 % in December 2023.</a:t>
            </a:r>
            <a:endParaRPr lang="en-US" sz="2400" dirty="0"/>
          </a:p>
          <a:p>
            <a:r>
              <a:rPr lang="en-US" sz="2400" dirty="0">
                <a:hlinkClick r:id="rId3"/>
              </a:rPr>
              <a:t> However, the FED is still cautious about rate decreasing, to maintain low inflation rates.</a:t>
            </a:r>
            <a:endParaRPr lang="en-US" sz="2400" dirty="0"/>
          </a:p>
          <a:p>
            <a:r>
              <a:rPr lang="en-US" sz="2400" dirty="0"/>
              <a:t>In Europe, ECB Chair, Christine Lagarde is more cautious with rates drop, since </a:t>
            </a:r>
            <a:r>
              <a:rPr lang="en-US" sz="2400" dirty="0">
                <a:hlinkClick r:id="rId4"/>
              </a:rPr>
              <a:t>The Euro Zone experienced stagflation in December 2023</a:t>
            </a:r>
            <a:r>
              <a:rPr lang="en-US" sz="2400" dirty="0"/>
              <a:t>.  Therefore, ECB is committed to a data-dependent approach and will make decisions on a meeting-by-meeting basis. However, </a:t>
            </a:r>
            <a:r>
              <a:rPr lang="en-US" sz="2400" dirty="0">
                <a:hlinkClick r:id="rId5"/>
              </a:rPr>
              <a:t>she said that ECB is positive about decreasing rates in summer 2024</a:t>
            </a:r>
            <a:r>
              <a:rPr lang="en-US" sz="2400" dirty="0"/>
              <a:t>.</a:t>
            </a:r>
          </a:p>
        </p:txBody>
      </p:sp>
    </p:spTree>
    <p:extLst>
      <p:ext uri="{BB962C8B-B14F-4D97-AF65-F5344CB8AC3E}">
        <p14:creationId xmlns:p14="http://schemas.microsoft.com/office/powerpoint/2010/main" val="379729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0" y="88491"/>
            <a:ext cx="10131425" cy="1456267"/>
          </a:xfrm>
        </p:spPr>
        <p:txBody>
          <a:bodyPr/>
          <a:lstStyle/>
          <a:p>
            <a:r>
              <a:rPr lang="fr-FR" dirty="0"/>
              <a:t>Future implications</a:t>
            </a:r>
          </a:p>
        </p:txBody>
      </p:sp>
      <p:sp>
        <p:nvSpPr>
          <p:cNvPr id="2" name="Content Placeholder 1">
            <a:extLst>
              <a:ext uri="{FF2B5EF4-FFF2-40B4-BE49-F238E27FC236}">
                <a16:creationId xmlns:a16="http://schemas.microsoft.com/office/drawing/2014/main" id="{18B81B9F-7F08-27CE-1263-BB519B92289B}"/>
              </a:ext>
            </a:extLst>
          </p:cNvPr>
          <p:cNvSpPr>
            <a:spLocks noGrp="1"/>
          </p:cNvSpPr>
          <p:nvPr>
            <p:ph idx="1"/>
          </p:nvPr>
        </p:nvSpPr>
        <p:spPr>
          <a:xfrm>
            <a:off x="685801" y="1317523"/>
            <a:ext cx="11240728" cy="5181600"/>
          </a:xfrm>
        </p:spPr>
        <p:txBody>
          <a:bodyPr>
            <a:noAutofit/>
          </a:bodyPr>
          <a:lstStyle/>
          <a:p>
            <a:r>
              <a:rPr lang="en-US" sz="3000" dirty="0"/>
              <a:t>Forecast an ETF Index prices can be done by different means. However, some future events must be considered:</a:t>
            </a:r>
          </a:p>
          <a:p>
            <a:pPr lvl="2"/>
            <a:r>
              <a:rPr lang="en-US" sz="3000" dirty="0"/>
              <a:t>Growing inflation caused by wars in Ukraine and Palestine.</a:t>
            </a:r>
          </a:p>
          <a:p>
            <a:pPr lvl="2"/>
            <a:r>
              <a:rPr lang="en-US" sz="3000" dirty="0"/>
              <a:t>Blocking of Suez Channel by the Houthi movement.</a:t>
            </a:r>
          </a:p>
          <a:p>
            <a:pPr lvl="2"/>
            <a:r>
              <a:rPr lang="en-US" sz="3000" dirty="0">
                <a:hlinkClick r:id="rId2"/>
              </a:rPr>
              <a:t>Future elections around the World in 2024 (USA, EU, Mexico, Africa, Asia, Oceania, etc..)</a:t>
            </a:r>
            <a:endParaRPr lang="en-US" sz="3000" dirty="0"/>
          </a:p>
        </p:txBody>
      </p:sp>
    </p:spTree>
    <p:extLst>
      <p:ext uri="{BB962C8B-B14F-4D97-AF65-F5344CB8AC3E}">
        <p14:creationId xmlns:p14="http://schemas.microsoft.com/office/powerpoint/2010/main" val="2139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0" y="88491"/>
            <a:ext cx="10131425" cy="1456267"/>
          </a:xfrm>
        </p:spPr>
        <p:txBody>
          <a:bodyPr/>
          <a:lstStyle/>
          <a:p>
            <a:r>
              <a:rPr lang="fr-FR" dirty="0"/>
              <a:t>Future implications</a:t>
            </a:r>
          </a:p>
        </p:txBody>
      </p:sp>
      <p:sp>
        <p:nvSpPr>
          <p:cNvPr id="2" name="Content Placeholder 1">
            <a:extLst>
              <a:ext uri="{FF2B5EF4-FFF2-40B4-BE49-F238E27FC236}">
                <a16:creationId xmlns:a16="http://schemas.microsoft.com/office/drawing/2014/main" id="{18B81B9F-7F08-27CE-1263-BB519B92289B}"/>
              </a:ext>
            </a:extLst>
          </p:cNvPr>
          <p:cNvSpPr>
            <a:spLocks noGrp="1"/>
          </p:cNvSpPr>
          <p:nvPr>
            <p:ph idx="1"/>
          </p:nvPr>
        </p:nvSpPr>
        <p:spPr>
          <a:xfrm>
            <a:off x="685801" y="1317523"/>
            <a:ext cx="10131425" cy="5181600"/>
          </a:xfrm>
        </p:spPr>
        <p:txBody>
          <a:bodyPr>
            <a:noAutofit/>
          </a:bodyPr>
          <a:lstStyle/>
          <a:p>
            <a:r>
              <a:rPr lang="en-US" sz="3200" dirty="0"/>
              <a:t>Because of the present and future instabilities, and the inflation, </a:t>
            </a:r>
            <a:r>
              <a:rPr lang="en-US" sz="3200" dirty="0">
                <a:hlinkClick r:id="rId2"/>
              </a:rPr>
              <a:t>Benjamin Graham </a:t>
            </a:r>
            <a:r>
              <a:rPr lang="en-US" sz="3200" dirty="0"/>
              <a:t>recommends to invest in Government Bonds:</a:t>
            </a:r>
          </a:p>
          <a:p>
            <a:pPr lvl="2"/>
            <a:r>
              <a:rPr lang="en-US" sz="3200" dirty="0">
                <a:hlinkClick r:id="rId3"/>
              </a:rPr>
              <a:t>Mexico is going to emit bonds to finance future projects before the actual President Andrés Manuel López Obrador leaves the charge.</a:t>
            </a:r>
            <a:endParaRPr lang="en-US" sz="3200" dirty="0"/>
          </a:p>
          <a:p>
            <a:pPr marL="914400" lvl="2" indent="0">
              <a:buNone/>
            </a:pPr>
            <a:r>
              <a:rPr lang="en-US" sz="3200" dirty="0"/>
              <a:t> </a:t>
            </a:r>
          </a:p>
        </p:txBody>
      </p:sp>
    </p:spTree>
    <p:extLst>
      <p:ext uri="{BB962C8B-B14F-4D97-AF65-F5344CB8AC3E}">
        <p14:creationId xmlns:p14="http://schemas.microsoft.com/office/powerpoint/2010/main" val="273262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592283" y="69593"/>
            <a:ext cx="10131425" cy="1456267"/>
          </a:xfrm>
        </p:spPr>
        <p:txBody>
          <a:bodyPr/>
          <a:lstStyle/>
          <a:p>
            <a:r>
              <a:rPr lang="fr-FR" dirty="0" err="1"/>
              <a:t>outline</a:t>
            </a:r>
            <a:endParaRPr lang="fr-FR" dirty="0"/>
          </a:p>
        </p:txBody>
      </p:sp>
      <p:sp>
        <p:nvSpPr>
          <p:cNvPr id="5" name="Content Placeholder 4">
            <a:extLst>
              <a:ext uri="{FF2B5EF4-FFF2-40B4-BE49-F238E27FC236}">
                <a16:creationId xmlns:a16="http://schemas.microsoft.com/office/drawing/2014/main" id="{5DE55B82-EC8A-4085-EA9C-450E519E3403}"/>
              </a:ext>
            </a:extLst>
          </p:cNvPr>
          <p:cNvSpPr>
            <a:spLocks noGrp="1"/>
          </p:cNvSpPr>
          <p:nvPr>
            <p:ph sz="half" idx="1"/>
          </p:nvPr>
        </p:nvSpPr>
        <p:spPr>
          <a:xfrm>
            <a:off x="90061" y="2158166"/>
            <a:ext cx="4159821" cy="3649134"/>
          </a:xfrm>
        </p:spPr>
        <p:txBody>
          <a:bodyPr>
            <a:normAutofit/>
          </a:bodyPr>
          <a:lstStyle/>
          <a:p>
            <a:endParaRPr lang="fr-FR" dirty="0"/>
          </a:p>
        </p:txBody>
      </p:sp>
      <p:sp>
        <p:nvSpPr>
          <p:cNvPr id="6" name="Content Placeholder 5">
            <a:extLst>
              <a:ext uri="{FF2B5EF4-FFF2-40B4-BE49-F238E27FC236}">
                <a16:creationId xmlns:a16="http://schemas.microsoft.com/office/drawing/2014/main" id="{6DDD3F90-F510-4EC3-4D16-9F89B4A0B991}"/>
              </a:ext>
            </a:extLst>
          </p:cNvPr>
          <p:cNvSpPr>
            <a:spLocks noGrp="1"/>
          </p:cNvSpPr>
          <p:nvPr>
            <p:ph sz="half" idx="2"/>
          </p:nvPr>
        </p:nvSpPr>
        <p:spPr>
          <a:xfrm>
            <a:off x="4608866" y="1965422"/>
            <a:ext cx="7311389" cy="3649133"/>
          </a:xfrm>
        </p:spPr>
        <p:txBody>
          <a:bodyPr>
            <a:noAutofit/>
          </a:bodyPr>
          <a:lstStyle/>
          <a:p>
            <a:r>
              <a:rPr lang="en-US" sz="1900" dirty="0"/>
              <a:t>Executive Summary</a:t>
            </a:r>
          </a:p>
          <a:p>
            <a:r>
              <a:rPr lang="en-US" sz="1900" dirty="0"/>
              <a:t>Introduction</a:t>
            </a:r>
          </a:p>
          <a:p>
            <a:r>
              <a:rPr lang="en-US" sz="1900" dirty="0"/>
              <a:t>Methodology</a:t>
            </a:r>
          </a:p>
          <a:p>
            <a:r>
              <a:rPr lang="en-US" sz="1900" dirty="0"/>
              <a:t>Results</a:t>
            </a:r>
          </a:p>
          <a:p>
            <a:pPr lvl="1"/>
            <a:r>
              <a:rPr lang="en-US" sz="1900" dirty="0"/>
              <a:t>Closing price during 2016 – 2024</a:t>
            </a:r>
          </a:p>
          <a:p>
            <a:pPr lvl="1"/>
            <a:r>
              <a:rPr lang="en-US" sz="1900" dirty="0"/>
              <a:t>Closing Price with Months and years</a:t>
            </a:r>
          </a:p>
          <a:p>
            <a:pPr lvl="1"/>
            <a:r>
              <a:rPr lang="en-US" sz="1900" dirty="0"/>
              <a:t>Volatility</a:t>
            </a:r>
          </a:p>
          <a:p>
            <a:pPr lvl="1"/>
            <a:r>
              <a:rPr lang="en-US" sz="1900" dirty="0"/>
              <a:t>Volume for the years 2016 to 2024</a:t>
            </a:r>
          </a:p>
          <a:p>
            <a:pPr lvl="1"/>
            <a:r>
              <a:rPr lang="en-US" sz="1900" dirty="0"/>
              <a:t>Volume for the years 2016 to 2024</a:t>
            </a:r>
          </a:p>
          <a:p>
            <a:pPr lvl="1"/>
            <a:r>
              <a:rPr lang="en-US" sz="1900" dirty="0"/>
              <a:t>Correlation between volume and closing price </a:t>
            </a:r>
          </a:p>
          <a:p>
            <a:r>
              <a:rPr lang="en-US" sz="1900" dirty="0"/>
              <a:t>Interactive Dashboard</a:t>
            </a:r>
          </a:p>
          <a:p>
            <a:r>
              <a:rPr lang="en-US" sz="1900" dirty="0"/>
              <a:t>Discussion, Findings and Implications</a:t>
            </a:r>
          </a:p>
          <a:p>
            <a:r>
              <a:rPr lang="en-US" sz="1900" dirty="0"/>
              <a:t>Conclusion</a:t>
            </a:r>
          </a:p>
          <a:p>
            <a:r>
              <a:rPr lang="en-US" sz="1900" dirty="0"/>
              <a:t>Appendix</a:t>
            </a:r>
          </a:p>
        </p:txBody>
      </p:sp>
      <p:pic>
        <p:nvPicPr>
          <p:cNvPr id="2050" name="Picture 2" descr="Report paper icon outline style Royalty Free Vector Image">
            <a:extLst>
              <a:ext uri="{FF2B5EF4-FFF2-40B4-BE49-F238E27FC236}">
                <a16:creationId xmlns:a16="http://schemas.microsoft.com/office/drawing/2014/main" id="{9F12B585-98BB-110B-B486-9F1409DA6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45" y="2147775"/>
            <a:ext cx="3653912" cy="394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7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0" y="88491"/>
            <a:ext cx="10131425" cy="1456267"/>
          </a:xfrm>
        </p:spPr>
        <p:txBody>
          <a:bodyPr/>
          <a:lstStyle/>
          <a:p>
            <a:r>
              <a:rPr lang="fr-FR" dirty="0"/>
              <a:t>Future implications</a:t>
            </a:r>
          </a:p>
        </p:txBody>
      </p:sp>
      <p:sp>
        <p:nvSpPr>
          <p:cNvPr id="2" name="Content Placeholder 1">
            <a:extLst>
              <a:ext uri="{FF2B5EF4-FFF2-40B4-BE49-F238E27FC236}">
                <a16:creationId xmlns:a16="http://schemas.microsoft.com/office/drawing/2014/main" id="{18B81B9F-7F08-27CE-1263-BB519B92289B}"/>
              </a:ext>
            </a:extLst>
          </p:cNvPr>
          <p:cNvSpPr>
            <a:spLocks noGrp="1"/>
          </p:cNvSpPr>
          <p:nvPr>
            <p:ph idx="1"/>
          </p:nvPr>
        </p:nvSpPr>
        <p:spPr>
          <a:xfrm>
            <a:off x="685801" y="1317523"/>
            <a:ext cx="10131425" cy="5181600"/>
          </a:xfrm>
        </p:spPr>
        <p:txBody>
          <a:bodyPr>
            <a:noAutofit/>
          </a:bodyPr>
          <a:lstStyle/>
          <a:p>
            <a:r>
              <a:rPr lang="en-US" sz="3200" dirty="0"/>
              <a:t>It is out of the scope of this study to forecast the Closing Price, but it is better to use Neural Networks (LSTM model), instead of ARIMA, because stock prices are not stationary.</a:t>
            </a:r>
          </a:p>
          <a:p>
            <a:pPr lvl="2">
              <a:buFont typeface="Wingdings" panose="05000000000000000000" pitchFamily="2" charset="2"/>
              <a:buChar char="Ø"/>
            </a:pPr>
            <a:r>
              <a:rPr lang="en-US" sz="2800" dirty="0"/>
              <a:t>Refer to the data science team.</a:t>
            </a:r>
          </a:p>
          <a:p>
            <a:pPr marL="914400" lvl="2" indent="0">
              <a:buNone/>
            </a:pPr>
            <a:r>
              <a:rPr lang="en-US" sz="3200" dirty="0"/>
              <a:t> </a:t>
            </a:r>
          </a:p>
        </p:txBody>
      </p:sp>
    </p:spTree>
    <p:extLst>
      <p:ext uri="{BB962C8B-B14F-4D97-AF65-F5344CB8AC3E}">
        <p14:creationId xmlns:p14="http://schemas.microsoft.com/office/powerpoint/2010/main" val="21910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1" y="137649"/>
            <a:ext cx="10131425" cy="1456267"/>
          </a:xfrm>
        </p:spPr>
        <p:txBody>
          <a:bodyPr/>
          <a:lstStyle/>
          <a:p>
            <a:r>
              <a:rPr lang="fr-FR" dirty="0"/>
              <a:t>conclusion</a:t>
            </a:r>
          </a:p>
        </p:txBody>
      </p:sp>
      <p:sp>
        <p:nvSpPr>
          <p:cNvPr id="2" name="Content Placeholder 1">
            <a:extLst>
              <a:ext uri="{FF2B5EF4-FFF2-40B4-BE49-F238E27FC236}">
                <a16:creationId xmlns:a16="http://schemas.microsoft.com/office/drawing/2014/main" id="{D84E7864-3D7B-A8D4-6AE1-36F2B152D44D}"/>
              </a:ext>
            </a:extLst>
          </p:cNvPr>
          <p:cNvSpPr>
            <a:spLocks noGrp="1"/>
          </p:cNvSpPr>
          <p:nvPr>
            <p:ph idx="1"/>
          </p:nvPr>
        </p:nvSpPr>
        <p:spPr/>
        <p:txBody>
          <a:bodyPr>
            <a:noAutofit/>
          </a:bodyPr>
          <a:lstStyle/>
          <a:p>
            <a:r>
              <a:rPr lang="en-US" sz="2200" dirty="0"/>
              <a:t>For the period 2016-2024, the Closing Prices of the S&amp;P 500 were not affected by the 1</a:t>
            </a:r>
            <a:r>
              <a:rPr lang="en-US" sz="2200" baseline="30000" dirty="0"/>
              <a:t>st</a:t>
            </a:r>
            <a:r>
              <a:rPr lang="en-US" sz="2200" dirty="0"/>
              <a:t> election of the former President Donald Trump, so it is expected that no change will occur if he wins again.</a:t>
            </a:r>
          </a:p>
          <a:p>
            <a:r>
              <a:rPr lang="en-US" sz="2200" dirty="0"/>
              <a:t>Instead of a decrease during March 2020, COVID-19 didn’t seem to affect the further performances of the S&amp;P 500 Closing Price. Conversely, the prices rose above the previous January 2020 levels.</a:t>
            </a:r>
          </a:p>
          <a:p>
            <a:r>
              <a:rPr lang="en-US" sz="2200" dirty="0"/>
              <a:t>The Closing price increased for the years following the COVID-19 period and it reached a maximum of 4.9 k in January 2024.</a:t>
            </a:r>
          </a:p>
          <a:p>
            <a:r>
              <a:rPr lang="en-US" sz="2200" dirty="0"/>
              <a:t>This maximum is due to semiconductor and processor industries, since they are producing technology used for further AI applications.</a:t>
            </a:r>
          </a:p>
          <a:p>
            <a:r>
              <a:rPr lang="en-US" sz="2200" dirty="0"/>
              <a:t>Volatility reached its high value for 2020 and decreased thereafter.</a:t>
            </a:r>
          </a:p>
          <a:p>
            <a:r>
              <a:rPr lang="en-US" sz="2200" dirty="0"/>
              <a:t>There is no linear relationship between Volume and Closing Prices.</a:t>
            </a:r>
          </a:p>
          <a:p>
            <a:endParaRPr lang="en-US" sz="2200" dirty="0"/>
          </a:p>
        </p:txBody>
      </p:sp>
    </p:spTree>
    <p:extLst>
      <p:ext uri="{BB962C8B-B14F-4D97-AF65-F5344CB8AC3E}">
        <p14:creationId xmlns:p14="http://schemas.microsoft.com/office/powerpoint/2010/main" val="130469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p:txBody>
          <a:bodyPr/>
          <a:lstStyle/>
          <a:p>
            <a:r>
              <a:rPr lang="fr-FR" dirty="0"/>
              <a:t>conclusion</a:t>
            </a:r>
          </a:p>
        </p:txBody>
      </p:sp>
      <p:sp>
        <p:nvSpPr>
          <p:cNvPr id="2" name="Content Placeholder 1">
            <a:extLst>
              <a:ext uri="{FF2B5EF4-FFF2-40B4-BE49-F238E27FC236}">
                <a16:creationId xmlns:a16="http://schemas.microsoft.com/office/drawing/2014/main" id="{8D17AA6D-7293-3508-3BFF-66E8BA288604}"/>
              </a:ext>
            </a:extLst>
          </p:cNvPr>
          <p:cNvSpPr>
            <a:spLocks noGrp="1"/>
          </p:cNvSpPr>
          <p:nvPr>
            <p:ph idx="1"/>
          </p:nvPr>
        </p:nvSpPr>
        <p:spPr/>
        <p:txBody>
          <a:bodyPr>
            <a:noAutofit/>
          </a:bodyPr>
          <a:lstStyle/>
          <a:p>
            <a:r>
              <a:rPr lang="en-US" sz="2800" dirty="0"/>
              <a:t>The increase in the Closing prices of the S&amp;P 500 represents a decrease in the US inflation rates, since they reflect an improvement in supplying and production.</a:t>
            </a:r>
          </a:p>
          <a:p>
            <a:r>
              <a:rPr lang="en-US" sz="2800" dirty="0"/>
              <a:t>However, the FED is still oriented to maintain higher rates, so inflation will decrease to 2 % in 2024.</a:t>
            </a:r>
          </a:p>
          <a:p>
            <a:r>
              <a:rPr lang="en-US" sz="2800" dirty="0"/>
              <a:t>In the EU Zone, the ECB is struggling to drop inflation and warns investors about excepting rate to decrease. However, Cristine Lagarde is positive about rates going down in Summer 2024.</a:t>
            </a:r>
          </a:p>
        </p:txBody>
      </p:sp>
    </p:spTree>
    <p:extLst>
      <p:ext uri="{BB962C8B-B14F-4D97-AF65-F5344CB8AC3E}">
        <p14:creationId xmlns:p14="http://schemas.microsoft.com/office/powerpoint/2010/main" val="242781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931607" y="2089381"/>
            <a:ext cx="10131427" cy="1468800"/>
          </a:xfrm>
        </p:spPr>
        <p:txBody>
          <a:bodyPr/>
          <a:lstStyle/>
          <a:p>
            <a:pPr algn="ctr"/>
            <a:r>
              <a:rPr lang="fr-FR" dirty="0" err="1"/>
              <a:t>appendix</a:t>
            </a:r>
            <a:endParaRPr lang="fr-FR" dirty="0"/>
          </a:p>
        </p:txBody>
      </p:sp>
    </p:spTree>
    <p:extLst>
      <p:ext uri="{BB962C8B-B14F-4D97-AF65-F5344CB8AC3E}">
        <p14:creationId xmlns:p14="http://schemas.microsoft.com/office/powerpoint/2010/main" val="239697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C01FA625-05FF-78C5-84B5-C4DC4222AF59}"/>
                  </a:ext>
                </a:extLst>
              </p:cNvPr>
              <p:cNvGraphicFramePr>
                <a:graphicFrameLocks noGrp="1"/>
              </p:cNvGraphicFramePr>
              <p:nvPr>
                <p:extLst>
                  <p:ext uri="{D42A27DB-BD31-4B8C-83A1-F6EECF244321}">
                    <p14:modId xmlns:p14="http://schemas.microsoft.com/office/powerpoint/2010/main" val="1773210361"/>
                  </p:ext>
                </p:extLst>
              </p:nvPr>
            </p:nvGraphicFramePr>
            <p:xfrm>
              <a:off x="525624" y="382555"/>
              <a:ext cx="11140751" cy="625151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a:extLst>
                  <a:ext uri="{FF2B5EF4-FFF2-40B4-BE49-F238E27FC236}">
                    <a16:creationId xmlns:a16="http://schemas.microsoft.com/office/drawing/2014/main" id="{C01FA625-05FF-78C5-84B5-C4DC4222AF59}"/>
                  </a:ext>
                </a:extLst>
              </p:cNvPr>
              <p:cNvPicPr>
                <a:picLocks noGrp="1" noRot="1" noChangeAspect="1" noMove="1" noResize="1" noEditPoints="1" noAdjustHandles="1" noChangeArrowheads="1" noChangeShapeType="1"/>
              </p:cNvPicPr>
              <p:nvPr/>
            </p:nvPicPr>
            <p:blipFill>
              <a:blip r:embed="rId3"/>
              <a:stretch>
                <a:fillRect/>
              </a:stretch>
            </p:blipFill>
            <p:spPr>
              <a:xfrm>
                <a:off x="525624" y="382555"/>
                <a:ext cx="11140751" cy="6251510"/>
              </a:xfrm>
              <a:prstGeom prst="rect">
                <a:avLst/>
              </a:prstGeom>
            </p:spPr>
          </p:pic>
        </mc:Fallback>
      </mc:AlternateContent>
    </p:spTree>
    <p:extLst>
      <p:ext uri="{BB962C8B-B14F-4D97-AF65-F5344CB8AC3E}">
        <p14:creationId xmlns:p14="http://schemas.microsoft.com/office/powerpoint/2010/main" val="404424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1" y="-3466"/>
            <a:ext cx="10131425" cy="1456267"/>
          </a:xfrm>
        </p:spPr>
        <p:txBody>
          <a:bodyPr/>
          <a:lstStyle/>
          <a:p>
            <a:r>
              <a:rPr lang="en-US" dirty="0"/>
              <a:t>Executive summary</a:t>
            </a:r>
          </a:p>
        </p:txBody>
      </p:sp>
      <p:sp>
        <p:nvSpPr>
          <p:cNvPr id="2" name="Content Placeholder 1">
            <a:extLst>
              <a:ext uri="{FF2B5EF4-FFF2-40B4-BE49-F238E27FC236}">
                <a16:creationId xmlns:a16="http://schemas.microsoft.com/office/drawing/2014/main" id="{50063758-2B28-E84B-0D44-6CCDEB56A1FD}"/>
              </a:ext>
            </a:extLst>
          </p:cNvPr>
          <p:cNvSpPr>
            <a:spLocks noGrp="1"/>
          </p:cNvSpPr>
          <p:nvPr>
            <p:ph idx="1"/>
          </p:nvPr>
        </p:nvSpPr>
        <p:spPr>
          <a:xfrm>
            <a:off x="685801" y="2661617"/>
            <a:ext cx="10993581" cy="3649133"/>
          </a:xfrm>
        </p:spPr>
        <p:txBody>
          <a:bodyPr>
            <a:noAutofit/>
          </a:bodyPr>
          <a:lstStyle/>
          <a:p>
            <a:r>
              <a:rPr lang="en-US" sz="2300" dirty="0"/>
              <a:t>This study is about the rise of the Closing Price of the S&amp;P 500 ETF during the months of January and February 2024.</a:t>
            </a:r>
          </a:p>
          <a:p>
            <a:r>
              <a:rPr lang="en-US" sz="2300" dirty="0"/>
              <a:t>It reached a maximum at this period.</a:t>
            </a:r>
          </a:p>
          <a:p>
            <a:r>
              <a:rPr lang="en-US" sz="2300" dirty="0"/>
              <a:t>The reason evoked, is the higher production of semiconductors used for AI, by American industries such as NVIDIA and Qualcomm.</a:t>
            </a:r>
          </a:p>
          <a:p>
            <a:r>
              <a:rPr lang="en-US" sz="2300" dirty="0"/>
              <a:t>This study shows that the 1</a:t>
            </a:r>
            <a:r>
              <a:rPr lang="en-US" sz="2300" baseline="30000" dirty="0"/>
              <a:t>st</a:t>
            </a:r>
            <a:r>
              <a:rPr lang="en-US" sz="2300" dirty="0"/>
              <a:t> election of former President Donald Trump did not affect the performance of S&amp;P 500 Closing Price. We can suppose that another win by Donald Trump will not affect the index. However, some cautions are needed.</a:t>
            </a:r>
          </a:p>
          <a:p>
            <a:r>
              <a:rPr lang="en-US" sz="2300" dirty="0"/>
              <a:t>This increment in the Closing Price, represents a better insight about inflation in the USA and the Euro Zone. But rates are still higher to maintain low inflation rates.</a:t>
            </a:r>
          </a:p>
          <a:p>
            <a:endParaRPr lang="en-US" sz="2300" dirty="0"/>
          </a:p>
          <a:p>
            <a:endParaRPr lang="en-US" sz="2300" dirty="0"/>
          </a:p>
        </p:txBody>
      </p:sp>
    </p:spTree>
    <p:extLst>
      <p:ext uri="{BB962C8B-B14F-4D97-AF65-F5344CB8AC3E}">
        <p14:creationId xmlns:p14="http://schemas.microsoft.com/office/powerpoint/2010/main" val="386164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597311" y="245806"/>
            <a:ext cx="10131425" cy="1456267"/>
          </a:xfrm>
        </p:spPr>
        <p:txBody>
          <a:bodyPr/>
          <a:lstStyle/>
          <a:p>
            <a:r>
              <a:rPr lang="fr-FR" dirty="0"/>
              <a:t>Introduction</a:t>
            </a:r>
          </a:p>
        </p:txBody>
      </p:sp>
      <p:sp>
        <p:nvSpPr>
          <p:cNvPr id="2" name="Content Placeholder 1">
            <a:extLst>
              <a:ext uri="{FF2B5EF4-FFF2-40B4-BE49-F238E27FC236}">
                <a16:creationId xmlns:a16="http://schemas.microsoft.com/office/drawing/2014/main" id="{78E630D4-4B16-50D4-5D25-931D411AE8B4}"/>
              </a:ext>
            </a:extLst>
          </p:cNvPr>
          <p:cNvSpPr>
            <a:spLocks noGrp="1"/>
          </p:cNvSpPr>
          <p:nvPr>
            <p:ph idx="1"/>
          </p:nvPr>
        </p:nvSpPr>
        <p:spPr/>
        <p:txBody>
          <a:bodyPr>
            <a:noAutofit/>
          </a:bodyPr>
          <a:lstStyle/>
          <a:p>
            <a:r>
              <a:rPr lang="en-US" sz="2000" dirty="0"/>
              <a:t>S&amp;P 500 and Dow Jones Industrial are two of the more important ETFs in the World.</a:t>
            </a:r>
          </a:p>
          <a:p>
            <a:r>
              <a:rPr lang="en-US" sz="2000" dirty="0"/>
              <a:t>They are a good indicator of the USA economic health.</a:t>
            </a:r>
          </a:p>
          <a:p>
            <a:r>
              <a:rPr lang="en-US" sz="2000" dirty="0"/>
              <a:t>S&amp;P 500 gathers the top 500 companies of the USA.</a:t>
            </a:r>
          </a:p>
          <a:p>
            <a:r>
              <a:rPr lang="en-US" sz="2000" dirty="0"/>
              <a:t>Since elections in the USA and around the World approach, we want to know if the election of a new POTUS will affect the performance of the S&amp;P 500.</a:t>
            </a:r>
          </a:p>
          <a:p>
            <a:r>
              <a:rPr lang="en-US" sz="2000" dirty="0"/>
              <a:t>Donald Trump seems to be a strong candidate for the final stages of the 2024 Election.</a:t>
            </a:r>
          </a:p>
          <a:p>
            <a:r>
              <a:rPr lang="en-US" sz="2000" dirty="0"/>
              <a:t>Therefore, we will see if his 1</a:t>
            </a:r>
            <a:r>
              <a:rPr lang="en-US" sz="2000" baseline="30000" dirty="0"/>
              <a:t>st</a:t>
            </a:r>
            <a:r>
              <a:rPr lang="en-US" sz="2000" dirty="0"/>
              <a:t> election affected the performances of the S&amp;P 500.</a:t>
            </a:r>
          </a:p>
          <a:p>
            <a:r>
              <a:rPr lang="en-US" sz="2000" dirty="0"/>
              <a:t>Hence, we will study the evolution of the Closing Price of the S&amp;P 500 from January 2016 to January 2024.</a:t>
            </a:r>
          </a:p>
          <a:p>
            <a:r>
              <a:rPr lang="en-US" sz="2000" dirty="0"/>
              <a:t>We will determine if it is safe to invest only in the S&amp;P 500 or to consider different financial instruments.</a:t>
            </a:r>
          </a:p>
        </p:txBody>
      </p:sp>
    </p:spTree>
    <p:extLst>
      <p:ext uri="{BB962C8B-B14F-4D97-AF65-F5344CB8AC3E}">
        <p14:creationId xmlns:p14="http://schemas.microsoft.com/office/powerpoint/2010/main" val="77560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85801" y="338666"/>
            <a:ext cx="10131425" cy="1456267"/>
          </a:xfrm>
        </p:spPr>
        <p:txBody>
          <a:bodyPr/>
          <a:lstStyle/>
          <a:p>
            <a:r>
              <a:rPr lang="en-US"/>
              <a:t>Methodology</a:t>
            </a:r>
          </a:p>
        </p:txBody>
      </p:sp>
      <p:sp>
        <p:nvSpPr>
          <p:cNvPr id="2" name="Content Placeholder 1">
            <a:extLst>
              <a:ext uri="{FF2B5EF4-FFF2-40B4-BE49-F238E27FC236}">
                <a16:creationId xmlns:a16="http://schemas.microsoft.com/office/drawing/2014/main" id="{E6C43A15-79BA-3C05-6FB2-F0021ED3305D}"/>
              </a:ext>
            </a:extLst>
          </p:cNvPr>
          <p:cNvSpPr>
            <a:spLocks noGrp="1"/>
          </p:cNvSpPr>
          <p:nvPr>
            <p:ph idx="1"/>
          </p:nvPr>
        </p:nvSpPr>
        <p:spPr>
          <a:xfrm>
            <a:off x="685801" y="2250222"/>
            <a:ext cx="11053915" cy="3649133"/>
          </a:xfrm>
        </p:spPr>
        <p:txBody>
          <a:bodyPr>
            <a:noAutofit/>
          </a:bodyPr>
          <a:lstStyle/>
          <a:p>
            <a:r>
              <a:rPr lang="en-US" sz="3000" dirty="0"/>
              <a:t>Data was collected from Yahoo Finances API, using the Ticker ^GSPC for S&amp;P 500.</a:t>
            </a:r>
          </a:p>
          <a:p>
            <a:r>
              <a:rPr lang="en-US" sz="3000" dirty="0"/>
              <a:t>Line plots and a pie plot were used to illustrate the evolution of the S&amp;P 500 for the period 2016-2024.</a:t>
            </a:r>
          </a:p>
          <a:p>
            <a:r>
              <a:rPr lang="en-US" sz="3000" dirty="0"/>
              <a:t>A scatter plot was used to observe the possible correlation between Volume and Closing Price.</a:t>
            </a:r>
          </a:p>
          <a:p>
            <a:r>
              <a:rPr lang="en-US" sz="3000" dirty="0"/>
              <a:t>A Dashboard is used to interact with plots and aim precise periods.</a:t>
            </a:r>
          </a:p>
          <a:p>
            <a:endParaRPr lang="en-US" sz="3000" dirty="0"/>
          </a:p>
        </p:txBody>
      </p:sp>
    </p:spTree>
    <p:extLst>
      <p:ext uri="{BB962C8B-B14F-4D97-AF65-F5344CB8AC3E}">
        <p14:creationId xmlns:p14="http://schemas.microsoft.com/office/powerpoint/2010/main" val="48186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5C4C-9514-EC8B-879C-E1CDB7D23057}"/>
              </a:ext>
            </a:extLst>
          </p:cNvPr>
          <p:cNvSpPr>
            <a:spLocks noGrp="1"/>
          </p:cNvSpPr>
          <p:nvPr>
            <p:ph type="title"/>
          </p:nvPr>
        </p:nvSpPr>
        <p:spPr>
          <a:xfrm>
            <a:off x="2150809" y="2700866"/>
            <a:ext cx="8359876" cy="1456267"/>
          </a:xfrm>
        </p:spPr>
        <p:txBody>
          <a:bodyPr/>
          <a:lstStyle/>
          <a:p>
            <a:pPr algn="ctr"/>
            <a:r>
              <a:rPr lang="fr-FR" dirty="0" err="1"/>
              <a:t>results</a:t>
            </a:r>
            <a:endParaRPr lang="en-US" dirty="0"/>
          </a:p>
        </p:txBody>
      </p:sp>
    </p:spTree>
    <p:extLst>
      <p:ext uri="{BB962C8B-B14F-4D97-AF65-F5344CB8AC3E}">
        <p14:creationId xmlns:p14="http://schemas.microsoft.com/office/powerpoint/2010/main" val="55247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259759" y="189551"/>
            <a:ext cx="9975286" cy="1608124"/>
          </a:xfrm>
        </p:spPr>
        <p:txBody>
          <a:bodyPr vert="horz" lIns="91440" tIns="45720" rIns="91440" bIns="45720" rtlCol="0" anchor="ctr">
            <a:normAutofit/>
          </a:bodyPr>
          <a:lstStyle/>
          <a:p>
            <a:r>
              <a:rPr lang="en-US" dirty="0"/>
              <a:t>Closing price during 2016 - 2024</a:t>
            </a:r>
          </a:p>
        </p:txBody>
      </p:sp>
      <p:pic>
        <p:nvPicPr>
          <p:cNvPr id="3" name="Content Placeholder 2" descr="A graph showing the growth of a stock market&#10;&#10;Description automatically generated">
            <a:extLst>
              <a:ext uri="{FF2B5EF4-FFF2-40B4-BE49-F238E27FC236}">
                <a16:creationId xmlns:a16="http://schemas.microsoft.com/office/drawing/2014/main" id="{0A024219-C2F2-853D-2C0C-5DD84C37A166}"/>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18261" y="1504822"/>
            <a:ext cx="7491908" cy="252851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Content Placeholder 5">
            <a:extLst>
              <a:ext uri="{FF2B5EF4-FFF2-40B4-BE49-F238E27FC236}">
                <a16:creationId xmlns:a16="http://schemas.microsoft.com/office/drawing/2014/main" id="{6DDD3F90-F510-4EC3-4D16-9F89B4A0B991}"/>
              </a:ext>
            </a:extLst>
          </p:cNvPr>
          <p:cNvSpPr>
            <a:spLocks noGrp="1"/>
          </p:cNvSpPr>
          <p:nvPr>
            <p:ph sz="half" idx="2"/>
          </p:nvPr>
        </p:nvSpPr>
        <p:spPr>
          <a:xfrm>
            <a:off x="7869929" y="1219200"/>
            <a:ext cx="4203810" cy="3411794"/>
          </a:xfrm>
        </p:spPr>
        <p:txBody>
          <a:bodyPr vert="horz" lIns="91440" tIns="45720" rIns="91440" bIns="45720" rtlCol="0" anchor="ctr">
            <a:normAutofit/>
          </a:bodyPr>
          <a:lstStyle/>
          <a:p>
            <a:pPr marL="0" indent="0"/>
            <a:r>
              <a:rPr lang="en-US" dirty="0"/>
              <a:t> S&amp;P rose between 2016 and 2024.</a:t>
            </a:r>
          </a:p>
          <a:p>
            <a:pPr marL="0" indent="0"/>
            <a:r>
              <a:rPr lang="en-US" dirty="0"/>
              <a:t> Conflicts in Ukraine (February 2022) and Palestine (October 2024) did not affect the performance of the S&amp;P 500.</a:t>
            </a:r>
          </a:p>
          <a:p>
            <a:pPr marL="0" indent="0"/>
            <a:r>
              <a:rPr lang="en-US" dirty="0"/>
              <a:t>The election of Donald Trump in November 2016 did not affect the performance of the  S&amp;P 500.</a:t>
            </a:r>
          </a:p>
          <a:p>
            <a:pPr marL="0" indent="0"/>
            <a:r>
              <a:rPr lang="en-US" dirty="0"/>
              <a:t> S&amp;P 500 went down during COVID-19 (March 2020).</a:t>
            </a:r>
          </a:p>
        </p:txBody>
      </p:sp>
      <p:pic>
        <p:nvPicPr>
          <p:cNvPr id="8" name="Picture 7" descr="A graph showing the growth of the year&#10;&#10;Description automatically generated">
            <a:extLst>
              <a:ext uri="{FF2B5EF4-FFF2-40B4-BE49-F238E27FC236}">
                <a16:creationId xmlns:a16="http://schemas.microsoft.com/office/drawing/2014/main" id="{4FFCBFAF-5682-B3CE-CD53-F8905F68A7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61" y="4181269"/>
            <a:ext cx="7491908" cy="25285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5">
            <a:extLst>
              <a:ext uri="{FF2B5EF4-FFF2-40B4-BE49-F238E27FC236}">
                <a16:creationId xmlns:a16="http://schemas.microsoft.com/office/drawing/2014/main" id="{A6F05E38-DB91-FC77-3EB3-FE9E797AD1FF}"/>
              </a:ext>
            </a:extLst>
          </p:cNvPr>
          <p:cNvSpPr txBox="1">
            <a:spLocks/>
          </p:cNvSpPr>
          <p:nvPr/>
        </p:nvSpPr>
        <p:spPr>
          <a:xfrm>
            <a:off x="7728430" y="4379005"/>
            <a:ext cx="3977942" cy="213304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r>
              <a:rPr lang="en-US" dirty="0"/>
              <a:t> On average, S&amp;P 500 rose from 2000 to 4900 between 2016 and 2024.</a:t>
            </a:r>
          </a:p>
        </p:txBody>
      </p:sp>
    </p:spTree>
    <p:extLst>
      <p:ext uri="{BB962C8B-B14F-4D97-AF65-F5344CB8AC3E}">
        <p14:creationId xmlns:p14="http://schemas.microsoft.com/office/powerpoint/2010/main" val="77283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29237" y="643463"/>
            <a:ext cx="10589369" cy="1608124"/>
          </a:xfrm>
        </p:spPr>
        <p:txBody>
          <a:bodyPr vert="horz" lIns="91440" tIns="45720" rIns="91440" bIns="45720" rtlCol="0" anchor="ctr">
            <a:normAutofit/>
          </a:bodyPr>
          <a:lstStyle/>
          <a:p>
            <a:r>
              <a:rPr lang="en-US" dirty="0"/>
              <a:t>Closing Price with Months and years</a:t>
            </a:r>
          </a:p>
        </p:txBody>
      </p:sp>
      <p:sp>
        <p:nvSpPr>
          <p:cNvPr id="6" name="Content Placeholder 5">
            <a:extLst>
              <a:ext uri="{FF2B5EF4-FFF2-40B4-BE49-F238E27FC236}">
                <a16:creationId xmlns:a16="http://schemas.microsoft.com/office/drawing/2014/main" id="{6DDD3F90-F510-4EC3-4D16-9F89B4A0B991}"/>
              </a:ext>
            </a:extLst>
          </p:cNvPr>
          <p:cNvSpPr>
            <a:spLocks noGrp="1"/>
          </p:cNvSpPr>
          <p:nvPr>
            <p:ph sz="half" idx="2"/>
          </p:nvPr>
        </p:nvSpPr>
        <p:spPr>
          <a:xfrm>
            <a:off x="8159899" y="1720645"/>
            <a:ext cx="3706762" cy="3972232"/>
          </a:xfrm>
        </p:spPr>
        <p:txBody>
          <a:bodyPr vert="horz" lIns="91440" tIns="45720" rIns="91440" bIns="45720" rtlCol="0" anchor="ctr">
            <a:normAutofit/>
          </a:bodyPr>
          <a:lstStyle/>
          <a:p>
            <a:pPr marL="0" indent="0"/>
            <a:r>
              <a:rPr lang="en-US" sz="2600" dirty="0"/>
              <a:t>The closing price went up after 2020.</a:t>
            </a:r>
          </a:p>
          <a:p>
            <a:pPr marL="0" indent="0"/>
            <a:r>
              <a:rPr lang="en-US" sz="2600" dirty="0"/>
              <a:t>The maximum price is reached for 2024 at 4.9 k.</a:t>
            </a:r>
          </a:p>
        </p:txBody>
      </p:sp>
      <p:pic>
        <p:nvPicPr>
          <p:cNvPr id="12" name="Content Placeholder 11" descr="A graph of different colored lines&#10;&#10;Description automatically generated">
            <a:extLst>
              <a:ext uri="{FF2B5EF4-FFF2-40B4-BE49-F238E27FC236}">
                <a16:creationId xmlns:a16="http://schemas.microsoft.com/office/drawing/2014/main" id="{26FA2DE1-8BD8-7968-7EE2-99CE623678B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24955" y="2364489"/>
            <a:ext cx="7971606" cy="2684544"/>
          </a:xfrm>
        </p:spPr>
      </p:pic>
    </p:spTree>
    <p:extLst>
      <p:ext uri="{BB962C8B-B14F-4D97-AF65-F5344CB8AC3E}">
        <p14:creationId xmlns:p14="http://schemas.microsoft.com/office/powerpoint/2010/main" val="348268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F5D5A38C-E858-F527-400A-757DA1268C0E}"/>
              </a:ext>
            </a:extLst>
          </p:cNvPr>
          <p:cNvSpPr>
            <a:spLocks noGrp="1"/>
          </p:cNvSpPr>
          <p:nvPr>
            <p:ph type="title"/>
          </p:nvPr>
        </p:nvSpPr>
        <p:spPr>
          <a:xfrm>
            <a:off x="629238" y="643463"/>
            <a:ext cx="3706762" cy="1608124"/>
          </a:xfrm>
        </p:spPr>
        <p:txBody>
          <a:bodyPr vert="horz" lIns="91440" tIns="45720" rIns="91440" bIns="45720" rtlCol="0" anchor="ctr">
            <a:normAutofit/>
          </a:bodyPr>
          <a:lstStyle/>
          <a:p>
            <a:r>
              <a:rPr lang="en-US" dirty="0"/>
              <a:t>Volatility</a:t>
            </a:r>
          </a:p>
        </p:txBody>
      </p:sp>
      <p:sp>
        <p:nvSpPr>
          <p:cNvPr id="6" name="Content Placeholder 5">
            <a:extLst>
              <a:ext uri="{FF2B5EF4-FFF2-40B4-BE49-F238E27FC236}">
                <a16:creationId xmlns:a16="http://schemas.microsoft.com/office/drawing/2014/main" id="{6DDD3F90-F510-4EC3-4D16-9F89B4A0B991}"/>
              </a:ext>
            </a:extLst>
          </p:cNvPr>
          <p:cNvSpPr>
            <a:spLocks noGrp="1"/>
          </p:cNvSpPr>
          <p:nvPr>
            <p:ph sz="half" idx="2"/>
          </p:nvPr>
        </p:nvSpPr>
        <p:spPr>
          <a:xfrm>
            <a:off x="7973961" y="2352398"/>
            <a:ext cx="4214864" cy="2943196"/>
          </a:xfrm>
        </p:spPr>
        <p:txBody>
          <a:bodyPr vert="horz" lIns="91440" tIns="45720" rIns="91440" bIns="45720" rtlCol="0" anchor="ctr">
            <a:normAutofit/>
          </a:bodyPr>
          <a:lstStyle/>
          <a:p>
            <a:pPr marL="0" indent="0"/>
            <a:r>
              <a:rPr lang="en-US" sz="2200" dirty="0"/>
              <a:t>Volatility was higher for 2020.</a:t>
            </a:r>
          </a:p>
          <a:p>
            <a:pPr marL="0" indent="0"/>
            <a:r>
              <a:rPr lang="en-US" sz="2200" dirty="0"/>
              <a:t>It was lower for 2017.</a:t>
            </a:r>
          </a:p>
          <a:p>
            <a:pPr marL="0" indent="0"/>
            <a:r>
              <a:rPr lang="en-US" sz="2200" dirty="0"/>
              <a:t>After 2020, Volatility went down to 7.75 % for 2021. </a:t>
            </a:r>
          </a:p>
          <a:p>
            <a:pPr marL="0" indent="0"/>
            <a:r>
              <a:rPr lang="en-US" sz="2200" dirty="0"/>
              <a:t>Rose again to 18.1 % for 2022 </a:t>
            </a:r>
          </a:p>
          <a:p>
            <a:pPr marL="0" indent="0"/>
            <a:r>
              <a:rPr lang="en-US" sz="2200" dirty="0"/>
              <a:t>Decreased to 12.4 % for 2023.</a:t>
            </a:r>
          </a:p>
        </p:txBody>
      </p:sp>
      <p:pic>
        <p:nvPicPr>
          <p:cNvPr id="13" name="Content Placeholder 12" descr="A pie chart with numbers and a number of percentages&#10;&#10;Description automatically generated">
            <a:extLst>
              <a:ext uri="{FF2B5EF4-FFF2-40B4-BE49-F238E27FC236}">
                <a16:creationId xmlns:a16="http://schemas.microsoft.com/office/drawing/2014/main" id="{B6D8A7AD-4504-114E-89C0-894D5F455B5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31471" y="2495891"/>
            <a:ext cx="7887473" cy="2656211"/>
          </a:xfrm>
        </p:spPr>
      </p:pic>
    </p:spTree>
    <p:extLst>
      <p:ext uri="{BB962C8B-B14F-4D97-AF65-F5344CB8AC3E}">
        <p14:creationId xmlns:p14="http://schemas.microsoft.com/office/powerpoint/2010/main" val="1560591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4B1B8A44-218A-4103-90FF-57DDD0391063}">
  <we:reference id="wa200003233" version="2.0.0.3" store="en-US" storeType="OMEX"/>
  <we:alternateReferences>
    <we:reference id="WA200003233" version="2.0.0.3" store="" storeType="OMEX"/>
  </we:alternateReferences>
  <we:properties>
    <we:property name="backgroundColor" value="&quot;#CCCCCC&quot;"/>
    <we:property name="bookmark" value="&quot;H4sIAAAAAAAAA+1Z32/bOAz+Vwq97CUY/CN27L5t6Q4HbHcolkOBYSgG2qITbYrlSXLXXJH/fZQcd82atlvablnbp9gkQ378RFISfMa4MI2Exb8wR7bPXir1aQ76017IBqxel4VxgFlQ5kNeQBlFeVkVKVmpxgpVG7Z/xizoKdojYVqQziEJ3x8PGEh5CFP3VoE0OGANaqNqkOJ/7IxJZXWLywHD00YqDc7lxIJF5/aEzOmdoITPY4oIpRUnOMHSdtK32Cht+/cBM92Th7Suc858wLGqLYiaHDsZBhilRZFCBXGWhsM4SIZOXglpVybF4tVpoykfynLROFpe8BOoS+TMg9ZozCrCi+lU4xT6gK/WlGMl2/kG+US1usS3WHlVbYVdUIyZMJYtiZZDrYg0LxtLZdAL/2rrVVpD9zpTX8YaiTPO9oPlMUmMqKdyRfG33P/r8JegHXZVfCRyXI70B6U56pcLn+aB0D1r0eA7tL8nRcrJVUieAA8hC2I+yniUZ0ke78Ri8eqDaZIg+JFsgssLNrgZ7N8CNehytniDJygv4zrXX1b1eI5Ai667fA5b5baaFeeu2Fq6B65rndkFNF64903g1Ksc2DsEza6jY0yiqdKipCJ+FIz8Q8Npdi0lj6tCDmCxgY0bB5yk+T6egbbfT7lu/yBAHy9sFKsq62bfg6Sxb7QHmt551zzQ/LouoC2QZFmJQZyncR4CZDDCEQ9HDse1/WDx1BbqdL0bnDcoRpxDgCWP4iyJwjQJop3aUT+U51voveyrd4nqFsP7LmFcsatuPzR/w9Fwq+VfHv/IgL+PFe9as4Q0ToaQVcN4WNFvADz5A5rpSEmKIp3prnXUtqXciD+kkq/j/teX84rurppHRRwmmCRFFkaQDvOqSPhOVfMGLtv5023r6bb1dNt6um3tQqM90PQe020rzKOUVwVWaZ4P8ywOeTTafhO8m33uVnP8biD4EtjztG8xL4wUJeq1YcHmqKd+8TlY8GQ2XTiBnV5xr0bP9Rl7I4j/zvcRyNa5fXZA/+DqS/2MQHXHJ4OyP+Nd8mgsMWQnHujE293g33/BWLleXjXdvLG5xcnsyjOZX0monRf/eaQLopX0T31gSlq6Ou60n1vUC4rkLfoIz71LMhSGIEpojFs39xGGRBw9oNe4uI8kXMxDUdd9QFe0mzFeqLArkK47IiOtlF/CPod+KepWyq6fHapNNadaaxoo8RBq3FApnneO/KfqY7n8CnOmX6RhGwAA&quot;"/>
    <we:property name="creatorSessionId" value="&quot;0bf9a4aa-9f0e-4fad-b264-850510f261d7&quot;"/>
    <we:property name="creatorTenantId" value="&quot;174727b6-5183-4ec7-80a3-ea7f3334156c&quot;"/>
    <we:property name="creatorUserId" value="&quot;100320034A75B2AB&quot;"/>
    <we:property name="datasetId" value="&quot;75e78046-4019-4cfd-9328-02c9ad4b49e2&quot;"/>
    <we:property name="embedUrl" value="&quot;/reportEmbed?reportId=1d361edd-3deb-4629-b6e8-c2123f53a825&amp;config=eyJjbHVzdGVyVXJsIjoiaHR0cHM6Ly9XQUJJLUZSQU5DRS1DRU5UUkFMLUEtUFJJTUFSWS1yZWRpcmVjdC5hbmFseXNpcy53aW5kb3dzLm5ldCIsImVtYmVkRmVhdHVyZXMiOnsidXNhZ2VNZXRyaWNzVk5leHQiOnRydWUsImRpc2FibGVBbmd1bGFySlNCb290c3RyYXBSZXBvcnRFbWJlZCI6dHJ1ZX19&amp;disableSensitivityBanner=true&quot;"/>
    <we:property name="initialStateBookmark" value="&quot;H4sIAAAAAAAAA+1ZbW/bOAz+K4W+7Esw+CV27H7r0h4O6LoVzVDgcCgK2qITbYrlk+SuviL//STZzpo1fUHa3rK2n2KTDPnwEUlJ8BWhTFUcmk8wR7JLPgjxbQ7y245PBqTsZJ8/Hx7tnRyef9o7OjBiUWkmSkV2r4gGOUV9ylQN3Howwr/PBgQ4P4apfSuAKxyQCqUSJXD2L7bGRqVljYsBwcuKCwnW5USDRuv2wpibdxPbfx+aiJBrdoETzHUrPcFKSN2/D4hqnxykVZ115gKORamBlcaxlaGHQZxlMRQQJrE/DL1oaOUF47ozyZqDy0qafEyWTWV52KMXUOZIiQMtUakuwt50KnEKfcCDFeVY8Hq+Rj4RtczxBAunKjXTjYkxY0qThaHlWApDmpONuVDohH/UZZfW0L7OxPexRMMZJbve4sxIFCunvKP4R+5fWvw5SItdZF8NOTZH8wchKcoPjUtzn8metWDwE9pfk6LJyVZIGgH1IfFCOkpokCZRGm7FYtHiXFWR5z0kG+/mgg3uB/snQwkynzUf8QL5TVxL/U1Vj+cUJGu7y+WwUW7dcFi6Iivp7tuutWbX0Djhzg+BVXc5kL8QJLmLjrERTYVkuSniV8HIkRlOszspeV0Vsg/NGjbuHXDczPfxDKT+ecq1+4cB9PXaRtFVWTv7XiSNfaO90PSWXfNC82u7wGyBRpbk6IVpHKY+QAIjHFF/ZHHc2Q8aL3UmLle7wXqDbEQpeJjTIEyiwI8jL9iqHfU8X26hz7KvPiWqRwzvp4Rxy666+dD8BUfDjZZ/cfaQAf8cK962Zg5xGA0hKYbhsDC/HtDoN2imU8FNFG5Nt62jNi3liv0mlXwX9/9/OXd0t9U8ykI/wijKEj+AeJgWWUS3qprXcFnP325bb7ett9vW221rGxrthab3mm5bfhrEtMiwiNN0mCahT4PR5pvg0+xzj5rjTwPBlcCOo32DeaE4y1GuDAsyRzl1i09BgyOzasMxbPWCOjU6rq/IR2b4b32fAq+t23f75h9UfC/fGVDt8Ukh7894NzwqbRjSEwd04uzu8e++YHSuF7dNN2esHnEyu/VM5lYSSuvFfR5pg0jB3VMf2CTNbR232n9qlI2J5Cz6CO+dS2PIlIHIoVJ23exHGCOi6AAdYvMcSdiYx6ws+4C2aNdjvFZhtyBddWSMpBBuCfsc+qUoa87bfrao1tWcqLWqIMdjKHFNpTjeKdKH1sfAljvL+H0Fa4Ev62mx+A9lsBFYghsAAA==&quot;"/>
    <we:property name="isFiltersActionButtonVisible" value="true"/>
    <we:property name="isVisualContainerHeaderHidden" value="false"/>
    <we:property name="pageDisplayName" value="&quot;Years 2016-2024&quot;"/>
    <we:property name="reportEmbeddedTime" value="&quot;2024-01-29T19:35:32.623Z&quot;"/>
    <we:property name="reportName" value="&quot;SP500Project&quot;"/>
    <we:property name="reportState" value="&quot;CONNECTED&quot;"/>
    <we:property name="reportUrl" value="&quot;/links/MTHMIsQ6yF?ctid=174727b6-5183-4ec7-80a3-ea7f3334156c&amp;pbi_source=linkShare&amp;fromEntryPoint=shar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9B19C0C-6668-4C3A-8DB0-D4C1250B402F}">
  <we:reference id="wa200003233" version="2.0.0.3" store="en-US" storeType="OMEX"/>
  <we:alternateReferences>
    <we:reference id="WA200003233" version="2.0.0.3" store="" storeType="OMEX"/>
  </we:alternateReferences>
  <we:properties>
    <we:property name="backgroundColor" value="&quot;#FFFFFF&quot;"/>
    <we:property name="bookmark" value="&quot;H4sIAAAAAAAAA+VWTW/bMAz9K4XOweAkzldvndthh24ImiHAMORAybStVpEMWc7iBfnvo2QnTdAixa6ZLzEfafHxmWS8Y6msSgXNd1gju2WfjXlZg3256bMe0+cYYCrSjEeQwpDPIj6Z8QFFmdJJoyt2u2MObI5uKasalD+QwF+rHgOl5pB7KwNVYY+VaCujQck/2AaTy9ka9z2G21IZC/7IhQOH/tgNhZNNVPqfhpQRhJMbXKBwLfqEpbGus6MIAWCSYZyNxxjNoA8xPVO13kDz43ifNBBLjHYgNRHwWJ8DxJPRZBpHAz7gYjweph7PpHJdCG8etqWlukmNpvTy3aUb0AJTFoqzWLW17NhdnlvMwXXmw5kzMapev4MvTG0FPmEWXNpJ11COQlaO7Um+uTUkbsASZSoM4Jdad1JF3izM78QiaZt6oPcx0a8SLVhRNI+4QfWW09H/1nXgswQr25ca+P9zXV17Ho9hZ6Xe+0bxYSdMAnjzCnh3x5/9RLDskhQJQbmxUoC6fjW+UY8XF+X4fzrjHpp3lFgRUkmdq25dve6HH61AilZEUoB1fh/yZ9osfhnsD6uKCD2f7J+uu5qwJa5OwsNwXWFpx0m5wtrazl/tPRaLjE8no0E0HQ9BxBGOpsJzuDgDDreOm+35BITrFGFrpG8Ef2NqV5UgcA4awySULXmJIY4WDegU0+7e+t9HSX+zbeolqNpnDV8ULKTx3Pd/AWSjPsHRCAAA&quot;"/>
    <we:property name="creatorSessionId" value="&quot;95be1f1d-9450-4b41-bbd4-bc8fdc050f12&quot;"/>
    <we:property name="creatorTenantId" value="&quot;174727b6-5183-4ec7-80a3-ea7f3334156c&quot;"/>
    <we:property name="creatorUserId" value="&quot;100320034A75B2AB&quot;"/>
    <we:property name="datasetId" value="&quot;75e78046-4019-4cfd-9328-02c9ad4b49e2&quot;"/>
    <we:property name="embedUrl" value="&quot;/reportEmbed?reportId=1d361edd-3deb-4629-b6e8-c2123f53a825&amp;config=eyJjbHVzdGVyVXJsIjoiaHR0cHM6Ly9XQUJJLUZSQU5DRS1DRU5UUkFMLUEtUFJJTUFSWS1yZWRpcmVjdC5hbmFseXNpcy53aW5kb3dzLm5ldCIsImVtYmVkRmVhdHVyZXMiOnsidXNhZ2VNZXRyaWNzVk5leHQiOnRydWUsImRpc2FibGVBbmd1bGFySlNCb290c3RyYXBSZXBvcnRFbWJlZCI6dHJ1ZX19&amp;disableSensitivityBanner=true&quot;"/>
    <we:property name="initialStateBookmark" value="&quot;H4sIAAAAAAAAA+VW32/aMBD+Vyo/oylA+LG+sZRpUkuLYEKaJjRdnEtwa+zIcRhZxf++sxMoqBVor4wXct9dfN993B1+ZYkocgnVI6yR3bIvWr+swbzctFmLqQZ7erqfjGb3vx5HkzHBOrdCq4LdvjILJkO7EEUJ0p1A4M9li4GUU8iclYIssMVyNIVWIMUfrIPJZU2JuxbDbS61AXfk3IJFd+yGwsmm3O1PXcoI3IoNzpHbGp1hro1t7CBAABikGKb9PgafoQ0hvVPUXk/zcrxL6olFWlkQigg4rB0DhIPeYBgGnbgT836/mzg8FdI2IXE13uaG6iY1qtzpNUo2oDgmzBdnsKhreWWjLDOYgW3M8Ykz0rJcf4DPdWk4zjD1LmWFrSjHShSW7Ui+qdEkrsciqQv04NdSNVIFzlzp35FB0jZxQOsy0W8CDRi+qh5wg/I9p4P/vWvPZwFG1D+q5//PdTX9eDiGnZR65xrFhR0x8eDNG+DcDX/2A8Gwc1JEBGXaCA7y+tWYUI+vzsrx/3TGHVQfKLEkpBAqk826etsP32uBJK2IaAXGun0YP9Nmcctgt19VROj5aP803VX5LXF1Eu6H6wpLO0zKFdZWd/5y57CQp/Fw0OsEw34XeBhgb8gdh7MzYHFrY709nQD/OUbYGumO4B50aYscOE5BoZ+EvCYv0MfRogGVYNI8G/f9IOhvtk69AFm6rP5GwXwSYiNiiRdecPcM5mm5Wnd/AUcaRb7yCAAA&quot;"/>
    <we:property name="isFiltersActionButtonVisible" value="true"/>
    <we:property name="pageDisplayName" value="&quot;Years 1928-2024&quot;"/>
    <we:property name="reportEmbeddedTime" value="&quot;2024-01-29T19:39:56.192Z&quot;"/>
    <we:property name="reportName" value="&quot;SP500Project&quot;"/>
    <we:property name="reportState" value="&quot;CONNECTED&quot;"/>
    <we:property name="reportUrl" value="&quot;/links/MTHMIsQ6yF?ctid=174727b6-5183-4ec7-80a3-ea7f3334156c&amp;pbi_source=linkShare&amp;bookmarkGuid=a8e097b3-4374-4b67-a661-1cd3f9f5db77&amp;fromEntryPoint=share&quot;"/>
    <we:property name="isVisualContainerHeaderHidden" value="false"/>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TM03457452[[fn=Celestial]]</Template>
  <TotalTime>1738</TotalTime>
  <Words>1322</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Celestial</vt:lpstr>
      <vt:lpstr>Evolution of the s&amp;p 500 from 2016 to 2024</vt:lpstr>
      <vt:lpstr>outline</vt:lpstr>
      <vt:lpstr>Executive summary</vt:lpstr>
      <vt:lpstr>Introduction</vt:lpstr>
      <vt:lpstr>Methodology</vt:lpstr>
      <vt:lpstr>results</vt:lpstr>
      <vt:lpstr>Closing price during 2016 - 2024</vt:lpstr>
      <vt:lpstr>Closing Price with Months and years</vt:lpstr>
      <vt:lpstr>Volatility</vt:lpstr>
      <vt:lpstr>volume for the years 2016 to 2024</vt:lpstr>
      <vt:lpstr>Correlation between volume and closing price </vt:lpstr>
      <vt:lpstr>Interactive Dashboard</vt:lpstr>
      <vt:lpstr>Interactive Dashboard</vt:lpstr>
      <vt:lpstr>PowerPoint Presentation</vt:lpstr>
      <vt:lpstr>DISCUSSION, findings and implications</vt:lpstr>
      <vt:lpstr>discussion</vt:lpstr>
      <vt:lpstr>Future implications</vt:lpstr>
      <vt:lpstr>Future implications</vt:lpstr>
      <vt:lpstr>Future implications</vt:lpstr>
      <vt:lpstr>Future implications</vt:lpstr>
      <vt:lpstr>conclusion</vt:lpstr>
      <vt:lpstr>conclusion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the s&amp;p 500 from 2016 to 2024</dc:title>
  <dc:creator>Alejandro Segovia Mera</dc:creator>
  <cp:lastModifiedBy>Alejandro Segovia Mera</cp:lastModifiedBy>
  <cp:revision>174</cp:revision>
  <dcterms:created xsi:type="dcterms:W3CDTF">2024-01-29T19:05:51Z</dcterms:created>
  <dcterms:modified xsi:type="dcterms:W3CDTF">2024-02-05T21:44:12Z</dcterms:modified>
</cp:coreProperties>
</file>