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0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A5306-82C8-495A-82CF-64F58075D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86A0EE-0CCA-493C-91D6-86067A75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9B9E7-2795-4369-A089-D3F1A80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9EFE79-52B8-49E6-B283-8BB21D4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E9583-7720-4C5D-AD75-D9C4DE9E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4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78C76-A0FD-40FF-A5ED-37F2E1A2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F3CBD7-0AFC-48A8-A218-29E2718D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BFC58-2591-4D87-BF3A-3A4EB094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31505-28DD-415B-8289-520ACE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94306-6C2B-467B-8E72-030D0ED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92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C6A8D8-D7DE-47A6-96C1-FF5DDB650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F7ED65-CBE7-40D3-8C89-3B77303E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E4FC8-F070-46C0-BB5E-30B1D50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8F5C7-AB3B-4B45-9A1E-7E57B74E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629110-EC09-4363-B51A-594506F1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7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599BE-D883-419C-B1D8-C106BA9E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5BD51-6672-418C-A451-3E1D316B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63AF5-C91E-40C1-A146-B139A785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48F13-8622-48E3-83B5-0329BEF5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DE7FF-C06A-47F5-861D-CFFD048D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4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D6EB0-530B-42BD-BB7B-C7C8E974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62F49-B0B3-4462-AD81-4C81D800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A65DA-BE56-4F6C-9135-A9BD86E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ED18D-CC59-4432-8B22-C3421AE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B269-F86D-4F8F-8C55-F606DBAA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D63A-EF00-4C6F-978A-9B21349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46F01-4A5A-40E3-B4F0-4E72014D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6834BF-EA92-4DCC-913F-8551C6F92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74EEC-62C6-4CBF-8A05-75151959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B36156-ED61-458D-AEFE-8CA3DB12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0B332-D3BA-4F8A-A8BC-46B5D07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5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C5D9-AB9E-40AF-88AC-9A1AF6E8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63E8A-25C4-4D34-B80E-79583E89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F3BA7-FF82-47C1-83AF-E9E5546F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8E055C-7555-448D-A03B-8E9FC4B0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CA7391-6C0A-4B91-B552-7EC2394E5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D22930-24B9-4E2B-9021-748B37B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7FBFD9-1B3B-40A0-8A07-2FD83AC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13C19-CE6C-4E7E-A9CF-D403E16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0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DEA0-F00D-4613-9687-C59905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C5839D-157F-4DB0-9121-974742FF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40164-E199-46D5-B9F3-09CB70E0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B18253-9197-468A-A3A5-7942832F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8DA4D-94E0-491F-B159-782238B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558CA8-52D4-4C20-BD93-9B143BB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23E87-BE7C-45F4-82E5-90A1C73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0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1461-88E2-49EE-9A20-0557A702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1B5A5-10B2-45A0-8AFB-8EF81643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C401A7-E1CB-4BC8-BB95-F519C210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26E2E-5B48-4AA0-8C89-EFA1F319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F2761-4DEE-49E4-A94F-3D40AC02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BE4B0-7D06-4E61-8CCB-0DEE742B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3B00E-0636-4318-BD0C-51212BB4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97E7C7-79B5-42CF-96C2-9CFD46AB0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4B8AA-B8FE-4610-957B-ADD9DFC4B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21403-F381-4F9C-9EDA-4BD862B7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CB0AA-4440-4503-8277-6CDF5F65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14D55-DCC1-46F0-8159-70D9F6E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1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ACB558-90B1-4749-89E2-DEC49AA6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B9E35D-7AC0-4B11-91E2-61277090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77269-1126-4F4A-80ED-D8169F03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62F84-B954-40D7-AD94-24E025913831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2B2C4-13AC-488E-9B19-588E592CD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875F5-2B2D-4C3C-A533-9D3C4C4E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4F3-2A9D-4A52-A9D1-691DE0108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478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36393D1-968B-4B70-9509-F751660C2A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6A8583-02F4-41EB-8962-17976FEDDF19}"/>
              </a:ext>
            </a:extLst>
          </p:cNvPr>
          <p:cNvSpPr txBox="1"/>
          <p:nvPr/>
        </p:nvSpPr>
        <p:spPr>
          <a:xfrm>
            <a:off x="2032000" y="596900"/>
            <a:ext cx="772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</a:rPr>
              <a:t>Definición de Variable, Tipos y asignaciones en Programación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F8712-51ED-4F37-AD15-A928093EF75D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AD4F5B-878A-4267-BD79-3C0F219DCD8B}"/>
              </a:ext>
            </a:extLst>
          </p:cNvPr>
          <p:cNvSpPr/>
          <p:nvPr/>
        </p:nvSpPr>
        <p:spPr>
          <a:xfrm>
            <a:off x="381000" y="648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055A0F0-6C57-4506-8972-AB318DF0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5" y="2641600"/>
            <a:ext cx="1986126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1C6735-05B1-402D-958D-2E6263C6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809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0CC292E-D379-4DCE-91CD-7BA60A55C25D}"/>
              </a:ext>
            </a:extLst>
          </p:cNvPr>
          <p:cNvSpPr/>
          <p:nvPr/>
        </p:nvSpPr>
        <p:spPr>
          <a:xfrm>
            <a:off x="190500" y="127000"/>
            <a:ext cx="11557000" cy="19685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E8C16E-EF17-444C-A954-6329AC792717}"/>
              </a:ext>
            </a:extLst>
          </p:cNvPr>
          <p:cNvSpPr txBox="1"/>
          <p:nvPr/>
        </p:nvSpPr>
        <p:spPr>
          <a:xfrm>
            <a:off x="118503" y="612685"/>
            <a:ext cx="118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Imagine que tiene varias cajas y en cada caja puede almacenar un articulo. Antes de poder almacenar algo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debe decidir que tipo de articulo se puede almacenar en cada caja. Pero ahora tiene tantas cajas que no 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recuerda que hay en cada una. Decide darle a cada caja una etiqueta única. Esto te ayudara a realizar un 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seguimiento de lo que contiene cada uno. Las etiquetas actúan como identificadores, dando a cada caja una identidad única.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A51A85-48D0-451E-B412-B603C39C21D7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1171EAF-5A3F-458E-8943-8E3027433CA5}"/>
              </a:ext>
            </a:extLst>
          </p:cNvPr>
          <p:cNvSpPr/>
          <p:nvPr/>
        </p:nvSpPr>
        <p:spPr>
          <a:xfrm>
            <a:off x="381000" y="67056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52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1CBD5E-B34B-4D31-BB20-6F4CCDFBFE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6669F9-D8EF-4400-8071-71DCEA727E24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918736-677D-41F1-A251-045612E64F60}"/>
              </a:ext>
            </a:extLst>
          </p:cNvPr>
          <p:cNvSpPr/>
          <p:nvPr/>
        </p:nvSpPr>
        <p:spPr>
          <a:xfrm>
            <a:off x="381000" y="648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6A6D2E-EDC1-465C-A1F6-9D80EDE923AD}"/>
              </a:ext>
            </a:extLst>
          </p:cNvPr>
          <p:cNvSpPr txBox="1"/>
          <p:nvPr/>
        </p:nvSpPr>
        <p:spPr>
          <a:xfrm>
            <a:off x="927100" y="889000"/>
            <a:ext cx="989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schemeClr val="bg1"/>
                </a:solidFill>
              </a:rPr>
              <a:t>Tipos de variables en la programación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EEB499F-3A0D-46BB-AC7E-04C8984F9DF3}"/>
              </a:ext>
            </a:extLst>
          </p:cNvPr>
          <p:cNvGrpSpPr/>
          <p:nvPr/>
        </p:nvGrpSpPr>
        <p:grpSpPr>
          <a:xfrm>
            <a:off x="1435100" y="2426272"/>
            <a:ext cx="8877300" cy="3301428"/>
            <a:chOff x="1606550" y="1473772"/>
            <a:chExt cx="8877300" cy="3301428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932D797-D8B1-4350-8BE1-85511E0B9A41}"/>
                </a:ext>
              </a:extLst>
            </p:cNvPr>
            <p:cNvSpPr/>
            <p:nvPr/>
          </p:nvSpPr>
          <p:spPr>
            <a:xfrm>
              <a:off x="1606550" y="1473772"/>
              <a:ext cx="88773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44F134C-A9B2-4CFB-97B1-F0E1FB5020FD}"/>
                </a:ext>
              </a:extLst>
            </p:cNvPr>
            <p:cNvSpPr/>
            <p:nvPr/>
          </p:nvSpPr>
          <p:spPr>
            <a:xfrm>
              <a:off x="2667000" y="1473775"/>
              <a:ext cx="14986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8776B787-692B-42A2-AE69-2C76499A13F4}"/>
                </a:ext>
              </a:extLst>
            </p:cNvPr>
            <p:cNvSpPr/>
            <p:nvPr/>
          </p:nvSpPr>
          <p:spPr>
            <a:xfrm>
              <a:off x="4165600" y="1473774"/>
              <a:ext cx="21590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64A7D94-62E9-4DE3-9E17-3807A036D829}"/>
                </a:ext>
              </a:extLst>
            </p:cNvPr>
            <p:cNvSpPr/>
            <p:nvPr/>
          </p:nvSpPr>
          <p:spPr>
            <a:xfrm>
              <a:off x="6337300" y="1473773"/>
              <a:ext cx="1981200" cy="3301425"/>
            </a:xfrm>
            <a:prstGeom prst="rect">
              <a:avLst/>
            </a:prstGeom>
            <a:solidFill>
              <a:srgbClr val="15151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DD50709-B9B2-416C-ABE9-6411F317447A}"/>
                </a:ext>
              </a:extLst>
            </p:cNvPr>
            <p:cNvSpPr/>
            <p:nvPr/>
          </p:nvSpPr>
          <p:spPr>
            <a:xfrm>
              <a:off x="1803400" y="1565215"/>
              <a:ext cx="82169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2400" dirty="0">
                  <a:solidFill>
                    <a:schemeClr val="bg1"/>
                  </a:solidFill>
                </a:rPr>
                <a:t>Tipo </a:t>
              </a:r>
              <a:r>
                <a:rPr lang="es-CO" dirty="0">
                  <a:solidFill>
                    <a:schemeClr val="bg1"/>
                  </a:solidFill>
                </a:rPr>
                <a:t>	</a:t>
              </a:r>
              <a:r>
                <a:rPr lang="es-CO" sz="2400" dirty="0">
                  <a:solidFill>
                    <a:schemeClr val="bg1"/>
                  </a:solidFill>
                </a:rPr>
                <a:t>Longitud</a:t>
              </a:r>
              <a:r>
                <a:rPr lang="es-CO" dirty="0">
                  <a:solidFill>
                    <a:schemeClr val="bg1"/>
                  </a:solidFill>
                </a:rPr>
                <a:t>	</a:t>
              </a:r>
              <a:r>
                <a:rPr lang="es-CO" sz="2400" dirty="0">
                  <a:solidFill>
                    <a:schemeClr val="bg1"/>
                  </a:solidFill>
                </a:rPr>
                <a:t>Mínimo	Máximo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bool</a:t>
              </a:r>
              <a:r>
                <a:rPr lang="es-CO" dirty="0">
                  <a:solidFill>
                    <a:schemeClr val="bg1"/>
                  </a:solidFill>
                </a:rPr>
                <a:t>	1 bit		0		1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char</a:t>
              </a:r>
              <a:r>
                <a:rPr lang="es-CO" dirty="0">
                  <a:solidFill>
                    <a:schemeClr val="bg1"/>
                  </a:solidFill>
                </a:rPr>
                <a:t>	8 bits		\u0000		\</a:t>
              </a:r>
              <a:r>
                <a:rPr lang="es-CO" dirty="0" err="1">
                  <a:solidFill>
                    <a:schemeClr val="bg1"/>
                  </a:solidFill>
                </a:rPr>
                <a:t>uFFFF</a:t>
              </a:r>
              <a:endParaRPr lang="es-CO" dirty="0">
                <a:solidFill>
                  <a:schemeClr val="bg1"/>
                </a:solidFill>
              </a:endParaRPr>
            </a:p>
            <a:p>
              <a:r>
                <a:rPr lang="es-CO" dirty="0">
                  <a:solidFill>
                    <a:schemeClr val="bg1"/>
                  </a:solidFill>
                </a:rPr>
                <a:t>byte	8 bits		-128		128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int</a:t>
              </a:r>
              <a:r>
                <a:rPr lang="es-CO" dirty="0">
                  <a:solidFill>
                    <a:schemeClr val="bg1"/>
                  </a:solidFill>
                </a:rPr>
                <a:t>	16 bits		-2147483648	2147483647</a:t>
              </a:r>
            </a:p>
            <a:p>
              <a:r>
                <a:rPr lang="es-CO" dirty="0">
                  <a:solidFill>
                    <a:schemeClr val="bg1"/>
                  </a:solidFill>
                </a:rPr>
                <a:t>short	16 bits		-32768		32767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long</a:t>
              </a:r>
              <a:r>
                <a:rPr lang="es-CO" dirty="0">
                  <a:solidFill>
                    <a:schemeClr val="bg1"/>
                  </a:solidFill>
                </a:rPr>
                <a:t>	32 bits		-9,32234E+19	9,32234E+19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float</a:t>
              </a:r>
              <a:r>
                <a:rPr lang="es-CO" dirty="0">
                  <a:solidFill>
                    <a:schemeClr val="bg1"/>
                  </a:solidFill>
                </a:rPr>
                <a:t>	32 bits		±3,40282347E+46	±1,40239846E-37</a:t>
              </a:r>
            </a:p>
            <a:p>
              <a:r>
                <a:rPr lang="es-CO" dirty="0" err="1">
                  <a:solidFill>
                    <a:schemeClr val="bg1"/>
                  </a:solidFill>
                </a:rPr>
                <a:t>double</a:t>
              </a:r>
              <a:r>
                <a:rPr lang="es-CO" dirty="0">
                  <a:solidFill>
                    <a:schemeClr val="bg1"/>
                  </a:solidFill>
                </a:rPr>
                <a:t>	64 bits		±1.79+E308	±4.94079-324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75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1CBD5E-B34B-4D31-BB20-6F4CCDFBFE8C}"/>
              </a:ext>
            </a:extLst>
          </p:cNvPr>
          <p:cNvSpPr/>
          <p:nvPr/>
        </p:nvSpPr>
        <p:spPr>
          <a:xfrm>
            <a:off x="7256" y="0"/>
            <a:ext cx="12192000" cy="6858000"/>
          </a:xfrm>
          <a:prstGeom prst="rect">
            <a:avLst/>
          </a:prstGeom>
          <a:solidFill>
            <a:srgbClr val="15151E"/>
          </a:solidFill>
          <a:ln>
            <a:solidFill>
              <a:srgbClr val="1515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>
              <a:solidFill>
                <a:srgbClr val="C9D1D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6669F9-D8EF-4400-8071-71DCEA727E24}"/>
              </a:ext>
            </a:extLst>
          </p:cNvPr>
          <p:cNvSpPr/>
          <p:nvPr/>
        </p:nvSpPr>
        <p:spPr>
          <a:xfrm>
            <a:off x="381000" y="13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918736-677D-41F1-A251-045612E64F60}"/>
              </a:ext>
            </a:extLst>
          </p:cNvPr>
          <p:cNvSpPr/>
          <p:nvPr/>
        </p:nvSpPr>
        <p:spPr>
          <a:xfrm>
            <a:off x="381000" y="6489700"/>
            <a:ext cx="1132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6A6D2E-EDC1-465C-A1F6-9D80EDE923AD}"/>
              </a:ext>
            </a:extLst>
          </p:cNvPr>
          <p:cNvSpPr txBox="1"/>
          <p:nvPr/>
        </p:nvSpPr>
        <p:spPr>
          <a:xfrm>
            <a:off x="927100" y="889000"/>
            <a:ext cx="989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Operaciones entre variables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DF5AF9-318A-4922-B3AC-B1B4EF1E618E}"/>
              </a:ext>
            </a:extLst>
          </p:cNvPr>
          <p:cNvSpPr/>
          <p:nvPr/>
        </p:nvSpPr>
        <p:spPr>
          <a:xfrm>
            <a:off x="1107989" y="175033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suma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+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4 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5A58800-0B22-4DBD-BD91-BFD4E58B5CEB}"/>
              </a:ext>
            </a:extLst>
          </p:cNvPr>
          <p:cNvSpPr/>
          <p:nvPr/>
        </p:nvSpPr>
        <p:spPr>
          <a:xfrm>
            <a:off x="8036011" y="172798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resta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-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0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6E301-E057-46D1-ABFF-2405D32DFF09}"/>
              </a:ext>
            </a:extLst>
          </p:cNvPr>
          <p:cNvSpPr/>
          <p:nvPr/>
        </p:nvSpPr>
        <p:spPr>
          <a:xfrm>
            <a:off x="694038" y="32100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multiplicacion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*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4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b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endParaRPr lang="es-CO" sz="2000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136071-8324-40FB-B9D4-8A36D05FB8C3}"/>
              </a:ext>
            </a:extLst>
          </p:cNvPr>
          <p:cNvSpPr/>
          <p:nvPr/>
        </p:nvSpPr>
        <p:spPr>
          <a:xfrm>
            <a:off x="4724400" y="320507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#Exacta</a:t>
            </a:r>
            <a:endParaRPr lang="es-CO" sz="2000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b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division1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//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3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0 </a:t>
            </a:r>
            <a:endParaRPr lang="es-CO" sz="2000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742DAA-BD15-43D1-BCB3-E30F8552E6C9}"/>
              </a:ext>
            </a:extLst>
          </p:cNvPr>
          <p:cNvSpPr/>
          <p:nvPr/>
        </p:nvSpPr>
        <p:spPr>
          <a:xfrm>
            <a:off x="8855675" y="27948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8B949E"/>
                </a:solidFill>
                <a:latin typeface="Consolas" panose="020B0609020204030204" pitchFamily="49" charset="0"/>
              </a:rPr>
              <a:t>#Inexacta</a:t>
            </a:r>
            <a:endParaRPr lang="es-CO" dirty="0">
              <a:solidFill>
                <a:srgbClr val="C9D1D9"/>
              </a:solidFill>
              <a:latin typeface="Consolas" panose="020B0609020204030204" pitchFamily="49" charset="0"/>
            </a:endParaRPr>
          </a:p>
          <a:p>
            <a:b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  <a:t>division2 </a:t>
            </a:r>
            <a:r>
              <a:rPr lang="es-CO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EC8E2C"/>
                </a:solidFill>
                <a:latin typeface="Consolas" panose="020B0609020204030204" pitchFamily="49" charset="0"/>
              </a:rPr>
              <a:t>//</a:t>
            </a:r>
            <a: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dirty="0">
                <a:solidFill>
                  <a:srgbClr val="79C0FF"/>
                </a:solidFill>
                <a:latin typeface="Consolas" panose="020B0609020204030204" pitchFamily="49" charset="0"/>
              </a:rPr>
              <a:t>3</a:t>
            </a:r>
            <a: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br>
              <a:rPr lang="es-CO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dirty="0">
                <a:solidFill>
                  <a:srgbClr val="8B949E"/>
                </a:solidFill>
                <a:latin typeface="Consolas" panose="020B0609020204030204" pitchFamily="49" charset="0"/>
              </a:rPr>
              <a:t># &gt; 0.666</a:t>
            </a:r>
            <a:endParaRPr lang="es-CO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861C7C-7A26-4523-BB85-95A2C9184025}"/>
              </a:ext>
            </a:extLst>
          </p:cNvPr>
          <p:cNvSpPr/>
          <p:nvPr/>
        </p:nvSpPr>
        <p:spPr>
          <a:xfrm>
            <a:off x="1107989" y="48997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modulo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%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5</a:t>
            </a:r>
            <a:b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2</a:t>
            </a:r>
            <a:endParaRPr lang="es-CO" sz="2000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BAEF94-1C2E-4D98-AB48-70C142DB18A0}"/>
              </a:ext>
            </a:extLst>
          </p:cNvPr>
          <p:cNvSpPr/>
          <p:nvPr/>
        </p:nvSpPr>
        <p:spPr>
          <a:xfrm>
            <a:off x="6966857" y="506735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potencia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=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2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EC8E2C"/>
                </a:solidFill>
                <a:latin typeface="Consolas" panose="020B0609020204030204" pitchFamily="49" charset="0"/>
              </a:rPr>
              <a:t>**</a:t>
            </a:r>
            <a: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79C0FF"/>
                </a:solidFill>
                <a:latin typeface="Consolas" panose="020B0609020204030204" pitchFamily="49" charset="0"/>
              </a:rPr>
              <a:t>3</a:t>
            </a:r>
            <a:br>
              <a:rPr lang="es-CO" sz="2000" dirty="0">
                <a:solidFill>
                  <a:srgbClr val="C9D1D9"/>
                </a:solidFill>
                <a:latin typeface="Consolas" panose="020B0609020204030204" pitchFamily="49" charset="0"/>
              </a:rPr>
            </a:br>
            <a:r>
              <a:rPr lang="es-CO" sz="2000" dirty="0">
                <a:solidFill>
                  <a:srgbClr val="8B949E"/>
                </a:solidFill>
                <a:latin typeface="Consolas" panose="020B0609020204030204" pitchFamily="49" charset="0"/>
              </a:rPr>
              <a:t># &gt; 8</a:t>
            </a:r>
            <a:endParaRPr lang="es-CO" sz="2000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95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269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Sierra Betancourt</dc:creator>
  <cp:lastModifiedBy>Alejandro Sierra Betancourt</cp:lastModifiedBy>
  <cp:revision>3</cp:revision>
  <dcterms:created xsi:type="dcterms:W3CDTF">2023-08-26T16:43:28Z</dcterms:created>
  <dcterms:modified xsi:type="dcterms:W3CDTF">2023-08-29T00:28:06Z</dcterms:modified>
</cp:coreProperties>
</file>