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15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1A5306-82C8-495A-82CF-64F58075DE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086A0EE-0CCA-493C-91D6-86067A75D1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F9B9E7-2795-4369-A089-D3F1A8012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62F84-B954-40D7-AD94-24E025913831}" type="datetimeFigureOut">
              <a:rPr lang="es-CO" smtClean="0"/>
              <a:t>27/08/2023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9EFE79-52B8-49E6-B283-8BB21D462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00E9583-7720-4C5D-AD75-D9C4DE9EC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3D4F3-2A9D-4A52-A9D1-691DE0108A8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17446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178C76-A0FD-40FF-A5ED-37F2E1A24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EF3CBD7-0AFC-48A8-A218-29E2718D0E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B2BFC58-2591-4D87-BF3A-3A4EB0949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62F84-B954-40D7-AD94-24E025913831}" type="datetimeFigureOut">
              <a:rPr lang="es-CO" smtClean="0"/>
              <a:t>27/08/2023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F231505-28DD-415B-8289-520ACE49C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694306-6C2B-467B-8E72-030D0EDFB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3D4F3-2A9D-4A52-A9D1-691DE0108A8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69920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6C6A8D8-D7DE-47A6-96C1-FF5DDB6507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DF7ED65-CBE7-40D3-8C89-3B77303E42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E6E4FC8-F070-46C0-BB5E-30B1D501B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62F84-B954-40D7-AD94-24E025913831}" type="datetimeFigureOut">
              <a:rPr lang="es-CO" smtClean="0"/>
              <a:t>27/08/2023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B8F5C7-AB3B-4B45-9A1E-7E57B74E6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629110-EC09-4363-B51A-594506F17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3D4F3-2A9D-4A52-A9D1-691DE0108A8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32784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D599BE-D883-419C-B1D8-C106BA9EF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1D5BD51-6672-418C-A451-3E1D316B5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C63AF5-C91E-40C1-A146-B139A7855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62F84-B954-40D7-AD94-24E025913831}" type="datetimeFigureOut">
              <a:rPr lang="es-CO" smtClean="0"/>
              <a:t>27/08/2023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D348F13-8622-48E3-83B5-0329BEF51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8FDE7FF-C06A-47F5-861D-CFFD048D2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3D4F3-2A9D-4A52-A9D1-691DE0108A8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67401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ED6EB0-530B-42BD-BB7B-C7C8E9748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7A62F49-B0B3-4462-AD81-4C81D8000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FEA65DA-BE56-4F6C-9135-A9BD86E2F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62F84-B954-40D7-AD94-24E025913831}" type="datetimeFigureOut">
              <a:rPr lang="es-CO" smtClean="0"/>
              <a:t>27/08/2023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99ED18D-CC59-4432-8B22-C3421AE03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113B269-F86D-4F8F-8C55-F606DBAAB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3D4F3-2A9D-4A52-A9D1-691DE0108A8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58482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82D63A-EF00-4C6F-978A-9B21349A4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246F01-4A5A-40E3-B4F0-4E72014DFB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46834BF-EA92-4DCC-913F-8551C6F92D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3674EEC-62C6-4CBF-8A05-75151959C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62F84-B954-40D7-AD94-24E025913831}" type="datetimeFigureOut">
              <a:rPr lang="es-CO" smtClean="0"/>
              <a:t>27/08/2023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B36156-ED61-458D-AEFE-8CA3DB12F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9E0B332-D3BA-4F8A-A8BC-46B5D0733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3D4F3-2A9D-4A52-A9D1-691DE0108A8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90597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73C5D9-AB9E-40AF-88AC-9A1AF6E8D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8563E8A-25C4-4D34-B80E-79583E89F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2FF3BA7-FF82-47C1-83AF-E9E5546F96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18E055C-7555-448D-A03B-8E9FC4B05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6CA7391-6C0A-4B91-B552-7EC2394E54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8D22930-24B9-4E2B-9021-748B37B1B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62F84-B954-40D7-AD94-24E025913831}" type="datetimeFigureOut">
              <a:rPr lang="es-CO" smtClean="0"/>
              <a:t>27/08/2023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47FBFD9-1B3B-40A0-8A07-2FD83ACB2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5C13C19-CE6C-4E7E-A9CF-D403E163C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3D4F3-2A9D-4A52-A9D1-691DE0108A8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24036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F4DEA0-F00D-4613-9687-C59905E7F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FC5839D-157F-4DB0-9121-974742FFF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62F84-B954-40D7-AD94-24E025913831}" type="datetimeFigureOut">
              <a:rPr lang="es-CO" smtClean="0"/>
              <a:t>27/08/2023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AF40164-E199-46D5-B9F3-09CB70E0C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9B18253-9197-468A-A3A5-7942832FA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3D4F3-2A9D-4A52-A9D1-691DE0108A8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9769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628DA4D-94E0-491F-B159-782238B22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62F84-B954-40D7-AD94-24E025913831}" type="datetimeFigureOut">
              <a:rPr lang="es-CO" smtClean="0"/>
              <a:t>27/08/2023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9558CA8-52D4-4C20-BD93-9B143BBAE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5123E87-BE7C-45F4-82E5-90A1C73A5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3D4F3-2A9D-4A52-A9D1-691DE0108A8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71037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DF1461-88E2-49EE-9A20-0557A7027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D1B5A5-10B2-45A0-8AFB-8EF816430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FC401A7-E1CB-4BC8-BB95-F519C210E7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AF26E2E-5B48-4AA0-8C89-EFA1F319D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62F84-B954-40D7-AD94-24E025913831}" type="datetimeFigureOut">
              <a:rPr lang="es-CO" smtClean="0"/>
              <a:t>27/08/2023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94F2761-4DEE-49E4-A94F-3D40AC026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26BE4B0-7D06-4E61-8CCB-0DEE742BA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3D4F3-2A9D-4A52-A9D1-691DE0108A8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6697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B3B00E-0636-4318-BD0C-51212BB49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097E7C7-79B5-42CF-96C2-9CFD46AB01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744B8AA-B8FE-4610-957B-ADD9DFC4BB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0021403-F381-4F9C-9EDA-4BD862B74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62F84-B954-40D7-AD94-24E025913831}" type="datetimeFigureOut">
              <a:rPr lang="es-CO" smtClean="0"/>
              <a:t>27/08/2023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BACB0AA-4440-4503-8277-6CDF5F658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2A14D55-DCC1-46F0-8159-70D9F6E89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3D4F3-2A9D-4A52-A9D1-691DE0108A8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50182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AACB558-90B1-4749-89E2-DEC49AA68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CB9E35D-7AC0-4B11-91E2-612770901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0777269-1126-4F4A-80ED-D8169F031A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62F84-B954-40D7-AD94-24E025913831}" type="datetimeFigureOut">
              <a:rPr lang="es-CO" smtClean="0"/>
              <a:t>27/08/2023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A2B2C4-13AC-488E-9B19-588E592CD0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F7875F5-2B2D-4C3C-A533-9D3C4C4E4C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3D4F3-2A9D-4A52-A9D1-691DE0108A8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84784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536393D1-968B-4B70-9509-F751660C2A8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151E"/>
          </a:solidFill>
          <a:ln>
            <a:solidFill>
              <a:srgbClr val="1515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96A8583-02F4-41EB-8962-17976FEDDF19}"/>
              </a:ext>
            </a:extLst>
          </p:cNvPr>
          <p:cNvSpPr txBox="1"/>
          <p:nvPr/>
        </p:nvSpPr>
        <p:spPr>
          <a:xfrm>
            <a:off x="2032000" y="596900"/>
            <a:ext cx="7721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800" dirty="0">
                <a:solidFill>
                  <a:schemeClr val="bg1"/>
                </a:solidFill>
              </a:rPr>
              <a:t>Definición de Variable, Tipos y asignaciones en Programación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20CF8712-51ED-4F37-AD15-A928093EF75D}"/>
              </a:ext>
            </a:extLst>
          </p:cNvPr>
          <p:cNvSpPr/>
          <p:nvPr/>
        </p:nvSpPr>
        <p:spPr>
          <a:xfrm>
            <a:off x="381000" y="139700"/>
            <a:ext cx="11328400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82AD4F5B-878A-4267-BD79-3C0F219DCD8B}"/>
              </a:ext>
            </a:extLst>
          </p:cNvPr>
          <p:cNvSpPr/>
          <p:nvPr/>
        </p:nvSpPr>
        <p:spPr>
          <a:xfrm>
            <a:off x="381000" y="6489700"/>
            <a:ext cx="11328400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6055A0F0-6C57-4506-8972-AB318DF02D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375" y="2641600"/>
            <a:ext cx="1986126" cy="2176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923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0F1C6735-05B1-402D-958D-2E6263C6A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928095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30CC292E-D379-4DCE-91CD-7BA60A55C25D}"/>
              </a:ext>
            </a:extLst>
          </p:cNvPr>
          <p:cNvSpPr/>
          <p:nvPr/>
        </p:nvSpPr>
        <p:spPr>
          <a:xfrm>
            <a:off x="190500" y="127000"/>
            <a:ext cx="11557000" cy="1968500"/>
          </a:xfrm>
          <a:prstGeom prst="rect">
            <a:avLst/>
          </a:prstGeom>
          <a:solidFill>
            <a:srgbClr val="15151E"/>
          </a:solidFill>
          <a:ln>
            <a:solidFill>
              <a:srgbClr val="1515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EE8C16E-EF17-444C-A954-6329AC792717}"/>
              </a:ext>
            </a:extLst>
          </p:cNvPr>
          <p:cNvSpPr txBox="1"/>
          <p:nvPr/>
        </p:nvSpPr>
        <p:spPr>
          <a:xfrm>
            <a:off x="118503" y="612685"/>
            <a:ext cx="118829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Imagine que tiene varias cajas y en cada caja puede almacenar un articulo. Antes de poder almacenar algo</a:t>
            </a:r>
          </a:p>
          <a:p>
            <a:pPr algn="ctr"/>
            <a:r>
              <a:rPr lang="es-CO" dirty="0">
                <a:solidFill>
                  <a:schemeClr val="bg1"/>
                </a:solidFill>
              </a:rPr>
              <a:t>debe decidir que tipo de articulo se puede almacenar en cada caja. Pero ahora tiene tantas cajas que no </a:t>
            </a:r>
          </a:p>
          <a:p>
            <a:pPr algn="ctr"/>
            <a:r>
              <a:rPr lang="es-CO" dirty="0">
                <a:solidFill>
                  <a:schemeClr val="bg1"/>
                </a:solidFill>
              </a:rPr>
              <a:t>recuerda que hay en cada una. Decide darle a cada caja una etiqueta única. Esto te ayudara a realizar un </a:t>
            </a:r>
          </a:p>
          <a:p>
            <a:pPr algn="ctr"/>
            <a:r>
              <a:rPr lang="es-CO" dirty="0">
                <a:solidFill>
                  <a:schemeClr val="bg1"/>
                </a:solidFill>
              </a:rPr>
              <a:t>seguimiento de lo que contiene cada uno. Las etiquetas actúan como identificadores, dando a cada caja una identidad única.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66A51A85-48D0-451E-B412-B603C39C21D7}"/>
              </a:ext>
            </a:extLst>
          </p:cNvPr>
          <p:cNvSpPr/>
          <p:nvPr/>
        </p:nvSpPr>
        <p:spPr>
          <a:xfrm>
            <a:off x="381000" y="139700"/>
            <a:ext cx="11328400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E1171EAF-5A3F-458E-8943-8E3027433CA5}"/>
              </a:ext>
            </a:extLst>
          </p:cNvPr>
          <p:cNvSpPr/>
          <p:nvPr/>
        </p:nvSpPr>
        <p:spPr>
          <a:xfrm>
            <a:off x="381000" y="6705600"/>
            <a:ext cx="11328400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29521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351CBD5E-B34B-4D31-BB20-6F4CCDFBFE8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151E"/>
          </a:solidFill>
          <a:ln>
            <a:solidFill>
              <a:srgbClr val="1515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D6669F9-D8EF-4400-8071-71DCEA727E24}"/>
              </a:ext>
            </a:extLst>
          </p:cNvPr>
          <p:cNvSpPr/>
          <p:nvPr/>
        </p:nvSpPr>
        <p:spPr>
          <a:xfrm>
            <a:off x="381000" y="139700"/>
            <a:ext cx="11328400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47918736-677D-41F1-A251-045612E64F60}"/>
              </a:ext>
            </a:extLst>
          </p:cNvPr>
          <p:cNvSpPr/>
          <p:nvPr/>
        </p:nvSpPr>
        <p:spPr>
          <a:xfrm>
            <a:off x="381000" y="6489700"/>
            <a:ext cx="11328400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F6A6D2E-EDC1-465C-A1F6-9D80EDE923AD}"/>
              </a:ext>
            </a:extLst>
          </p:cNvPr>
          <p:cNvSpPr txBox="1"/>
          <p:nvPr/>
        </p:nvSpPr>
        <p:spPr>
          <a:xfrm>
            <a:off x="927100" y="889000"/>
            <a:ext cx="9893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200" dirty="0">
                <a:solidFill>
                  <a:schemeClr val="bg1"/>
                </a:solidFill>
              </a:rPr>
              <a:t>Tipos de variables en la programación</a:t>
            </a:r>
          </a:p>
        </p:txBody>
      </p:sp>
      <p:grpSp>
        <p:nvGrpSpPr>
          <p:cNvPr id="24" name="Grupo 23">
            <a:extLst>
              <a:ext uri="{FF2B5EF4-FFF2-40B4-BE49-F238E27FC236}">
                <a16:creationId xmlns:a16="http://schemas.microsoft.com/office/drawing/2014/main" id="{CEEB499F-3A0D-46BB-AC7E-04C8984F9DF3}"/>
              </a:ext>
            </a:extLst>
          </p:cNvPr>
          <p:cNvGrpSpPr/>
          <p:nvPr/>
        </p:nvGrpSpPr>
        <p:grpSpPr>
          <a:xfrm>
            <a:off x="1435100" y="2426272"/>
            <a:ext cx="8877300" cy="3301428"/>
            <a:chOff x="1606550" y="1473772"/>
            <a:chExt cx="8877300" cy="3301428"/>
          </a:xfrm>
        </p:grpSpPr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B932D797-D8B1-4350-8BE1-85511E0B9A41}"/>
                </a:ext>
              </a:extLst>
            </p:cNvPr>
            <p:cNvSpPr/>
            <p:nvPr/>
          </p:nvSpPr>
          <p:spPr>
            <a:xfrm>
              <a:off x="1606550" y="1473772"/>
              <a:ext cx="8877300" cy="3301425"/>
            </a:xfrm>
            <a:prstGeom prst="rect">
              <a:avLst/>
            </a:prstGeom>
            <a:solidFill>
              <a:srgbClr val="15151E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1" name="Rectángulo 20">
              <a:extLst>
                <a:ext uri="{FF2B5EF4-FFF2-40B4-BE49-F238E27FC236}">
                  <a16:creationId xmlns:a16="http://schemas.microsoft.com/office/drawing/2014/main" id="{C44F134C-A9B2-4CFB-97B1-F0E1FB5020FD}"/>
                </a:ext>
              </a:extLst>
            </p:cNvPr>
            <p:cNvSpPr/>
            <p:nvPr/>
          </p:nvSpPr>
          <p:spPr>
            <a:xfrm>
              <a:off x="2667000" y="1473775"/>
              <a:ext cx="1498600" cy="3301425"/>
            </a:xfrm>
            <a:prstGeom prst="rect">
              <a:avLst/>
            </a:prstGeom>
            <a:solidFill>
              <a:srgbClr val="15151E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2" name="Rectángulo 21">
              <a:extLst>
                <a:ext uri="{FF2B5EF4-FFF2-40B4-BE49-F238E27FC236}">
                  <a16:creationId xmlns:a16="http://schemas.microsoft.com/office/drawing/2014/main" id="{8776B787-692B-42A2-AE69-2C76499A13F4}"/>
                </a:ext>
              </a:extLst>
            </p:cNvPr>
            <p:cNvSpPr/>
            <p:nvPr/>
          </p:nvSpPr>
          <p:spPr>
            <a:xfrm>
              <a:off x="4165600" y="1473774"/>
              <a:ext cx="2159000" cy="3301425"/>
            </a:xfrm>
            <a:prstGeom prst="rect">
              <a:avLst/>
            </a:prstGeom>
            <a:solidFill>
              <a:srgbClr val="15151E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3" name="Rectángulo 22">
              <a:extLst>
                <a:ext uri="{FF2B5EF4-FFF2-40B4-BE49-F238E27FC236}">
                  <a16:creationId xmlns:a16="http://schemas.microsoft.com/office/drawing/2014/main" id="{964A7D94-62E9-4DE3-9E17-3807A036D829}"/>
                </a:ext>
              </a:extLst>
            </p:cNvPr>
            <p:cNvSpPr/>
            <p:nvPr/>
          </p:nvSpPr>
          <p:spPr>
            <a:xfrm>
              <a:off x="6337300" y="1473773"/>
              <a:ext cx="1981200" cy="3301425"/>
            </a:xfrm>
            <a:prstGeom prst="rect">
              <a:avLst/>
            </a:prstGeom>
            <a:solidFill>
              <a:srgbClr val="15151E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1DD50709-B9B2-416C-ABE9-6411F317447A}"/>
                </a:ext>
              </a:extLst>
            </p:cNvPr>
            <p:cNvSpPr/>
            <p:nvPr/>
          </p:nvSpPr>
          <p:spPr>
            <a:xfrm>
              <a:off x="1803400" y="1565215"/>
              <a:ext cx="8216900" cy="26776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CO" sz="2400" dirty="0">
                  <a:solidFill>
                    <a:schemeClr val="bg1"/>
                  </a:solidFill>
                </a:rPr>
                <a:t>Tipo </a:t>
              </a:r>
              <a:r>
                <a:rPr lang="es-CO" dirty="0">
                  <a:solidFill>
                    <a:schemeClr val="bg1"/>
                  </a:solidFill>
                </a:rPr>
                <a:t>	</a:t>
              </a:r>
              <a:r>
                <a:rPr lang="es-CO" sz="2400" dirty="0">
                  <a:solidFill>
                    <a:schemeClr val="bg1"/>
                  </a:solidFill>
                </a:rPr>
                <a:t>Longitud</a:t>
              </a:r>
              <a:r>
                <a:rPr lang="es-CO" dirty="0">
                  <a:solidFill>
                    <a:schemeClr val="bg1"/>
                  </a:solidFill>
                </a:rPr>
                <a:t>	</a:t>
              </a:r>
              <a:r>
                <a:rPr lang="es-CO" sz="2400" dirty="0">
                  <a:solidFill>
                    <a:schemeClr val="bg1"/>
                  </a:solidFill>
                </a:rPr>
                <a:t>Mínimo	Máximo</a:t>
              </a:r>
            </a:p>
            <a:p>
              <a:r>
                <a:rPr lang="es-CO" dirty="0" err="1">
                  <a:solidFill>
                    <a:schemeClr val="bg1"/>
                  </a:solidFill>
                </a:rPr>
                <a:t>bool</a:t>
              </a:r>
              <a:r>
                <a:rPr lang="es-CO" dirty="0">
                  <a:solidFill>
                    <a:schemeClr val="bg1"/>
                  </a:solidFill>
                </a:rPr>
                <a:t>	1 bit		0		1</a:t>
              </a:r>
            </a:p>
            <a:p>
              <a:r>
                <a:rPr lang="es-CO" dirty="0" err="1">
                  <a:solidFill>
                    <a:schemeClr val="bg1"/>
                  </a:solidFill>
                </a:rPr>
                <a:t>char</a:t>
              </a:r>
              <a:r>
                <a:rPr lang="es-CO" dirty="0">
                  <a:solidFill>
                    <a:schemeClr val="bg1"/>
                  </a:solidFill>
                </a:rPr>
                <a:t>	8 bits		\u0000		\</a:t>
              </a:r>
              <a:r>
                <a:rPr lang="es-CO" dirty="0" err="1">
                  <a:solidFill>
                    <a:schemeClr val="bg1"/>
                  </a:solidFill>
                </a:rPr>
                <a:t>uFFFF</a:t>
              </a:r>
              <a:endParaRPr lang="es-CO" dirty="0">
                <a:solidFill>
                  <a:schemeClr val="bg1"/>
                </a:solidFill>
              </a:endParaRPr>
            </a:p>
            <a:p>
              <a:r>
                <a:rPr lang="es-CO" dirty="0">
                  <a:solidFill>
                    <a:schemeClr val="bg1"/>
                  </a:solidFill>
                </a:rPr>
                <a:t>byte	8 bits		-128		128</a:t>
              </a:r>
            </a:p>
            <a:p>
              <a:r>
                <a:rPr lang="es-CO" dirty="0" err="1">
                  <a:solidFill>
                    <a:schemeClr val="bg1"/>
                  </a:solidFill>
                </a:rPr>
                <a:t>int</a:t>
              </a:r>
              <a:r>
                <a:rPr lang="es-CO" dirty="0">
                  <a:solidFill>
                    <a:schemeClr val="bg1"/>
                  </a:solidFill>
                </a:rPr>
                <a:t>	16 bits		-2147483648	2147483647</a:t>
              </a:r>
            </a:p>
            <a:p>
              <a:r>
                <a:rPr lang="es-CO" dirty="0">
                  <a:solidFill>
                    <a:schemeClr val="bg1"/>
                  </a:solidFill>
                </a:rPr>
                <a:t>short	16 bits		-32768		32767</a:t>
              </a:r>
            </a:p>
            <a:p>
              <a:r>
                <a:rPr lang="es-CO" dirty="0" err="1">
                  <a:solidFill>
                    <a:schemeClr val="bg1"/>
                  </a:solidFill>
                </a:rPr>
                <a:t>long</a:t>
              </a:r>
              <a:r>
                <a:rPr lang="es-CO" dirty="0">
                  <a:solidFill>
                    <a:schemeClr val="bg1"/>
                  </a:solidFill>
                </a:rPr>
                <a:t>	32 bits		-9,32234E+19	9,32234E+19</a:t>
              </a:r>
            </a:p>
            <a:p>
              <a:r>
                <a:rPr lang="es-CO" dirty="0" err="1">
                  <a:solidFill>
                    <a:schemeClr val="bg1"/>
                  </a:solidFill>
                </a:rPr>
                <a:t>float</a:t>
              </a:r>
              <a:r>
                <a:rPr lang="es-CO" dirty="0">
                  <a:solidFill>
                    <a:schemeClr val="bg1"/>
                  </a:solidFill>
                </a:rPr>
                <a:t>	32 bits		±3,40282347E+46	±1,40239846E-37</a:t>
              </a:r>
            </a:p>
            <a:p>
              <a:r>
                <a:rPr lang="es-CO" dirty="0" err="1">
                  <a:solidFill>
                    <a:schemeClr val="bg1"/>
                  </a:solidFill>
                </a:rPr>
                <a:t>double</a:t>
              </a:r>
              <a:r>
                <a:rPr lang="es-CO" dirty="0">
                  <a:solidFill>
                    <a:schemeClr val="bg1"/>
                  </a:solidFill>
                </a:rPr>
                <a:t>	64 bits		±1.79+E308	±4.94079-324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877555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</TotalTime>
  <Words>199</Words>
  <Application>Microsoft Office PowerPoint</Application>
  <PresentationFormat>Panorámica</PresentationFormat>
  <Paragraphs>15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Alejandro Sierra Betancourt</dc:creator>
  <cp:lastModifiedBy>Alejandro Sierra Betancourt</cp:lastModifiedBy>
  <cp:revision>2</cp:revision>
  <dcterms:created xsi:type="dcterms:W3CDTF">2023-08-26T16:43:28Z</dcterms:created>
  <dcterms:modified xsi:type="dcterms:W3CDTF">2023-08-28T02:31:22Z</dcterms:modified>
</cp:coreProperties>
</file>