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722"/>
  </p:normalViewPr>
  <p:slideViewPr>
    <p:cSldViewPr snapToGrid="0">
      <p:cViewPr varScale="1">
        <p:scale>
          <a:sx n="118" d="100"/>
          <a:sy n="118" d="100"/>
        </p:scale>
        <p:origin x="6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84EB-236E-2B1C-5D69-EF4F27FB6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9872E-0F75-66A9-B62F-E9D89E73F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68329-FA0F-7ACD-E4EB-29379CCD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77EF-CA8C-B045-8216-0086D3390865}" type="datetimeFigureOut">
              <a:rPr lang="en-DE" smtClean="0"/>
              <a:t>08.02.24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5FACE-8FAB-0245-3B04-3DDA468D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78090-2113-E2F1-1E0C-20285D27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C5D-1D3F-5B49-9A6B-E51AA20689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487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9991-5B9D-C3AF-A159-453653AE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DA53F-2129-1816-D18A-B5D6B5AD3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368F9-A300-CB57-2E0C-4DB210AE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77EF-CA8C-B045-8216-0086D3390865}" type="datetimeFigureOut">
              <a:rPr lang="en-DE" smtClean="0"/>
              <a:t>08.02.24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44692-AD1E-95E3-A0A0-765A7079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7F857-6515-9028-0CF4-DE461553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C5D-1D3F-5B49-9A6B-E51AA20689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4065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293CE1-7342-EF4E-D6EF-4A115D1B2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18B48-BB5B-8131-2B5D-5DE91BD0C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95353-166C-AF33-C8D4-1627393C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77EF-CA8C-B045-8216-0086D3390865}" type="datetimeFigureOut">
              <a:rPr lang="en-DE" smtClean="0"/>
              <a:t>08.02.24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9C667-6ABC-879C-FEE3-F80D08D8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6C26D-D02E-49A6-05E9-B5F02914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C5D-1D3F-5B49-9A6B-E51AA20689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901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E7E2-E182-AE7E-4ED2-ACFF8265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2FB7B-49B7-FCBF-FE2F-5291F4702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9E3BD-935E-2A07-84A6-C2844CD3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77EF-CA8C-B045-8216-0086D3390865}" type="datetimeFigureOut">
              <a:rPr lang="en-DE" smtClean="0"/>
              <a:t>08.02.24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9A0B-D1C0-AD93-0995-A05F6881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E373D-3043-7C68-03C1-1EDF4FEBC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C5D-1D3F-5B49-9A6B-E51AA20689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6860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9A20-0F4C-315F-7A7B-BBD35B52F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B16F2-09A7-67A2-C624-99EEDBDFB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1434-F67B-6B76-9782-F29727DE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77EF-CA8C-B045-8216-0086D3390865}" type="datetimeFigureOut">
              <a:rPr lang="en-DE" smtClean="0"/>
              <a:t>08.02.24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DC245-589E-BA12-4292-C14A4097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AFB8C-97D6-DF95-2AB3-90F045DA4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C5D-1D3F-5B49-9A6B-E51AA20689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567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2189-144D-3739-D47C-F0E26FA0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C9D35-F841-834E-A6A6-E5D5E7BA3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20CAB-6428-1E5B-8FFE-F25609475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00140-07B2-C9B5-7FC4-13942B54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77EF-CA8C-B045-8216-0086D3390865}" type="datetimeFigureOut">
              <a:rPr lang="en-DE" smtClean="0"/>
              <a:t>08.02.24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BC983-C28D-A373-D707-6C6D7BEE8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7670B-AE78-7915-4CCC-C7EF35CF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C5D-1D3F-5B49-9A6B-E51AA20689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2860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BAFA-89DB-DB61-FFFD-4D3C4CCA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3A432-57D1-8CB7-D9B7-7AA83CB02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ECFD2-8F21-7B79-DBEC-2E88D2723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66A58F-4249-B387-D2CC-10AB790C2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8EB7A-C81C-E97A-33CD-30C2923CD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CD622D-294E-677E-2D72-5BE52402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77EF-CA8C-B045-8216-0086D3390865}" type="datetimeFigureOut">
              <a:rPr lang="en-DE" smtClean="0"/>
              <a:t>08.02.24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D7690-02D5-69C0-917F-D56F145D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2F205B-975C-F823-BEFE-CDE7D366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C5D-1D3F-5B49-9A6B-E51AA20689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2256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A117-A48F-CCC0-EC04-4FEDEEB3E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70DBD-13B0-D286-F2FE-DDBD9642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77EF-CA8C-B045-8216-0086D3390865}" type="datetimeFigureOut">
              <a:rPr lang="en-DE" smtClean="0"/>
              <a:t>08.02.24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5174D-67D3-F948-10F8-2F029002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DE07C-140F-4207-53E3-E637C27D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C5D-1D3F-5B49-9A6B-E51AA20689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678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55B99B-65B8-9605-8154-FE090336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77EF-CA8C-B045-8216-0086D3390865}" type="datetimeFigureOut">
              <a:rPr lang="en-DE" smtClean="0"/>
              <a:t>08.02.24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8CAC9C-E8DB-E4F4-E923-009AF70C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5C8F0-BB9A-BB5A-0ABC-2BEA1C81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C5D-1D3F-5B49-9A6B-E51AA20689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296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34DB-12EF-CAC1-969E-5FCD5CB8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2EBD2-97B8-3A2B-26B7-9D77A5926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C5393-96F2-0511-9E92-9EE3969B4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0AACD-1AE1-858A-B592-8A69B168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77EF-CA8C-B045-8216-0086D3390865}" type="datetimeFigureOut">
              <a:rPr lang="en-DE" smtClean="0"/>
              <a:t>08.02.24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CFA37-B3BD-14C9-A590-A14908AF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03F45-7FDA-F2DC-0D60-C21304A6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C5D-1D3F-5B49-9A6B-E51AA20689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892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DF38-D400-76D5-E4EC-A01A635D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E2FBF1-8461-E3BC-7142-3EC3B221F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A075C-209D-6D9C-9E2C-9D437A4EB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F8A77-D8C6-38C3-F8EF-FAC714A5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77EF-CA8C-B045-8216-0086D3390865}" type="datetimeFigureOut">
              <a:rPr lang="en-DE" smtClean="0"/>
              <a:t>08.02.24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5C1CE-1EE3-1997-15D0-E50B1376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5328A-0F58-999D-E4BF-64D167CB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C5D-1D3F-5B49-9A6B-E51AA20689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717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8EE24D-A4FB-DF66-928C-BA84FAE7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5E65B-E8CC-34C3-C18A-AD654C5E6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29010-ABC8-BB41-B522-EF110C786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677EF-CA8C-B045-8216-0086D3390865}" type="datetimeFigureOut">
              <a:rPr lang="en-DE" smtClean="0"/>
              <a:t>08.02.24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DC4C9-66C7-2AEF-2EDF-3874D5FE7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A724A-4D25-E56A-104A-0645298C0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89C5D-1D3F-5B49-9A6B-E51AA20689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810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57AB4-CC58-FC68-2835-9A243E179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5912-EE8E-A23C-2C84-B1D094F23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798629" cy="870857"/>
          </a:xfrm>
        </p:spPr>
        <p:txBody>
          <a:bodyPr>
            <a:normAutofit/>
          </a:bodyPr>
          <a:lstStyle/>
          <a:p>
            <a:r>
              <a:rPr lang="en-DE" sz="4800" dirty="0"/>
              <a:t>Y-Shape Melting Temperatures (vary T-rate)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FDA3985-03F3-9AD0-6628-056382D21B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2259159"/>
                  </p:ext>
                </p:extLst>
              </p:nvPr>
            </p:nvGraphicFramePr>
            <p:xfrm>
              <a:off x="1612899" y="1220410"/>
              <a:ext cx="8966202" cy="46358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1535">
                      <a:extLst>
                        <a:ext uri="{9D8B030D-6E8A-4147-A177-3AD203B41FA5}">
                          <a16:colId xmlns:a16="http://schemas.microsoft.com/office/drawing/2014/main" val="2140534503"/>
                        </a:ext>
                      </a:extLst>
                    </a:gridCol>
                    <a:gridCol w="2274889">
                      <a:extLst>
                        <a:ext uri="{9D8B030D-6E8A-4147-A177-3AD203B41FA5}">
                          <a16:colId xmlns:a16="http://schemas.microsoft.com/office/drawing/2014/main" val="3843404805"/>
                        </a:ext>
                      </a:extLst>
                    </a:gridCol>
                    <a:gridCol w="2274889">
                      <a:extLst>
                        <a:ext uri="{9D8B030D-6E8A-4147-A177-3AD203B41FA5}">
                          <a16:colId xmlns:a16="http://schemas.microsoft.com/office/drawing/2014/main" val="1325876774"/>
                        </a:ext>
                      </a:extLst>
                    </a:gridCol>
                    <a:gridCol w="2274889">
                      <a:extLst>
                        <a:ext uri="{9D8B030D-6E8A-4147-A177-3AD203B41FA5}">
                          <a16:colId xmlns:a16="http://schemas.microsoft.com/office/drawing/2014/main" val="4082743233"/>
                        </a:ext>
                      </a:extLst>
                    </a:gridCol>
                  </a:tblGrid>
                  <a:tr h="772644">
                    <a:tc>
                      <a:txBody>
                        <a:bodyPr/>
                        <a:lstStyle/>
                        <a:p>
                          <a:r>
                            <a:rPr lang="en-DE" sz="1000" dirty="0"/>
                            <a:t>                                            </a:t>
                          </a:r>
                          <a:r>
                            <a:rPr lang="en-DE" sz="1050" dirty="0"/>
                            <a:t>Buffer </a:t>
                          </a:r>
                        </a:p>
                        <a:p>
                          <a:r>
                            <a:rPr lang="en-DE" sz="1050" dirty="0"/>
                            <a:t>                                        composition</a:t>
                          </a:r>
                        </a:p>
                        <a:p>
                          <a:r>
                            <a:rPr lang="en-DE" sz="1000" dirty="0"/>
                            <a:t>Rate of Y-shape</a:t>
                          </a:r>
                        </a:p>
                        <a:p>
                          <a:r>
                            <a:rPr lang="en-DE" sz="1000" dirty="0"/>
                            <a:t>assembly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10 mM PB</a:t>
                          </a:r>
                        </a:p>
                        <a:p>
                          <a:pPr algn="ctr"/>
                          <a:r>
                            <a:rPr lang="en-DE" dirty="0"/>
                            <a:t>100 mM NaCl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10 mM PB</a:t>
                          </a:r>
                        </a:p>
                        <a:p>
                          <a:pPr algn="ctr"/>
                          <a:r>
                            <a:rPr lang="en-DE" dirty="0"/>
                            <a:t>150 mM NaCl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10 mM PB</a:t>
                          </a:r>
                        </a:p>
                        <a:p>
                          <a:pPr algn="ctr"/>
                          <a:r>
                            <a:rPr lang="en-DE" dirty="0"/>
                            <a:t>200 mM NaCl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109932"/>
                      </a:ext>
                    </a:extLst>
                  </a:tr>
                  <a:tr h="772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0.1 </a:t>
                          </a:r>
                          <a14:m>
                            <m:oMath xmlns:m="http://schemas.openxmlformats.org/officeDocument/2006/math">
                              <m:r>
                                <a:rPr lang="en-DE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r>
                            <a:rPr lang="en-DE" sz="1800" dirty="0"/>
                            <a:t>/min</a:t>
                          </a:r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55.48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  <m:r>
                                <a:rPr lang="en-DE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DE" dirty="0"/>
                            <a:t> 1.10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dirty="0"/>
                            <a:t>58.32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  <m:r>
                                <a:rPr lang="en-DE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DE" dirty="0"/>
                            <a:t> 0.00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dirty="0"/>
                            <a:t>59.61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  <m:r>
                                <a:rPr lang="en-DE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DE" dirty="0"/>
                            <a:t> 0.11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DE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2603584"/>
                      </a:ext>
                    </a:extLst>
                  </a:tr>
                  <a:tr h="772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0.5 </a:t>
                          </a:r>
                          <a14:m>
                            <m:oMath xmlns:m="http://schemas.openxmlformats.org/officeDocument/2006/math">
                              <m:r>
                                <a:rPr lang="en-DE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r>
                            <a:rPr lang="en-DE" sz="1800" dirty="0"/>
                            <a:t>/min</a:t>
                          </a:r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dirty="0"/>
                            <a:t>56.09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  <m:r>
                                <a:rPr lang="en-DE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DE" dirty="0"/>
                            <a:t> 0.92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dirty="0"/>
                            <a:t>58.66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  <m:r>
                                <a:rPr lang="en-DE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DE" dirty="0"/>
                            <a:t> 0.78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dirty="0"/>
                            <a:t>59.57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  <m:r>
                                <a:rPr lang="en-DE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DE" dirty="0"/>
                            <a:t> 0.93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DE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7522679"/>
                      </a:ext>
                    </a:extLst>
                  </a:tr>
                  <a:tr h="772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DE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r>
                            <a:rPr lang="en-DE" sz="1800" dirty="0"/>
                            <a:t>/min</a:t>
                          </a:r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dirty="0"/>
                            <a:t>55.91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  <m:r>
                                <a:rPr lang="en-DE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DE" dirty="0"/>
                            <a:t> 1.17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dirty="0"/>
                            <a:t>58.25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  <m:r>
                                <a:rPr lang="en-DE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DE" dirty="0"/>
                            <a:t> 1.32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dirty="0"/>
                            <a:t>59.73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  <m:r>
                                <a:rPr lang="en-DE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DE" dirty="0"/>
                            <a:t> 1.53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DE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9034082"/>
                      </a:ext>
                    </a:extLst>
                  </a:tr>
                  <a:tr h="772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2 </a:t>
                          </a:r>
                          <a14:m>
                            <m:oMath xmlns:m="http://schemas.openxmlformats.org/officeDocument/2006/math">
                              <m:r>
                                <a:rPr lang="en-DE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r>
                            <a:rPr lang="en-DE" sz="1800" dirty="0"/>
                            <a:t>/min</a:t>
                          </a:r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dirty="0"/>
                            <a:t>56.08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  <m:r>
                                <a:rPr lang="en-DE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DE" dirty="0"/>
                            <a:t> 2.52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dirty="0"/>
                            <a:t>58.22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  <m:r>
                                <a:rPr lang="en-DE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DE" dirty="0"/>
                            <a:t> 2.38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dirty="0"/>
                            <a:t>59.77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  <m:r>
                                <a:rPr lang="en-DE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DE" dirty="0"/>
                            <a:t> 3.23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DE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58718745"/>
                      </a:ext>
                    </a:extLst>
                  </a:tr>
                  <a:tr h="772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5 </a:t>
                          </a:r>
                          <a14:m>
                            <m:oMath xmlns:m="http://schemas.openxmlformats.org/officeDocument/2006/math">
                              <m:r>
                                <a:rPr lang="en-DE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r>
                            <a:rPr lang="en-DE" sz="1800" dirty="0"/>
                            <a:t>/min</a:t>
                          </a:r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dirty="0"/>
                            <a:t>55.68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  <m:r>
                                <a:rPr lang="en-DE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DE" dirty="0"/>
                            <a:t> 5.89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dirty="0"/>
                            <a:t>58.55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  <m:r>
                                <a:rPr lang="en-DE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DE" dirty="0"/>
                            <a:t> 5.56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dirty="0"/>
                            <a:t>59.52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  <m:r>
                                <a:rPr lang="en-DE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DE" dirty="0"/>
                            <a:t> 6.01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DE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40709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FDA3985-03F3-9AD0-6628-056382D21B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2259159"/>
                  </p:ext>
                </p:extLst>
              </p:nvPr>
            </p:nvGraphicFramePr>
            <p:xfrm>
              <a:off x="1612899" y="1220410"/>
              <a:ext cx="8966202" cy="46358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1535">
                      <a:extLst>
                        <a:ext uri="{9D8B030D-6E8A-4147-A177-3AD203B41FA5}">
                          <a16:colId xmlns:a16="http://schemas.microsoft.com/office/drawing/2014/main" val="2140534503"/>
                        </a:ext>
                      </a:extLst>
                    </a:gridCol>
                    <a:gridCol w="2274889">
                      <a:extLst>
                        <a:ext uri="{9D8B030D-6E8A-4147-A177-3AD203B41FA5}">
                          <a16:colId xmlns:a16="http://schemas.microsoft.com/office/drawing/2014/main" val="3843404805"/>
                        </a:ext>
                      </a:extLst>
                    </a:gridCol>
                    <a:gridCol w="2274889">
                      <a:extLst>
                        <a:ext uri="{9D8B030D-6E8A-4147-A177-3AD203B41FA5}">
                          <a16:colId xmlns:a16="http://schemas.microsoft.com/office/drawing/2014/main" val="1325876774"/>
                        </a:ext>
                      </a:extLst>
                    </a:gridCol>
                    <a:gridCol w="2274889">
                      <a:extLst>
                        <a:ext uri="{9D8B030D-6E8A-4147-A177-3AD203B41FA5}">
                          <a16:colId xmlns:a16="http://schemas.microsoft.com/office/drawing/2014/main" val="4082743233"/>
                        </a:ext>
                      </a:extLst>
                    </a:gridCol>
                  </a:tblGrid>
                  <a:tr h="772644">
                    <a:tc>
                      <a:txBody>
                        <a:bodyPr/>
                        <a:lstStyle/>
                        <a:p>
                          <a:r>
                            <a:rPr lang="en-DE" sz="1000" dirty="0"/>
                            <a:t>                                            </a:t>
                          </a:r>
                          <a:r>
                            <a:rPr lang="en-DE" sz="1050" dirty="0"/>
                            <a:t>Buffer </a:t>
                          </a:r>
                        </a:p>
                        <a:p>
                          <a:r>
                            <a:rPr lang="en-DE" sz="1050" dirty="0"/>
                            <a:t>                                        composition</a:t>
                          </a:r>
                        </a:p>
                        <a:p>
                          <a:r>
                            <a:rPr lang="en-DE" sz="1000" dirty="0"/>
                            <a:t>Rate of Y-shape</a:t>
                          </a:r>
                        </a:p>
                        <a:p>
                          <a:r>
                            <a:rPr lang="en-DE" sz="1000" dirty="0"/>
                            <a:t>assembly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10 mM PB</a:t>
                          </a:r>
                        </a:p>
                        <a:p>
                          <a:pPr algn="ctr"/>
                          <a:r>
                            <a:rPr lang="en-DE" dirty="0"/>
                            <a:t>100 mM NaCl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10 mM PB</a:t>
                          </a:r>
                        </a:p>
                        <a:p>
                          <a:pPr algn="ctr"/>
                          <a:r>
                            <a:rPr lang="en-DE" dirty="0"/>
                            <a:t>150 mM NaCl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10 mM PB</a:t>
                          </a:r>
                        </a:p>
                        <a:p>
                          <a:pPr algn="ctr"/>
                          <a:r>
                            <a:rPr lang="en-DE" dirty="0"/>
                            <a:t>200 mM NaCl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109932"/>
                      </a:ext>
                    </a:extLst>
                  </a:tr>
                  <a:tr h="772644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01639" r="-320118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3889" t="-101639" r="-200556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4972" t="-101639" r="-101676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3333" t="-101639" r="-1111" b="-4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603584"/>
                      </a:ext>
                    </a:extLst>
                  </a:tr>
                  <a:tr h="772644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01639" r="-320118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3889" t="-201639" r="-200556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4972" t="-201639" r="-101676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3333" t="-201639" r="-1111" b="-3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7522679"/>
                      </a:ext>
                    </a:extLst>
                  </a:tr>
                  <a:tr h="772644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01639" r="-320118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3889" t="-301639" r="-200556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4972" t="-301639" r="-101676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3333" t="-301639" r="-1111" b="-2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9034082"/>
                      </a:ext>
                    </a:extLst>
                  </a:tr>
                  <a:tr h="772644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01639" r="-320118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3889" t="-401639" r="-20055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4972" t="-401639" r="-10167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3333" t="-401639" r="-1111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718745"/>
                      </a:ext>
                    </a:extLst>
                  </a:tr>
                  <a:tr h="772644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01639" r="-320118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3889" t="-501639" r="-200556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4972" t="-501639" r="-101676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3333" t="-501639" r="-1111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407095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4F24A4-9E9B-0393-66E8-28B7B12A3EFF}"/>
              </a:ext>
            </a:extLst>
          </p:cNvPr>
          <p:cNvCxnSpPr>
            <a:cxnSpLocks/>
          </p:cNvCxnSpPr>
          <p:nvPr/>
        </p:nvCxnSpPr>
        <p:spPr>
          <a:xfrm>
            <a:off x="1612899" y="1220410"/>
            <a:ext cx="2153558" cy="7607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4D4481-FC96-D622-7B28-7257F15DAF53}"/>
                  </a:ext>
                </a:extLst>
              </p:cNvPr>
              <p:cNvSpPr txBox="1"/>
              <p:nvPr/>
            </p:nvSpPr>
            <p:spPr>
              <a:xfrm>
                <a:off x="1923383" y="6205827"/>
                <a:ext cx="8345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 dirty="0"/>
                  <a:t>R</a:t>
                </a:r>
                <a:r>
                  <a:rPr lang="en-DE" i="1" dirty="0"/>
                  <a:t>ate of heating/cooling </a:t>
                </a:r>
                <a14:m>
                  <m:oMath xmlns:m="http://schemas.openxmlformats.org/officeDocument/2006/math">
                    <m:r>
                      <a:rPr lang="en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DE" i="1" dirty="0">
                    <a:sym typeface="Wingdings" pitchFamily="2" charset="2"/>
                  </a:rPr>
                  <a:t>   hysteresis (uncertainty in melting temperature estimate) </a:t>
                </a:r>
                <a14:m>
                  <m:oMath xmlns:m="http://schemas.openxmlformats.org/officeDocument/2006/math">
                    <m:r>
                      <a:rPr lang="en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endParaRPr lang="en-DE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4D4481-FC96-D622-7B28-7257F15DA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383" y="6205827"/>
                <a:ext cx="8345233" cy="369332"/>
              </a:xfrm>
              <a:prstGeom prst="rect">
                <a:avLst/>
              </a:prstGeom>
              <a:blipFill>
                <a:blip r:embed="rId3"/>
                <a:stretch>
                  <a:fillRect l="-608" t="-6667" b="-2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49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BA7872A-85C1-B3CD-3E70-834BD739A7F4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0"/>
                <a:ext cx="11146971" cy="870857"/>
              </a:xfrm>
            </p:spPr>
            <p:txBody>
              <a:bodyPr>
                <a:normAutofit/>
              </a:bodyPr>
              <a:lstStyle/>
              <a:p>
                <a:r>
                  <a:rPr lang="en-DE" sz="4800" dirty="0"/>
                  <a:t>Melting Temperature Analysis (1</a:t>
                </a:r>
                <a14:m>
                  <m:oMath xmlns:m="http://schemas.openxmlformats.org/officeDocument/2006/math">
                    <m:r>
                      <a:rPr lang="en-DE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DE" sz="4800" dirty="0"/>
                  <a:t>/min rate)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BA7872A-85C1-B3CD-3E70-834BD739A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0"/>
                <a:ext cx="11146971" cy="870857"/>
              </a:xfrm>
              <a:blipFill>
                <a:blip r:embed="rId2"/>
                <a:stretch>
                  <a:fillRect l="-2278" t="-11594" r="-2278" b="-3768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B01184D-178C-F7FB-D587-33788874B1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4065912"/>
                  </p:ext>
                </p:extLst>
              </p:nvPr>
            </p:nvGraphicFramePr>
            <p:xfrm>
              <a:off x="1612899" y="1220410"/>
              <a:ext cx="8966202" cy="46358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1535">
                      <a:extLst>
                        <a:ext uri="{9D8B030D-6E8A-4147-A177-3AD203B41FA5}">
                          <a16:colId xmlns:a16="http://schemas.microsoft.com/office/drawing/2014/main" val="2140534503"/>
                        </a:ext>
                      </a:extLst>
                    </a:gridCol>
                    <a:gridCol w="2274889">
                      <a:extLst>
                        <a:ext uri="{9D8B030D-6E8A-4147-A177-3AD203B41FA5}">
                          <a16:colId xmlns:a16="http://schemas.microsoft.com/office/drawing/2014/main" val="3843404805"/>
                        </a:ext>
                      </a:extLst>
                    </a:gridCol>
                    <a:gridCol w="2274889">
                      <a:extLst>
                        <a:ext uri="{9D8B030D-6E8A-4147-A177-3AD203B41FA5}">
                          <a16:colId xmlns:a16="http://schemas.microsoft.com/office/drawing/2014/main" val="1325876774"/>
                        </a:ext>
                      </a:extLst>
                    </a:gridCol>
                    <a:gridCol w="2274889">
                      <a:extLst>
                        <a:ext uri="{9D8B030D-6E8A-4147-A177-3AD203B41FA5}">
                          <a16:colId xmlns:a16="http://schemas.microsoft.com/office/drawing/2014/main" val="4082743233"/>
                        </a:ext>
                      </a:extLst>
                    </a:gridCol>
                  </a:tblGrid>
                  <a:tr h="772644">
                    <a:tc>
                      <a:txBody>
                        <a:bodyPr/>
                        <a:lstStyle/>
                        <a:p>
                          <a:r>
                            <a:rPr lang="en-DE" sz="1000" dirty="0"/>
                            <a:t>                                            </a:t>
                          </a:r>
                          <a:r>
                            <a:rPr lang="en-DE" sz="1050" dirty="0"/>
                            <a:t>Buffer </a:t>
                          </a:r>
                        </a:p>
                        <a:p>
                          <a:r>
                            <a:rPr lang="en-DE" sz="1050" dirty="0"/>
                            <a:t>                                        composition</a:t>
                          </a:r>
                        </a:p>
                        <a:p>
                          <a:r>
                            <a:rPr lang="en-DE" sz="1000" dirty="0"/>
                            <a:t>DNA building</a:t>
                          </a:r>
                        </a:p>
                        <a:p>
                          <a:r>
                            <a:rPr lang="en-DE" sz="1000" dirty="0"/>
                            <a:t> block assembly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10 mM PB</a:t>
                          </a:r>
                        </a:p>
                        <a:p>
                          <a:pPr algn="ctr"/>
                          <a:r>
                            <a:rPr lang="en-DE" dirty="0"/>
                            <a:t>100 mM NaCl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10 mM PB</a:t>
                          </a:r>
                        </a:p>
                        <a:p>
                          <a:pPr algn="ctr"/>
                          <a:r>
                            <a:rPr lang="en-DE" dirty="0"/>
                            <a:t>150 mM NaCl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10 mM PB</a:t>
                          </a:r>
                        </a:p>
                        <a:p>
                          <a:pPr algn="ctr"/>
                          <a:r>
                            <a:rPr lang="en-DE" dirty="0"/>
                            <a:t>200 mM NaCl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109932"/>
                      </a:ext>
                    </a:extLst>
                  </a:tr>
                  <a:tr h="772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Y-shape nanostar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55.07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  <m:r>
                                <a:rPr lang="en-DE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DE" dirty="0"/>
                            <a:t> 1.61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58.25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℃±</m:t>
                              </m:r>
                            </m:oMath>
                          </a14:m>
                          <a:r>
                            <a:rPr lang="en-DE" dirty="0"/>
                            <a:t> 1.32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dirty="0"/>
                            <a:t>59.73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℃±</m:t>
                              </m:r>
                            </m:oMath>
                          </a14:m>
                          <a:r>
                            <a:rPr lang="en-DE" dirty="0"/>
                            <a:t> 1.53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DE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2603584"/>
                      </a:ext>
                    </a:extLst>
                  </a:tr>
                  <a:tr h="772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L0-linker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dirty="0"/>
                            <a:t>64.77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℃±</m:t>
                              </m:r>
                            </m:oMath>
                          </a14:m>
                          <a:r>
                            <a:rPr lang="en-DE" dirty="0"/>
                            <a:t> 1.23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dirty="0"/>
                            <a:t>66.80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℃±</m:t>
                              </m:r>
                            </m:oMath>
                          </a14:m>
                          <a:r>
                            <a:rPr lang="en-DE" dirty="0"/>
                            <a:t> 1.14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dirty="0"/>
                            <a:t>68.33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℃±</m:t>
                              </m:r>
                            </m:oMath>
                          </a14:m>
                          <a:r>
                            <a:rPr lang="en-DE" dirty="0"/>
                            <a:t> 1.17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DE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7522679"/>
                      </a:ext>
                    </a:extLst>
                  </a:tr>
                  <a:tr h="772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L1-linker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dirty="0"/>
                            <a:t>66.05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℃±</m:t>
                              </m:r>
                            </m:oMath>
                          </a14:m>
                          <a:r>
                            <a:rPr lang="en-DE" dirty="0"/>
                            <a:t> 1.02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dirty="0"/>
                            <a:t>67.58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℃±</m:t>
                              </m:r>
                            </m:oMath>
                          </a14:m>
                          <a:r>
                            <a:rPr lang="en-DE" dirty="0"/>
                            <a:t> 1.24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dirty="0"/>
                            <a:t>68.81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℃±</m:t>
                              </m:r>
                            </m:oMath>
                          </a14:m>
                          <a:r>
                            <a:rPr lang="en-DE" dirty="0"/>
                            <a:t> 1.19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DE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9034082"/>
                      </a:ext>
                    </a:extLst>
                  </a:tr>
                  <a:tr h="772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L2-linker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dirty="0"/>
                            <a:t>65.39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℃±</m:t>
                              </m:r>
                            </m:oMath>
                          </a14:m>
                          <a:r>
                            <a:rPr lang="en-DE" dirty="0"/>
                            <a:t> 1.13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dirty="0"/>
                            <a:t>67.79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℃±</m:t>
                              </m:r>
                            </m:oMath>
                          </a14:m>
                          <a:r>
                            <a:rPr lang="en-DE" dirty="0"/>
                            <a:t> 1.06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dirty="0"/>
                            <a:t>68.72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℃±</m:t>
                              </m:r>
                            </m:oMath>
                          </a14:m>
                          <a:r>
                            <a:rPr lang="en-DE" dirty="0"/>
                            <a:t> 1.16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DE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58718745"/>
                      </a:ext>
                    </a:extLst>
                  </a:tr>
                  <a:tr h="772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L3-linker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dirty="0"/>
                            <a:t>65.51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℃±</m:t>
                              </m:r>
                            </m:oMath>
                          </a14:m>
                          <a:r>
                            <a:rPr lang="en-DE" dirty="0"/>
                            <a:t> 1.22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dirty="0"/>
                            <a:t>67.33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℃±</m:t>
                              </m:r>
                            </m:oMath>
                          </a14:m>
                          <a:r>
                            <a:rPr lang="en-DE" dirty="0"/>
                            <a:t> 0.96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dirty="0"/>
                            <a:t>69.28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℃±</m:t>
                              </m:r>
                            </m:oMath>
                          </a14:m>
                          <a:r>
                            <a:rPr lang="en-DE" dirty="0"/>
                            <a:t> 1.22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DE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40709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B01184D-178C-F7FB-D587-33788874B1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4065912"/>
                  </p:ext>
                </p:extLst>
              </p:nvPr>
            </p:nvGraphicFramePr>
            <p:xfrm>
              <a:off x="1612899" y="1220410"/>
              <a:ext cx="8966202" cy="46358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1535">
                      <a:extLst>
                        <a:ext uri="{9D8B030D-6E8A-4147-A177-3AD203B41FA5}">
                          <a16:colId xmlns:a16="http://schemas.microsoft.com/office/drawing/2014/main" val="2140534503"/>
                        </a:ext>
                      </a:extLst>
                    </a:gridCol>
                    <a:gridCol w="2274889">
                      <a:extLst>
                        <a:ext uri="{9D8B030D-6E8A-4147-A177-3AD203B41FA5}">
                          <a16:colId xmlns:a16="http://schemas.microsoft.com/office/drawing/2014/main" val="3843404805"/>
                        </a:ext>
                      </a:extLst>
                    </a:gridCol>
                    <a:gridCol w="2274889">
                      <a:extLst>
                        <a:ext uri="{9D8B030D-6E8A-4147-A177-3AD203B41FA5}">
                          <a16:colId xmlns:a16="http://schemas.microsoft.com/office/drawing/2014/main" val="1325876774"/>
                        </a:ext>
                      </a:extLst>
                    </a:gridCol>
                    <a:gridCol w="2274889">
                      <a:extLst>
                        <a:ext uri="{9D8B030D-6E8A-4147-A177-3AD203B41FA5}">
                          <a16:colId xmlns:a16="http://schemas.microsoft.com/office/drawing/2014/main" val="4082743233"/>
                        </a:ext>
                      </a:extLst>
                    </a:gridCol>
                  </a:tblGrid>
                  <a:tr h="772644">
                    <a:tc>
                      <a:txBody>
                        <a:bodyPr/>
                        <a:lstStyle/>
                        <a:p>
                          <a:r>
                            <a:rPr lang="en-DE" sz="1000" dirty="0"/>
                            <a:t>                                            </a:t>
                          </a:r>
                          <a:r>
                            <a:rPr lang="en-DE" sz="1050" dirty="0"/>
                            <a:t>Buffer </a:t>
                          </a:r>
                        </a:p>
                        <a:p>
                          <a:r>
                            <a:rPr lang="en-DE" sz="1050" dirty="0"/>
                            <a:t>                                        composition</a:t>
                          </a:r>
                        </a:p>
                        <a:p>
                          <a:r>
                            <a:rPr lang="en-DE" sz="1000" dirty="0"/>
                            <a:t>DNA building</a:t>
                          </a:r>
                        </a:p>
                        <a:p>
                          <a:r>
                            <a:rPr lang="en-DE" sz="1000" dirty="0"/>
                            <a:t> block assembly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10 mM PB</a:t>
                          </a:r>
                        </a:p>
                        <a:p>
                          <a:pPr algn="ctr"/>
                          <a:r>
                            <a:rPr lang="en-DE" dirty="0"/>
                            <a:t>100 mM NaCl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10 mM PB</a:t>
                          </a:r>
                        </a:p>
                        <a:p>
                          <a:pPr algn="ctr"/>
                          <a:r>
                            <a:rPr lang="en-DE" dirty="0"/>
                            <a:t>150 mM NaCl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10 mM PB</a:t>
                          </a:r>
                        </a:p>
                        <a:p>
                          <a:pPr algn="ctr"/>
                          <a:r>
                            <a:rPr lang="en-DE" dirty="0"/>
                            <a:t>200 mM NaCl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109932"/>
                      </a:ext>
                    </a:extLst>
                  </a:tr>
                  <a:tr h="772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Y-shape nanostar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3889" t="-101639" r="-200556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4972" t="-101639" r="-101676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3333" t="-101639" r="-1111" b="-4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2603584"/>
                      </a:ext>
                    </a:extLst>
                  </a:tr>
                  <a:tr h="772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L0-linker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3889" t="-201639" r="-200556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4972" t="-201639" r="-101676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3333" t="-201639" r="-1111" b="-3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7522679"/>
                      </a:ext>
                    </a:extLst>
                  </a:tr>
                  <a:tr h="772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L1-linker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3889" t="-301639" r="-200556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4972" t="-301639" r="-101676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3333" t="-301639" r="-1111" b="-2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9034082"/>
                      </a:ext>
                    </a:extLst>
                  </a:tr>
                  <a:tr h="772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L2-linker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3889" t="-401639" r="-20055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4972" t="-401639" r="-10167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3333" t="-401639" r="-1111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718745"/>
                      </a:ext>
                    </a:extLst>
                  </a:tr>
                  <a:tr h="772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dirty="0"/>
                            <a:t>L3-linker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3889" t="-501639" r="-200556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4972" t="-501639" r="-101676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3333" t="-501639" r="-1111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407095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5964D7-9748-9C28-8B57-E9EFA883CF7C}"/>
              </a:ext>
            </a:extLst>
          </p:cNvPr>
          <p:cNvCxnSpPr>
            <a:cxnSpLocks/>
          </p:cNvCxnSpPr>
          <p:nvPr/>
        </p:nvCxnSpPr>
        <p:spPr>
          <a:xfrm>
            <a:off x="1612899" y="1220410"/>
            <a:ext cx="2153558" cy="7607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328543-931E-8FFC-E8E8-26175EAE606C}"/>
                  </a:ext>
                </a:extLst>
              </p:cNvPr>
              <p:cNvSpPr txBox="1"/>
              <p:nvPr/>
            </p:nvSpPr>
            <p:spPr>
              <a:xfrm>
                <a:off x="1967017" y="6205827"/>
                <a:ext cx="8257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Salt concentration</a:t>
                </a:r>
                <a:r>
                  <a:rPr lang="en-DE" i="1" dirty="0"/>
                  <a:t> </a:t>
                </a:r>
                <a14:m>
                  <m:oMath xmlns:m="http://schemas.openxmlformats.org/officeDocument/2006/math">
                    <m:r>
                      <a:rPr lang="en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DE" i="1" dirty="0">
                    <a:sym typeface="Wingdings" pitchFamily="2" charset="2"/>
                  </a:rPr>
                  <a:t> Melting temperature (interaction strength / degree of binding) </a:t>
                </a:r>
                <a14:m>
                  <m:oMath xmlns:m="http://schemas.openxmlformats.org/officeDocument/2006/math">
                    <m:r>
                      <a:rPr lang="en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endParaRPr lang="en-DE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328543-931E-8FFC-E8E8-26175EAE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017" y="6205827"/>
                <a:ext cx="8257966" cy="369332"/>
              </a:xfrm>
              <a:prstGeom prst="rect">
                <a:avLst/>
              </a:prstGeom>
              <a:blipFill>
                <a:blip r:embed="rId4"/>
                <a:stretch>
                  <a:fillRect l="-769" t="-6667" b="-2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89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277</Words>
  <Application>Microsoft Macintosh PowerPoint</Application>
  <PresentationFormat>Widescreen</PresentationFormat>
  <Paragraphs>64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Wingdings</vt:lpstr>
      <vt:lpstr>Office Theme</vt:lpstr>
      <vt:lpstr>Y-Shape Melting Temperatures (vary T-rate)</vt:lpstr>
      <vt:lpstr>Melting Temperature Analysis (1℃/min rate)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Melting Temperature Analysis</dc:title>
  <dc:creator>Stoev, Iliya (IBCS)</dc:creator>
  <cp:lastModifiedBy>Stoev, Iliya (IBCS)</cp:lastModifiedBy>
  <cp:revision>35</cp:revision>
  <dcterms:created xsi:type="dcterms:W3CDTF">2024-02-08T16:28:16Z</dcterms:created>
  <dcterms:modified xsi:type="dcterms:W3CDTF">2024-02-08T20:15:40Z</dcterms:modified>
</cp:coreProperties>
</file>