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56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B5E19-7FD5-44FD-B726-9466195D6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56F42C-E143-497B-BBED-4ED9BC9C0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76D5A0-FF02-4F20-9CE4-9B2FDCBA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223-EE6C-4332-8823-63E76ED90A64}" type="datetimeFigureOut">
              <a:rPr lang="es-CO" smtClean="0"/>
              <a:t>30/04/2023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2519CF-FC85-4256-AA24-063C2B6F9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90585B-0357-40BA-B26E-C189D4EE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EDA1-EF5A-4F72-8C8D-48B9B9215F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2910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AFA31-9852-4758-B94F-B9F8C516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8ABE7C-970B-4C16-AED5-6BEA12057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CBC5D1-B805-4EF4-87AE-A91ECA11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223-EE6C-4332-8823-63E76ED90A64}" type="datetimeFigureOut">
              <a:rPr lang="es-CO" smtClean="0"/>
              <a:t>30/04/2023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9DC476-FEBB-4DD6-A2B0-F7A987FB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F60D97-52E8-4CE0-85EE-4CBE7732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EDA1-EF5A-4F72-8C8D-48B9B9215F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616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460900-EEB3-4687-B867-D36B0A332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01F878-6E9B-48F1-93E6-BD56D7F96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BB2D98-FBC7-4CDF-A70C-83EC638F9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223-EE6C-4332-8823-63E76ED90A64}" type="datetimeFigureOut">
              <a:rPr lang="es-CO" smtClean="0"/>
              <a:t>30/04/2023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0352A8-BCCF-477D-B651-E1149A3E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CC7F5F-2ACB-4CE5-8097-3DFBF650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EDA1-EF5A-4F72-8C8D-48B9B9215F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716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505E1-E1AE-4CB4-8A88-759F4309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38878D-E450-4255-BB1B-86342BDE4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334443-75A9-4EF5-8EB8-003FBF42B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223-EE6C-4332-8823-63E76ED90A64}" type="datetimeFigureOut">
              <a:rPr lang="es-CO" smtClean="0"/>
              <a:t>30/04/2023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2E8F24-5593-4147-B42C-17F35A0E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FC0CF2-9452-4014-8BAB-E72C4E3A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EDA1-EF5A-4F72-8C8D-48B9B9215F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486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3FF47-07D9-4D95-A1AB-57826B116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BAE8EB-9C2F-4EA1-B23E-0C5A41BA6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D7899-33DD-4000-9050-394A947A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223-EE6C-4332-8823-63E76ED90A64}" type="datetimeFigureOut">
              <a:rPr lang="es-CO" smtClean="0"/>
              <a:t>30/04/2023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8971E0-8887-4CD0-8E00-4D8AA194F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1BC137-6AAC-4D6E-9CDF-2845BCF1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EDA1-EF5A-4F72-8C8D-48B9B9215F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385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98A64-41FF-40A4-A6FB-71FF94A3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EBD2B1-1FAB-4FCC-A74E-74B0811F0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CFE0C9-8BD0-4BFF-8746-B74C0FAC4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0D302E-2534-4F2A-A688-E6AA89F1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223-EE6C-4332-8823-63E76ED90A64}" type="datetimeFigureOut">
              <a:rPr lang="es-CO" smtClean="0"/>
              <a:t>30/04/2023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04401D-7A80-4169-AC37-D3D49D16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5CC51D-9B25-4A50-986C-6E7A022E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EDA1-EF5A-4F72-8C8D-48B9B9215F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133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23254-2F1C-4DD4-81BD-173B82BC5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C82EBE-EF5D-486F-BDA8-BFA92085D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A1C805-FFBC-4861-BB0F-BE0E9A82B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1361E3-D1F8-466D-9B9C-6661646D8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8B48B61-F34C-400B-A2E1-1F75EE496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1015770-8B83-4C9B-8474-A0D04780F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223-EE6C-4332-8823-63E76ED90A64}" type="datetimeFigureOut">
              <a:rPr lang="es-CO" smtClean="0"/>
              <a:t>30/04/2023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5730FD7-45CA-479B-936A-975213EF2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991B803-7870-41DE-8138-530B9EF8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EDA1-EF5A-4F72-8C8D-48B9B9215F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613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37806-393D-43C4-BAE6-72C74EE07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DE0444-A48B-493D-A8BC-6933BF29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223-EE6C-4332-8823-63E76ED90A64}" type="datetimeFigureOut">
              <a:rPr lang="es-CO" smtClean="0"/>
              <a:t>30/04/2023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BC76B7B-F482-4D85-A479-2D6FBD34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682B69-4D02-473B-B8DF-CDFA91FC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EDA1-EF5A-4F72-8C8D-48B9B9215F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235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BCF624-0FBF-4587-9882-77204567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223-EE6C-4332-8823-63E76ED90A64}" type="datetimeFigureOut">
              <a:rPr lang="es-CO" smtClean="0"/>
              <a:t>30/04/2023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6D89B2D-325D-4A8E-AC85-C3D9BAEC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1370E2-4B7A-4B77-873D-A2D5B4B6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EDA1-EF5A-4F72-8C8D-48B9B9215F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608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C7140-23AA-405F-BDF0-D1B6F75E2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541EB0-17A7-4CDD-8910-8143CC505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A0D9EA-D3E8-4A96-9075-A337DA498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06A4B8-C3E1-4561-AE84-B0FE5A0D2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223-EE6C-4332-8823-63E76ED90A64}" type="datetimeFigureOut">
              <a:rPr lang="es-CO" smtClean="0"/>
              <a:t>30/04/2023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170B62-C6E5-4EF7-B63F-79F9B32E3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4096CE-E1B6-47AB-80B9-AF37B940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EDA1-EF5A-4F72-8C8D-48B9B9215F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479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2D4EC-36F9-42AB-B1B8-5AF703B0F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39F3DD-6B01-45A7-8705-52F34647D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A76B03-5AA6-4B21-9EF0-EE42D0ED6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258AA9-DE55-485C-8C06-06403D4CE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223-EE6C-4332-8823-63E76ED90A64}" type="datetimeFigureOut">
              <a:rPr lang="es-CO" smtClean="0"/>
              <a:t>30/04/2023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E35CA5-8F00-47AE-8975-9C30876D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CBBB97-FD6D-4066-A745-2A8DD7D51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EDA1-EF5A-4F72-8C8D-48B9B9215F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416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D30DD6-8882-479D-BE70-14C60A1DF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FDD435-6699-4B26-8883-ECBF8964E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EF1213-F431-4C08-A482-7446E5570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D2223-EE6C-4332-8823-63E76ED90A64}" type="datetimeFigureOut">
              <a:rPr lang="es-CO" smtClean="0"/>
              <a:t>30/04/2023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F8A063-5B62-465E-BCA0-EB97E1BC7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5CF803-C488-4858-9824-3B1BAE048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9EDA1-EF5A-4F72-8C8D-48B9B9215F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050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33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36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35.png"/><Relationship Id="rId4" Type="http://schemas.openxmlformats.org/officeDocument/2006/relationships/image" Target="../media/image1.png"/><Relationship Id="rId9" Type="http://schemas.openxmlformats.org/officeDocument/2006/relationships/image" Target="../media/image34.png"/><Relationship Id="rId1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o 26">
            <a:extLst>
              <a:ext uri="{FF2B5EF4-FFF2-40B4-BE49-F238E27FC236}">
                <a16:creationId xmlns:a16="http://schemas.microsoft.com/office/drawing/2014/main" id="{5E933DBF-9144-4606-A781-0F0C8FE7AB1E}"/>
              </a:ext>
            </a:extLst>
          </p:cNvPr>
          <p:cNvGrpSpPr/>
          <p:nvPr/>
        </p:nvGrpSpPr>
        <p:grpSpPr>
          <a:xfrm>
            <a:off x="508000" y="406399"/>
            <a:ext cx="8337550" cy="1943101"/>
            <a:chOff x="1473200" y="1663699"/>
            <a:chExt cx="8337550" cy="1943101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4BF290CE-6CC2-46DE-A946-B1215A3CCD56}"/>
                </a:ext>
              </a:extLst>
            </p:cNvPr>
            <p:cNvSpPr/>
            <p:nvPr/>
          </p:nvSpPr>
          <p:spPr>
            <a:xfrm>
              <a:off x="1473200" y="2235200"/>
              <a:ext cx="1371600" cy="1371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4800" b="1" dirty="0">
                  <a:solidFill>
                    <a:schemeClr val="tx1"/>
                  </a:solidFill>
                </a:rPr>
                <a:t>5</a:t>
              </a:r>
              <a:endParaRPr lang="es-CO"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7EBCD4D7-45AB-4243-AE0D-2F5F6E5E854F}"/>
                </a:ext>
              </a:extLst>
            </p:cNvPr>
            <p:cNvSpPr/>
            <p:nvPr/>
          </p:nvSpPr>
          <p:spPr>
            <a:xfrm>
              <a:off x="3778250" y="2235200"/>
              <a:ext cx="1371600" cy="1371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4800" b="1" dirty="0">
                  <a:solidFill>
                    <a:schemeClr val="tx1"/>
                  </a:solidFill>
                </a:rPr>
                <a:t>3</a:t>
              </a:r>
              <a:endParaRPr lang="es-CO"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6B1029D2-4270-4353-B77E-5D89B62BBCF7}"/>
                </a:ext>
              </a:extLst>
            </p:cNvPr>
            <p:cNvSpPr/>
            <p:nvPr/>
          </p:nvSpPr>
          <p:spPr>
            <a:xfrm>
              <a:off x="6096000" y="2235200"/>
              <a:ext cx="1371600" cy="1371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4800" b="1" dirty="0">
                  <a:solidFill>
                    <a:schemeClr val="tx1"/>
                  </a:solidFill>
                </a:rPr>
                <a:t>2</a:t>
              </a:r>
              <a:endParaRPr lang="es-CO" sz="4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D2D48D4C-5192-4875-9599-9E8C57BD5253}"/>
                </a:ext>
              </a:extLst>
            </p:cNvPr>
            <p:cNvCxnSpPr/>
            <p:nvPr/>
          </p:nvCxnSpPr>
          <p:spPr>
            <a:xfrm>
              <a:off x="3003550" y="2921000"/>
              <a:ext cx="615950" cy="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DA985AC8-4F9C-49B4-BCB6-A6FC58A3B83A}"/>
                </a:ext>
              </a:extLst>
            </p:cNvPr>
            <p:cNvSpPr/>
            <p:nvPr/>
          </p:nvSpPr>
          <p:spPr>
            <a:xfrm>
              <a:off x="8439150" y="2235200"/>
              <a:ext cx="1371600" cy="1371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4800" b="1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B532AC97-8E01-4B07-B848-BF8B4FE58E88}"/>
                </a:ext>
              </a:extLst>
            </p:cNvPr>
            <p:cNvCxnSpPr/>
            <p:nvPr/>
          </p:nvCxnSpPr>
          <p:spPr>
            <a:xfrm>
              <a:off x="5314950" y="2921000"/>
              <a:ext cx="615950" cy="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0A3CB4A5-5EEB-4F93-B4A9-02E679E44E3F}"/>
                </a:ext>
              </a:extLst>
            </p:cNvPr>
            <p:cNvCxnSpPr/>
            <p:nvPr/>
          </p:nvCxnSpPr>
          <p:spPr>
            <a:xfrm>
              <a:off x="7645400" y="2921000"/>
              <a:ext cx="615950" cy="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202B687C-3E55-48FF-9D65-51D4A1F7101C}"/>
                </a:ext>
              </a:extLst>
            </p:cNvPr>
            <p:cNvSpPr txBox="1"/>
            <p:nvPr/>
          </p:nvSpPr>
          <p:spPr>
            <a:xfrm>
              <a:off x="1756390" y="1663700"/>
              <a:ext cx="8517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/>
                <a:t>Front</a:t>
              </a:r>
              <a:endParaRPr lang="es-CO" sz="2400" dirty="0"/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CE6CE6B9-B111-4AED-987F-CB7698662378}"/>
                </a:ext>
              </a:extLst>
            </p:cNvPr>
            <p:cNvSpPr txBox="1"/>
            <p:nvPr/>
          </p:nvSpPr>
          <p:spPr>
            <a:xfrm>
              <a:off x="8776553" y="1663699"/>
              <a:ext cx="7547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 err="1"/>
                <a:t>Rear</a:t>
              </a:r>
              <a:endParaRPr lang="es-CO" sz="2400" dirty="0"/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6C629E5A-7D7E-4147-81DB-2BDD5DB299E9}"/>
              </a:ext>
            </a:extLst>
          </p:cNvPr>
          <p:cNvGrpSpPr/>
          <p:nvPr/>
        </p:nvGrpSpPr>
        <p:grpSpPr>
          <a:xfrm>
            <a:off x="867748" y="3816351"/>
            <a:ext cx="7315200" cy="927100"/>
            <a:chOff x="867748" y="3816351"/>
            <a:chExt cx="7315200" cy="927100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7FED3580-A516-4BED-81F6-00211163094D}"/>
                </a:ext>
              </a:extLst>
            </p:cNvPr>
            <p:cNvSpPr/>
            <p:nvPr/>
          </p:nvSpPr>
          <p:spPr>
            <a:xfrm>
              <a:off x="867748" y="3822701"/>
              <a:ext cx="914400" cy="9144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4800" b="1" dirty="0">
                  <a:solidFill>
                    <a:schemeClr val="tx1"/>
                  </a:solidFill>
                </a:rPr>
                <a:t>70</a:t>
              </a:r>
              <a:endParaRPr lang="es-CO"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088C5315-53FA-4037-AEFB-775A19540F1C}"/>
                </a:ext>
              </a:extLst>
            </p:cNvPr>
            <p:cNvSpPr/>
            <p:nvPr/>
          </p:nvSpPr>
          <p:spPr>
            <a:xfrm>
              <a:off x="1782148" y="3822701"/>
              <a:ext cx="914400" cy="9144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4800" b="1" dirty="0">
                  <a:solidFill>
                    <a:schemeClr val="tx1"/>
                  </a:solidFill>
                </a:rPr>
                <a:t>40</a:t>
              </a:r>
              <a:endParaRPr lang="es-CO"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C36D06B6-74DF-4BD4-966B-1065791CD1DB}"/>
                </a:ext>
              </a:extLst>
            </p:cNvPr>
            <p:cNvSpPr/>
            <p:nvPr/>
          </p:nvSpPr>
          <p:spPr>
            <a:xfrm>
              <a:off x="2696548" y="3822701"/>
              <a:ext cx="914400" cy="9144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4800" b="1" dirty="0">
                  <a:solidFill>
                    <a:schemeClr val="tx1"/>
                  </a:solidFill>
                </a:rPr>
                <a:t>50</a:t>
              </a:r>
              <a:endParaRPr lang="es-CO"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D276544E-EBA7-4052-8101-A7D17DF4B1FD}"/>
                </a:ext>
              </a:extLst>
            </p:cNvPr>
            <p:cNvSpPr/>
            <p:nvPr/>
          </p:nvSpPr>
          <p:spPr>
            <a:xfrm>
              <a:off x="3610948" y="3822701"/>
              <a:ext cx="914400" cy="9144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4800" b="1" dirty="0">
                  <a:solidFill>
                    <a:schemeClr val="tx1"/>
                  </a:solidFill>
                </a:rPr>
                <a:t>10</a:t>
              </a:r>
              <a:endParaRPr lang="es-CO"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34FD5F69-DC9A-46DC-A5B9-915653DED545}"/>
                </a:ext>
              </a:extLst>
            </p:cNvPr>
            <p:cNvSpPr/>
            <p:nvPr/>
          </p:nvSpPr>
          <p:spPr>
            <a:xfrm>
              <a:off x="4525348" y="3822701"/>
              <a:ext cx="914400" cy="9144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4800" b="1" dirty="0">
                  <a:solidFill>
                    <a:schemeClr val="tx1"/>
                  </a:solidFill>
                </a:rPr>
                <a:t>15</a:t>
              </a:r>
              <a:endParaRPr lang="es-CO"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A725A0AB-8C9C-4024-B69E-07BA9D5DF1F8}"/>
                </a:ext>
              </a:extLst>
            </p:cNvPr>
            <p:cNvSpPr/>
            <p:nvPr/>
          </p:nvSpPr>
          <p:spPr>
            <a:xfrm>
              <a:off x="5439748" y="3822701"/>
              <a:ext cx="914400" cy="9144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4800" b="1" dirty="0">
                  <a:solidFill>
                    <a:schemeClr val="tx1"/>
                  </a:solidFill>
                </a:rPr>
                <a:t>50</a:t>
              </a:r>
              <a:endParaRPr lang="es-CO"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BF58F1CC-1E63-4B7F-B7DD-88627961770E}"/>
                </a:ext>
              </a:extLst>
            </p:cNvPr>
            <p:cNvSpPr/>
            <p:nvPr/>
          </p:nvSpPr>
          <p:spPr>
            <a:xfrm>
              <a:off x="6354148" y="3822701"/>
              <a:ext cx="914400" cy="9144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4800" b="1" dirty="0">
                  <a:solidFill>
                    <a:schemeClr val="tx1"/>
                  </a:solidFill>
                </a:rPr>
                <a:t>40</a:t>
              </a:r>
              <a:endParaRPr lang="es-CO"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3A976212-F832-4E7B-8DC1-8946352CE09C}"/>
                </a:ext>
              </a:extLst>
            </p:cNvPr>
            <p:cNvSpPr/>
            <p:nvPr/>
          </p:nvSpPr>
          <p:spPr>
            <a:xfrm>
              <a:off x="7268548" y="3822701"/>
              <a:ext cx="914400" cy="9144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4800" b="1" dirty="0">
                  <a:solidFill>
                    <a:schemeClr val="tx1"/>
                  </a:solidFill>
                </a:rPr>
                <a:t>5</a:t>
              </a:r>
              <a:endParaRPr lang="es-CO" sz="4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Conector: curvado 2">
              <a:extLst>
                <a:ext uri="{FF2B5EF4-FFF2-40B4-BE49-F238E27FC236}">
                  <a16:creationId xmlns:a16="http://schemas.microsoft.com/office/drawing/2014/main" id="{D47901E5-6354-4E6C-A6D2-7DD47DE56170}"/>
                </a:ext>
              </a:extLst>
            </p:cNvPr>
            <p:cNvCxnSpPr>
              <a:stCxn id="12" idx="0"/>
              <a:endCxn id="14" idx="0"/>
            </p:cNvCxnSpPr>
            <p:nvPr/>
          </p:nvCxnSpPr>
          <p:spPr>
            <a:xfrm rot="5400000" flipH="1" flipV="1">
              <a:off x="1782148" y="3365501"/>
              <a:ext cx="12700" cy="914400"/>
            </a:xfrm>
            <a:prstGeom prst="curvedConnector3">
              <a:avLst>
                <a:gd name="adj1" fmla="val 2205638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Conector: curvado 4">
              <a:extLst>
                <a:ext uri="{FF2B5EF4-FFF2-40B4-BE49-F238E27FC236}">
                  <a16:creationId xmlns:a16="http://schemas.microsoft.com/office/drawing/2014/main" id="{3DB677AB-099B-4757-83C3-980492E40859}"/>
                </a:ext>
              </a:extLst>
            </p:cNvPr>
            <p:cNvCxnSpPr>
              <a:stCxn id="12" idx="0"/>
              <a:endCxn id="15" idx="0"/>
            </p:cNvCxnSpPr>
            <p:nvPr/>
          </p:nvCxnSpPr>
          <p:spPr>
            <a:xfrm rot="5400000" flipH="1" flipV="1">
              <a:off x="2239348" y="2908301"/>
              <a:ext cx="12700" cy="1828800"/>
            </a:xfrm>
            <a:prstGeom prst="curvedConnector3">
              <a:avLst>
                <a:gd name="adj1" fmla="val 1597189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ector: curvado 6">
              <a:extLst>
                <a:ext uri="{FF2B5EF4-FFF2-40B4-BE49-F238E27FC236}">
                  <a16:creationId xmlns:a16="http://schemas.microsoft.com/office/drawing/2014/main" id="{3DEBBBA5-7BC3-481B-BCE7-E363D4A5D717}"/>
                </a:ext>
              </a:extLst>
            </p:cNvPr>
            <p:cNvCxnSpPr>
              <a:cxnSpLocks/>
              <a:stCxn id="14" idx="2"/>
              <a:endCxn id="19" idx="2"/>
            </p:cNvCxnSpPr>
            <p:nvPr/>
          </p:nvCxnSpPr>
          <p:spPr>
            <a:xfrm rot="16200000" flipH="1">
              <a:off x="3153748" y="3822701"/>
              <a:ext cx="12700" cy="1828800"/>
            </a:xfrm>
            <a:prstGeom prst="curvedConnector3">
              <a:avLst>
                <a:gd name="adj1" fmla="val 2509858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: curvado 9">
              <a:extLst>
                <a:ext uri="{FF2B5EF4-FFF2-40B4-BE49-F238E27FC236}">
                  <a16:creationId xmlns:a16="http://schemas.microsoft.com/office/drawing/2014/main" id="{2F9A9A22-7E30-4EFC-951F-2F61F2A2FACF}"/>
                </a:ext>
              </a:extLst>
            </p:cNvPr>
            <p:cNvCxnSpPr>
              <a:stCxn id="14" idx="2"/>
              <a:endCxn id="24" idx="2"/>
            </p:cNvCxnSpPr>
            <p:nvPr/>
          </p:nvCxnSpPr>
          <p:spPr>
            <a:xfrm rot="16200000" flipH="1">
              <a:off x="3610948" y="3365501"/>
              <a:ext cx="12700" cy="2743200"/>
            </a:xfrm>
            <a:prstGeom prst="curvedConnector3">
              <a:avLst>
                <a:gd name="adj1" fmla="val 2814087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: curvado 31">
              <a:extLst>
                <a:ext uri="{FF2B5EF4-FFF2-40B4-BE49-F238E27FC236}">
                  <a16:creationId xmlns:a16="http://schemas.microsoft.com/office/drawing/2014/main" id="{4B918332-8D96-47B0-A2BE-0687C49811EF}"/>
                </a:ext>
              </a:extLst>
            </p:cNvPr>
            <p:cNvCxnSpPr>
              <a:stCxn id="15" idx="2"/>
              <a:endCxn id="28" idx="2"/>
            </p:cNvCxnSpPr>
            <p:nvPr/>
          </p:nvCxnSpPr>
          <p:spPr>
            <a:xfrm rot="16200000" flipH="1">
              <a:off x="4525348" y="3365501"/>
              <a:ext cx="12700" cy="2743200"/>
            </a:xfrm>
            <a:prstGeom prst="curvedConnector3">
              <a:avLst>
                <a:gd name="adj1" fmla="val 3016906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: curvado 33">
              <a:extLst>
                <a:ext uri="{FF2B5EF4-FFF2-40B4-BE49-F238E27FC236}">
                  <a16:creationId xmlns:a16="http://schemas.microsoft.com/office/drawing/2014/main" id="{92A46B0F-FA4F-4AEF-8152-9B373E9AD154}"/>
                </a:ext>
              </a:extLst>
            </p:cNvPr>
            <p:cNvCxnSpPr>
              <a:stCxn id="15" idx="2"/>
              <a:endCxn id="29" idx="2"/>
            </p:cNvCxnSpPr>
            <p:nvPr/>
          </p:nvCxnSpPr>
          <p:spPr>
            <a:xfrm rot="16200000" flipH="1">
              <a:off x="4982548" y="2908301"/>
              <a:ext cx="12700" cy="3657600"/>
            </a:xfrm>
            <a:prstGeom prst="curvedConnector3">
              <a:avLst>
                <a:gd name="adj1" fmla="val 3219717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ector: curvado 37">
              <a:extLst>
                <a:ext uri="{FF2B5EF4-FFF2-40B4-BE49-F238E27FC236}">
                  <a16:creationId xmlns:a16="http://schemas.microsoft.com/office/drawing/2014/main" id="{6BCA2426-3067-4AB1-80DC-02119EE7560B}"/>
                </a:ext>
              </a:extLst>
            </p:cNvPr>
            <p:cNvCxnSpPr>
              <a:stCxn id="19" idx="0"/>
              <a:endCxn id="30" idx="0"/>
            </p:cNvCxnSpPr>
            <p:nvPr/>
          </p:nvCxnSpPr>
          <p:spPr>
            <a:xfrm rot="5400000" flipH="1" flipV="1">
              <a:off x="5896948" y="1993901"/>
              <a:ext cx="12700" cy="3657600"/>
            </a:xfrm>
            <a:prstGeom prst="curvedConnector3">
              <a:avLst>
                <a:gd name="adj1" fmla="val 2307047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928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25329F6F-06ED-4DB3-A76A-7B755875E37F}"/>
              </a:ext>
            </a:extLst>
          </p:cNvPr>
          <p:cNvGrpSpPr/>
          <p:nvPr/>
        </p:nvGrpSpPr>
        <p:grpSpPr>
          <a:xfrm>
            <a:off x="461545" y="376262"/>
            <a:ext cx="6383808" cy="1929368"/>
            <a:chOff x="7342379" y="1276254"/>
            <a:chExt cx="8006524" cy="24966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C5E6166C-C61C-48CA-A792-84E1AAC38DE8}"/>
                </a:ext>
              </a:extLst>
            </p:cNvPr>
            <p:cNvSpPr/>
            <p:nvPr/>
          </p:nvSpPr>
          <p:spPr>
            <a:xfrm>
              <a:off x="7342379" y="1276254"/>
              <a:ext cx="8006524" cy="249669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8CFBA1AC-9F5B-4F48-BB55-31F6585DDA5E}"/>
                </a:ext>
              </a:extLst>
            </p:cNvPr>
            <p:cNvSpPr txBox="1"/>
            <p:nvPr/>
          </p:nvSpPr>
          <p:spPr>
            <a:xfrm>
              <a:off x="7459016" y="1379643"/>
              <a:ext cx="3435908" cy="5974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2400" b="1" dirty="0" err="1"/>
                <a:t>Size</a:t>
              </a:r>
              <a:r>
                <a:rPr lang="es-ES" sz="2400" b="1" dirty="0"/>
                <a:t>(</a:t>
              </a:r>
              <a:r>
                <a:rPr lang="es-ES" sz="2400" dirty="0" err="1"/>
                <a:t>heap</a:t>
              </a:r>
              <a:r>
                <a:rPr lang="es-ES" sz="2400" b="1" dirty="0"/>
                <a:t>)</a:t>
              </a:r>
              <a:endParaRPr lang="es-CO" sz="2400" b="1" dirty="0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AD5C7128-C377-467E-A1C2-4E3F1D2BC4D9}"/>
                </a:ext>
              </a:extLst>
            </p:cNvPr>
            <p:cNvSpPr txBox="1"/>
            <p:nvPr/>
          </p:nvSpPr>
          <p:spPr>
            <a:xfrm>
              <a:off x="7555343" y="1979532"/>
              <a:ext cx="7580595" cy="47793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Description</a:t>
              </a:r>
              <a:r>
                <a:rPr lang="es-ES" dirty="0"/>
                <a:t>: “</a:t>
              </a:r>
              <a:r>
                <a:rPr lang="es-ES" dirty="0" err="1"/>
                <a:t>Returns</a:t>
              </a:r>
              <a:r>
                <a:rPr lang="es-ES" dirty="0"/>
                <a:t> </a:t>
              </a:r>
              <a:r>
                <a:rPr lang="en-US" dirty="0"/>
                <a:t>the size of </a:t>
              </a:r>
              <a:r>
                <a:rPr lang="en-US" dirty="0" err="1"/>
                <a:t>maxHeap</a:t>
              </a:r>
              <a:r>
                <a:rPr lang="es-ES" dirty="0"/>
                <a:t>”</a:t>
              </a:r>
              <a:endParaRPr lang="es-CO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D496B421-1FA2-4ADC-9F7B-041A0A6FA7C2}"/>
                    </a:ext>
                  </a:extLst>
                </p:cNvPr>
                <p:cNvSpPr txBox="1"/>
                <p:nvPr/>
              </p:nvSpPr>
              <p:spPr>
                <a:xfrm>
                  <a:off x="7555343" y="2549684"/>
                  <a:ext cx="7580595" cy="47793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{ </a:t>
                  </a:r>
                  <a:r>
                    <a:rPr lang="es-ES" i="1" dirty="0"/>
                    <a:t>pre: </a:t>
                  </a:r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h𝑒𝑎𝑝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</m:t>
                      </m:r>
                    </m:oMath>
                  </a14:m>
                  <a:r>
                    <a:rPr lang="es-ES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s-CO" dirty="0"/>
                    <a:t> }</a:t>
                  </a:r>
                </a:p>
              </p:txBody>
            </p:sp>
          </mc:Choice>
          <mc:Fallback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D496B421-1FA2-4ADC-9F7B-041A0A6FA7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5343" y="2549684"/>
                  <a:ext cx="7580595" cy="477934"/>
                </a:xfrm>
                <a:prstGeom prst="rect">
                  <a:avLst/>
                </a:prstGeom>
                <a:blipFill>
                  <a:blip r:embed="rId2"/>
                  <a:stretch>
                    <a:fillRect l="-908" t="-8197" b="-24590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653A34D9-7711-42F0-BA23-1F9DE37933A7}"/>
                </a:ext>
              </a:extLst>
            </p:cNvPr>
            <p:cNvSpPr txBox="1"/>
            <p:nvPr/>
          </p:nvSpPr>
          <p:spPr>
            <a:xfrm>
              <a:off x="7555343" y="3131007"/>
              <a:ext cx="7580595" cy="47793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{ </a:t>
              </a:r>
              <a:r>
                <a:rPr lang="es-ES" i="1" dirty="0"/>
                <a:t>post: </a:t>
              </a:r>
              <a:r>
                <a:rPr lang="es-ES" i="1" dirty="0" err="1"/>
                <a:t>heapSize</a:t>
              </a:r>
              <a:r>
                <a:rPr lang="es-ES" i="1" dirty="0"/>
                <a:t> </a:t>
              </a:r>
              <a:r>
                <a:rPr lang="es-ES" dirty="0"/>
                <a:t>}</a:t>
              </a: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4080091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42">
            <a:extLst>
              <a:ext uri="{FF2B5EF4-FFF2-40B4-BE49-F238E27FC236}">
                <a16:creationId xmlns:a16="http://schemas.microsoft.com/office/drawing/2014/main" id="{2B5924CA-1DC6-497B-A731-F74FDD6C341C}"/>
              </a:ext>
            </a:extLst>
          </p:cNvPr>
          <p:cNvGrpSpPr/>
          <p:nvPr/>
        </p:nvGrpSpPr>
        <p:grpSpPr>
          <a:xfrm>
            <a:off x="1099720" y="-2133600"/>
            <a:ext cx="7545859" cy="8413482"/>
            <a:chOff x="1099720" y="-2133600"/>
            <a:chExt cx="7545859" cy="8413482"/>
          </a:xfrm>
          <a:solidFill>
            <a:schemeClr val="accent1">
              <a:lumMod val="40000"/>
              <a:lumOff val="60000"/>
            </a:schemeClr>
          </a:solidFill>
        </p:grpSpPr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2D20C23E-4B72-492C-AB84-DC109875B864}"/>
                </a:ext>
              </a:extLst>
            </p:cNvPr>
            <p:cNvGrpSpPr/>
            <p:nvPr/>
          </p:nvGrpSpPr>
          <p:grpSpPr>
            <a:xfrm>
              <a:off x="1099720" y="-2133600"/>
              <a:ext cx="7545859" cy="8413482"/>
              <a:chOff x="3661891" y="-2998259"/>
              <a:chExt cx="6383809" cy="8413482"/>
            </a:xfrm>
            <a:grpFill/>
          </p:grpSpPr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EF5CDEE2-399A-4802-9E18-2A0E8BFED306}"/>
                  </a:ext>
                </a:extLst>
              </p:cNvPr>
              <p:cNvSpPr/>
              <p:nvPr/>
            </p:nvSpPr>
            <p:spPr>
              <a:xfrm>
                <a:off x="3661892" y="302680"/>
                <a:ext cx="6383808" cy="5112543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704E765D-F122-4BB8-888B-4EBA75DEF5D6}"/>
                  </a:ext>
                </a:extLst>
              </p:cNvPr>
              <p:cNvSpPr/>
              <p:nvPr/>
            </p:nvSpPr>
            <p:spPr>
              <a:xfrm>
                <a:off x="3661891" y="-2998259"/>
                <a:ext cx="6383809" cy="687643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16CFAA9B-3E19-4F66-9946-8D9EA4DFC32F}"/>
                  </a:ext>
                </a:extLst>
              </p:cNvPr>
              <p:cNvSpPr txBox="1"/>
              <p:nvPr/>
            </p:nvSpPr>
            <p:spPr>
              <a:xfrm>
                <a:off x="3835400" y="-2874170"/>
                <a:ext cx="303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ES" sz="2400" b="1" dirty="0"/>
                  <a:t>TAD </a:t>
                </a:r>
                <a:r>
                  <a:rPr lang="es-ES" sz="2400" b="1" dirty="0" err="1"/>
                  <a:t>HashTable</a:t>
                </a:r>
                <a:endParaRPr lang="es-CO" sz="2400" b="1" dirty="0"/>
              </a:p>
            </p:txBody>
          </p:sp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0C72CB4E-DE47-476D-91A7-CA2DA96FD0F6}"/>
                  </a:ext>
                </a:extLst>
              </p:cNvPr>
              <p:cNvSpPr/>
              <p:nvPr/>
            </p:nvSpPr>
            <p:spPr>
              <a:xfrm>
                <a:off x="3661891" y="-2310616"/>
                <a:ext cx="6383809" cy="55219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CuadroTexto 30">
                    <a:extLst>
                      <a:ext uri="{FF2B5EF4-FFF2-40B4-BE49-F238E27FC236}">
                        <a16:creationId xmlns:a16="http://schemas.microsoft.com/office/drawing/2014/main" id="{6E15C613-FE82-42AE-9995-939ED03F56D8}"/>
                      </a:ext>
                    </a:extLst>
                  </p:cNvPr>
                  <p:cNvSpPr txBox="1"/>
                  <p:nvPr/>
                </p:nvSpPr>
                <p:spPr>
                  <a:xfrm>
                    <a:off x="4054420" y="2708631"/>
                    <a:ext cx="5576212" cy="369332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b="1" dirty="0" err="1"/>
                      <a:t>HashTable</a:t>
                    </a:r>
                    <a:r>
                      <a:rPr lang="es-ES" dirty="0"/>
                      <a:t> = { </a:t>
                    </a:r>
                    <a:r>
                      <a:rPr lang="es-ES" dirty="0" err="1"/>
                      <a:t>hashTable</a:t>
                    </a:r>
                    <a:r>
                      <a:rPr lang="es-ES" dirty="0"/>
                      <a:t> = [</a:t>
                    </a:r>
                    <a14:m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s-ES" i="1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s-E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a14:m>
                    <a:r>
                      <a:rPr lang="es-ES" dirty="0"/>
                      <a:t>] }</a:t>
                    </a:r>
                    <a:endParaRPr lang="es-CO" dirty="0"/>
                  </a:p>
                </p:txBody>
              </p:sp>
            </mc:Choice>
            <mc:Fallback>
              <p:sp>
                <p:nvSpPr>
                  <p:cNvPr id="31" name="CuadroTexto 30">
                    <a:extLst>
                      <a:ext uri="{FF2B5EF4-FFF2-40B4-BE49-F238E27FC236}">
                        <a16:creationId xmlns:a16="http://schemas.microsoft.com/office/drawing/2014/main" id="{6E15C613-FE82-42AE-9995-939ED03F56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4420" y="2708631"/>
                    <a:ext cx="5576212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833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Rectángulo 31">
                    <a:extLst>
                      <a:ext uri="{FF2B5EF4-FFF2-40B4-BE49-F238E27FC236}">
                        <a16:creationId xmlns:a16="http://schemas.microsoft.com/office/drawing/2014/main" id="{002A259D-FA5A-4C71-9979-BEEAA906FD93}"/>
                      </a:ext>
                    </a:extLst>
                  </p:cNvPr>
                  <p:cNvSpPr/>
                  <p:nvPr/>
                </p:nvSpPr>
                <p:spPr>
                  <a:xfrm>
                    <a:off x="3661891" y="3211312"/>
                    <a:ext cx="6383808" cy="821028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𝑖𝑛𝑣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∧</m:t>
                          </m:r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}</m:t>
                          </m:r>
                        </m:oMath>
                      </m:oMathPara>
                    </a14:m>
                    <a:endParaRPr lang="es-CO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2" name="Rectángulo 31">
                    <a:extLst>
                      <a:ext uri="{FF2B5EF4-FFF2-40B4-BE49-F238E27FC236}">
                        <a16:creationId xmlns:a16="http://schemas.microsoft.com/office/drawing/2014/main" id="{002A259D-FA5A-4C71-9979-BEEAA906FD9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1891" y="3211312"/>
                    <a:ext cx="6383808" cy="82102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0"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C2E4DF20-709A-415B-8DA2-473DF5A1795D}"/>
                  </a:ext>
                </a:extLst>
              </p:cNvPr>
              <p:cNvSpPr txBox="1"/>
              <p:nvPr/>
            </p:nvSpPr>
            <p:spPr>
              <a:xfrm>
                <a:off x="3835400" y="4115479"/>
                <a:ext cx="1892300" cy="120032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s-ES" dirty="0" err="1"/>
                  <a:t>HashTable</a:t>
                </a:r>
                <a:r>
                  <a:rPr lang="es-ES" dirty="0"/>
                  <a:t> :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s-ES" dirty="0" err="1"/>
                  <a:t>Insert</a:t>
                </a:r>
                <a:r>
                  <a:rPr lang="es-ES" dirty="0"/>
                  <a:t>: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s-ES" dirty="0" err="1"/>
                  <a:t>Delete</a:t>
                </a:r>
                <a:r>
                  <a:rPr lang="es-ES" dirty="0"/>
                  <a:t>	: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s-ES" dirty="0" err="1"/>
                  <a:t>Search</a:t>
                </a:r>
                <a:endParaRPr lang="es-ES" dirty="0"/>
              </a:p>
            </p:txBody>
          </p:sp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EAD438FD-992C-4561-8CEF-AEE44F97D4D6}"/>
                  </a:ext>
                </a:extLst>
              </p:cNvPr>
              <p:cNvSpPr txBox="1"/>
              <p:nvPr/>
            </p:nvSpPr>
            <p:spPr>
              <a:xfrm>
                <a:off x="5695034" y="4115479"/>
                <a:ext cx="4077960" cy="120032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		        	      	</a:t>
                </a:r>
                <a:r>
                  <a:rPr lang="es-ES" dirty="0" err="1"/>
                  <a:t>HashTable</a:t>
                </a:r>
                <a:endParaRPr lang="es-ES" dirty="0"/>
              </a:p>
              <a:p>
                <a:r>
                  <a:rPr lang="es-ES" dirty="0" err="1"/>
                  <a:t>HashTable</a:t>
                </a:r>
                <a:r>
                  <a:rPr lang="es-ES" dirty="0"/>
                  <a:t> x Key x </a:t>
                </a:r>
                <a:r>
                  <a:rPr lang="es-ES" dirty="0" err="1"/>
                  <a:t>Value</a:t>
                </a:r>
                <a:r>
                  <a:rPr lang="es-ES" dirty="0"/>
                  <a:t>	      	</a:t>
                </a:r>
                <a:r>
                  <a:rPr lang="es-ES" dirty="0" err="1"/>
                  <a:t>HashTable</a:t>
                </a:r>
                <a:r>
                  <a:rPr lang="es-ES" dirty="0"/>
                  <a:t> </a:t>
                </a:r>
                <a:endParaRPr lang="es-CO" dirty="0"/>
              </a:p>
              <a:p>
                <a:r>
                  <a:rPr lang="es-ES" dirty="0" err="1"/>
                  <a:t>HashTable</a:t>
                </a:r>
                <a:r>
                  <a:rPr lang="es-ES" dirty="0"/>
                  <a:t> x Key		      	</a:t>
                </a:r>
                <a:r>
                  <a:rPr lang="es-ES" dirty="0" err="1"/>
                  <a:t>HashTable</a:t>
                </a:r>
                <a:r>
                  <a:rPr lang="es-ES" dirty="0"/>
                  <a:t> </a:t>
                </a:r>
              </a:p>
              <a:p>
                <a:r>
                  <a:rPr lang="es-ES" dirty="0" err="1"/>
                  <a:t>HashTable</a:t>
                </a:r>
                <a:r>
                  <a:rPr lang="es-ES" dirty="0"/>
                  <a:t> x Key		      	</a:t>
                </a:r>
                <a:r>
                  <a:rPr lang="es-ES" dirty="0" err="1"/>
                  <a:t>Value</a:t>
                </a:r>
                <a:r>
                  <a:rPr lang="es-ES" dirty="0"/>
                  <a:t> 	</a:t>
                </a:r>
                <a:endParaRPr lang="es-CO" dirty="0"/>
              </a:p>
            </p:txBody>
          </p:sp>
          <p:cxnSp>
            <p:nvCxnSpPr>
              <p:cNvPr id="35" name="Conector recto de flecha 34">
                <a:extLst>
                  <a:ext uri="{FF2B5EF4-FFF2-40B4-BE49-F238E27FC236}">
                    <a16:creationId xmlns:a16="http://schemas.microsoft.com/office/drawing/2014/main" id="{D49F7DE5-DAF9-4557-A708-E0F836F8EC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74000" y="4305300"/>
                <a:ext cx="838200" cy="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de flecha 35">
                <a:extLst>
                  <a:ext uri="{FF2B5EF4-FFF2-40B4-BE49-F238E27FC236}">
                    <a16:creationId xmlns:a16="http://schemas.microsoft.com/office/drawing/2014/main" id="{A1EF77B5-D995-47FE-921C-94ACCBD4A1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74000" y="4572000"/>
                <a:ext cx="838200" cy="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de flecha 36">
                <a:extLst>
                  <a:ext uri="{FF2B5EF4-FFF2-40B4-BE49-F238E27FC236}">
                    <a16:creationId xmlns:a16="http://schemas.microsoft.com/office/drawing/2014/main" id="{E89CCF3C-1357-4203-A356-361EF88F3F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74000" y="4851400"/>
                <a:ext cx="838200" cy="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ector recto de flecha 37">
                <a:extLst>
                  <a:ext uri="{FF2B5EF4-FFF2-40B4-BE49-F238E27FC236}">
                    <a16:creationId xmlns:a16="http://schemas.microsoft.com/office/drawing/2014/main" id="{B9B60EAC-36C0-4C33-A130-B1372A690A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74000" y="5130800"/>
                <a:ext cx="838200" cy="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58C8FF4F-FE73-42C8-8F15-94A42B46CF41}"/>
                </a:ext>
              </a:extLst>
            </p:cNvPr>
            <p:cNvSpPr/>
            <p:nvPr/>
          </p:nvSpPr>
          <p:spPr>
            <a:xfrm>
              <a:off x="1422067" y="-1312608"/>
              <a:ext cx="6901165" cy="4819223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8B4E34F7-9CAA-BD56-1E54-267BD1CCEAE4}"/>
              </a:ext>
            </a:extLst>
          </p:cNvPr>
          <p:cNvGrpSpPr/>
          <p:nvPr/>
        </p:nvGrpSpPr>
        <p:grpSpPr>
          <a:xfrm>
            <a:off x="1563701" y="-1166558"/>
            <a:ext cx="6591254" cy="4396027"/>
            <a:chOff x="837127" y="518986"/>
            <a:chExt cx="7515914" cy="5486400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DC10F7DA-02F6-E268-1FE3-A0D1AABAF448}"/>
                </a:ext>
              </a:extLst>
            </p:cNvPr>
            <p:cNvSpPr/>
            <p:nvPr/>
          </p:nvSpPr>
          <p:spPr>
            <a:xfrm>
              <a:off x="837127" y="875764"/>
              <a:ext cx="4572000" cy="457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E9DC03BD-C536-3B51-DED2-D67DF4AE8BD9}"/>
                </a:ext>
              </a:extLst>
            </p:cNvPr>
            <p:cNvSpPr/>
            <p:nvPr/>
          </p:nvSpPr>
          <p:spPr>
            <a:xfrm>
              <a:off x="2206581" y="2057400"/>
              <a:ext cx="2743200" cy="2743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C72D1C5F-5A12-9D4D-FE5F-F5ED9998AFED}"/>
                </a:ext>
              </a:extLst>
            </p:cNvPr>
            <p:cNvSpPr txBox="1"/>
            <p:nvPr/>
          </p:nvSpPr>
          <p:spPr>
            <a:xfrm>
              <a:off x="2643380" y="3136612"/>
              <a:ext cx="9594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b="1" dirty="0" err="1"/>
                <a:t>Keys</a:t>
              </a:r>
              <a:endParaRPr lang="es-CO" sz="3200" b="1" dirty="0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A060EB33-ABB7-41F3-7E8A-4756A36978D7}"/>
                </a:ext>
              </a:extLst>
            </p:cNvPr>
            <p:cNvSpPr txBox="1"/>
            <p:nvPr/>
          </p:nvSpPr>
          <p:spPr>
            <a:xfrm>
              <a:off x="2206581" y="1240200"/>
              <a:ext cx="16811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b="1" dirty="0" err="1"/>
                <a:t>Universe</a:t>
              </a:r>
              <a:endParaRPr lang="es-CO" sz="32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A102BB0D-E633-D626-D96B-D05F2D1AD741}"/>
                    </a:ext>
                  </a:extLst>
                </p:cNvPr>
                <p:cNvSpPr txBox="1"/>
                <p:nvPr/>
              </p:nvSpPr>
              <p:spPr>
                <a:xfrm>
                  <a:off x="3416996" y="2234237"/>
                  <a:ext cx="58855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s-E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s-CO" sz="2400" b="1" dirty="0"/>
                </a:p>
              </p:txBody>
            </p:sp>
          </mc:Choice>
          <mc:Fallback xmlns="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C4E4100F-6FC5-4562-9504-53BD97FAD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6996" y="2234237"/>
                  <a:ext cx="58855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809F2DC6-9A7E-E2E7-0F2D-89806C063C2F}"/>
                    </a:ext>
                  </a:extLst>
                </p:cNvPr>
                <p:cNvSpPr txBox="1"/>
                <p:nvPr/>
              </p:nvSpPr>
              <p:spPr>
                <a:xfrm>
                  <a:off x="4010084" y="2632772"/>
                  <a:ext cx="58855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s-E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s-CO" sz="2400" b="1" dirty="0"/>
                </a:p>
              </p:txBody>
            </p:sp>
          </mc:Choice>
          <mc:Fallback xmlns="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F22C8EAC-2853-4A26-A6CE-F547EF1670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084" y="2632772"/>
                  <a:ext cx="58855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361AE510-27C6-BB33-6962-8B6593D9DF65}"/>
                    </a:ext>
                  </a:extLst>
                </p:cNvPr>
                <p:cNvSpPr txBox="1"/>
                <p:nvPr/>
              </p:nvSpPr>
              <p:spPr>
                <a:xfrm>
                  <a:off x="3416996" y="4079231"/>
                  <a:ext cx="58855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s-ES" sz="24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s-CO" sz="2400" b="1" dirty="0"/>
                </a:p>
              </p:txBody>
            </p:sp>
          </mc:Choice>
          <mc:Fallback xmlns=""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41F93892-4659-4180-9A39-77D1A4E527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6996" y="4079231"/>
                  <a:ext cx="58855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A6F81FC6-E6E2-13CC-0C5C-B1E67A271AD0}"/>
                    </a:ext>
                  </a:extLst>
                </p:cNvPr>
                <p:cNvSpPr txBox="1"/>
                <p:nvPr/>
              </p:nvSpPr>
              <p:spPr>
                <a:xfrm>
                  <a:off x="4102790" y="3167569"/>
                  <a:ext cx="58855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s-E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s-CO" sz="2400" b="1" dirty="0"/>
                </a:p>
              </p:txBody>
            </p:sp>
          </mc:Choice>
          <mc:Fallback xmlns=""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id="{4ABC6AD9-0DE8-4DC8-AF31-A97CA72957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2790" y="3167569"/>
                  <a:ext cx="588559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06C04BB3-3164-D5A8-74F1-D2C424B6004B}"/>
                    </a:ext>
                  </a:extLst>
                </p:cNvPr>
                <p:cNvSpPr txBox="1"/>
                <p:nvPr/>
              </p:nvSpPr>
              <p:spPr>
                <a:xfrm>
                  <a:off x="4007838" y="3680696"/>
                  <a:ext cx="58855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s-ES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s-CO" sz="2400" b="1" dirty="0"/>
                </a:p>
              </p:txBody>
            </p:sp>
          </mc:Choice>
          <mc:Fallback xmlns="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A07F3BE3-A03F-4F7F-9099-BA51F9F71D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7838" y="3680696"/>
                  <a:ext cx="588559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E8D11ACB-2DB0-CCEE-4D53-FCD37303FD0F}"/>
                    </a:ext>
                  </a:extLst>
                </p:cNvPr>
                <p:cNvSpPr txBox="1"/>
                <p:nvPr/>
              </p:nvSpPr>
              <p:spPr>
                <a:xfrm>
                  <a:off x="1316698" y="2060755"/>
                  <a:ext cx="824667" cy="5761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s-CO" sz="2400" b="1" i="1" smtClean="0"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es-CO" sz="2400" b="1" dirty="0"/>
                </a:p>
              </p:txBody>
            </p:sp>
          </mc:Choice>
          <mc:Fallback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E8D11ACB-2DB0-CCEE-4D53-FCD37303FD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6698" y="2060755"/>
                  <a:ext cx="824667" cy="576175"/>
                </a:xfrm>
                <a:prstGeom prst="rect">
                  <a:avLst/>
                </a:prstGeom>
                <a:blipFill>
                  <a:blip r:embed="rId9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18286183-9876-D466-030E-75C2B296427A}"/>
                    </a:ext>
                  </a:extLst>
                </p:cNvPr>
                <p:cNvSpPr txBox="1"/>
                <p:nvPr/>
              </p:nvSpPr>
              <p:spPr>
                <a:xfrm>
                  <a:off x="1327488" y="2976673"/>
                  <a:ext cx="671126" cy="5761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s-CO" sz="24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s-CO" sz="2400" b="1" dirty="0"/>
                </a:p>
              </p:txBody>
            </p:sp>
          </mc:Choice>
          <mc:Fallback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18286183-9876-D466-030E-75C2B29642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488" y="2976673"/>
                  <a:ext cx="671126" cy="576175"/>
                </a:xfrm>
                <a:prstGeom prst="rect">
                  <a:avLst/>
                </a:prstGeom>
                <a:blipFill>
                  <a:blip r:embed="rId10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B832ABEB-F9A1-DE4B-AEC5-970D7EC92FB1}"/>
                    </a:ext>
                  </a:extLst>
                </p:cNvPr>
                <p:cNvSpPr txBox="1"/>
                <p:nvPr/>
              </p:nvSpPr>
              <p:spPr>
                <a:xfrm>
                  <a:off x="1545887" y="4212219"/>
                  <a:ext cx="824667" cy="5761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s-CO" sz="2400" b="1" i="1" smtClean="0">
                                <a:latin typeface="Cambria Math" panose="02040503050406030204" pitchFamily="18" charset="0"/>
                              </a:rPr>
                              <m:t>𝟒𝟐</m:t>
                            </m:r>
                          </m:sub>
                        </m:sSub>
                      </m:oMath>
                    </m:oMathPara>
                  </a14:m>
                  <a:endParaRPr lang="es-CO" sz="2400" b="1" dirty="0"/>
                </a:p>
              </p:txBody>
            </p:sp>
          </mc:Choice>
          <mc:Fallback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B832ABEB-F9A1-DE4B-AEC5-970D7EC92F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5887" y="4212219"/>
                  <a:ext cx="824667" cy="576175"/>
                </a:xfrm>
                <a:prstGeom prst="rect">
                  <a:avLst/>
                </a:prstGeom>
                <a:blipFill>
                  <a:blip r:embed="rId11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A92F166E-A6A4-BB88-E0CD-97ABDD72952F}"/>
                </a:ext>
              </a:extLst>
            </p:cNvPr>
            <p:cNvSpPr/>
            <p:nvPr/>
          </p:nvSpPr>
          <p:spPr>
            <a:xfrm>
              <a:off x="6997521" y="518986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b="1" i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9455A99C-ACFF-B12B-B338-28B00A4330A2}"/>
                </a:ext>
              </a:extLst>
            </p:cNvPr>
            <p:cNvSpPr/>
            <p:nvPr/>
          </p:nvSpPr>
          <p:spPr>
            <a:xfrm>
              <a:off x="6997521" y="1433386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i="1" dirty="0" err="1">
                  <a:solidFill>
                    <a:schemeClr val="tx1"/>
                  </a:solidFill>
                </a:rPr>
                <a:t>null</a:t>
              </a:r>
              <a:endParaRPr lang="es-CO" b="1" i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FF21B68E-EDCE-EFDA-36BF-D7AFED757D3B}"/>
                </a:ext>
              </a:extLst>
            </p:cNvPr>
            <p:cNvSpPr/>
            <p:nvPr/>
          </p:nvSpPr>
          <p:spPr>
            <a:xfrm>
              <a:off x="6997521" y="2347786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b="1" i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F8ED11F-1C1D-4B87-38A9-9C986DD09C46}"/>
                </a:ext>
              </a:extLst>
            </p:cNvPr>
            <p:cNvSpPr/>
            <p:nvPr/>
          </p:nvSpPr>
          <p:spPr>
            <a:xfrm>
              <a:off x="6997521" y="3262186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b="1" i="1" dirty="0" err="1">
                  <a:solidFill>
                    <a:schemeClr val="tx1"/>
                  </a:solidFill>
                </a:rPr>
                <a:t>null</a:t>
              </a:r>
              <a:endParaRPr lang="es-CO" b="1" i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4D9CAE14-91DE-8266-0F51-D48D9CE54EA2}"/>
                </a:ext>
              </a:extLst>
            </p:cNvPr>
            <p:cNvSpPr/>
            <p:nvPr/>
          </p:nvSpPr>
          <p:spPr>
            <a:xfrm>
              <a:off x="6997521" y="4176586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b="1" i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FF93E580-B1BA-58B1-B9A9-6C0B77CF0337}"/>
                </a:ext>
              </a:extLst>
            </p:cNvPr>
            <p:cNvSpPr/>
            <p:nvPr/>
          </p:nvSpPr>
          <p:spPr>
            <a:xfrm>
              <a:off x="6997521" y="5090986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b="1" i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AAABC267-E22E-2A29-FF40-736D89A873B0}"/>
                    </a:ext>
                  </a:extLst>
                </p:cNvPr>
                <p:cNvSpPr txBox="1"/>
                <p:nvPr/>
              </p:nvSpPr>
              <p:spPr>
                <a:xfrm>
                  <a:off x="6216790" y="2492837"/>
                  <a:ext cx="69916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/>
                    <a:t>h(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CO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s-ES" dirty="0"/>
                    <a:t>)</a:t>
                  </a:r>
                </a:p>
                <a:p>
                  <a:r>
                    <a:rPr lang="es-ES" dirty="0"/>
                    <a:t>h(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CO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s-ES" dirty="0"/>
                    <a:t>)</a:t>
                  </a:r>
                </a:p>
              </p:txBody>
            </p:sp>
          </mc:Choice>
          <mc:Fallback xmlns=""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5C034266-C146-4D90-B541-A3C87D60B0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6790" y="2492837"/>
                  <a:ext cx="699166" cy="646331"/>
                </a:xfrm>
                <a:prstGeom prst="rect">
                  <a:avLst/>
                </a:prstGeom>
                <a:blipFill>
                  <a:blip r:embed="rId12"/>
                  <a:stretch>
                    <a:fillRect l="-7826" t="-5660" r="-6957" b="-14151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660FA65D-0A0F-E747-2515-E69477AE900E}"/>
                </a:ext>
              </a:extLst>
            </p:cNvPr>
            <p:cNvSpPr/>
            <p:nvPr/>
          </p:nvSpPr>
          <p:spPr>
            <a:xfrm>
              <a:off x="8049589" y="79152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dirty="0"/>
                <a:t>0</a:t>
              </a:r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70830DD2-3CCC-03AD-EE62-7D11A54A6C9B}"/>
                </a:ext>
              </a:extLst>
            </p:cNvPr>
            <p:cNvSpPr/>
            <p:nvPr/>
          </p:nvSpPr>
          <p:spPr>
            <a:xfrm>
              <a:off x="8049589" y="170592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dirty="0"/>
                <a:t>1</a:t>
              </a:r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F20E2D0B-8F62-477E-34B7-BDC533A24DBC}"/>
                </a:ext>
              </a:extLst>
            </p:cNvPr>
            <p:cNvSpPr/>
            <p:nvPr/>
          </p:nvSpPr>
          <p:spPr>
            <a:xfrm>
              <a:off x="8051355" y="263277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dirty="0"/>
                <a:t>2</a:t>
              </a:r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504C7A2E-A1CE-7ABB-1FCA-F055A2E7D51F}"/>
                </a:ext>
              </a:extLst>
            </p:cNvPr>
            <p:cNvSpPr/>
            <p:nvPr/>
          </p:nvSpPr>
          <p:spPr>
            <a:xfrm>
              <a:off x="8051355" y="354717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dirty="0"/>
                <a:t>3</a:t>
              </a:r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5F7BD04C-7E29-4A22-8F79-DE74D83817E2}"/>
                </a:ext>
              </a:extLst>
            </p:cNvPr>
            <p:cNvSpPr/>
            <p:nvPr/>
          </p:nvSpPr>
          <p:spPr>
            <a:xfrm>
              <a:off x="8049589" y="446776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dirty="0"/>
                <a:t>4</a:t>
              </a:r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7F6A6D4B-3576-401B-8E99-38817ED7CFD3}"/>
                </a:ext>
              </a:extLst>
            </p:cNvPr>
            <p:cNvSpPr/>
            <p:nvPr/>
          </p:nvSpPr>
          <p:spPr>
            <a:xfrm>
              <a:off x="8049589" y="538216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dirty="0"/>
                <a:t>5</a:t>
              </a:r>
            </a:p>
          </p:txBody>
        </p:sp>
        <p:cxnSp>
          <p:nvCxnSpPr>
            <p:cNvPr id="45" name="Conector recto de flecha 44">
              <a:extLst>
                <a:ext uri="{FF2B5EF4-FFF2-40B4-BE49-F238E27FC236}">
                  <a16:creationId xmlns:a16="http://schemas.microsoft.com/office/drawing/2014/main" id="{9E76FF54-BD50-A68B-5DB6-F1B6828D84D8}"/>
                </a:ext>
              </a:extLst>
            </p:cNvPr>
            <p:cNvCxnSpPr>
              <a:endCxn id="21" idx="1"/>
            </p:cNvCxnSpPr>
            <p:nvPr/>
          </p:nvCxnSpPr>
          <p:spPr>
            <a:xfrm flipV="1">
              <a:off x="4596397" y="2816003"/>
              <a:ext cx="1620393" cy="559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>
              <a:extLst>
                <a:ext uri="{FF2B5EF4-FFF2-40B4-BE49-F238E27FC236}">
                  <a16:creationId xmlns:a16="http://schemas.microsoft.com/office/drawing/2014/main" id="{A9615391-8838-1D74-1079-D688246876D4}"/>
                </a:ext>
              </a:extLst>
            </p:cNvPr>
            <p:cNvCxnSpPr>
              <a:endCxn id="21" idx="1"/>
            </p:cNvCxnSpPr>
            <p:nvPr/>
          </p:nvCxnSpPr>
          <p:spPr>
            <a:xfrm flipV="1">
              <a:off x="4596397" y="2816003"/>
              <a:ext cx="1620393" cy="11005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>
                  <a:extLst>
                    <a:ext uri="{FF2B5EF4-FFF2-40B4-BE49-F238E27FC236}">
                      <a16:creationId xmlns:a16="http://schemas.microsoft.com/office/drawing/2014/main" id="{201F71CF-055C-3A16-6FD2-DF18FE64E9FB}"/>
                    </a:ext>
                  </a:extLst>
                </p:cNvPr>
                <p:cNvSpPr txBox="1"/>
                <p:nvPr/>
              </p:nvSpPr>
              <p:spPr>
                <a:xfrm>
                  <a:off x="6229521" y="5358369"/>
                  <a:ext cx="6991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/>
                    <a:t>h(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CO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a14:m>
                  <a:r>
                    <a:rPr lang="es-ES" dirty="0"/>
                    <a:t>)</a:t>
                  </a:r>
                </a:p>
              </p:txBody>
            </p:sp>
          </mc:Choice>
          <mc:Fallback xmlns="">
            <p:sp>
              <p:nvSpPr>
                <p:cNvPr id="45" name="CuadroTexto 44">
                  <a:extLst>
                    <a:ext uri="{FF2B5EF4-FFF2-40B4-BE49-F238E27FC236}">
                      <a16:creationId xmlns:a16="http://schemas.microsoft.com/office/drawing/2014/main" id="{DAEB7C2F-5BD0-46B1-9DB5-FF5F4B0C5A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9521" y="5358369"/>
                  <a:ext cx="699166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7826" t="-9836" r="-6957" b="-24590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CuadroTexto 47">
                  <a:extLst>
                    <a:ext uri="{FF2B5EF4-FFF2-40B4-BE49-F238E27FC236}">
                      <a16:creationId xmlns:a16="http://schemas.microsoft.com/office/drawing/2014/main" id="{B6E32E6F-C5FA-A21D-0893-78292B3849F9}"/>
                    </a:ext>
                  </a:extLst>
                </p:cNvPr>
                <p:cNvSpPr txBox="1"/>
                <p:nvPr/>
              </p:nvSpPr>
              <p:spPr>
                <a:xfrm>
                  <a:off x="6226523" y="4366623"/>
                  <a:ext cx="6991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/>
                    <a:t>h(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CO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s-ES" dirty="0"/>
                    <a:t>)</a:t>
                  </a:r>
                </a:p>
              </p:txBody>
            </p:sp>
          </mc:Choice>
          <mc:Fallback>
            <p:sp>
              <p:nvSpPr>
                <p:cNvPr id="48" name="CuadroTexto 47">
                  <a:extLst>
                    <a:ext uri="{FF2B5EF4-FFF2-40B4-BE49-F238E27FC236}">
                      <a16:creationId xmlns:a16="http://schemas.microsoft.com/office/drawing/2014/main" id="{B6E32E6F-C5FA-A21D-0893-78292B3849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6523" y="4366623"/>
                  <a:ext cx="699166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9000" t="-10204" r="-23000" b="-55102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>
                  <a:extLst>
                    <a:ext uri="{FF2B5EF4-FFF2-40B4-BE49-F238E27FC236}">
                      <a16:creationId xmlns:a16="http://schemas.microsoft.com/office/drawing/2014/main" id="{A35DE02A-89FB-C6AE-51F2-408F90F9BB9A}"/>
                    </a:ext>
                  </a:extLst>
                </p:cNvPr>
                <p:cNvSpPr txBox="1"/>
                <p:nvPr/>
              </p:nvSpPr>
              <p:spPr>
                <a:xfrm>
                  <a:off x="6216790" y="760967"/>
                  <a:ext cx="6991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/>
                    <a:t>h(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CO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s-ES" dirty="0"/>
                    <a:t>)</a:t>
                  </a:r>
                </a:p>
              </p:txBody>
            </p:sp>
          </mc:Choice>
          <mc:Fallback xmlns="">
            <p:sp>
              <p:nvSpPr>
                <p:cNvPr id="48" name="CuadroTexto 47">
                  <a:extLst>
                    <a:ext uri="{FF2B5EF4-FFF2-40B4-BE49-F238E27FC236}">
                      <a16:creationId xmlns:a16="http://schemas.microsoft.com/office/drawing/2014/main" id="{9D8D135F-2951-4946-804C-2F8AC304B4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6790" y="760967"/>
                  <a:ext cx="699166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7826" t="-10000" r="-6957" b="-26667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0AB0318-3865-29B9-9A55-27EF27E858B0}"/>
                </a:ext>
              </a:extLst>
            </p:cNvPr>
            <p:cNvCxnSpPr>
              <a:stCxn id="10" idx="3"/>
              <a:endCxn id="49" idx="1"/>
            </p:cNvCxnSpPr>
            <p:nvPr/>
          </p:nvCxnSpPr>
          <p:spPr>
            <a:xfrm flipV="1">
              <a:off x="4691349" y="945633"/>
              <a:ext cx="1525441" cy="2452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: curvado 50">
              <a:extLst>
                <a:ext uri="{FF2B5EF4-FFF2-40B4-BE49-F238E27FC236}">
                  <a16:creationId xmlns:a16="http://schemas.microsoft.com/office/drawing/2014/main" id="{7B56773D-7F3F-A29E-608E-6A4A13B2D53C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 rot="5400000">
              <a:off x="5753754" y="3814721"/>
              <a:ext cx="1209339" cy="263801"/>
            </a:xfrm>
            <a:prstGeom prst="curvedConnector4">
              <a:avLst>
                <a:gd name="adj1" fmla="val 42365"/>
                <a:gd name="adj2" fmla="val 19881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51">
              <a:extLst>
                <a:ext uri="{FF2B5EF4-FFF2-40B4-BE49-F238E27FC236}">
                  <a16:creationId xmlns:a16="http://schemas.microsoft.com/office/drawing/2014/main" id="{D3EE8F11-0DD2-5DB3-F982-CDC495A17AEE}"/>
                </a:ext>
              </a:extLst>
            </p:cNvPr>
            <p:cNvCxnSpPr>
              <a:endCxn id="47" idx="1"/>
            </p:cNvCxnSpPr>
            <p:nvPr/>
          </p:nvCxnSpPr>
          <p:spPr>
            <a:xfrm>
              <a:off x="4005555" y="4310063"/>
              <a:ext cx="2223966" cy="12329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6482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9E53284D-68B6-4B5D-92FF-2EC4011A22C1}"/>
              </a:ext>
            </a:extLst>
          </p:cNvPr>
          <p:cNvGrpSpPr/>
          <p:nvPr/>
        </p:nvGrpSpPr>
        <p:grpSpPr>
          <a:xfrm>
            <a:off x="770443" y="556022"/>
            <a:ext cx="7589786" cy="1925921"/>
            <a:chOff x="7342379" y="1276254"/>
            <a:chExt cx="8006524" cy="249223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910174EB-C554-4FF4-B3D6-38AC2CA3A800}"/>
                </a:ext>
              </a:extLst>
            </p:cNvPr>
            <p:cNvSpPr/>
            <p:nvPr/>
          </p:nvSpPr>
          <p:spPr>
            <a:xfrm>
              <a:off x="7342379" y="1276254"/>
              <a:ext cx="8006524" cy="249223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F31A0571-2D28-4E71-820E-E98155C356A3}"/>
                </a:ext>
              </a:extLst>
            </p:cNvPr>
            <p:cNvSpPr txBox="1"/>
            <p:nvPr/>
          </p:nvSpPr>
          <p:spPr>
            <a:xfrm>
              <a:off x="7459016" y="1379643"/>
              <a:ext cx="3435908" cy="5974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2400" b="1" dirty="0" err="1"/>
                <a:t>HashTable</a:t>
              </a:r>
              <a:r>
                <a:rPr lang="es-ES" sz="2400" b="1" dirty="0"/>
                <a:t>()</a:t>
              </a:r>
              <a:endParaRPr lang="es-CO" sz="2400" b="1" dirty="0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C57C6028-0F37-4941-9E0D-71D1091E437B}"/>
                </a:ext>
              </a:extLst>
            </p:cNvPr>
            <p:cNvSpPr txBox="1"/>
            <p:nvPr/>
          </p:nvSpPr>
          <p:spPr>
            <a:xfrm>
              <a:off x="7561174" y="1931997"/>
              <a:ext cx="7580595" cy="47793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Description</a:t>
              </a:r>
              <a:r>
                <a:rPr lang="es-ES" dirty="0"/>
                <a:t>: “</a:t>
              </a:r>
              <a:r>
                <a:rPr lang="es-CO" dirty="0" err="1"/>
                <a:t>Builds</a:t>
              </a:r>
              <a:r>
                <a:rPr lang="es-CO" dirty="0"/>
                <a:t> an </a:t>
              </a:r>
              <a:r>
                <a:rPr lang="es-CO" dirty="0" err="1"/>
                <a:t>empty</a:t>
              </a:r>
              <a:r>
                <a:rPr lang="es-CO" dirty="0"/>
                <a:t> </a:t>
              </a:r>
              <a:r>
                <a:rPr lang="es-CO" dirty="0" err="1"/>
                <a:t>HashTable</a:t>
              </a:r>
              <a:r>
                <a:rPr lang="es-ES" dirty="0"/>
                <a:t>”</a:t>
              </a:r>
              <a:endParaRPr lang="es-CO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ACF27277-3FC0-45AD-9D56-7E0312A1A972}"/>
                </a:ext>
              </a:extLst>
            </p:cNvPr>
            <p:cNvSpPr txBox="1"/>
            <p:nvPr/>
          </p:nvSpPr>
          <p:spPr>
            <a:xfrm>
              <a:off x="7555343" y="2484351"/>
              <a:ext cx="7580595" cy="47793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{ </a:t>
              </a:r>
              <a:r>
                <a:rPr lang="es-ES" i="1" dirty="0"/>
                <a:t>pre: ― </a:t>
              </a:r>
              <a:r>
                <a:rPr lang="es-ES" dirty="0"/>
                <a:t>}</a:t>
              </a:r>
              <a:endParaRPr lang="es-CO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FC99E755-5DD6-486A-9BCA-CD66519E3984}"/>
                    </a:ext>
                  </a:extLst>
                </p:cNvPr>
                <p:cNvSpPr txBox="1"/>
                <p:nvPr/>
              </p:nvSpPr>
              <p:spPr>
                <a:xfrm>
                  <a:off x="7549513" y="3036705"/>
                  <a:ext cx="7580595" cy="47793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{ </a:t>
                  </a:r>
                  <a:r>
                    <a:rPr lang="es-ES" i="1" dirty="0"/>
                    <a:t>post: </a:t>
                  </a:r>
                  <a14:m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𝑎𝑠h𝑀𝑎𝑝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∅</m:t>
                      </m:r>
                    </m:oMath>
                  </a14:m>
                  <a:r>
                    <a:rPr lang="es-ES" dirty="0"/>
                    <a:t>}</a:t>
                  </a:r>
                  <a:endParaRPr lang="es-CO" dirty="0"/>
                </a:p>
              </p:txBody>
            </p:sp>
          </mc:Choice>
          <mc:Fallback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FC99E755-5DD6-486A-9BCA-CD66519E39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9513" y="3036705"/>
                  <a:ext cx="7580595" cy="477934"/>
                </a:xfrm>
                <a:prstGeom prst="rect">
                  <a:avLst/>
                </a:prstGeom>
                <a:blipFill>
                  <a:blip r:embed="rId2"/>
                  <a:stretch>
                    <a:fillRect l="-764" t="-8197" b="-24590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377FAEFB-F4F0-4DD3-87EA-E90C9D7EF589}"/>
              </a:ext>
            </a:extLst>
          </p:cNvPr>
          <p:cNvGrpSpPr/>
          <p:nvPr/>
        </p:nvGrpSpPr>
        <p:grpSpPr>
          <a:xfrm>
            <a:off x="775091" y="2908784"/>
            <a:ext cx="7706436" cy="2737273"/>
            <a:chOff x="7342379" y="1276254"/>
            <a:chExt cx="8134562" cy="3542168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DCB7D851-AEA4-4180-9EED-6C6342AD2FA9}"/>
                </a:ext>
              </a:extLst>
            </p:cNvPr>
            <p:cNvSpPr/>
            <p:nvPr/>
          </p:nvSpPr>
          <p:spPr>
            <a:xfrm>
              <a:off x="7342379" y="1276254"/>
              <a:ext cx="8006524" cy="354216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F002F8A8-0405-426E-AEF6-BE218D183F83}"/>
                </a:ext>
              </a:extLst>
            </p:cNvPr>
            <p:cNvSpPr txBox="1"/>
            <p:nvPr/>
          </p:nvSpPr>
          <p:spPr>
            <a:xfrm>
              <a:off x="7459016" y="1379643"/>
              <a:ext cx="3435908" cy="597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 err="1"/>
                <a:t>Insert</a:t>
              </a:r>
              <a:r>
                <a:rPr lang="es-ES" sz="2400" b="1" dirty="0"/>
                <a:t>(</a:t>
              </a:r>
              <a:r>
                <a:rPr lang="es-ES" sz="2400" dirty="0" err="1"/>
                <a:t>hashTable</a:t>
              </a:r>
              <a:r>
                <a:rPr lang="es-ES" sz="2400" dirty="0"/>
                <a:t>, k, v</a:t>
              </a:r>
              <a:r>
                <a:rPr lang="es-ES" sz="2400" b="1" dirty="0"/>
                <a:t>)</a:t>
              </a:r>
              <a:endParaRPr lang="es-CO" sz="2400" b="1" dirty="0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AF37666D-4F3E-4976-9B75-ABB9DE3E10E7}"/>
                </a:ext>
              </a:extLst>
            </p:cNvPr>
            <p:cNvSpPr txBox="1"/>
            <p:nvPr/>
          </p:nvSpPr>
          <p:spPr>
            <a:xfrm>
              <a:off x="7561174" y="1931997"/>
              <a:ext cx="7580595" cy="836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Description</a:t>
              </a:r>
              <a:r>
                <a:rPr lang="es-ES" dirty="0"/>
                <a:t>: “A</a:t>
              </a:r>
              <a:r>
                <a:rPr lang="en-US" dirty="0" err="1"/>
                <a:t>dds</a:t>
              </a:r>
              <a:r>
                <a:rPr lang="en-US" dirty="0"/>
                <a:t> a new element with value “V” and with its corresponding key “K” to the </a:t>
              </a:r>
              <a:r>
                <a:rPr lang="en-US" dirty="0" err="1"/>
                <a:t>hashTable</a:t>
              </a:r>
              <a:r>
                <a:rPr lang="en-US" dirty="0"/>
                <a:t> h</a:t>
              </a:r>
              <a:r>
                <a:rPr lang="es-ES" dirty="0"/>
                <a:t>”</a:t>
              </a:r>
              <a:endParaRPr lang="es-CO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083D55CA-3E8B-4742-8910-66E3E731D31B}"/>
                    </a:ext>
                  </a:extLst>
                </p:cNvPr>
                <p:cNvSpPr txBox="1"/>
                <p:nvPr/>
              </p:nvSpPr>
              <p:spPr>
                <a:xfrm>
                  <a:off x="7544734" y="2902542"/>
                  <a:ext cx="7932207" cy="8363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{ </a:t>
                  </a:r>
                  <a:r>
                    <a:rPr lang="es-ES" i="1" dirty="0"/>
                    <a:t>pre: </a:t>
                  </a:r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𝑇𝑎𝑏𝑙𝑒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=∅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s-ES" b="0" i="1" dirty="0">
                    <a:latin typeface="Cambria Math" panose="02040503050406030204" pitchFamily="18" charset="0"/>
                  </a:endParaRPr>
                </a:p>
                <a:p>
                  <a:r>
                    <a:rPr lang="es-ES" b="0" dirty="0"/>
                    <a:t>          </a:t>
                  </a:r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h𝑎𝑠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h𝑇𝑎𝑏𝑙𝑒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h𝑎𝑠h𝑇𝑎𝑏𝑙𝑒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𝑙𝑒𝑛𝑔h𝑡</m:t>
                      </m:r>
                    </m:oMath>
                  </a14:m>
                  <a:r>
                    <a:rPr lang="es-ES" dirty="0"/>
                    <a:t> }</a:t>
                  </a:r>
                  <a:endParaRPr lang="es-CO" dirty="0"/>
                </a:p>
              </p:txBody>
            </p:sp>
          </mc:Choice>
          <mc:Fallback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083D55CA-3E8B-4742-8910-66E3E731D3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4734" y="2902542"/>
                  <a:ext cx="7932207" cy="836385"/>
                </a:xfrm>
                <a:prstGeom prst="rect">
                  <a:avLst/>
                </a:prstGeom>
                <a:blipFill>
                  <a:blip r:embed="rId3"/>
                  <a:stretch>
                    <a:fillRect l="-731" t="-4717" b="-14151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02F829EE-F013-4179-95F3-BD8EBEBC8C73}"/>
                    </a:ext>
                  </a:extLst>
                </p:cNvPr>
                <p:cNvSpPr txBox="1"/>
                <p:nvPr/>
              </p:nvSpPr>
              <p:spPr>
                <a:xfrm>
                  <a:off x="7561173" y="3810654"/>
                  <a:ext cx="7580595" cy="8363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{ </a:t>
                  </a:r>
                  <a:r>
                    <a:rPr lang="es-ES" i="1" dirty="0"/>
                    <a:t>post: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s-ES" dirty="0">
                          <a:latin typeface="Cambria Math" panose="02040503050406030204" pitchFamily="18" charset="0"/>
                        </a:rPr>
                        <m:t>hash</m:t>
                      </m:r>
                      <m:r>
                        <a:rPr lang="es-CO" b="0" i="1" dirty="0" smtClean="0">
                          <a:latin typeface="Cambria Math" panose="02040503050406030204" pitchFamily="18" charset="0"/>
                        </a:rPr>
                        <m:t>𝑇𝑎𝑏𝑙𝑒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s-ES" b="0" i="1" dirty="0">
                    <a:latin typeface="Cambria Math" panose="02040503050406030204" pitchFamily="18" charset="0"/>
                  </a:endParaRPr>
                </a:p>
                <a:p>
                  <a:r>
                    <a:rPr lang="es-ES" b="0" dirty="0"/>
                    <a:t>            </a:t>
                  </a:r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𝑎𝑠h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𝑇𝑎𝑏𝑙𝑒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es-ES" dirty="0"/>
                    <a:t> }</a:t>
                  </a:r>
                  <a:endParaRPr lang="es-CO" dirty="0"/>
                </a:p>
              </p:txBody>
            </p:sp>
          </mc:Choice>
          <mc:Fallback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02F829EE-F013-4179-95F3-BD8EBEBC8C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1173" y="3810654"/>
                  <a:ext cx="7580595" cy="836385"/>
                </a:xfrm>
                <a:prstGeom prst="rect">
                  <a:avLst/>
                </a:prstGeom>
                <a:blipFill>
                  <a:blip r:embed="rId4"/>
                  <a:stretch>
                    <a:fillRect l="-679" t="-4717" b="-14151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28516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7DFB687-3D82-46F1-8582-55ED6504769D}"/>
              </a:ext>
            </a:extLst>
          </p:cNvPr>
          <p:cNvGrpSpPr/>
          <p:nvPr/>
        </p:nvGrpSpPr>
        <p:grpSpPr>
          <a:xfrm>
            <a:off x="1134645" y="462911"/>
            <a:ext cx="7589786" cy="2407408"/>
            <a:chOff x="7342379" y="1276254"/>
            <a:chExt cx="8006524" cy="311530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C51EBB0D-42B2-4208-AF95-1CCE4E460317}"/>
                </a:ext>
              </a:extLst>
            </p:cNvPr>
            <p:cNvSpPr/>
            <p:nvPr/>
          </p:nvSpPr>
          <p:spPr>
            <a:xfrm>
              <a:off x="7342379" y="1276254"/>
              <a:ext cx="8006524" cy="311530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ADA63DA3-B9C6-43C5-AAE1-19F0E593004C}"/>
                </a:ext>
              </a:extLst>
            </p:cNvPr>
            <p:cNvSpPr txBox="1"/>
            <p:nvPr/>
          </p:nvSpPr>
          <p:spPr>
            <a:xfrm>
              <a:off x="7459016" y="1379643"/>
              <a:ext cx="3435908" cy="5974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2400" b="1" dirty="0" err="1"/>
                <a:t>Delete</a:t>
              </a:r>
              <a:r>
                <a:rPr lang="es-ES" sz="2400" b="1" dirty="0"/>
                <a:t>(</a:t>
              </a:r>
              <a:r>
                <a:rPr lang="es-ES" sz="2400" dirty="0" err="1"/>
                <a:t>hashTable</a:t>
              </a:r>
              <a:r>
                <a:rPr lang="es-ES" sz="2400" dirty="0"/>
                <a:t>, K</a:t>
              </a:r>
              <a:r>
                <a:rPr lang="es-ES" sz="2400" b="1" dirty="0"/>
                <a:t>)</a:t>
              </a:r>
              <a:endParaRPr lang="es-CO" sz="2400" b="1" dirty="0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DC99A439-928B-4742-801D-C37110175534}"/>
                </a:ext>
              </a:extLst>
            </p:cNvPr>
            <p:cNvSpPr txBox="1"/>
            <p:nvPr/>
          </p:nvSpPr>
          <p:spPr>
            <a:xfrm>
              <a:off x="7561174" y="1931997"/>
              <a:ext cx="7580595" cy="8363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Description</a:t>
              </a:r>
              <a:r>
                <a:rPr lang="es-ES" dirty="0"/>
                <a:t>: “</a:t>
              </a:r>
              <a:r>
                <a:rPr lang="en-US" dirty="0"/>
                <a:t>search for the key in the </a:t>
              </a:r>
              <a:r>
                <a:rPr lang="en-US" dirty="0" err="1"/>
                <a:t>hashTable</a:t>
              </a:r>
              <a:r>
                <a:rPr lang="en-US" dirty="0"/>
                <a:t> and remove the value associated with that key</a:t>
              </a:r>
              <a:r>
                <a:rPr lang="es-ES" dirty="0"/>
                <a:t>”</a:t>
              </a:r>
              <a:endParaRPr lang="es-CO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DF1E6E2C-BAE1-4D01-B3AA-517B81BCFCF2}"/>
                    </a:ext>
                  </a:extLst>
                </p:cNvPr>
                <p:cNvSpPr txBox="1"/>
                <p:nvPr/>
              </p:nvSpPr>
              <p:spPr>
                <a:xfrm>
                  <a:off x="7561174" y="2768382"/>
                  <a:ext cx="7580596" cy="47793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{ </a:t>
                  </a:r>
                  <a:r>
                    <a:rPr lang="es-ES" i="1" dirty="0"/>
                    <a:t>pre: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s-ES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s-ES" b="0" i="0" dirty="0" smtClean="0">
                          <a:latin typeface="Cambria Math" panose="02040503050406030204" pitchFamily="18" charset="0"/>
                        </a:rPr>
                        <m:t>ash</m:t>
                      </m:r>
                      <m:r>
                        <a:rPr lang="es-CO" b="0" i="1" dirty="0" smtClean="0">
                          <a:latin typeface="Cambria Math" panose="02040503050406030204" pitchFamily="18" charset="0"/>
                        </a:rPr>
                        <m:t>𝑇𝑎𝑏𝑙𝑒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∅ </m:t>
                      </m:r>
                    </m:oMath>
                  </a14:m>
                  <a:r>
                    <a:rPr lang="es-ES" dirty="0"/>
                    <a:t>}</a:t>
                  </a:r>
                  <a:endParaRPr lang="es-CO" dirty="0"/>
                </a:p>
              </p:txBody>
            </p:sp>
          </mc:Choice>
          <mc:Fallback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DF1E6E2C-BAE1-4D01-B3AA-517B81BCF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1174" y="2768382"/>
                  <a:ext cx="7580596" cy="477934"/>
                </a:xfrm>
                <a:prstGeom prst="rect">
                  <a:avLst/>
                </a:prstGeom>
                <a:blipFill>
                  <a:blip r:embed="rId2"/>
                  <a:stretch>
                    <a:fillRect l="-679" t="-8197" b="-24590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0DE4CEE5-2740-496C-A4D1-41D24424DD37}"/>
                    </a:ext>
                  </a:extLst>
                </p:cNvPr>
                <p:cNvSpPr txBox="1"/>
                <p:nvPr/>
              </p:nvSpPr>
              <p:spPr>
                <a:xfrm>
                  <a:off x="7521504" y="3349706"/>
                  <a:ext cx="7580596" cy="47793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{ </a:t>
                  </a:r>
                  <a:r>
                    <a:rPr lang="es-ES" i="1" dirty="0"/>
                    <a:t>post: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s-ES" dirty="0">
                          <a:latin typeface="Cambria Math" panose="02040503050406030204" pitchFamily="18" charset="0"/>
                        </a:rPr>
                        <m:t>hash</m:t>
                      </m:r>
                      <m:r>
                        <a:rPr lang="es-CO" b="0" i="1" dirty="0" smtClean="0">
                          <a:latin typeface="Cambria Math" panose="02040503050406030204" pitchFamily="18" charset="0"/>
                        </a:rPr>
                        <m:t>𝑇𝑎𝑏𝑙𝑒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lang="es-ES" dirty="0"/>
                    <a:t>}</a:t>
                  </a:r>
                  <a:endParaRPr lang="es-CO" dirty="0"/>
                </a:p>
              </p:txBody>
            </p:sp>
          </mc:Choice>
          <mc:Fallback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0DE4CEE5-2740-496C-A4D1-41D24424DD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1504" y="3349706"/>
                  <a:ext cx="7580596" cy="477934"/>
                </a:xfrm>
                <a:prstGeom prst="rect">
                  <a:avLst/>
                </a:prstGeom>
                <a:blipFill>
                  <a:blip r:embed="rId3"/>
                  <a:stretch>
                    <a:fillRect l="-763" t="-10000" b="-26667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7845867E-7F99-4551-8630-A8288F3BC7CD}"/>
              </a:ext>
            </a:extLst>
          </p:cNvPr>
          <p:cNvGrpSpPr/>
          <p:nvPr/>
        </p:nvGrpSpPr>
        <p:grpSpPr>
          <a:xfrm>
            <a:off x="1102567" y="3092699"/>
            <a:ext cx="7621864" cy="2407408"/>
            <a:chOff x="7342379" y="1276254"/>
            <a:chExt cx="8006524" cy="311530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97144C1D-21D6-4237-A762-1D413CBFE8CB}"/>
                </a:ext>
              </a:extLst>
            </p:cNvPr>
            <p:cNvSpPr/>
            <p:nvPr/>
          </p:nvSpPr>
          <p:spPr>
            <a:xfrm>
              <a:off x="7342379" y="1276254"/>
              <a:ext cx="8006524" cy="311530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89DE962A-FBE9-48E0-8860-706AE9784680}"/>
                </a:ext>
              </a:extLst>
            </p:cNvPr>
            <p:cNvSpPr txBox="1"/>
            <p:nvPr/>
          </p:nvSpPr>
          <p:spPr>
            <a:xfrm>
              <a:off x="7459016" y="1379643"/>
              <a:ext cx="3435908" cy="5974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2400" b="1" dirty="0" err="1"/>
                <a:t>Search</a:t>
              </a:r>
              <a:r>
                <a:rPr lang="es-ES" sz="2400" b="1" dirty="0"/>
                <a:t>(</a:t>
              </a:r>
              <a:r>
                <a:rPr lang="es-ES" sz="2400" dirty="0" err="1"/>
                <a:t>hashTable</a:t>
              </a:r>
              <a:r>
                <a:rPr lang="es-ES" sz="2400" dirty="0"/>
                <a:t>, K</a:t>
              </a:r>
              <a:r>
                <a:rPr lang="es-ES" sz="2400" b="1" dirty="0"/>
                <a:t>)</a:t>
              </a:r>
              <a:endParaRPr lang="es-CO" sz="2400" b="1" dirty="0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CF3E83E2-FFC4-44E8-91E4-0523D613C3D1}"/>
                </a:ext>
              </a:extLst>
            </p:cNvPr>
            <p:cNvSpPr txBox="1"/>
            <p:nvPr/>
          </p:nvSpPr>
          <p:spPr>
            <a:xfrm>
              <a:off x="7561174" y="1931997"/>
              <a:ext cx="7580595" cy="47793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Description</a:t>
              </a:r>
              <a:r>
                <a:rPr lang="es-ES" dirty="0"/>
                <a:t>: “</a:t>
              </a:r>
              <a:r>
                <a:rPr lang="es-ES" dirty="0" err="1"/>
                <a:t>search</a:t>
              </a:r>
              <a:r>
                <a:rPr lang="es-ES" dirty="0"/>
                <a:t> </a:t>
              </a:r>
              <a:r>
                <a:rPr lang="es-ES" dirty="0" err="1"/>
                <a:t>if</a:t>
              </a:r>
              <a:r>
                <a:rPr lang="es-ES" dirty="0"/>
                <a:t> </a:t>
              </a:r>
              <a:r>
                <a:rPr lang="es-ES" dirty="0" err="1"/>
                <a:t>the</a:t>
              </a:r>
              <a:r>
                <a:rPr lang="es-ES" dirty="0"/>
                <a:t> </a:t>
              </a:r>
              <a:r>
                <a:rPr lang="es-ES" dirty="0" err="1"/>
                <a:t>key</a:t>
              </a:r>
              <a:r>
                <a:rPr lang="es-ES" dirty="0"/>
                <a:t> </a:t>
              </a:r>
              <a:r>
                <a:rPr lang="es-ES" dirty="0" err="1"/>
                <a:t>is</a:t>
              </a:r>
              <a:r>
                <a:rPr lang="es-ES" dirty="0"/>
                <a:t> in </a:t>
              </a:r>
              <a:r>
                <a:rPr lang="es-ES" dirty="0" err="1"/>
                <a:t>the</a:t>
              </a:r>
              <a:r>
                <a:rPr lang="es-ES" dirty="0"/>
                <a:t> </a:t>
              </a:r>
              <a:r>
                <a:rPr lang="es-ES" dirty="0" err="1"/>
                <a:t>hashTable</a:t>
              </a:r>
              <a:r>
                <a:rPr lang="es-ES" dirty="0"/>
                <a:t> </a:t>
              </a:r>
              <a:r>
                <a:rPr lang="es-ES" dirty="0" err="1"/>
                <a:t>or</a:t>
              </a:r>
              <a:r>
                <a:rPr lang="es-ES" dirty="0"/>
                <a:t> </a:t>
              </a:r>
              <a:r>
                <a:rPr lang="es-ES" dirty="0" err="1"/>
                <a:t>not</a:t>
              </a:r>
              <a:r>
                <a:rPr lang="es-ES" dirty="0"/>
                <a:t>.”</a:t>
              </a:r>
              <a:endParaRPr lang="es-CO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B0ABADEE-22B6-46EC-9F50-1CE19ECCC405}"/>
                    </a:ext>
                  </a:extLst>
                </p:cNvPr>
                <p:cNvSpPr txBox="1"/>
                <p:nvPr/>
              </p:nvSpPr>
              <p:spPr>
                <a:xfrm>
                  <a:off x="7555342" y="2543392"/>
                  <a:ext cx="7580596" cy="47793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{ </a:t>
                  </a:r>
                  <a:r>
                    <a:rPr lang="es-ES" i="1" dirty="0"/>
                    <a:t>pre: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s-ES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s-ES" b="0" i="0" dirty="0" smtClean="0">
                          <a:latin typeface="Cambria Math" panose="02040503050406030204" pitchFamily="18" charset="0"/>
                        </a:rPr>
                        <m:t>ash</m:t>
                      </m:r>
                      <m:r>
                        <m:rPr>
                          <m:nor/>
                        </m:rPr>
                        <a:rPr lang="es-CO" b="0" i="0" dirty="0" smtClean="0">
                          <a:latin typeface="Cambria Math" panose="02040503050406030204" pitchFamily="18" charset="0"/>
                        </a:rPr>
                        <m:t>Table</m:t>
                      </m:r>
                      <m:r>
                        <m:rPr>
                          <m:nor/>
                        </m:rPr>
                        <a:rPr lang="es-ES" b="0" i="0" dirty="0" smtClean="0"/>
                        <m:t> </m:t>
                      </m:r>
                      <m:r>
                        <m:rPr>
                          <m:nor/>
                        </m:rPr>
                        <a:rPr lang="es-ES" b="0" i="0" dirty="0" smtClean="0"/>
                        <m:t>h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s-CO" dirty="0"/>
                    <a:t> }</a:t>
                  </a:r>
                </a:p>
              </p:txBody>
            </p:sp>
          </mc:Choice>
          <mc:Fallback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B0ABADEE-22B6-46EC-9F50-1CE19ECCC4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5342" y="2543392"/>
                  <a:ext cx="7580596" cy="477934"/>
                </a:xfrm>
                <a:prstGeom prst="rect">
                  <a:avLst/>
                </a:prstGeom>
                <a:blipFill>
                  <a:blip r:embed="rId4"/>
                  <a:stretch>
                    <a:fillRect l="-676" t="-9836" b="-24590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8694634C-EFB9-4C9B-84F8-9743E76A6901}"/>
                    </a:ext>
                  </a:extLst>
                </p:cNvPr>
                <p:cNvSpPr txBox="1"/>
                <p:nvPr/>
              </p:nvSpPr>
              <p:spPr>
                <a:xfrm>
                  <a:off x="7555342" y="3218455"/>
                  <a:ext cx="7580596" cy="47793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{ </a:t>
                  </a:r>
                  <a:r>
                    <a:rPr lang="es-ES" i="1" dirty="0"/>
                    <a:t>post: Return the Object</a:t>
                  </a:r>
                  <a14:m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𝑅𝑒𝑡𝑢𝑟𝑛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𝑛𝑢𝑙𝑙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</m:oMath>
                  </a14:m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)∉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s-ES" dirty="0"/>
                    <a:t>}}</a:t>
                  </a:r>
                  <a:endParaRPr lang="es-CO" dirty="0"/>
                </a:p>
              </p:txBody>
            </p:sp>
          </mc:Choice>
          <mc:Fallback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8694634C-EFB9-4C9B-84F8-9743E76A6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5342" y="3218455"/>
                  <a:ext cx="7580596" cy="477934"/>
                </a:xfrm>
                <a:prstGeom prst="rect">
                  <a:avLst/>
                </a:prstGeom>
                <a:blipFill>
                  <a:blip r:embed="rId5"/>
                  <a:stretch>
                    <a:fillRect l="-676" t="-10000" b="-26667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5523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o 59">
            <a:extLst>
              <a:ext uri="{FF2B5EF4-FFF2-40B4-BE49-F238E27FC236}">
                <a16:creationId xmlns:a16="http://schemas.microsoft.com/office/drawing/2014/main" id="{86ADCC3B-A825-4F21-9323-A118923F118B}"/>
              </a:ext>
            </a:extLst>
          </p:cNvPr>
          <p:cNvGrpSpPr/>
          <p:nvPr/>
        </p:nvGrpSpPr>
        <p:grpSpPr>
          <a:xfrm>
            <a:off x="837127" y="518986"/>
            <a:ext cx="7515914" cy="5486400"/>
            <a:chOff x="837127" y="518986"/>
            <a:chExt cx="7515914" cy="5486400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69A33E25-3A80-4440-B884-1B4C2DF44BC2}"/>
                </a:ext>
              </a:extLst>
            </p:cNvPr>
            <p:cNvSpPr/>
            <p:nvPr/>
          </p:nvSpPr>
          <p:spPr>
            <a:xfrm>
              <a:off x="837127" y="875764"/>
              <a:ext cx="4572000" cy="457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3BBD7CAE-49DB-4AA3-9259-E5FEF7B1E330}"/>
                </a:ext>
              </a:extLst>
            </p:cNvPr>
            <p:cNvSpPr/>
            <p:nvPr/>
          </p:nvSpPr>
          <p:spPr>
            <a:xfrm>
              <a:off x="2206581" y="2057400"/>
              <a:ext cx="2743200" cy="2743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47E30AE6-C22D-44C9-B095-7B9A792116CE}"/>
                </a:ext>
              </a:extLst>
            </p:cNvPr>
            <p:cNvSpPr txBox="1"/>
            <p:nvPr/>
          </p:nvSpPr>
          <p:spPr>
            <a:xfrm>
              <a:off x="2643380" y="3136612"/>
              <a:ext cx="9594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b="1" dirty="0" err="1"/>
                <a:t>Keys</a:t>
              </a:r>
              <a:endParaRPr lang="es-CO" sz="3200" b="1" dirty="0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4AE24A6A-E57A-4076-9BDB-36B21907AF07}"/>
                </a:ext>
              </a:extLst>
            </p:cNvPr>
            <p:cNvSpPr txBox="1"/>
            <p:nvPr/>
          </p:nvSpPr>
          <p:spPr>
            <a:xfrm>
              <a:off x="2206581" y="1240200"/>
              <a:ext cx="16811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b="1" dirty="0" err="1"/>
                <a:t>Universe</a:t>
              </a:r>
              <a:endParaRPr lang="es-CO" sz="32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C4E4100F-6FC5-4562-9504-53BD97FAD01F}"/>
                    </a:ext>
                  </a:extLst>
                </p:cNvPr>
                <p:cNvSpPr txBox="1"/>
                <p:nvPr/>
              </p:nvSpPr>
              <p:spPr>
                <a:xfrm>
                  <a:off x="3416996" y="2234237"/>
                  <a:ext cx="58855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s-E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s-CO" sz="2400" b="1" dirty="0"/>
                </a:p>
              </p:txBody>
            </p:sp>
          </mc:Choice>
          <mc:Fallback xmlns="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C4E4100F-6FC5-4562-9504-53BD97FAD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6996" y="2234237"/>
                  <a:ext cx="588559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F22C8EAC-2853-4A26-A6CE-F547EF1670A8}"/>
                    </a:ext>
                  </a:extLst>
                </p:cNvPr>
                <p:cNvSpPr txBox="1"/>
                <p:nvPr/>
              </p:nvSpPr>
              <p:spPr>
                <a:xfrm>
                  <a:off x="4010084" y="2632772"/>
                  <a:ext cx="58855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s-E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s-CO" sz="2400" b="1" dirty="0"/>
                </a:p>
              </p:txBody>
            </p:sp>
          </mc:Choice>
          <mc:Fallback xmlns="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F22C8EAC-2853-4A26-A6CE-F547EF1670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084" y="2632772"/>
                  <a:ext cx="588559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41F93892-4659-4180-9A39-77D1A4E527F9}"/>
                    </a:ext>
                  </a:extLst>
                </p:cNvPr>
                <p:cNvSpPr txBox="1"/>
                <p:nvPr/>
              </p:nvSpPr>
              <p:spPr>
                <a:xfrm>
                  <a:off x="3416996" y="4079231"/>
                  <a:ext cx="58855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s-ES" sz="24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s-CO" sz="2400" b="1" dirty="0"/>
                </a:p>
              </p:txBody>
            </p:sp>
          </mc:Choice>
          <mc:Fallback xmlns=""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41F93892-4659-4180-9A39-77D1A4E527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6996" y="4079231"/>
                  <a:ext cx="58855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id="{4ABC6AD9-0DE8-4DC8-AF31-A97CA7295747}"/>
                    </a:ext>
                  </a:extLst>
                </p:cNvPr>
                <p:cNvSpPr txBox="1"/>
                <p:nvPr/>
              </p:nvSpPr>
              <p:spPr>
                <a:xfrm>
                  <a:off x="4102790" y="3167569"/>
                  <a:ext cx="58855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s-E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s-CO" sz="2400" b="1" dirty="0"/>
                </a:p>
              </p:txBody>
            </p:sp>
          </mc:Choice>
          <mc:Fallback xmlns=""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id="{4ABC6AD9-0DE8-4DC8-AF31-A97CA72957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2790" y="3167569"/>
                  <a:ext cx="58855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A07F3BE3-A03F-4F7F-9099-BA51F9F71DB5}"/>
                    </a:ext>
                  </a:extLst>
                </p:cNvPr>
                <p:cNvSpPr txBox="1"/>
                <p:nvPr/>
              </p:nvSpPr>
              <p:spPr>
                <a:xfrm>
                  <a:off x="4007838" y="3680696"/>
                  <a:ext cx="58855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s-ES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s-CO" sz="2400" b="1" dirty="0"/>
                </a:p>
              </p:txBody>
            </p:sp>
          </mc:Choice>
          <mc:Fallback xmlns="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A07F3BE3-A03F-4F7F-9099-BA51F9F71D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7838" y="3680696"/>
                  <a:ext cx="58855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45E9C1E4-FF81-46C3-825E-94F6BE6AFA45}"/>
                    </a:ext>
                  </a:extLst>
                </p:cNvPr>
                <p:cNvSpPr txBox="1"/>
                <p:nvPr/>
              </p:nvSpPr>
              <p:spPr>
                <a:xfrm>
                  <a:off x="1316698" y="2060755"/>
                  <a:ext cx="72321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s-CO" sz="2400" b="1" i="1" smtClean="0"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es-CO" sz="2400" b="1" dirty="0"/>
                </a:p>
              </p:txBody>
            </p:sp>
          </mc:Choice>
          <mc:Fallback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45E9C1E4-FF81-46C3-825E-94F6BE6AFA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6698" y="2060755"/>
                  <a:ext cx="723211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BF803EB5-6B1B-465A-B2E4-E09C91776614}"/>
                    </a:ext>
                  </a:extLst>
                </p:cNvPr>
                <p:cNvSpPr txBox="1"/>
                <p:nvPr/>
              </p:nvSpPr>
              <p:spPr>
                <a:xfrm>
                  <a:off x="1327488" y="2976674"/>
                  <a:ext cx="58855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s-CO" sz="24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s-CO" sz="2400" b="1" dirty="0"/>
                </a:p>
              </p:txBody>
            </p:sp>
          </mc:Choice>
          <mc:Fallback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BF803EB5-6B1B-465A-B2E4-E09C917766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488" y="2976674"/>
                  <a:ext cx="588559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AB471155-E139-4D3A-88A0-FFDCCCADF02A}"/>
                    </a:ext>
                  </a:extLst>
                </p:cNvPr>
                <p:cNvSpPr txBox="1"/>
                <p:nvPr/>
              </p:nvSpPr>
              <p:spPr>
                <a:xfrm>
                  <a:off x="1545887" y="4212219"/>
                  <a:ext cx="72321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s-CO" sz="2400" b="1" i="1" smtClean="0">
                                <a:latin typeface="Cambria Math" panose="02040503050406030204" pitchFamily="18" charset="0"/>
                              </a:rPr>
                              <m:t>𝟒𝟐</m:t>
                            </m:r>
                          </m:sub>
                        </m:sSub>
                      </m:oMath>
                    </m:oMathPara>
                  </a14:m>
                  <a:endParaRPr lang="es-CO" sz="2400" b="1" dirty="0"/>
                </a:p>
              </p:txBody>
            </p:sp>
          </mc:Choice>
          <mc:Fallback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AB471155-E139-4D3A-88A0-FFDCCCADF0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5887" y="4212219"/>
                  <a:ext cx="723211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48B033EF-B258-4907-9015-1BFE8F7D859B}"/>
                </a:ext>
              </a:extLst>
            </p:cNvPr>
            <p:cNvSpPr/>
            <p:nvPr/>
          </p:nvSpPr>
          <p:spPr>
            <a:xfrm>
              <a:off x="6997521" y="518986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b="1" i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7DA939BB-85AD-4738-841B-D68A95385F37}"/>
                </a:ext>
              </a:extLst>
            </p:cNvPr>
            <p:cNvSpPr/>
            <p:nvPr/>
          </p:nvSpPr>
          <p:spPr>
            <a:xfrm>
              <a:off x="6997521" y="1433386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i="1" dirty="0" err="1">
                  <a:solidFill>
                    <a:schemeClr val="tx1"/>
                  </a:solidFill>
                </a:rPr>
                <a:t>null</a:t>
              </a:r>
              <a:endParaRPr lang="es-CO" b="1" i="1" dirty="0">
                <a:solidFill>
                  <a:schemeClr val="tx1"/>
                </a:solidFill>
              </a:endParaRPr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665380C6-7838-4071-A177-71DBAEDF5306}"/>
                </a:ext>
              </a:extLst>
            </p:cNvPr>
            <p:cNvSpPr/>
            <p:nvPr/>
          </p:nvSpPr>
          <p:spPr>
            <a:xfrm>
              <a:off x="6997521" y="2347786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b="1" i="1" dirty="0">
                <a:solidFill>
                  <a:schemeClr val="tx1"/>
                </a:solidFill>
              </a:endParaRPr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A48115C-89DA-417F-92D6-BFCF897D7B1A}"/>
                </a:ext>
              </a:extLst>
            </p:cNvPr>
            <p:cNvSpPr/>
            <p:nvPr/>
          </p:nvSpPr>
          <p:spPr>
            <a:xfrm>
              <a:off x="6997521" y="3262186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b="1" i="1" dirty="0" err="1">
                  <a:solidFill>
                    <a:schemeClr val="tx1"/>
                  </a:solidFill>
                </a:rPr>
                <a:t>null</a:t>
              </a:r>
              <a:endParaRPr lang="es-CO" b="1" i="1" dirty="0">
                <a:solidFill>
                  <a:schemeClr val="tx1"/>
                </a:solidFill>
              </a:endParaRPr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93A8E62E-0D63-4C9F-AFA6-F343F1453568}"/>
                </a:ext>
              </a:extLst>
            </p:cNvPr>
            <p:cNvSpPr/>
            <p:nvPr/>
          </p:nvSpPr>
          <p:spPr>
            <a:xfrm>
              <a:off x="6997521" y="4176586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b="1" i="1" dirty="0">
                <a:solidFill>
                  <a:schemeClr val="tx1"/>
                </a:solidFill>
              </a:endParaRPr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6F215B7C-0C04-41E8-AF8E-CF8A14E60DC0}"/>
                </a:ext>
              </a:extLst>
            </p:cNvPr>
            <p:cNvSpPr/>
            <p:nvPr/>
          </p:nvSpPr>
          <p:spPr>
            <a:xfrm>
              <a:off x="6997521" y="5090986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b="1" i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5C034266-C146-4D90-B541-A3C87D60B0C4}"/>
                    </a:ext>
                  </a:extLst>
                </p:cNvPr>
                <p:cNvSpPr txBox="1"/>
                <p:nvPr/>
              </p:nvSpPr>
              <p:spPr>
                <a:xfrm>
                  <a:off x="6216790" y="2492837"/>
                  <a:ext cx="69916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/>
                    <a:t>h(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CO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s-ES" dirty="0"/>
                    <a:t>)</a:t>
                  </a:r>
                </a:p>
                <a:p>
                  <a:r>
                    <a:rPr lang="es-ES" dirty="0"/>
                    <a:t>h(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CO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s-ES" dirty="0"/>
                    <a:t>)</a:t>
                  </a:r>
                </a:p>
              </p:txBody>
            </p:sp>
          </mc:Choice>
          <mc:Fallback xmlns=""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5C034266-C146-4D90-B541-A3C87D60B0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6790" y="2492837"/>
                  <a:ext cx="699166" cy="646331"/>
                </a:xfrm>
                <a:prstGeom prst="rect">
                  <a:avLst/>
                </a:prstGeom>
                <a:blipFill>
                  <a:blip r:embed="rId10"/>
                  <a:stretch>
                    <a:fillRect l="-7826" t="-5660" r="-6957" b="-14151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F5B543FE-B99E-45BC-8148-1C74E5654F9A}"/>
                </a:ext>
              </a:extLst>
            </p:cNvPr>
            <p:cNvSpPr/>
            <p:nvPr/>
          </p:nvSpPr>
          <p:spPr>
            <a:xfrm>
              <a:off x="8049589" y="79152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dirty="0"/>
                <a:t>0</a:t>
              </a:r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D0515003-EA6B-4DBB-A03D-9234569FC771}"/>
                </a:ext>
              </a:extLst>
            </p:cNvPr>
            <p:cNvSpPr/>
            <p:nvPr/>
          </p:nvSpPr>
          <p:spPr>
            <a:xfrm>
              <a:off x="8049589" y="170592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dirty="0"/>
                <a:t>1</a:t>
              </a:r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AC072008-72BC-41BB-A682-2A080C850131}"/>
                </a:ext>
              </a:extLst>
            </p:cNvPr>
            <p:cNvSpPr/>
            <p:nvPr/>
          </p:nvSpPr>
          <p:spPr>
            <a:xfrm>
              <a:off x="8051355" y="263277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dirty="0"/>
                <a:t>2</a:t>
              </a:r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0FC693AC-0F66-442F-81A6-B9C17B6B6FAA}"/>
                </a:ext>
              </a:extLst>
            </p:cNvPr>
            <p:cNvSpPr/>
            <p:nvPr/>
          </p:nvSpPr>
          <p:spPr>
            <a:xfrm>
              <a:off x="8051355" y="354717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dirty="0"/>
                <a:t>3</a:t>
              </a:r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D9DC94AC-FB59-4FB9-AE24-CC0AA9EBDA2C}"/>
                </a:ext>
              </a:extLst>
            </p:cNvPr>
            <p:cNvSpPr/>
            <p:nvPr/>
          </p:nvSpPr>
          <p:spPr>
            <a:xfrm>
              <a:off x="8049589" y="446776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dirty="0"/>
                <a:t>4</a:t>
              </a:r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AD233CF2-BAC7-4A7D-A499-E1EDC9D7CD06}"/>
                </a:ext>
              </a:extLst>
            </p:cNvPr>
            <p:cNvSpPr/>
            <p:nvPr/>
          </p:nvSpPr>
          <p:spPr>
            <a:xfrm>
              <a:off x="8049589" y="538216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dirty="0"/>
                <a:t>5</a:t>
              </a:r>
            </a:p>
          </p:txBody>
        </p:sp>
        <p:cxnSp>
          <p:nvCxnSpPr>
            <p:cNvPr id="42" name="Conector recto de flecha 41">
              <a:extLst>
                <a:ext uri="{FF2B5EF4-FFF2-40B4-BE49-F238E27FC236}">
                  <a16:creationId xmlns:a16="http://schemas.microsoft.com/office/drawing/2014/main" id="{7FE6E685-40D9-4443-80C2-E44C51A16130}"/>
                </a:ext>
              </a:extLst>
            </p:cNvPr>
            <p:cNvCxnSpPr>
              <a:endCxn id="31" idx="1"/>
            </p:cNvCxnSpPr>
            <p:nvPr/>
          </p:nvCxnSpPr>
          <p:spPr>
            <a:xfrm flipV="1">
              <a:off x="4596397" y="2816003"/>
              <a:ext cx="1620393" cy="559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6FACC547-8936-450E-AAEB-F2D4A5F3921A}"/>
                </a:ext>
              </a:extLst>
            </p:cNvPr>
            <p:cNvCxnSpPr>
              <a:endCxn id="31" idx="1"/>
            </p:cNvCxnSpPr>
            <p:nvPr/>
          </p:nvCxnSpPr>
          <p:spPr>
            <a:xfrm flipV="1">
              <a:off x="4596397" y="2816003"/>
              <a:ext cx="1620393" cy="11005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>
                  <a:extLst>
                    <a:ext uri="{FF2B5EF4-FFF2-40B4-BE49-F238E27FC236}">
                      <a16:creationId xmlns:a16="http://schemas.microsoft.com/office/drawing/2014/main" id="{DAEB7C2F-5BD0-46B1-9DB5-FF5F4B0C5A78}"/>
                    </a:ext>
                  </a:extLst>
                </p:cNvPr>
                <p:cNvSpPr txBox="1"/>
                <p:nvPr/>
              </p:nvSpPr>
              <p:spPr>
                <a:xfrm>
                  <a:off x="6229521" y="5358369"/>
                  <a:ext cx="6991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/>
                    <a:t>h(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CO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a14:m>
                  <a:r>
                    <a:rPr lang="es-ES" dirty="0"/>
                    <a:t>)</a:t>
                  </a:r>
                </a:p>
              </p:txBody>
            </p:sp>
          </mc:Choice>
          <mc:Fallback xmlns="">
            <p:sp>
              <p:nvSpPr>
                <p:cNvPr id="45" name="CuadroTexto 44">
                  <a:extLst>
                    <a:ext uri="{FF2B5EF4-FFF2-40B4-BE49-F238E27FC236}">
                      <a16:creationId xmlns:a16="http://schemas.microsoft.com/office/drawing/2014/main" id="{DAEB7C2F-5BD0-46B1-9DB5-FF5F4B0C5A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9521" y="5358369"/>
                  <a:ext cx="699166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7826" t="-9836" r="-6957" b="-24590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CuadroTexto 46">
                  <a:extLst>
                    <a:ext uri="{FF2B5EF4-FFF2-40B4-BE49-F238E27FC236}">
                      <a16:creationId xmlns:a16="http://schemas.microsoft.com/office/drawing/2014/main" id="{7BB2F8EB-6EAD-4625-819B-E1FD62827BC0}"/>
                    </a:ext>
                  </a:extLst>
                </p:cNvPr>
                <p:cNvSpPr txBox="1"/>
                <p:nvPr/>
              </p:nvSpPr>
              <p:spPr>
                <a:xfrm>
                  <a:off x="6226523" y="4366623"/>
                  <a:ext cx="6991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/>
                    <a:t>h(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CO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s-ES" dirty="0"/>
                    <a:t>)</a:t>
                  </a:r>
                </a:p>
              </p:txBody>
            </p:sp>
          </mc:Choice>
          <mc:Fallback>
            <p:sp>
              <p:nvSpPr>
                <p:cNvPr id="47" name="CuadroTexto 46">
                  <a:extLst>
                    <a:ext uri="{FF2B5EF4-FFF2-40B4-BE49-F238E27FC236}">
                      <a16:creationId xmlns:a16="http://schemas.microsoft.com/office/drawing/2014/main" id="{7BB2F8EB-6EAD-4625-819B-E1FD62827B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6523" y="4366623"/>
                  <a:ext cx="699166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6957" t="-8197" r="-7826" b="-24590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>
                  <a:extLst>
                    <a:ext uri="{FF2B5EF4-FFF2-40B4-BE49-F238E27FC236}">
                      <a16:creationId xmlns:a16="http://schemas.microsoft.com/office/drawing/2014/main" id="{9D8D135F-2951-4946-804C-2F8AC304B4E0}"/>
                    </a:ext>
                  </a:extLst>
                </p:cNvPr>
                <p:cNvSpPr txBox="1"/>
                <p:nvPr/>
              </p:nvSpPr>
              <p:spPr>
                <a:xfrm>
                  <a:off x="6216790" y="760967"/>
                  <a:ext cx="6991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/>
                    <a:t>h(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CO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s-ES" dirty="0"/>
                    <a:t>)</a:t>
                  </a:r>
                </a:p>
              </p:txBody>
            </p:sp>
          </mc:Choice>
          <mc:Fallback xmlns="">
            <p:sp>
              <p:nvSpPr>
                <p:cNvPr id="48" name="CuadroTexto 47">
                  <a:extLst>
                    <a:ext uri="{FF2B5EF4-FFF2-40B4-BE49-F238E27FC236}">
                      <a16:creationId xmlns:a16="http://schemas.microsoft.com/office/drawing/2014/main" id="{9D8D135F-2951-4946-804C-2F8AC304B4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6790" y="760967"/>
                  <a:ext cx="699166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7826" t="-10000" r="-6957" b="-26667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Conector recto de flecha 51">
              <a:extLst>
                <a:ext uri="{FF2B5EF4-FFF2-40B4-BE49-F238E27FC236}">
                  <a16:creationId xmlns:a16="http://schemas.microsoft.com/office/drawing/2014/main" id="{CA07FEEF-DCCD-4F1A-955D-2B1BF7A9B701}"/>
                </a:ext>
              </a:extLst>
            </p:cNvPr>
            <p:cNvCxnSpPr>
              <a:stCxn id="17" idx="3"/>
              <a:endCxn id="48" idx="1"/>
            </p:cNvCxnSpPr>
            <p:nvPr/>
          </p:nvCxnSpPr>
          <p:spPr>
            <a:xfrm flipV="1">
              <a:off x="4691349" y="945633"/>
              <a:ext cx="1525441" cy="2452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: curvado 54">
              <a:extLst>
                <a:ext uri="{FF2B5EF4-FFF2-40B4-BE49-F238E27FC236}">
                  <a16:creationId xmlns:a16="http://schemas.microsoft.com/office/drawing/2014/main" id="{6B261E26-87CF-494D-AB02-8ACF4D237D10}"/>
                </a:ext>
              </a:extLst>
            </p:cNvPr>
            <p:cNvCxnSpPr>
              <a:cxnSpLocks/>
              <a:stCxn id="31" idx="2"/>
              <a:endCxn id="47" idx="1"/>
            </p:cNvCxnSpPr>
            <p:nvPr/>
          </p:nvCxnSpPr>
          <p:spPr>
            <a:xfrm rot="5400000">
              <a:off x="5690388" y="3675303"/>
              <a:ext cx="1412121" cy="339850"/>
            </a:xfrm>
            <a:prstGeom prst="curvedConnector4">
              <a:avLst>
                <a:gd name="adj1" fmla="val 43461"/>
                <a:gd name="adj2" fmla="val 16726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401C03C5-D85D-432D-A0A9-EEEEF6FE671F}"/>
                </a:ext>
              </a:extLst>
            </p:cNvPr>
            <p:cNvCxnSpPr>
              <a:endCxn id="45" idx="1"/>
            </p:cNvCxnSpPr>
            <p:nvPr/>
          </p:nvCxnSpPr>
          <p:spPr>
            <a:xfrm>
              <a:off x="4005555" y="4310063"/>
              <a:ext cx="2223966" cy="12329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248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>
            <a:extLst>
              <a:ext uri="{FF2B5EF4-FFF2-40B4-BE49-F238E27FC236}">
                <a16:creationId xmlns:a16="http://schemas.microsoft.com/office/drawing/2014/main" id="{28FF0845-EAF8-4C78-8631-23397EBAD6CE}"/>
              </a:ext>
            </a:extLst>
          </p:cNvPr>
          <p:cNvGrpSpPr/>
          <p:nvPr/>
        </p:nvGrpSpPr>
        <p:grpSpPr>
          <a:xfrm>
            <a:off x="679983" y="571266"/>
            <a:ext cx="6383809" cy="5566177"/>
            <a:chOff x="3661891" y="428223"/>
            <a:chExt cx="6383809" cy="556617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C878E148-4B63-49C7-8052-FD4DFC42B14D}"/>
                </a:ext>
              </a:extLst>
            </p:cNvPr>
            <p:cNvSpPr/>
            <p:nvPr/>
          </p:nvSpPr>
          <p:spPr>
            <a:xfrm>
              <a:off x="3661892" y="428223"/>
              <a:ext cx="6383808" cy="556617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E3F39477-8E52-43AC-9B90-2ABD6D7E408C}"/>
                </a:ext>
              </a:extLst>
            </p:cNvPr>
            <p:cNvSpPr/>
            <p:nvPr/>
          </p:nvSpPr>
          <p:spPr>
            <a:xfrm>
              <a:off x="3661891" y="428223"/>
              <a:ext cx="6383809" cy="666481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5389C6F9-E0ED-4A12-836B-DA5D81DE27AC}"/>
                </a:ext>
              </a:extLst>
            </p:cNvPr>
            <p:cNvSpPr txBox="1"/>
            <p:nvPr/>
          </p:nvSpPr>
          <p:spPr>
            <a:xfrm>
              <a:off x="3835400" y="530630"/>
              <a:ext cx="3035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2400" b="1" dirty="0"/>
                <a:t>TAD </a:t>
              </a:r>
              <a:r>
                <a:rPr lang="es-ES" sz="2400" b="1" dirty="0" err="1"/>
                <a:t>Queue</a:t>
              </a:r>
              <a:endParaRPr lang="es-CO" sz="2400" b="1" dirty="0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0C0987CA-526C-4C23-9F07-C27D422DBEDA}"/>
                </a:ext>
              </a:extLst>
            </p:cNvPr>
            <p:cNvSpPr/>
            <p:nvPr/>
          </p:nvSpPr>
          <p:spPr>
            <a:xfrm>
              <a:off x="3661891" y="1094702"/>
              <a:ext cx="6383809" cy="2334298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9BA82D8D-2DD7-46C5-AC91-1206D0C8A3EC}"/>
                    </a:ext>
                  </a:extLst>
                </p:cNvPr>
                <p:cNvSpPr txBox="1"/>
                <p:nvPr/>
              </p:nvSpPr>
              <p:spPr>
                <a:xfrm>
                  <a:off x="4713845" y="2890992"/>
                  <a:ext cx="4279900" cy="40235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Queue = { </a:t>
                  </a:r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𝑓𝑟𝑜𝑛𝑡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𝑏𝑎𝑐𝑘</m:t>
                          </m:r>
                        </m:e>
                      </m:d>
                    </m:oMath>
                  </a14:m>
                  <a:r>
                    <a:rPr lang="es-ES" dirty="0"/>
                    <a:t> }</a:t>
                  </a:r>
                  <a:endParaRPr lang="es-CO" dirty="0"/>
                </a:p>
              </p:txBody>
            </p:sp>
          </mc:Choice>
          <mc:Fallback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9BA82D8D-2DD7-46C5-AC91-1206D0C8A3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3845" y="2890992"/>
                  <a:ext cx="4279900" cy="402354"/>
                </a:xfrm>
                <a:prstGeom prst="rect">
                  <a:avLst/>
                </a:prstGeom>
                <a:blipFill>
                  <a:blip r:embed="rId2"/>
                  <a:stretch>
                    <a:fillRect l="-1140" t="-3030" r="-712" b="-21212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C47172D1-A2C2-4874-9F0F-F3429B306FD0}"/>
                </a:ext>
              </a:extLst>
            </p:cNvPr>
            <p:cNvSpPr/>
            <p:nvPr/>
          </p:nvSpPr>
          <p:spPr>
            <a:xfrm>
              <a:off x="3835400" y="1233171"/>
              <a:ext cx="6057900" cy="15608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03D58DA8-FDDE-4B74-8DF5-D05C606A8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1758" y="1250304"/>
              <a:ext cx="5824073" cy="1425175"/>
            </a:xfrm>
            <a:prstGeom prst="rect">
              <a:avLst/>
            </a:prstGeom>
            <a:grpFill/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id="{CBC301DD-0F88-42E0-A2C9-AA905932A43F}"/>
                    </a:ext>
                  </a:extLst>
                </p:cNvPr>
                <p:cNvSpPr/>
                <p:nvPr/>
              </p:nvSpPr>
              <p:spPr>
                <a:xfrm>
                  <a:off x="3661891" y="3429000"/>
                  <a:ext cx="6383808" cy="5461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</m:t>
                        </m:r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𝑖𝑛𝑣</m:t>
                        </m:r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 0≤</m:t>
                        </m:r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𝑆𝑖𝑧𝑒</m:t>
                        </m:r>
                        <m:d>
                          <m:dPr>
                            <m:ctrlP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𝑄𝑢𝑒𝑢𝑒</m:t>
                            </m:r>
                          </m:e>
                        </m:d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  <m:r>
                          <m:rPr>
                            <m:nor/>
                          </m:rPr>
                          <a:rPr lang="es-CO" dirty="0" smtClean="0">
                            <a:solidFill>
                              <a:schemeClr val="tx1"/>
                            </a:solidFill>
                          </a:rPr>
                          <m:t>front</m:t>
                        </m:r>
                        <m:r>
                          <m:rPr>
                            <m:nor/>
                          </m:rPr>
                          <a:rPr lang="es-CO" dirty="0" smtClean="0">
                            <a:solidFill>
                              <a:schemeClr val="tx1"/>
                            </a:solidFill>
                          </a:rPr>
                          <m:t> = </m:t>
                        </m:r>
                        <m:sSub>
                          <m:sSubPr>
                            <m:ctrlPr>
                              <a:rPr lang="es-CO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s-E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m:rPr>
                            <m:nor/>
                          </m:rPr>
                          <a:rPr lang="es-CO" dirty="0" smtClean="0">
                            <a:solidFill>
                              <a:schemeClr val="tx1"/>
                            </a:solidFill>
                          </a:rPr>
                          <m:t>back</m:t>
                        </m:r>
                        <m:r>
                          <m:rPr>
                            <m:nor/>
                          </m:rPr>
                          <a:rPr lang="es-CO" dirty="0" smtClean="0">
                            <a:solidFill>
                              <a:schemeClr val="tx1"/>
                            </a:solidFill>
                          </a:rPr>
                          <m:t> =</m:t>
                        </m:r>
                        <m:r>
                          <m:rPr>
                            <m:nor/>
                          </m:rPr>
                          <a:rPr lang="es-ES" b="0" i="0" dirty="0" smtClean="0">
                            <a:solidFill>
                              <a:schemeClr val="tx1"/>
                            </a:solidFill>
                          </a:rPr>
                          <m:t> </m:t>
                        </m:r>
                        <m:sSub>
                          <m:sSubPr>
                            <m:ctrlPr>
                              <a:rPr lang="es-E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s-E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s-E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es-CO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id="{CBC301DD-0F88-42E0-A2C9-AA905932A4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1891" y="3429000"/>
                  <a:ext cx="6383808" cy="546100"/>
                </a:xfrm>
                <a:prstGeom prst="rect">
                  <a:avLst/>
                </a:prstGeom>
                <a:blipFill>
                  <a:blip r:embed="rId4"/>
                  <a:stretch>
                    <a:fillRect l="-190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FA190541-FC48-45C0-8CDC-3CDF1C1E9DE1}"/>
                </a:ext>
              </a:extLst>
            </p:cNvPr>
            <p:cNvSpPr txBox="1"/>
            <p:nvPr/>
          </p:nvSpPr>
          <p:spPr>
            <a:xfrm>
              <a:off x="3835400" y="4115479"/>
              <a:ext cx="1892300" cy="17543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s-ES" dirty="0"/>
                <a:t>Queue	: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s-ES" dirty="0" err="1"/>
                <a:t>Enqueue</a:t>
              </a:r>
              <a:r>
                <a:rPr lang="es-ES" dirty="0"/>
                <a:t>: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s-ES" dirty="0" err="1"/>
                <a:t>Dequeue</a:t>
              </a:r>
              <a:r>
                <a:rPr lang="es-ES" dirty="0"/>
                <a:t>: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s-ES" dirty="0"/>
                <a:t>Front: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s-ES" dirty="0" err="1"/>
                <a:t>IsEmpty</a:t>
              </a:r>
              <a:r>
                <a:rPr lang="es-ES" dirty="0"/>
                <a:t>: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s-ES" dirty="0" err="1"/>
                <a:t>CleanQueue</a:t>
              </a:r>
              <a:r>
                <a:rPr lang="es-ES" dirty="0"/>
                <a:t>: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DB26033A-E69D-4A9A-A284-59709A8A080A}"/>
                </a:ext>
              </a:extLst>
            </p:cNvPr>
            <p:cNvSpPr txBox="1"/>
            <p:nvPr/>
          </p:nvSpPr>
          <p:spPr>
            <a:xfrm>
              <a:off x="5765802" y="4112015"/>
              <a:ext cx="4016934" cy="17543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----		        	      Queue</a:t>
              </a:r>
            </a:p>
            <a:p>
              <a:r>
                <a:rPr lang="es-ES" dirty="0"/>
                <a:t>Queue x </a:t>
              </a:r>
              <a:r>
                <a:rPr lang="es-ES" dirty="0" err="1"/>
                <a:t>Element</a:t>
              </a:r>
              <a:r>
                <a:rPr lang="es-ES" dirty="0"/>
                <a:t>		      Queue </a:t>
              </a:r>
              <a:endParaRPr lang="es-CO" dirty="0"/>
            </a:p>
            <a:p>
              <a:r>
                <a:rPr lang="es-ES" dirty="0"/>
                <a:t>Queue	 		      </a:t>
              </a:r>
              <a:r>
                <a:rPr lang="es-ES" dirty="0" err="1"/>
                <a:t>Element</a:t>
              </a:r>
              <a:r>
                <a:rPr lang="es-ES" dirty="0"/>
                <a:t> </a:t>
              </a:r>
            </a:p>
            <a:p>
              <a:r>
                <a:rPr lang="es-ES" dirty="0"/>
                <a:t>Queue 			      </a:t>
              </a:r>
              <a:r>
                <a:rPr lang="es-ES" dirty="0" err="1"/>
                <a:t>Element</a:t>
              </a:r>
              <a:r>
                <a:rPr lang="es-ES" dirty="0"/>
                <a:t> </a:t>
              </a:r>
              <a:endParaRPr lang="es-CO" dirty="0"/>
            </a:p>
            <a:p>
              <a:r>
                <a:rPr lang="es-ES" dirty="0"/>
                <a:t>Queue 			      Boolean </a:t>
              </a:r>
              <a:endParaRPr lang="es-CO" dirty="0"/>
            </a:p>
            <a:p>
              <a:r>
                <a:rPr lang="es-ES" dirty="0"/>
                <a:t>Queue 	 		      Queue </a:t>
              </a:r>
              <a:endParaRPr lang="es-CO" dirty="0"/>
            </a:p>
          </p:txBody>
        </p: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F6015301-8943-47E3-9DFB-14FFA8937341}"/>
                </a:ext>
              </a:extLst>
            </p:cNvPr>
            <p:cNvCxnSpPr>
              <a:cxnSpLocks/>
            </p:cNvCxnSpPr>
            <p:nvPr/>
          </p:nvCxnSpPr>
          <p:spPr>
            <a:xfrm>
              <a:off x="7874000" y="4305300"/>
              <a:ext cx="838200" cy="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F4A86903-5FED-40F8-A8DD-02C3DC926C70}"/>
                </a:ext>
              </a:extLst>
            </p:cNvPr>
            <p:cNvCxnSpPr>
              <a:cxnSpLocks/>
            </p:cNvCxnSpPr>
            <p:nvPr/>
          </p:nvCxnSpPr>
          <p:spPr>
            <a:xfrm>
              <a:off x="7874000" y="4572000"/>
              <a:ext cx="838200" cy="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08559112-AF98-464B-B956-01874EEA97AD}"/>
                </a:ext>
              </a:extLst>
            </p:cNvPr>
            <p:cNvCxnSpPr>
              <a:cxnSpLocks/>
            </p:cNvCxnSpPr>
            <p:nvPr/>
          </p:nvCxnSpPr>
          <p:spPr>
            <a:xfrm>
              <a:off x="7874000" y="4851400"/>
              <a:ext cx="838200" cy="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B1E6DC62-BE8B-476F-9716-691AFDF191DC}"/>
                </a:ext>
              </a:extLst>
            </p:cNvPr>
            <p:cNvCxnSpPr>
              <a:cxnSpLocks/>
            </p:cNvCxnSpPr>
            <p:nvPr/>
          </p:nvCxnSpPr>
          <p:spPr>
            <a:xfrm>
              <a:off x="7874000" y="5130800"/>
              <a:ext cx="838200" cy="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5340CDF5-3A6B-4926-9442-D3CD63F54F1B}"/>
                </a:ext>
              </a:extLst>
            </p:cNvPr>
            <p:cNvCxnSpPr>
              <a:cxnSpLocks/>
            </p:cNvCxnSpPr>
            <p:nvPr/>
          </p:nvCxnSpPr>
          <p:spPr>
            <a:xfrm>
              <a:off x="7874000" y="5397500"/>
              <a:ext cx="838200" cy="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60C973D1-7739-4300-B24D-81061CF26B01}"/>
                </a:ext>
              </a:extLst>
            </p:cNvPr>
            <p:cNvCxnSpPr>
              <a:cxnSpLocks/>
            </p:cNvCxnSpPr>
            <p:nvPr/>
          </p:nvCxnSpPr>
          <p:spPr>
            <a:xfrm>
              <a:off x="7874000" y="5676900"/>
              <a:ext cx="838200" cy="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78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o 29">
            <a:extLst>
              <a:ext uri="{FF2B5EF4-FFF2-40B4-BE49-F238E27FC236}">
                <a16:creationId xmlns:a16="http://schemas.microsoft.com/office/drawing/2014/main" id="{0B5D3555-8C9B-40FC-AE9E-88A4D607720A}"/>
              </a:ext>
            </a:extLst>
          </p:cNvPr>
          <p:cNvGrpSpPr/>
          <p:nvPr/>
        </p:nvGrpSpPr>
        <p:grpSpPr>
          <a:xfrm>
            <a:off x="677445" y="497509"/>
            <a:ext cx="6383808" cy="1787459"/>
            <a:chOff x="7342379" y="1276254"/>
            <a:chExt cx="8006524" cy="231306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EF10C041-3F87-4C9B-8097-BC1B761D349F}"/>
                </a:ext>
              </a:extLst>
            </p:cNvPr>
            <p:cNvSpPr/>
            <p:nvPr/>
          </p:nvSpPr>
          <p:spPr>
            <a:xfrm>
              <a:off x="7342379" y="1276254"/>
              <a:ext cx="8006524" cy="23130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57F54EB9-1967-46F2-9D3E-690996490F13}"/>
                </a:ext>
              </a:extLst>
            </p:cNvPr>
            <p:cNvSpPr txBox="1"/>
            <p:nvPr/>
          </p:nvSpPr>
          <p:spPr>
            <a:xfrm>
              <a:off x="7459016" y="1379643"/>
              <a:ext cx="3435908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2400" b="1" dirty="0" err="1"/>
                <a:t>QueueConstructor</a:t>
              </a:r>
              <a:r>
                <a:rPr lang="es-ES" sz="2400" b="1" dirty="0"/>
                <a:t>()</a:t>
              </a:r>
              <a:endParaRPr lang="es-CO" sz="2400" b="1" dirty="0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85F14AF0-5FFF-4E28-AC33-5B9F5A803A51}"/>
                </a:ext>
              </a:extLst>
            </p:cNvPr>
            <p:cNvSpPr txBox="1"/>
            <p:nvPr/>
          </p:nvSpPr>
          <p:spPr>
            <a:xfrm>
              <a:off x="7561174" y="1931997"/>
              <a:ext cx="5143574" cy="47793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Description</a:t>
              </a:r>
              <a:r>
                <a:rPr lang="es-ES" dirty="0"/>
                <a:t>: “</a:t>
              </a:r>
              <a:r>
                <a:rPr lang="es-CO" dirty="0" err="1"/>
                <a:t>Builds</a:t>
              </a:r>
              <a:r>
                <a:rPr lang="es-CO" dirty="0"/>
                <a:t> </a:t>
              </a:r>
              <a:r>
                <a:rPr lang="es-CO" dirty="0" err="1"/>
                <a:t>an</a:t>
              </a:r>
              <a:r>
                <a:rPr lang="es-CO" dirty="0"/>
                <a:t> </a:t>
              </a:r>
              <a:r>
                <a:rPr lang="es-CO" dirty="0" err="1"/>
                <a:t>empty</a:t>
              </a:r>
              <a:r>
                <a:rPr lang="es-CO" dirty="0"/>
                <a:t> </a:t>
              </a:r>
              <a:r>
                <a:rPr lang="es-CO" dirty="0" err="1"/>
                <a:t>queue</a:t>
              </a:r>
              <a:r>
                <a:rPr lang="es-ES" dirty="0"/>
                <a:t>”</a:t>
              </a:r>
              <a:endParaRPr lang="es-CO" dirty="0"/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79C9DB8F-B5E3-4831-A7F6-C8DF1E9A3F0C}"/>
                </a:ext>
              </a:extLst>
            </p:cNvPr>
            <p:cNvSpPr txBox="1"/>
            <p:nvPr/>
          </p:nvSpPr>
          <p:spPr>
            <a:xfrm>
              <a:off x="7561174" y="2422075"/>
              <a:ext cx="2844800" cy="47793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{ </a:t>
              </a:r>
              <a:r>
                <a:rPr lang="es-ES" i="1" dirty="0"/>
                <a:t>pre: ― </a:t>
              </a:r>
              <a:r>
                <a:rPr lang="es-ES" dirty="0"/>
                <a:t>}</a:t>
              </a:r>
              <a:endParaRPr lang="es-CO" dirty="0"/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D707C1C3-E952-4677-BC05-A9001CF16DAA}"/>
                </a:ext>
              </a:extLst>
            </p:cNvPr>
            <p:cNvSpPr txBox="1"/>
            <p:nvPr/>
          </p:nvSpPr>
          <p:spPr>
            <a:xfrm>
              <a:off x="7561174" y="2879371"/>
              <a:ext cx="2844800" cy="47793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{ </a:t>
              </a:r>
              <a:r>
                <a:rPr lang="es-ES" i="1" dirty="0"/>
                <a:t>post: </a:t>
              </a:r>
              <a:r>
                <a:rPr lang="es-ES" dirty="0"/>
                <a:t>Queue q = </a:t>
              </a:r>
              <a:r>
                <a:rPr lang="en-US" dirty="0"/>
                <a:t>∅ </a:t>
              </a:r>
              <a:r>
                <a:rPr lang="es-ES" dirty="0"/>
                <a:t>}</a:t>
              </a:r>
              <a:endParaRPr lang="es-CO" dirty="0"/>
            </a:p>
          </p:txBody>
        </p:sp>
      </p:grp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89497A4-9431-41FD-AB97-E42ADF9122F2}"/>
              </a:ext>
            </a:extLst>
          </p:cNvPr>
          <p:cNvSpPr txBox="1"/>
          <p:nvPr/>
        </p:nvSpPr>
        <p:spPr>
          <a:xfrm>
            <a:off x="3644900" y="5054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B7CAE8E7-8E4A-4653-A623-5E70FC9D73B5}"/>
              </a:ext>
            </a:extLst>
          </p:cNvPr>
          <p:cNvGrpSpPr/>
          <p:nvPr/>
        </p:nvGrpSpPr>
        <p:grpSpPr>
          <a:xfrm>
            <a:off x="677445" y="2652889"/>
            <a:ext cx="6383808" cy="2771043"/>
            <a:chOff x="778434" y="645911"/>
            <a:chExt cx="6383808" cy="277104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95F6D700-7016-439D-95E6-7C50C3522378}"/>
                </a:ext>
              </a:extLst>
            </p:cNvPr>
            <p:cNvSpPr/>
            <p:nvPr/>
          </p:nvSpPr>
          <p:spPr>
            <a:xfrm>
              <a:off x="778434" y="645911"/>
              <a:ext cx="6383808" cy="2771043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FAC4E34B-AA8D-4C3E-BF7C-CD6F9571C5B1}"/>
                </a:ext>
              </a:extLst>
            </p:cNvPr>
            <p:cNvSpPr txBox="1"/>
            <p:nvPr/>
          </p:nvSpPr>
          <p:spPr>
            <a:xfrm>
              <a:off x="895071" y="749300"/>
              <a:ext cx="3701718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2400" b="1" dirty="0" err="1"/>
                <a:t>Enqueue</a:t>
              </a:r>
              <a:r>
                <a:rPr lang="es-ES" sz="2400" b="1" dirty="0"/>
                <a:t>(</a:t>
              </a:r>
              <a:r>
                <a:rPr lang="es-ES" sz="2400" dirty="0" err="1"/>
                <a:t>queue</a:t>
              </a:r>
              <a:r>
                <a:rPr lang="es-ES" sz="2400" dirty="0"/>
                <a:t>, e</a:t>
              </a:r>
              <a:r>
                <a:rPr lang="es-ES" sz="2400" b="1" dirty="0"/>
                <a:t>)</a:t>
              </a:r>
              <a:endParaRPr lang="es-CO" sz="2400" b="1" dirty="0"/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8F293784-8E18-4DC8-B578-D3F95EB0AF6B}"/>
                </a:ext>
              </a:extLst>
            </p:cNvPr>
            <p:cNvSpPr txBox="1"/>
            <p:nvPr/>
          </p:nvSpPr>
          <p:spPr>
            <a:xfrm>
              <a:off x="895071" y="1280654"/>
              <a:ext cx="587341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Description</a:t>
              </a:r>
              <a:r>
                <a:rPr lang="es-ES" dirty="0"/>
                <a:t>: “</a:t>
              </a:r>
              <a:r>
                <a:rPr lang="en-US" dirty="0"/>
                <a:t>Inserts a new element e to the back of the queue</a:t>
              </a:r>
              <a:r>
                <a:rPr lang="es-ES" dirty="0"/>
                <a:t>”</a:t>
              </a:r>
              <a:endParaRPr lang="es-CO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CuadroTexto 39">
                  <a:extLst>
                    <a:ext uri="{FF2B5EF4-FFF2-40B4-BE49-F238E27FC236}">
                      <a16:creationId xmlns:a16="http://schemas.microsoft.com/office/drawing/2014/main" id="{FAAE5807-7890-47E5-AEB9-B9FAB39414F7}"/>
                    </a:ext>
                  </a:extLst>
                </p:cNvPr>
                <p:cNvSpPr txBox="1"/>
                <p:nvPr/>
              </p:nvSpPr>
              <p:spPr>
                <a:xfrm>
                  <a:off x="871432" y="2003504"/>
                  <a:ext cx="5873418" cy="64633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{ </a:t>
                  </a:r>
                  <a:r>
                    <a:rPr lang="es-ES" i="1" dirty="0"/>
                    <a:t>pre: </a:t>
                  </a:r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𝑄𝑢𝑒𝑢𝑒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element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s-ES" b="0" i="0" dirty="0">
                    <a:latin typeface="Cambria Math" panose="02040503050406030204" pitchFamily="18" charset="0"/>
                  </a:endParaRPr>
                </a:p>
                <a:p>
                  <a:r>
                    <a:rPr lang="es-ES" b="0" dirty="0"/>
                    <a:t>         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/>
                        <m:t>∅</m:t>
                      </m:r>
                      <m:r>
                        <m:rPr>
                          <m:nor/>
                        </m:rPr>
                        <a:rPr lang="es-ES" b="0" i="0" smtClean="0"/>
                        <m:t> </m:t>
                      </m:r>
                      <m:r>
                        <m:rPr>
                          <m:nor/>
                        </m:rPr>
                        <a:rPr lang="es-ES" b="0" i="0" smtClean="0"/>
                        <m:t>and</m:t>
                      </m:r>
                      <m:r>
                        <m:rPr>
                          <m:nor/>
                        </m:rPr>
                        <a:rPr lang="es-ES" b="0" i="0" smtClean="0"/>
                        <m:t> </m:t>
                      </m:r>
                      <m:r>
                        <m:rPr>
                          <m:nor/>
                        </m:rPr>
                        <a:rPr lang="es-ES" b="0" i="0" smtClean="0"/>
                        <m:t>element</m:t>
                      </m:r>
                      <m:r>
                        <m:rPr>
                          <m:nor/>
                        </m:rPr>
                        <a:rPr lang="es-ES" b="0" i="0" smtClean="0"/>
                        <m:t> </m:t>
                      </m:r>
                      <m:r>
                        <m:rPr>
                          <m:nor/>
                        </m:rPr>
                        <a:rPr lang="es-ES" b="0" i="0" smtClean="0"/>
                        <m:t>e</m:t>
                      </m:r>
                    </m:oMath>
                  </a14:m>
                  <a:r>
                    <a:rPr lang="es-ES" dirty="0"/>
                    <a:t> }</a:t>
                  </a:r>
                  <a:endParaRPr lang="es-CO" dirty="0"/>
                </a:p>
              </p:txBody>
            </p:sp>
          </mc:Choice>
          <mc:Fallback>
            <p:sp>
              <p:nvSpPr>
                <p:cNvPr id="40" name="CuadroTexto 39">
                  <a:extLst>
                    <a:ext uri="{FF2B5EF4-FFF2-40B4-BE49-F238E27FC236}">
                      <a16:creationId xmlns:a16="http://schemas.microsoft.com/office/drawing/2014/main" id="{FAAE5807-7890-47E5-AEB9-B9FAB39414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432" y="2003504"/>
                  <a:ext cx="5873418" cy="646331"/>
                </a:xfrm>
                <a:prstGeom prst="rect">
                  <a:avLst/>
                </a:prstGeom>
                <a:blipFill>
                  <a:blip r:embed="rId2"/>
                  <a:stretch>
                    <a:fillRect l="-830" t="-5660" b="-14151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CuadroTexto 40">
                  <a:extLst>
                    <a:ext uri="{FF2B5EF4-FFF2-40B4-BE49-F238E27FC236}">
                      <a16:creationId xmlns:a16="http://schemas.microsoft.com/office/drawing/2014/main" id="{BFA6E081-D1F7-4E20-92E2-AF3538973985}"/>
                    </a:ext>
                  </a:extLst>
                </p:cNvPr>
                <p:cNvSpPr txBox="1"/>
                <p:nvPr/>
              </p:nvSpPr>
              <p:spPr>
                <a:xfrm>
                  <a:off x="901089" y="2730969"/>
                  <a:ext cx="5867400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{ </a:t>
                  </a:r>
                  <a:r>
                    <a:rPr lang="es-ES" i="1" dirty="0"/>
                    <a:t>post: </a:t>
                  </a:r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𝑄𝑢𝑒𝑢𝑒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a14:m>
                  <a:r>
                    <a:rPr lang="es-ES" dirty="0"/>
                    <a:t> }</a:t>
                  </a:r>
                  <a:endParaRPr lang="es-CO" dirty="0"/>
                </a:p>
              </p:txBody>
            </p:sp>
          </mc:Choice>
          <mc:Fallback>
            <p:sp>
              <p:nvSpPr>
                <p:cNvPr id="41" name="CuadroTexto 40">
                  <a:extLst>
                    <a:ext uri="{FF2B5EF4-FFF2-40B4-BE49-F238E27FC236}">
                      <a16:creationId xmlns:a16="http://schemas.microsoft.com/office/drawing/2014/main" id="{BFA6E081-D1F7-4E20-92E2-AF35389739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089" y="2730969"/>
                  <a:ext cx="586740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831" t="-8197" b="-24590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5582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DB2DB60C-C810-4F32-B70B-D6E991BEFE6A}"/>
              </a:ext>
            </a:extLst>
          </p:cNvPr>
          <p:cNvGrpSpPr/>
          <p:nvPr/>
        </p:nvGrpSpPr>
        <p:grpSpPr>
          <a:xfrm>
            <a:off x="677445" y="497509"/>
            <a:ext cx="6383808" cy="1890091"/>
            <a:chOff x="7342379" y="1276254"/>
            <a:chExt cx="8006524" cy="244587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563E718-78E0-4490-9D61-93E40347E8CA}"/>
                </a:ext>
              </a:extLst>
            </p:cNvPr>
            <p:cNvSpPr/>
            <p:nvPr/>
          </p:nvSpPr>
          <p:spPr>
            <a:xfrm>
              <a:off x="7342379" y="1276254"/>
              <a:ext cx="8006524" cy="2445873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B89FB2E0-2D8C-436C-8188-6AC9C5EA643B}"/>
                </a:ext>
              </a:extLst>
            </p:cNvPr>
            <p:cNvSpPr txBox="1"/>
            <p:nvPr/>
          </p:nvSpPr>
          <p:spPr>
            <a:xfrm>
              <a:off x="7459016" y="1379643"/>
              <a:ext cx="3435908" cy="5974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2400" b="1" dirty="0" err="1"/>
                <a:t>Dequeue</a:t>
              </a:r>
              <a:r>
                <a:rPr lang="es-ES" sz="2400" b="1" dirty="0"/>
                <a:t>(</a:t>
              </a:r>
              <a:r>
                <a:rPr lang="es-ES" sz="2400" dirty="0" err="1"/>
                <a:t>queue</a:t>
              </a:r>
              <a:r>
                <a:rPr lang="es-ES" sz="2400" b="1" dirty="0"/>
                <a:t>)</a:t>
              </a:r>
              <a:endParaRPr lang="es-CO" sz="2400" b="1" dirty="0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D5A6A2DD-56B3-41B9-8FF4-BA849DCCE305}"/>
                </a:ext>
              </a:extLst>
            </p:cNvPr>
            <p:cNvSpPr txBox="1"/>
            <p:nvPr/>
          </p:nvSpPr>
          <p:spPr>
            <a:xfrm>
              <a:off x="7561174" y="1931997"/>
              <a:ext cx="7580595" cy="47793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Description</a:t>
              </a:r>
              <a:r>
                <a:rPr lang="es-ES" dirty="0"/>
                <a:t>: “</a:t>
              </a:r>
              <a:r>
                <a:rPr lang="en-US" dirty="0"/>
                <a:t>Extracts the element in Queue queue’s front</a:t>
              </a:r>
              <a:r>
                <a:rPr lang="es-ES" dirty="0"/>
                <a:t>”</a:t>
              </a:r>
              <a:endParaRPr lang="es-CO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E43D515B-DCC1-47D1-A51D-B6929A766E0C}"/>
                    </a:ext>
                  </a:extLst>
                </p:cNvPr>
                <p:cNvSpPr txBox="1"/>
                <p:nvPr/>
              </p:nvSpPr>
              <p:spPr>
                <a:xfrm>
                  <a:off x="7561174" y="2474177"/>
                  <a:ext cx="7580595" cy="47793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{ </a:t>
                  </a:r>
                  <a:r>
                    <a:rPr lang="es-ES" i="1" dirty="0"/>
                    <a:t>pre: </a:t>
                  </a:r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𝑄𝑢𝑒𝑢𝑒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s-ES" dirty="0"/>
                    <a:t> }</a:t>
                  </a:r>
                  <a:endParaRPr lang="es-CO" dirty="0"/>
                </a:p>
              </p:txBody>
            </p:sp>
          </mc:Choice>
          <mc:Fallback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E43D515B-DCC1-47D1-A51D-B6929A766E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1174" y="2474177"/>
                  <a:ext cx="7580595" cy="477934"/>
                </a:xfrm>
                <a:prstGeom prst="rect">
                  <a:avLst/>
                </a:prstGeom>
                <a:blipFill>
                  <a:blip r:embed="rId2"/>
                  <a:stretch>
                    <a:fillRect l="-908" t="-8197" b="-24590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D07E61ED-6489-419B-A58C-8590858C9B96}"/>
                    </a:ext>
                  </a:extLst>
                </p:cNvPr>
                <p:cNvSpPr txBox="1"/>
                <p:nvPr/>
              </p:nvSpPr>
              <p:spPr>
                <a:xfrm>
                  <a:off x="7561174" y="3016357"/>
                  <a:ext cx="7580595" cy="47793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{ </a:t>
                  </a:r>
                  <a:r>
                    <a:rPr lang="es-ES" i="1" dirty="0"/>
                    <a:t>post: </a:t>
                  </a:r>
                  <a14:m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𝑄𝑢𝑒𝑢𝑒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𝑒𝑙𝑒𝑚𝑒𝑛𝑡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s-ES" dirty="0"/>
                    <a:t>}</a:t>
                  </a:r>
                  <a:endParaRPr lang="es-CO" dirty="0"/>
                </a:p>
              </p:txBody>
            </p:sp>
          </mc:Choice>
          <mc:Fallback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D07E61ED-6489-419B-A58C-8590858C9B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1174" y="3016357"/>
                  <a:ext cx="7580595" cy="477934"/>
                </a:xfrm>
                <a:prstGeom prst="rect">
                  <a:avLst/>
                </a:prstGeom>
                <a:blipFill>
                  <a:blip r:embed="rId3"/>
                  <a:stretch>
                    <a:fillRect l="-908" t="-8197" b="-24590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9920E213-2799-431A-AC86-239C16835FFE}"/>
              </a:ext>
            </a:extLst>
          </p:cNvPr>
          <p:cNvGrpSpPr/>
          <p:nvPr/>
        </p:nvGrpSpPr>
        <p:grpSpPr>
          <a:xfrm>
            <a:off x="677445" y="2580310"/>
            <a:ext cx="6383808" cy="2093290"/>
            <a:chOff x="7342379" y="1276254"/>
            <a:chExt cx="8006524" cy="270882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D551C334-DE47-4B53-9DFC-D79ABF22E792}"/>
                </a:ext>
              </a:extLst>
            </p:cNvPr>
            <p:cNvSpPr/>
            <p:nvPr/>
          </p:nvSpPr>
          <p:spPr>
            <a:xfrm>
              <a:off x="7342379" y="1276254"/>
              <a:ext cx="8006524" cy="2708823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D2E8B15B-AEEB-40C2-BA4B-BC6692409D02}"/>
                </a:ext>
              </a:extLst>
            </p:cNvPr>
            <p:cNvSpPr txBox="1"/>
            <p:nvPr/>
          </p:nvSpPr>
          <p:spPr>
            <a:xfrm>
              <a:off x="7459016" y="1379643"/>
              <a:ext cx="3435908" cy="5974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2400" b="1" dirty="0"/>
                <a:t>Front(</a:t>
              </a:r>
              <a:r>
                <a:rPr lang="es-ES" sz="2400" dirty="0" err="1"/>
                <a:t>queue</a:t>
              </a:r>
              <a:r>
                <a:rPr lang="es-ES" sz="2400" b="1" dirty="0"/>
                <a:t>)</a:t>
              </a:r>
              <a:endParaRPr lang="es-CO" sz="2400" b="1" dirty="0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EF595903-F7A3-4514-94B6-19E0C61E5224}"/>
                </a:ext>
              </a:extLst>
            </p:cNvPr>
            <p:cNvSpPr txBox="1"/>
            <p:nvPr/>
          </p:nvSpPr>
          <p:spPr>
            <a:xfrm>
              <a:off x="7561174" y="1931997"/>
              <a:ext cx="7580595" cy="8363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Description</a:t>
              </a:r>
              <a:r>
                <a:rPr lang="es-ES" dirty="0"/>
                <a:t>: “</a:t>
              </a:r>
              <a:r>
                <a:rPr lang="en-US" dirty="0"/>
                <a:t>Recovers the value of the element on the front of the queue.</a:t>
              </a:r>
              <a:r>
                <a:rPr lang="es-ES" dirty="0"/>
                <a:t>”</a:t>
              </a:r>
              <a:endParaRPr lang="es-CO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EE25CF05-3C61-44A6-AAC8-1282CEE40CC7}"/>
                    </a:ext>
                  </a:extLst>
                </p:cNvPr>
                <p:cNvSpPr txBox="1"/>
                <p:nvPr/>
              </p:nvSpPr>
              <p:spPr>
                <a:xfrm>
                  <a:off x="7561174" y="2768382"/>
                  <a:ext cx="7580595" cy="47793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{ </a:t>
                  </a:r>
                  <a:r>
                    <a:rPr lang="es-ES" i="1" dirty="0"/>
                    <a:t>pre: </a:t>
                  </a:r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𝑄𝑢𝑒𝑢𝑒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s-ES" dirty="0"/>
                    <a:t> }</a:t>
                  </a:r>
                  <a:endParaRPr lang="es-CO" dirty="0"/>
                </a:p>
              </p:txBody>
            </p:sp>
          </mc:Choice>
          <mc:Fallback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EE25CF05-3C61-44A6-AAC8-1282CEE40C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1174" y="2768382"/>
                  <a:ext cx="7580595" cy="477934"/>
                </a:xfrm>
                <a:prstGeom prst="rect">
                  <a:avLst/>
                </a:prstGeom>
                <a:blipFill>
                  <a:blip r:embed="rId4"/>
                  <a:stretch>
                    <a:fillRect l="-908" t="-8197" b="-24590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702E85C6-2E6F-410A-8F82-1B5771B279F3}"/>
                    </a:ext>
                  </a:extLst>
                </p:cNvPr>
                <p:cNvSpPr txBox="1"/>
                <p:nvPr/>
              </p:nvSpPr>
              <p:spPr>
                <a:xfrm>
                  <a:off x="7561174" y="3310562"/>
                  <a:ext cx="7580595" cy="47793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{ </a:t>
                  </a:r>
                  <a:r>
                    <a:rPr lang="es-ES" i="1" dirty="0"/>
                    <a:t>post: </a:t>
                  </a:r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𝐸𝑙𝑒𝑚𝑒𝑛𝑡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s-ES" dirty="0"/>
                    <a:t> }</a:t>
                  </a:r>
                  <a:endParaRPr lang="es-CO" dirty="0"/>
                </a:p>
              </p:txBody>
            </p:sp>
          </mc:Choice>
          <mc:Fallback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702E85C6-2E6F-410A-8F82-1B5771B279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1174" y="3310562"/>
                  <a:ext cx="7580595" cy="477934"/>
                </a:xfrm>
                <a:prstGeom prst="rect">
                  <a:avLst/>
                </a:prstGeom>
                <a:blipFill>
                  <a:blip r:embed="rId5"/>
                  <a:stretch>
                    <a:fillRect l="-908" t="-8197" b="-24590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613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26FF3C1F-6E51-4AA6-9564-DB9436ED9C35}"/>
              </a:ext>
            </a:extLst>
          </p:cNvPr>
          <p:cNvGrpSpPr/>
          <p:nvPr/>
        </p:nvGrpSpPr>
        <p:grpSpPr>
          <a:xfrm>
            <a:off x="668115" y="534831"/>
            <a:ext cx="6383808" cy="1890091"/>
            <a:chOff x="7342379" y="1276254"/>
            <a:chExt cx="8006524" cy="244587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625CF2EC-1046-4895-9F6B-3CD5617DF571}"/>
                </a:ext>
              </a:extLst>
            </p:cNvPr>
            <p:cNvSpPr/>
            <p:nvPr/>
          </p:nvSpPr>
          <p:spPr>
            <a:xfrm>
              <a:off x="7342379" y="1276254"/>
              <a:ext cx="8006524" cy="2445873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05AA6466-82A4-48A1-99FC-B59AC07A5C40}"/>
                </a:ext>
              </a:extLst>
            </p:cNvPr>
            <p:cNvSpPr txBox="1"/>
            <p:nvPr/>
          </p:nvSpPr>
          <p:spPr>
            <a:xfrm>
              <a:off x="7459016" y="1379643"/>
              <a:ext cx="3435908" cy="5974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2400" b="1" dirty="0" err="1"/>
                <a:t>IsEmpty</a:t>
              </a:r>
              <a:r>
                <a:rPr lang="es-ES" sz="2400" b="1" dirty="0"/>
                <a:t>(</a:t>
              </a:r>
              <a:r>
                <a:rPr lang="es-ES" sz="2400" dirty="0" err="1"/>
                <a:t>queue</a:t>
              </a:r>
              <a:r>
                <a:rPr lang="es-ES" sz="2400" b="1" dirty="0"/>
                <a:t>)</a:t>
              </a:r>
              <a:endParaRPr lang="es-CO" sz="2400" b="1" dirty="0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D25944B4-75A8-4EF0-A8D9-DD111408A5E0}"/>
                </a:ext>
              </a:extLst>
            </p:cNvPr>
            <p:cNvSpPr txBox="1"/>
            <p:nvPr/>
          </p:nvSpPr>
          <p:spPr>
            <a:xfrm>
              <a:off x="7561174" y="1931997"/>
              <a:ext cx="7580595" cy="47793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Description</a:t>
              </a:r>
              <a:r>
                <a:rPr lang="es-ES" dirty="0"/>
                <a:t>: “</a:t>
              </a:r>
              <a:r>
                <a:rPr lang="en-US" dirty="0"/>
                <a:t>Determines if the Queue q is empty or not.</a:t>
              </a:r>
              <a:r>
                <a:rPr lang="es-ES" dirty="0"/>
                <a:t>”</a:t>
              </a:r>
              <a:endParaRPr lang="es-CO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BC8ABE74-0E00-446E-BA25-C7FAA5CD7CF8}"/>
                    </a:ext>
                  </a:extLst>
                </p:cNvPr>
                <p:cNvSpPr txBox="1"/>
                <p:nvPr/>
              </p:nvSpPr>
              <p:spPr>
                <a:xfrm>
                  <a:off x="7561174" y="2474177"/>
                  <a:ext cx="7580595" cy="47793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{ </a:t>
                  </a:r>
                  <a:r>
                    <a:rPr lang="es-ES" i="1" dirty="0"/>
                    <a:t>pre: </a:t>
                  </a:r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𝑄𝑢𝑒𝑢𝑒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es-ES" dirty="0"/>
                    <a:t> }</a:t>
                  </a:r>
                  <a:endParaRPr lang="es-CO" dirty="0"/>
                </a:p>
              </p:txBody>
            </p:sp>
          </mc:Choice>
          <mc:Fallback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BC8ABE74-0E00-446E-BA25-C7FAA5CD7C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1174" y="2474177"/>
                  <a:ext cx="7580595" cy="477934"/>
                </a:xfrm>
                <a:prstGeom prst="rect">
                  <a:avLst/>
                </a:prstGeom>
                <a:blipFill>
                  <a:blip r:embed="rId2"/>
                  <a:stretch>
                    <a:fillRect l="-806" t="-10000" b="-26667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91950BF7-5606-4650-AE61-26779A1A3DF3}"/>
                    </a:ext>
                  </a:extLst>
                </p:cNvPr>
                <p:cNvSpPr txBox="1"/>
                <p:nvPr/>
              </p:nvSpPr>
              <p:spPr>
                <a:xfrm>
                  <a:off x="7561174" y="3016357"/>
                  <a:ext cx="7580595" cy="47793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{ </a:t>
                  </a:r>
                  <a:r>
                    <a:rPr lang="es-ES" i="1" dirty="0"/>
                    <a:t>post: </a:t>
                  </a:r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=∅, 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𝐹𝑎𝑙𝑠𝑒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</m:t>
                      </m:r>
                    </m:oMath>
                  </a14:m>
                  <a:r>
                    <a:rPr lang="es-ES" dirty="0"/>
                    <a:t> }</a:t>
                  </a:r>
                  <a:endParaRPr lang="es-CO" dirty="0"/>
                </a:p>
              </p:txBody>
            </p:sp>
          </mc:Choice>
          <mc:Fallback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91950BF7-5606-4650-AE61-26779A1A3D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1174" y="3016357"/>
                  <a:ext cx="7580595" cy="477934"/>
                </a:xfrm>
                <a:prstGeom prst="rect">
                  <a:avLst/>
                </a:prstGeom>
                <a:blipFill>
                  <a:blip r:embed="rId3"/>
                  <a:stretch>
                    <a:fillRect l="-806" t="-8197" b="-24590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4076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42">
            <a:extLst>
              <a:ext uri="{FF2B5EF4-FFF2-40B4-BE49-F238E27FC236}">
                <a16:creationId xmlns:a16="http://schemas.microsoft.com/office/drawing/2014/main" id="{15AC72F6-69FA-425A-9E35-199163412325}"/>
              </a:ext>
            </a:extLst>
          </p:cNvPr>
          <p:cNvGrpSpPr/>
          <p:nvPr/>
        </p:nvGrpSpPr>
        <p:grpSpPr>
          <a:xfrm>
            <a:off x="798040" y="797353"/>
            <a:ext cx="7545860" cy="5578047"/>
            <a:chOff x="594840" y="1279953"/>
            <a:chExt cx="7217002" cy="5578047"/>
          </a:xfrm>
          <a:solidFill>
            <a:schemeClr val="accent1">
              <a:lumMod val="40000"/>
              <a:lumOff val="60000"/>
            </a:schemeClr>
          </a:solidFill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89782357-A7EC-40F5-9129-FFF9020222E4}"/>
                </a:ext>
              </a:extLst>
            </p:cNvPr>
            <p:cNvGrpSpPr/>
            <p:nvPr/>
          </p:nvGrpSpPr>
          <p:grpSpPr>
            <a:xfrm>
              <a:off x="594840" y="1279953"/>
              <a:ext cx="7217002" cy="5578047"/>
              <a:chOff x="3661890" y="288294"/>
              <a:chExt cx="6383810" cy="5578047"/>
            </a:xfrm>
            <a:grpFill/>
          </p:grpSpPr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B289DF9-8BDA-44C2-AF34-647BE0EA5545}"/>
                  </a:ext>
                </a:extLst>
              </p:cNvPr>
              <p:cNvSpPr/>
              <p:nvPr/>
            </p:nvSpPr>
            <p:spPr>
              <a:xfrm>
                <a:off x="3661892" y="302680"/>
                <a:ext cx="6383808" cy="5416793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F8F9B26E-372C-4F84-BA7B-51A54BAF6987}"/>
                  </a:ext>
                </a:extLst>
              </p:cNvPr>
              <p:cNvSpPr/>
              <p:nvPr/>
            </p:nvSpPr>
            <p:spPr>
              <a:xfrm>
                <a:off x="3661891" y="288294"/>
                <a:ext cx="6383809" cy="55817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BA88771-16BA-4AF1-85D6-29865152A4C5}"/>
                  </a:ext>
                </a:extLst>
              </p:cNvPr>
              <p:cNvSpPr txBox="1"/>
              <p:nvPr/>
            </p:nvSpPr>
            <p:spPr>
              <a:xfrm>
                <a:off x="3661890" y="330996"/>
                <a:ext cx="303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ES" sz="2400" b="1" dirty="0"/>
                  <a:t>TAD </a:t>
                </a:r>
                <a:r>
                  <a:rPr lang="es-ES" sz="2400" b="1" dirty="0" err="1"/>
                  <a:t>MaxHeap</a:t>
                </a:r>
                <a:endParaRPr lang="es-CO" sz="2400" b="1" dirty="0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0614FD02-F48A-4B3F-906F-22DE895F1F0F}"/>
                  </a:ext>
                </a:extLst>
              </p:cNvPr>
              <p:cNvSpPr/>
              <p:nvPr/>
            </p:nvSpPr>
            <p:spPr>
              <a:xfrm>
                <a:off x="3661891" y="846464"/>
                <a:ext cx="6383809" cy="236484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CuadroTexto 8">
                    <a:extLst>
                      <a:ext uri="{FF2B5EF4-FFF2-40B4-BE49-F238E27FC236}">
                        <a16:creationId xmlns:a16="http://schemas.microsoft.com/office/drawing/2014/main" id="{3A76C989-70A9-4FFB-820D-45829946D503}"/>
                      </a:ext>
                    </a:extLst>
                  </p:cNvPr>
                  <p:cNvSpPr txBox="1"/>
                  <p:nvPr/>
                </p:nvSpPr>
                <p:spPr>
                  <a:xfrm>
                    <a:off x="4713845" y="2725929"/>
                    <a:ext cx="4279900" cy="369332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dirty="0" err="1"/>
                      <a:t>MaxHeap</a:t>
                    </a:r>
                    <a:r>
                      <a:rPr lang="es-ES" dirty="0"/>
                      <a:t> = { </a:t>
                    </a:r>
                    <a:r>
                      <a:rPr lang="es-ES" dirty="0" err="1"/>
                      <a:t>heapArray</a:t>
                    </a:r>
                    <a:r>
                      <a:rPr lang="es-ES" dirty="0"/>
                      <a:t> = [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s-E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a14:m>
                    <a:r>
                      <a:rPr lang="es-ES" dirty="0"/>
                      <a:t>] }</a:t>
                    </a:r>
                    <a:endParaRPr lang="es-CO" dirty="0"/>
                  </a:p>
                </p:txBody>
              </p:sp>
            </mc:Choice>
            <mc:Fallback>
              <p:sp>
                <p:nvSpPr>
                  <p:cNvPr id="9" name="CuadroTexto 8">
                    <a:extLst>
                      <a:ext uri="{FF2B5EF4-FFF2-40B4-BE49-F238E27FC236}">
                        <a16:creationId xmlns:a16="http://schemas.microsoft.com/office/drawing/2014/main" id="{3A76C989-70A9-4FFB-820D-45829946D5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3845" y="2725929"/>
                    <a:ext cx="4279900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084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Rectángulo 11">
                    <a:extLst>
                      <a:ext uri="{FF2B5EF4-FFF2-40B4-BE49-F238E27FC236}">
                        <a16:creationId xmlns:a16="http://schemas.microsoft.com/office/drawing/2014/main" id="{9DA78680-75F8-442E-92C6-640EDBFE5583}"/>
                      </a:ext>
                    </a:extLst>
                  </p:cNvPr>
                  <p:cNvSpPr/>
                  <p:nvPr/>
                </p:nvSpPr>
                <p:spPr>
                  <a:xfrm>
                    <a:off x="3661891" y="3211312"/>
                    <a:ext cx="6383808" cy="821028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𝑖𝑛𝑣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 0≤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d>
                            <m:d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𝐻𝑒𝑎𝑝</m:t>
                              </m:r>
                            </m:e>
                          </m:d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∧</m:t>
                          </m:r>
                          <m:r>
                            <m:rPr>
                              <m:nor/>
                            </m:rPr>
                            <a:rPr lang="es-E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LefChild</m:t>
                          </m:r>
                          <m:r>
                            <m:rPr>
                              <m:nor/>
                            </m:rPr>
                            <a:rPr lang="es-ES" b="0" i="0" dirty="0" smtClean="0">
                              <a:solidFill>
                                <a:schemeClr val="tx1"/>
                              </a:solidFill>
                            </a:rPr>
                            <m:t>[</m:t>
                          </m:r>
                          <m:sSub>
                            <m:sSubPr>
                              <m:ctrlPr>
                                <a:rPr lang="es-E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s-ES" b="0" i="0" dirty="0" smtClean="0">
                              <a:solidFill>
                                <a:schemeClr val="tx1"/>
                              </a:solidFill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s-CO" dirty="0" smtClean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a:rPr lang="es-CO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m:rPr>
                              <m:nor/>
                            </m:rPr>
                            <a:rPr lang="es-E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RightChild</m:t>
                          </m:r>
                          <m:r>
                            <m:rPr>
                              <m:nor/>
                            </m:rPr>
                            <a:rPr lang="es-E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s-E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s-CO" dirty="0" smtClean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E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oMath>
                      </m:oMathPara>
                    </a14:m>
                    <a:endParaRPr lang="es-CO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" name="Rectángulo 11">
                    <a:extLst>
                      <a:ext uri="{FF2B5EF4-FFF2-40B4-BE49-F238E27FC236}">
                        <a16:creationId xmlns:a16="http://schemas.microsoft.com/office/drawing/2014/main" id="{9DA78680-75F8-442E-92C6-640EDBFE558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1891" y="3211312"/>
                    <a:ext cx="6383808" cy="82102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61"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28926C4D-3BAE-4AB3-9D60-6DC20D9077F1}"/>
                  </a:ext>
                </a:extLst>
              </p:cNvPr>
              <p:cNvSpPr txBox="1"/>
              <p:nvPr/>
            </p:nvSpPr>
            <p:spPr>
              <a:xfrm>
                <a:off x="3835400" y="4115479"/>
                <a:ext cx="1892300" cy="147732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s-ES" dirty="0" err="1"/>
                  <a:t>Heap</a:t>
                </a:r>
                <a:r>
                  <a:rPr lang="es-ES" dirty="0"/>
                  <a:t>: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s-ES" dirty="0" err="1"/>
                  <a:t>Insert</a:t>
                </a:r>
                <a:r>
                  <a:rPr lang="es-ES" dirty="0"/>
                  <a:t>: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s-ES" dirty="0" err="1"/>
                  <a:t>Peek</a:t>
                </a:r>
                <a:endParaRPr lang="es-E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s-ES" dirty="0" err="1"/>
                  <a:t>Remove</a:t>
                </a:r>
                <a:endParaRPr lang="es-E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s-ES" dirty="0" err="1"/>
                  <a:t>Size</a:t>
                </a:r>
                <a:r>
                  <a:rPr lang="es-ES" dirty="0"/>
                  <a:t>:</a:t>
                </a:r>
              </a:p>
            </p:txBody>
          </p:sp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E6069F3-F74A-4EF9-894A-005D61EAEEB8}"/>
                  </a:ext>
                </a:extLst>
              </p:cNvPr>
              <p:cNvSpPr txBox="1"/>
              <p:nvPr/>
            </p:nvSpPr>
            <p:spPr>
              <a:xfrm>
                <a:off x="5765802" y="4112015"/>
                <a:ext cx="4188762" cy="175432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----		        	      	</a:t>
                </a:r>
                <a:r>
                  <a:rPr lang="es-ES" dirty="0" err="1"/>
                  <a:t>Heap</a:t>
                </a:r>
                <a:endParaRPr lang="es-ES" dirty="0"/>
              </a:p>
              <a:p>
                <a:r>
                  <a:rPr lang="es-ES" dirty="0" err="1"/>
                  <a:t>Heap</a:t>
                </a:r>
                <a:r>
                  <a:rPr lang="es-ES" dirty="0"/>
                  <a:t> x </a:t>
                </a:r>
                <a:r>
                  <a:rPr lang="es-ES" dirty="0" err="1"/>
                  <a:t>Element</a:t>
                </a:r>
                <a:r>
                  <a:rPr lang="es-ES" dirty="0"/>
                  <a:t>		      	</a:t>
                </a:r>
                <a:r>
                  <a:rPr lang="es-ES" dirty="0" err="1"/>
                  <a:t>Heap</a:t>
                </a:r>
                <a:r>
                  <a:rPr lang="es-ES" dirty="0"/>
                  <a:t> </a:t>
                </a:r>
                <a:endParaRPr lang="es-CO" dirty="0"/>
              </a:p>
              <a:p>
                <a:r>
                  <a:rPr lang="es-ES" dirty="0" err="1"/>
                  <a:t>Heap</a:t>
                </a:r>
                <a:r>
                  <a:rPr lang="es-ES" dirty="0"/>
                  <a:t>	 		      	</a:t>
                </a:r>
                <a:r>
                  <a:rPr lang="es-ES" dirty="0" err="1"/>
                  <a:t>Element</a:t>
                </a:r>
                <a:r>
                  <a:rPr lang="es-ES" dirty="0"/>
                  <a:t> </a:t>
                </a:r>
              </a:p>
              <a:p>
                <a:r>
                  <a:rPr lang="es-ES" dirty="0" err="1"/>
                  <a:t>Heap</a:t>
                </a:r>
                <a:r>
                  <a:rPr lang="es-ES" dirty="0"/>
                  <a:t> 			      	</a:t>
                </a:r>
                <a:r>
                  <a:rPr lang="es-ES" dirty="0" err="1"/>
                  <a:t>Element</a:t>
                </a:r>
                <a:r>
                  <a:rPr lang="es-ES" dirty="0"/>
                  <a:t> </a:t>
                </a:r>
                <a:endParaRPr lang="es-CO" dirty="0"/>
              </a:p>
              <a:p>
                <a:r>
                  <a:rPr lang="es-ES" dirty="0" err="1"/>
                  <a:t>Heap</a:t>
                </a:r>
                <a:r>
                  <a:rPr lang="es-ES" dirty="0"/>
                  <a:t> 			      	</a:t>
                </a:r>
                <a:r>
                  <a:rPr lang="es-ES" dirty="0" err="1"/>
                  <a:t>Integer</a:t>
                </a:r>
                <a:r>
                  <a:rPr lang="es-ES" dirty="0"/>
                  <a:t> </a:t>
                </a:r>
                <a:endParaRPr lang="es-CO" dirty="0"/>
              </a:p>
              <a:p>
                <a:r>
                  <a:rPr lang="es-ES" dirty="0"/>
                  <a:t>	 		</a:t>
                </a:r>
                <a:endParaRPr lang="es-CO" dirty="0"/>
              </a:p>
            </p:txBody>
          </p:sp>
          <p:cxnSp>
            <p:nvCxnSpPr>
              <p:cNvPr id="15" name="Conector recto de flecha 14">
                <a:extLst>
                  <a:ext uri="{FF2B5EF4-FFF2-40B4-BE49-F238E27FC236}">
                    <a16:creationId xmlns:a16="http://schemas.microsoft.com/office/drawing/2014/main" id="{DF49F407-E216-4235-A6ED-A3676A899A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74000" y="4305300"/>
                <a:ext cx="838200" cy="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>
                <a:extLst>
                  <a:ext uri="{FF2B5EF4-FFF2-40B4-BE49-F238E27FC236}">
                    <a16:creationId xmlns:a16="http://schemas.microsoft.com/office/drawing/2014/main" id="{39626979-FE24-4079-82EC-6A836F8D1E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74000" y="4572000"/>
                <a:ext cx="838200" cy="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de flecha 16">
                <a:extLst>
                  <a:ext uri="{FF2B5EF4-FFF2-40B4-BE49-F238E27FC236}">
                    <a16:creationId xmlns:a16="http://schemas.microsoft.com/office/drawing/2014/main" id="{7A618286-D829-4B1A-85E9-9B26A4D061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74000" y="4851400"/>
                <a:ext cx="838200" cy="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de flecha 17">
                <a:extLst>
                  <a:ext uri="{FF2B5EF4-FFF2-40B4-BE49-F238E27FC236}">
                    <a16:creationId xmlns:a16="http://schemas.microsoft.com/office/drawing/2014/main" id="{A5E0ADE9-D258-48C8-B5B2-EEC7D91E3D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74000" y="5130800"/>
                <a:ext cx="838200" cy="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de flecha 18">
                <a:extLst>
                  <a:ext uri="{FF2B5EF4-FFF2-40B4-BE49-F238E27FC236}">
                    <a16:creationId xmlns:a16="http://schemas.microsoft.com/office/drawing/2014/main" id="{4E155B2F-2D60-415F-BB9A-94CC53EFC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74000" y="5397500"/>
                <a:ext cx="838200" cy="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A3CB164A-13D3-41E6-921E-05693E34C9DD}"/>
                </a:ext>
              </a:extLst>
            </p:cNvPr>
            <p:cNvGrpSpPr/>
            <p:nvPr/>
          </p:nvGrpSpPr>
          <p:grpSpPr>
            <a:xfrm>
              <a:off x="883371" y="2083972"/>
              <a:ext cx="6600404" cy="1560829"/>
              <a:chOff x="883371" y="2083972"/>
              <a:chExt cx="6600404" cy="1560829"/>
            </a:xfrm>
            <a:grpFill/>
          </p:grpSpPr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A3B34BAA-F833-43D8-8558-9B32663A7CF6}"/>
                  </a:ext>
                </a:extLst>
              </p:cNvPr>
              <p:cNvSpPr/>
              <p:nvPr/>
            </p:nvSpPr>
            <p:spPr>
              <a:xfrm>
                <a:off x="883371" y="2083972"/>
                <a:ext cx="6600404" cy="156082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pic>
            <p:nvPicPr>
              <p:cNvPr id="38" name="Imagen 37">
                <a:extLst>
                  <a:ext uri="{FF2B5EF4-FFF2-40B4-BE49-F238E27FC236}">
                    <a16:creationId xmlns:a16="http://schemas.microsoft.com/office/drawing/2014/main" id="{04855546-B81A-4E91-83E1-0A9017B0BA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372" y="2172868"/>
                <a:ext cx="6411333" cy="1383038"/>
              </a:xfrm>
              <a:prstGeom prst="rect">
                <a:avLst/>
              </a:prstGeom>
              <a:grpFill/>
            </p:spPr>
          </p:pic>
        </p:grpSp>
      </p:grpSp>
    </p:spTree>
    <p:extLst>
      <p:ext uri="{BB962C8B-B14F-4D97-AF65-F5344CB8AC3E}">
        <p14:creationId xmlns:p14="http://schemas.microsoft.com/office/powerpoint/2010/main" val="3079485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18C1C20E-F238-4069-9870-68797AA83828}"/>
              </a:ext>
            </a:extLst>
          </p:cNvPr>
          <p:cNvGrpSpPr/>
          <p:nvPr/>
        </p:nvGrpSpPr>
        <p:grpSpPr>
          <a:xfrm>
            <a:off x="677445" y="497509"/>
            <a:ext cx="6383808" cy="1787459"/>
            <a:chOff x="7342379" y="1276254"/>
            <a:chExt cx="8006524" cy="231306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906BBABE-E782-459E-89D4-B9465BABDB63}"/>
                </a:ext>
              </a:extLst>
            </p:cNvPr>
            <p:cNvSpPr/>
            <p:nvPr/>
          </p:nvSpPr>
          <p:spPr>
            <a:xfrm>
              <a:off x="7342379" y="1276254"/>
              <a:ext cx="8006524" cy="23130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4E119617-7F06-484F-8074-7F1990A669D0}"/>
                </a:ext>
              </a:extLst>
            </p:cNvPr>
            <p:cNvSpPr txBox="1"/>
            <p:nvPr/>
          </p:nvSpPr>
          <p:spPr>
            <a:xfrm>
              <a:off x="7459015" y="1379643"/>
              <a:ext cx="7634968" cy="5974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2400" b="1" dirty="0" err="1"/>
                <a:t>MaxHeapConstructor</a:t>
              </a:r>
              <a:r>
                <a:rPr lang="es-ES" sz="2400" b="1" dirty="0"/>
                <a:t>()</a:t>
              </a:r>
              <a:endParaRPr lang="es-CO" sz="2400" b="1" dirty="0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A67D6AB5-3214-4DBF-A22F-1D369602EFC3}"/>
                </a:ext>
              </a:extLst>
            </p:cNvPr>
            <p:cNvSpPr txBox="1"/>
            <p:nvPr/>
          </p:nvSpPr>
          <p:spPr>
            <a:xfrm>
              <a:off x="7561174" y="1931997"/>
              <a:ext cx="5143574" cy="47793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Description</a:t>
              </a:r>
              <a:r>
                <a:rPr lang="es-ES" dirty="0"/>
                <a:t>: “</a:t>
              </a:r>
              <a:r>
                <a:rPr lang="es-CO" dirty="0" err="1"/>
                <a:t>Builds</a:t>
              </a:r>
              <a:r>
                <a:rPr lang="es-CO" dirty="0"/>
                <a:t> </a:t>
              </a:r>
              <a:r>
                <a:rPr lang="es-CO" dirty="0" err="1"/>
                <a:t>an</a:t>
              </a:r>
              <a:r>
                <a:rPr lang="es-CO" dirty="0"/>
                <a:t> </a:t>
              </a:r>
              <a:r>
                <a:rPr lang="es-CO" dirty="0" err="1"/>
                <a:t>empty</a:t>
              </a:r>
              <a:r>
                <a:rPr lang="es-CO" dirty="0"/>
                <a:t> </a:t>
              </a:r>
              <a:r>
                <a:rPr lang="es-CO" dirty="0" err="1"/>
                <a:t>MaxHeap</a:t>
              </a:r>
              <a:r>
                <a:rPr lang="es-ES" dirty="0"/>
                <a:t>”</a:t>
              </a:r>
              <a:endParaRPr lang="es-CO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E524F438-7C01-42FC-99E2-96B44577B2E2}"/>
                </a:ext>
              </a:extLst>
            </p:cNvPr>
            <p:cNvSpPr txBox="1"/>
            <p:nvPr/>
          </p:nvSpPr>
          <p:spPr>
            <a:xfrm>
              <a:off x="7561174" y="2422075"/>
              <a:ext cx="2844800" cy="47793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{ </a:t>
              </a:r>
              <a:r>
                <a:rPr lang="es-ES" i="1" dirty="0"/>
                <a:t>pre: ― </a:t>
              </a:r>
              <a:r>
                <a:rPr lang="es-ES" dirty="0"/>
                <a:t>}</a:t>
              </a:r>
              <a:endParaRPr lang="es-CO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9369BC77-5DF5-4360-99F8-EC6AB1D1CD6C}"/>
                    </a:ext>
                  </a:extLst>
                </p:cNvPr>
                <p:cNvSpPr txBox="1"/>
                <p:nvPr/>
              </p:nvSpPr>
              <p:spPr>
                <a:xfrm>
                  <a:off x="7561174" y="2879371"/>
                  <a:ext cx="3598534" cy="47793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{ </a:t>
                  </a:r>
                  <a:r>
                    <a:rPr lang="es-ES" i="1" dirty="0"/>
                    <a:t>post: </a:t>
                  </a:r>
                  <a14:m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h𝑒𝑎𝑝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=∅ </m:t>
                      </m:r>
                    </m:oMath>
                  </a14:m>
                  <a:r>
                    <a:rPr lang="es-ES" dirty="0"/>
                    <a:t>}</a:t>
                  </a:r>
                  <a:endParaRPr lang="es-CO" dirty="0"/>
                </a:p>
              </p:txBody>
            </p:sp>
          </mc:Choice>
          <mc:Fallback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9369BC77-5DF5-4360-99F8-EC6AB1D1CD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1174" y="2879371"/>
                  <a:ext cx="3598534" cy="477934"/>
                </a:xfrm>
                <a:prstGeom prst="rect">
                  <a:avLst/>
                </a:prstGeom>
                <a:blipFill>
                  <a:blip r:embed="rId2"/>
                  <a:stretch>
                    <a:fillRect l="-1915" t="-10000" b="-26667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9CE2CD1A-CBFB-4060-8B80-2D2290427BEC}"/>
              </a:ext>
            </a:extLst>
          </p:cNvPr>
          <p:cNvGrpSpPr/>
          <p:nvPr/>
        </p:nvGrpSpPr>
        <p:grpSpPr>
          <a:xfrm>
            <a:off x="677445" y="2459062"/>
            <a:ext cx="6383808" cy="2407408"/>
            <a:chOff x="7342379" y="1276254"/>
            <a:chExt cx="8006524" cy="3115307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06E9522D-0F79-4E2B-9892-540FCE6E8B22}"/>
                </a:ext>
              </a:extLst>
            </p:cNvPr>
            <p:cNvSpPr/>
            <p:nvPr/>
          </p:nvSpPr>
          <p:spPr>
            <a:xfrm>
              <a:off x="7342379" y="1276254"/>
              <a:ext cx="8006524" cy="31153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601A1B0A-A50C-434F-AD58-DF473007B4CA}"/>
                </a:ext>
              </a:extLst>
            </p:cNvPr>
            <p:cNvSpPr txBox="1"/>
            <p:nvPr/>
          </p:nvSpPr>
          <p:spPr>
            <a:xfrm>
              <a:off x="7459016" y="1379643"/>
              <a:ext cx="3435908" cy="597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 err="1"/>
                <a:t>Insert</a:t>
              </a:r>
              <a:r>
                <a:rPr lang="es-ES" sz="2400" b="1" dirty="0"/>
                <a:t>(</a:t>
              </a:r>
              <a:r>
                <a:rPr lang="es-ES" sz="2400" dirty="0" err="1"/>
                <a:t>heap</a:t>
              </a:r>
              <a:r>
                <a:rPr lang="es-ES" sz="2400" dirty="0"/>
                <a:t>, e</a:t>
              </a:r>
              <a:r>
                <a:rPr lang="es-ES" sz="2400" b="1" dirty="0"/>
                <a:t>)</a:t>
              </a:r>
              <a:endParaRPr lang="es-CO" sz="2400" b="1" dirty="0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CF586C6E-F38D-4E64-BE02-DE0E6336C2E1}"/>
                </a:ext>
              </a:extLst>
            </p:cNvPr>
            <p:cNvSpPr txBox="1"/>
            <p:nvPr/>
          </p:nvSpPr>
          <p:spPr>
            <a:xfrm>
              <a:off x="7561174" y="1931997"/>
              <a:ext cx="7580595" cy="836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Description</a:t>
              </a:r>
              <a:r>
                <a:rPr lang="es-ES" dirty="0"/>
                <a:t>: “A</a:t>
              </a:r>
              <a:r>
                <a:rPr lang="en-US" dirty="0" err="1"/>
                <a:t>dds</a:t>
              </a:r>
              <a:r>
                <a:rPr lang="en-US" dirty="0"/>
                <a:t> a new element to the heap and ensures that the heap property is maintained</a:t>
              </a:r>
              <a:r>
                <a:rPr lang="es-ES" dirty="0"/>
                <a:t>”</a:t>
              </a:r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83E4143C-B1DC-41D0-AED6-6189F15CFFFE}"/>
                    </a:ext>
                  </a:extLst>
                </p:cNvPr>
                <p:cNvSpPr txBox="1"/>
                <p:nvPr/>
              </p:nvSpPr>
              <p:spPr>
                <a:xfrm>
                  <a:off x="7561174" y="2768382"/>
                  <a:ext cx="7580595" cy="8363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{ </a:t>
                  </a:r>
                  <a:r>
                    <a:rPr lang="es-ES" i="1" dirty="0"/>
                    <a:t>pre: </a:t>
                  </a:r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h𝑒𝑎𝑝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=∅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s-ES" b="0" i="1" dirty="0">
                    <a:latin typeface="Cambria Math" panose="02040503050406030204" pitchFamily="18" charset="0"/>
                  </a:endParaRPr>
                </a:p>
                <a:p>
                  <a:r>
                    <a:rPr lang="es-ES" b="0" dirty="0"/>
                    <a:t>          </a:t>
                  </a:r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h𝑒𝑎𝑝𝑆𝑖𝑧𝑒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h𝑒𝑎𝑝𝐴𝑟𝑟𝑎𝑦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𝑙𝑒𝑛𝑔h𝑡</m:t>
                      </m:r>
                    </m:oMath>
                  </a14:m>
                  <a:r>
                    <a:rPr lang="es-ES" dirty="0"/>
                    <a:t> }</a:t>
                  </a:r>
                  <a:endParaRPr lang="es-CO" dirty="0"/>
                </a:p>
              </p:txBody>
            </p:sp>
          </mc:Choice>
          <mc:Fallback xmlns="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83E4143C-B1DC-41D0-AED6-6189F15CFF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1174" y="2768382"/>
                  <a:ext cx="7580595" cy="836385"/>
                </a:xfrm>
                <a:prstGeom prst="rect">
                  <a:avLst/>
                </a:prstGeom>
                <a:blipFill>
                  <a:blip r:embed="rId3"/>
                  <a:stretch>
                    <a:fillRect l="-908" t="-5660" b="-14151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84BFAA80-611D-4800-B3D0-C4A62F21775A}"/>
                    </a:ext>
                  </a:extLst>
                </p:cNvPr>
                <p:cNvSpPr txBox="1"/>
                <p:nvPr/>
              </p:nvSpPr>
              <p:spPr>
                <a:xfrm>
                  <a:off x="7555343" y="3686626"/>
                  <a:ext cx="7580595" cy="4779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{ </a:t>
                  </a:r>
                  <a:r>
                    <a:rPr lang="es-ES" i="1" dirty="0"/>
                    <a:t>post: </a:t>
                  </a:r>
                  <a14:m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h𝑒𝑎𝑝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h𝑒𝑎𝑝𝑆𝑖𝑧𝑒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es-ES" dirty="0"/>
                    <a:t> }</a:t>
                  </a:r>
                  <a:endParaRPr lang="es-CO" dirty="0"/>
                </a:p>
              </p:txBody>
            </p:sp>
          </mc:Choice>
          <mc:Fallback xmlns="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84BFAA80-611D-4800-B3D0-C4A62F2177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5343" y="3686626"/>
                  <a:ext cx="7580595" cy="477934"/>
                </a:xfrm>
                <a:prstGeom prst="rect">
                  <a:avLst/>
                </a:prstGeom>
                <a:blipFill>
                  <a:blip r:embed="rId4"/>
                  <a:stretch>
                    <a:fillRect l="-908" t="-9836" b="-24590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83186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74BCC4BD-861D-4A52-98B3-E0BCAD89BB85}"/>
              </a:ext>
            </a:extLst>
          </p:cNvPr>
          <p:cNvGrpSpPr/>
          <p:nvPr/>
        </p:nvGrpSpPr>
        <p:grpSpPr>
          <a:xfrm>
            <a:off x="461545" y="376262"/>
            <a:ext cx="6383808" cy="1929368"/>
            <a:chOff x="7342379" y="1276254"/>
            <a:chExt cx="8006524" cy="24966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DB48E033-7A5E-40A8-B9AF-0B49BC9A4AC4}"/>
                </a:ext>
              </a:extLst>
            </p:cNvPr>
            <p:cNvSpPr/>
            <p:nvPr/>
          </p:nvSpPr>
          <p:spPr>
            <a:xfrm>
              <a:off x="7342379" y="1276254"/>
              <a:ext cx="8006524" cy="249669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576749A6-EFC4-459D-B58D-2D4424DFEBBE}"/>
                </a:ext>
              </a:extLst>
            </p:cNvPr>
            <p:cNvSpPr txBox="1"/>
            <p:nvPr/>
          </p:nvSpPr>
          <p:spPr>
            <a:xfrm>
              <a:off x="7459016" y="1379643"/>
              <a:ext cx="3435908" cy="5974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2400" b="1" dirty="0" err="1"/>
                <a:t>Peek</a:t>
              </a:r>
              <a:r>
                <a:rPr lang="es-ES" sz="2400" b="1" dirty="0"/>
                <a:t>(</a:t>
              </a:r>
              <a:r>
                <a:rPr lang="es-ES" sz="2400" dirty="0" err="1"/>
                <a:t>heap</a:t>
              </a:r>
              <a:r>
                <a:rPr lang="es-ES" sz="2400" b="1" dirty="0"/>
                <a:t>)</a:t>
              </a:r>
              <a:endParaRPr lang="es-CO" sz="2400" b="1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535A69C8-2CF9-4C69-AA0E-FB6E6C8A55E1}"/>
                </a:ext>
              </a:extLst>
            </p:cNvPr>
            <p:cNvSpPr txBox="1"/>
            <p:nvPr/>
          </p:nvSpPr>
          <p:spPr>
            <a:xfrm>
              <a:off x="7555343" y="1979532"/>
              <a:ext cx="7580595" cy="47793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Description</a:t>
              </a:r>
              <a:r>
                <a:rPr lang="es-ES" dirty="0"/>
                <a:t>: “</a:t>
              </a:r>
              <a:r>
                <a:rPr lang="es-ES" dirty="0" err="1"/>
                <a:t>Returns</a:t>
              </a:r>
              <a:r>
                <a:rPr lang="es-ES" dirty="0"/>
                <a:t> </a:t>
              </a:r>
              <a:r>
                <a:rPr lang="en-US" dirty="0"/>
                <a:t>the most prior element in the </a:t>
              </a:r>
              <a:r>
                <a:rPr lang="en-US" dirty="0" err="1"/>
                <a:t>maxHeap</a:t>
              </a:r>
              <a:r>
                <a:rPr lang="es-ES" dirty="0"/>
                <a:t>”</a:t>
              </a:r>
              <a:endParaRPr lang="es-CO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577EC1E9-3B1D-45E4-8A18-CDFC55CD1C26}"/>
                    </a:ext>
                  </a:extLst>
                </p:cNvPr>
                <p:cNvSpPr txBox="1"/>
                <p:nvPr/>
              </p:nvSpPr>
              <p:spPr>
                <a:xfrm>
                  <a:off x="7555343" y="2549684"/>
                  <a:ext cx="7580595" cy="47793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{ </a:t>
                  </a:r>
                  <a:r>
                    <a:rPr lang="es-ES" i="1" dirty="0"/>
                    <a:t>pre: </a:t>
                  </a:r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h𝑒𝑎𝑝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</m:t>
                      </m:r>
                    </m:oMath>
                  </a14:m>
                  <a:r>
                    <a:rPr lang="es-ES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s-CO" dirty="0"/>
                    <a:t> }</a:t>
                  </a:r>
                </a:p>
              </p:txBody>
            </p:sp>
          </mc:Choice>
          <mc:Fallback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577EC1E9-3B1D-45E4-8A18-CDFC55CD1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5343" y="2549684"/>
                  <a:ext cx="7580595" cy="477934"/>
                </a:xfrm>
                <a:prstGeom prst="rect">
                  <a:avLst/>
                </a:prstGeom>
                <a:blipFill>
                  <a:blip r:embed="rId2"/>
                  <a:stretch>
                    <a:fillRect l="-908" t="-8197" b="-24590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900E99B2-698D-484E-B84F-F624159FB5CA}"/>
                    </a:ext>
                  </a:extLst>
                </p:cNvPr>
                <p:cNvSpPr txBox="1"/>
                <p:nvPr/>
              </p:nvSpPr>
              <p:spPr>
                <a:xfrm>
                  <a:off x="7555343" y="3131007"/>
                  <a:ext cx="7580595" cy="47793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{ </a:t>
                  </a:r>
                  <a:r>
                    <a:rPr lang="es-ES" i="1" dirty="0"/>
                    <a:t>post: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s-ES" dirty="0"/>
                    <a:t> }</a:t>
                  </a:r>
                  <a:endParaRPr lang="es-CO" dirty="0"/>
                </a:p>
              </p:txBody>
            </p:sp>
          </mc:Choice>
          <mc:Fallback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900E99B2-698D-484E-B84F-F624159FB5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5343" y="3131007"/>
                  <a:ext cx="7580595" cy="477934"/>
                </a:xfrm>
                <a:prstGeom prst="rect">
                  <a:avLst/>
                </a:prstGeom>
                <a:blipFill>
                  <a:blip r:embed="rId3"/>
                  <a:stretch>
                    <a:fillRect l="-908" t="-10000" b="-26667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6DC64777-7143-4888-A044-5CA8ACACE5E6}"/>
              </a:ext>
            </a:extLst>
          </p:cNvPr>
          <p:cNvGrpSpPr/>
          <p:nvPr/>
        </p:nvGrpSpPr>
        <p:grpSpPr>
          <a:xfrm>
            <a:off x="461545" y="2674962"/>
            <a:ext cx="6383808" cy="2074838"/>
            <a:chOff x="7342379" y="1276254"/>
            <a:chExt cx="8006525" cy="2684944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D2E503A8-3592-4250-AA7C-0EFCD4604431}"/>
                </a:ext>
              </a:extLst>
            </p:cNvPr>
            <p:cNvSpPr/>
            <p:nvPr/>
          </p:nvSpPr>
          <p:spPr>
            <a:xfrm>
              <a:off x="7342379" y="1276254"/>
              <a:ext cx="8006525" cy="268494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C405BBC8-DBD9-42B6-821E-D0185206ED51}"/>
                </a:ext>
              </a:extLst>
            </p:cNvPr>
            <p:cNvSpPr txBox="1"/>
            <p:nvPr/>
          </p:nvSpPr>
          <p:spPr>
            <a:xfrm>
              <a:off x="7459016" y="1379643"/>
              <a:ext cx="3435908" cy="5974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2400" b="1" dirty="0" err="1"/>
                <a:t>Remove</a:t>
              </a:r>
              <a:r>
                <a:rPr lang="es-ES" sz="2400" b="1" dirty="0"/>
                <a:t>(</a:t>
              </a:r>
              <a:r>
                <a:rPr lang="es-ES" sz="2400" dirty="0" err="1"/>
                <a:t>heap</a:t>
              </a:r>
              <a:r>
                <a:rPr lang="es-ES" sz="2400" b="1" dirty="0"/>
                <a:t>)</a:t>
              </a:r>
              <a:endParaRPr lang="es-CO" sz="2400" b="1" dirty="0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B54DEF67-D2A8-4F32-A234-2DE553D1871D}"/>
                </a:ext>
              </a:extLst>
            </p:cNvPr>
            <p:cNvSpPr txBox="1"/>
            <p:nvPr/>
          </p:nvSpPr>
          <p:spPr>
            <a:xfrm>
              <a:off x="7561174" y="1931997"/>
              <a:ext cx="7580595" cy="8363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Description</a:t>
              </a:r>
              <a:r>
                <a:rPr lang="es-ES" dirty="0"/>
                <a:t>: “</a:t>
              </a:r>
              <a:r>
                <a:rPr lang="es-ES" dirty="0" err="1"/>
                <a:t>Remove</a:t>
              </a:r>
              <a:r>
                <a:rPr lang="es-ES" dirty="0"/>
                <a:t> </a:t>
              </a:r>
              <a:r>
                <a:rPr lang="en-US" dirty="0"/>
                <a:t>the highest priority element, and then organizing the heap and returning the element</a:t>
              </a:r>
              <a:r>
                <a:rPr lang="es-ES" dirty="0"/>
                <a:t>”</a:t>
              </a:r>
              <a:endParaRPr lang="es-CO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3210F3D3-C579-4BA8-886A-2A9A33E28D7E}"/>
                    </a:ext>
                  </a:extLst>
                </p:cNvPr>
                <p:cNvSpPr txBox="1"/>
                <p:nvPr/>
              </p:nvSpPr>
              <p:spPr>
                <a:xfrm>
                  <a:off x="7561174" y="2768381"/>
                  <a:ext cx="7580595" cy="47793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{ </a:t>
                  </a:r>
                  <a:r>
                    <a:rPr lang="es-ES" i="1" dirty="0"/>
                    <a:t>pre</a:t>
                  </a:r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h𝑒𝑎𝑝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</m:t>
                      </m:r>
                    </m:oMath>
                  </a14:m>
                  <a:r>
                    <a:rPr lang="es-ES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s-CO" dirty="0"/>
                    <a:t> }</a:t>
                  </a:r>
                </a:p>
              </p:txBody>
            </p:sp>
          </mc:Choice>
          <mc:Fallback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3210F3D3-C579-4BA8-886A-2A9A33E28D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1174" y="2768381"/>
                  <a:ext cx="7580595" cy="477934"/>
                </a:xfrm>
                <a:prstGeom prst="rect">
                  <a:avLst/>
                </a:prstGeom>
                <a:blipFill>
                  <a:blip r:embed="rId4"/>
                  <a:stretch>
                    <a:fillRect l="-806" t="-9836" b="-24590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5DBF803C-25CA-4835-BFE1-D6CA43F1FB8D}"/>
                    </a:ext>
                  </a:extLst>
                </p:cNvPr>
                <p:cNvSpPr txBox="1"/>
                <p:nvPr/>
              </p:nvSpPr>
              <p:spPr>
                <a:xfrm>
                  <a:off x="7555343" y="3246316"/>
                  <a:ext cx="7580595" cy="47793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{ </a:t>
                  </a:r>
                  <a:r>
                    <a:rPr lang="es-ES" i="1" dirty="0"/>
                    <a:t>post: </a:t>
                  </a:r>
                  <a14:m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h𝑒𝑎𝑝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s-ES" dirty="0"/>
                    <a:t> }</a:t>
                  </a:r>
                  <a:endParaRPr lang="es-CO" dirty="0"/>
                </a:p>
              </p:txBody>
            </p:sp>
          </mc:Choice>
          <mc:Fallback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5DBF803C-25CA-4835-BFE1-D6CA43F1FB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5343" y="3246316"/>
                  <a:ext cx="7580595" cy="477934"/>
                </a:xfrm>
                <a:prstGeom prst="rect">
                  <a:avLst/>
                </a:prstGeom>
                <a:blipFill>
                  <a:blip r:embed="rId5"/>
                  <a:stretch>
                    <a:fillRect l="-908" t="-10000" b="-26667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548179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929</Words>
  <Application>Microsoft Office PowerPoint</Application>
  <PresentationFormat>Panorámica</PresentationFormat>
  <Paragraphs>160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SILEM NABIB VILLA CONTRERAS</dc:creator>
  <cp:lastModifiedBy>alejo amu</cp:lastModifiedBy>
  <cp:revision>29</cp:revision>
  <dcterms:created xsi:type="dcterms:W3CDTF">2023-04-30T00:30:38Z</dcterms:created>
  <dcterms:modified xsi:type="dcterms:W3CDTF">2023-04-30T17:33:40Z</dcterms:modified>
</cp:coreProperties>
</file>