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70" r:id="rId5"/>
    <p:sldId id="258" r:id="rId6"/>
    <p:sldId id="259" r:id="rId7"/>
    <p:sldId id="264" r:id="rId8"/>
    <p:sldId id="265" r:id="rId9"/>
    <p:sldId id="263" r:id="rId10"/>
    <p:sldId id="266" r:id="rId11"/>
    <p:sldId id="261" r:id="rId12"/>
    <p:sldId id="268" r:id="rId13"/>
    <p:sldId id="260" r:id="rId14"/>
    <p:sldId id="267" r:id="rId15"/>
    <p:sldId id="262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2700">
              <a:solidFill>
                <a:schemeClr val="tx1"/>
              </a:solidFill>
            </a:ln>
          </c:spPr>
          <c:marker>
            <c:symbol val="circle"/>
            <c:size val="7"/>
            <c:spPr>
              <a:solidFill>
                <a:schemeClr val="tx1"/>
              </a:solidFill>
              <a:ln w="12700">
                <a:solidFill>
                  <a:schemeClr val="tx1"/>
                </a:solidFill>
              </a:ln>
            </c:spPr>
          </c:marker>
          <c:xVal>
            <c:numRef>
              <c:f>para_cbox!$F$8:$J$8</c:f>
              <c:numCache>
                <c:formatCode>General</c:formatCode>
                <c:ptCount val="5"/>
                <c:pt idx="0">
                  <c:v>0.5</c:v>
                </c:pt>
                <c:pt idx="1">
                  <c:v>0.6</c:v>
                </c:pt>
                <c:pt idx="2">
                  <c:v>0.7</c:v>
                </c:pt>
                <c:pt idx="3">
                  <c:v>0.8</c:v>
                </c:pt>
                <c:pt idx="4">
                  <c:v>0.9</c:v>
                </c:pt>
              </c:numCache>
            </c:numRef>
          </c:xVal>
          <c:yVal>
            <c:numRef>
              <c:f>para_cbox!$F$11:$J$11</c:f>
              <c:numCache>
                <c:formatCode>General</c:formatCode>
                <c:ptCount val="5"/>
                <c:pt idx="0">
                  <c:v>224</c:v>
                </c:pt>
                <c:pt idx="1">
                  <c:v>305.2</c:v>
                </c:pt>
                <c:pt idx="2">
                  <c:v>384.3</c:v>
                </c:pt>
                <c:pt idx="3">
                  <c:v>523.17999999999995</c:v>
                </c:pt>
                <c:pt idx="4">
                  <c:v>662.06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14656"/>
        <c:axId val="40615232"/>
      </c:scatterChart>
      <c:valAx>
        <c:axId val="40614656"/>
        <c:scaling>
          <c:orientation val="minMax"/>
          <c:max val="1"/>
          <c:min val="0.4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Wing-box thickness (mm)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40615232"/>
        <c:crosses val="autoZero"/>
        <c:crossBetween val="midCat"/>
      </c:valAx>
      <c:valAx>
        <c:axId val="40615232"/>
        <c:scaling>
          <c:orientation val="minMax"/>
          <c:min val="2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Force (N)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4061465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2700">
              <a:solidFill>
                <a:schemeClr val="tx1"/>
              </a:solidFill>
            </a:ln>
          </c:spPr>
          <c:marker>
            <c:symbol val="circle"/>
            <c:size val="7"/>
            <c:spPr>
              <a:solidFill>
                <a:schemeClr val="tx1"/>
              </a:solidFill>
              <a:ln w="12700">
                <a:solidFill>
                  <a:schemeClr val="tx1"/>
                </a:solidFill>
              </a:ln>
            </c:spPr>
          </c:marker>
          <c:xVal>
            <c:numRef>
              <c:f>para_eccen!$G$7:$M$7</c:f>
              <c:numCache>
                <c:formatCode>General</c:formatCode>
                <c:ptCount val="7"/>
                <c:pt idx="0">
                  <c:v>0</c:v>
                </c:pt>
                <c:pt idx="1">
                  <c:v>1E-3</c:v>
                </c:pt>
                <c:pt idx="2">
                  <c:v>5.0000000000000001E-3</c:v>
                </c:pt>
                <c:pt idx="3">
                  <c:v>0.01</c:v>
                </c:pt>
                <c:pt idx="4">
                  <c:v>0.03</c:v>
                </c:pt>
                <c:pt idx="5">
                  <c:v>0.05</c:v>
                </c:pt>
                <c:pt idx="6">
                  <c:v>7.0000000000000007E-2</c:v>
                </c:pt>
              </c:numCache>
            </c:numRef>
          </c:xVal>
          <c:yVal>
            <c:numRef>
              <c:f>para_eccen!$G$9:$M$9</c:f>
              <c:numCache>
                <c:formatCode>General</c:formatCode>
                <c:ptCount val="7"/>
                <c:pt idx="0">
                  <c:v>509.66999999999996</c:v>
                </c:pt>
                <c:pt idx="1">
                  <c:v>482.22999999999996</c:v>
                </c:pt>
                <c:pt idx="2">
                  <c:v>493.22</c:v>
                </c:pt>
                <c:pt idx="3">
                  <c:v>522.20000000000005</c:v>
                </c:pt>
                <c:pt idx="4">
                  <c:v>565.88</c:v>
                </c:pt>
                <c:pt idx="5">
                  <c:v>580.29999999999995</c:v>
                </c:pt>
                <c:pt idx="6">
                  <c:v>662.06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183488"/>
        <c:axId val="39184064"/>
      </c:scatterChart>
      <c:valAx>
        <c:axId val="39183488"/>
        <c:scaling>
          <c:orientation val="minMax"/>
          <c:max val="8.0000000000000016E-2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Chiral eccentricity (-)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9184064"/>
        <c:crosses val="autoZero"/>
        <c:crossBetween val="midCat"/>
      </c:valAx>
      <c:valAx>
        <c:axId val="39184064"/>
        <c:scaling>
          <c:orientation val="minMax"/>
          <c:min val="4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Force (N)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91834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>
              <a:solidFill>
                <a:schemeClr val="tx1"/>
              </a:solidFill>
            </a:ln>
          </c:spPr>
          <c:marker>
            <c:symbol val="circle"/>
            <c:size val="7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</c:spPr>
          </c:marker>
          <c:xVal>
            <c:numRef>
              <c:f>para_B!$F$8:$K$8</c:f>
              <c:numCache>
                <c:formatCode>General</c:formatCode>
                <c:ptCount val="6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30</c:v>
                </c:pt>
                <c:pt idx="5">
                  <c:v>40</c:v>
                </c:pt>
              </c:numCache>
            </c:numRef>
          </c:xVal>
          <c:yVal>
            <c:numRef>
              <c:f>para_B!$F$10:$K$10</c:f>
              <c:numCache>
                <c:formatCode>General</c:formatCode>
                <c:ptCount val="6"/>
                <c:pt idx="0">
                  <c:v>411.88</c:v>
                </c:pt>
                <c:pt idx="1">
                  <c:v>480.34000000000003</c:v>
                </c:pt>
                <c:pt idx="2">
                  <c:v>522.9</c:v>
                </c:pt>
                <c:pt idx="3">
                  <c:v>557.13</c:v>
                </c:pt>
                <c:pt idx="4">
                  <c:v>619.43000000000006</c:v>
                </c:pt>
                <c:pt idx="5">
                  <c:v>679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186368"/>
        <c:axId val="39186944"/>
      </c:scatterChart>
      <c:valAx>
        <c:axId val="39186368"/>
        <c:scaling>
          <c:orientation val="minMax"/>
          <c:max val="45"/>
          <c:min val="0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Chiral</a:t>
                </a:r>
                <a:r>
                  <a:rPr lang="en-US" sz="1400" baseline="0"/>
                  <a:t> node depth (mm)</a:t>
                </a:r>
                <a:endParaRPr 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9186944"/>
        <c:crosses val="autoZero"/>
        <c:crossBetween val="midCat"/>
      </c:valAx>
      <c:valAx>
        <c:axId val="39186944"/>
        <c:scaling>
          <c:orientation val="minMax"/>
          <c:max val="700"/>
          <c:min val="4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Force (N)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918636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2700">
              <a:solidFill>
                <a:schemeClr val="tx1"/>
              </a:solidFill>
            </a:ln>
          </c:spPr>
          <c:marker>
            <c:symbol val="circle"/>
            <c:size val="7"/>
            <c:spPr>
              <a:solidFill>
                <a:schemeClr val="tx1"/>
              </a:solidFill>
              <a:ln w="12700">
                <a:solidFill>
                  <a:schemeClr val="tx1"/>
                </a:solidFill>
              </a:ln>
            </c:spPr>
          </c:marker>
          <c:xVal>
            <c:numRef>
              <c:f>para_r!$H$8:$L$8</c:f>
              <c:numCache>
                <c:formatCode>General</c:formatCode>
                <c:ptCount val="5"/>
                <c:pt idx="0">
                  <c:v>7.5</c:v>
                </c:pt>
                <c:pt idx="1">
                  <c:v>10</c:v>
                </c:pt>
                <c:pt idx="2">
                  <c:v>12.5</c:v>
                </c:pt>
                <c:pt idx="3">
                  <c:v>15</c:v>
                </c:pt>
                <c:pt idx="4">
                  <c:v>20</c:v>
                </c:pt>
              </c:numCache>
            </c:numRef>
          </c:xVal>
          <c:yVal>
            <c:numRef>
              <c:f>para_r!$H$10:$L$10</c:f>
              <c:numCache>
                <c:formatCode>General</c:formatCode>
                <c:ptCount val="5"/>
                <c:pt idx="0">
                  <c:v>495.90000000000003</c:v>
                </c:pt>
                <c:pt idx="1">
                  <c:v>516.5</c:v>
                </c:pt>
                <c:pt idx="2">
                  <c:v>670.5</c:v>
                </c:pt>
                <c:pt idx="3">
                  <c:v>696.8</c:v>
                </c:pt>
                <c:pt idx="4">
                  <c:v>778.3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189248"/>
        <c:axId val="39189824"/>
      </c:scatterChart>
      <c:valAx>
        <c:axId val="39189248"/>
        <c:scaling>
          <c:orientation val="minMax"/>
          <c:min val="5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Chiral node</a:t>
                </a:r>
                <a:r>
                  <a:rPr lang="en-US" sz="1400" baseline="0"/>
                  <a:t> radius (mm)</a:t>
                </a:r>
                <a:endParaRPr 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9189824"/>
        <c:crosses val="autoZero"/>
        <c:crossBetween val="midCat"/>
      </c:valAx>
      <c:valAx>
        <c:axId val="39189824"/>
        <c:scaling>
          <c:orientation val="minMax"/>
          <c:max val="800"/>
          <c:min val="4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Force (N)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918924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>
              <a:solidFill>
                <a:schemeClr val="tx1"/>
              </a:solidFill>
            </a:ln>
          </c:spPr>
          <c:marker>
            <c:symbol val="circle"/>
            <c:size val="7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</c:spPr>
          </c:marker>
          <c:xVal>
            <c:numRef>
              <c:f>para_L!$E$8:$H$8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</c:numCache>
            </c:numRef>
          </c:xVal>
          <c:yVal>
            <c:numRef>
              <c:f>para_L!$E$10:$H$10</c:f>
              <c:numCache>
                <c:formatCode>General</c:formatCode>
                <c:ptCount val="4"/>
                <c:pt idx="0">
                  <c:v>523.25</c:v>
                </c:pt>
                <c:pt idx="1">
                  <c:v>402.49999999999994</c:v>
                </c:pt>
                <c:pt idx="2">
                  <c:v>327.32</c:v>
                </c:pt>
                <c:pt idx="3">
                  <c:v>277.40999999999997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623488"/>
        <c:axId val="123421824"/>
      </c:scatterChart>
      <c:valAx>
        <c:axId val="111623488"/>
        <c:scaling>
          <c:orientation val="minMax"/>
          <c:min val="45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Chiral ligament length</a:t>
                </a:r>
                <a:r>
                  <a:rPr lang="en-US" sz="1400" baseline="0"/>
                  <a:t> </a:t>
                </a:r>
                <a:r>
                  <a:rPr lang="en-US" sz="1400"/>
                  <a:t>(mm)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23421824"/>
        <c:crosses val="autoZero"/>
        <c:crossBetween val="midCat"/>
      </c:valAx>
      <c:valAx>
        <c:axId val="123421824"/>
        <c:scaling>
          <c:orientation val="minMax"/>
          <c:min val="2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Force (N)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116234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>
              <a:solidFill>
                <a:schemeClr val="tx1"/>
              </a:solidFill>
            </a:ln>
          </c:spPr>
          <c:marker>
            <c:symbol val="circle"/>
            <c:size val="7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</c:spPr>
          </c:marker>
          <c:xVal>
            <c:numRef>
              <c:f>para_chiral_t!$T$8:$AA$8</c:f>
              <c:numCache>
                <c:formatCode>General</c:formatCode>
                <c:ptCount val="8"/>
                <c:pt idx="0">
                  <c:v>0.1</c:v>
                </c:pt>
                <c:pt idx="1">
                  <c:v>0.3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0.7</c:v>
                </c:pt>
                <c:pt idx="6">
                  <c:v>0.8</c:v>
                </c:pt>
                <c:pt idx="7">
                  <c:v>0.9</c:v>
                </c:pt>
              </c:numCache>
            </c:numRef>
          </c:xVal>
          <c:yVal>
            <c:numRef>
              <c:f>para_chiral_t!$T$10:$AA$10</c:f>
              <c:numCache>
                <c:formatCode>General</c:formatCode>
                <c:ptCount val="8"/>
                <c:pt idx="0">
                  <c:v>248.07999999999998</c:v>
                </c:pt>
                <c:pt idx="1">
                  <c:v>412.51000000000005</c:v>
                </c:pt>
                <c:pt idx="2">
                  <c:v>467.32</c:v>
                </c:pt>
                <c:pt idx="3">
                  <c:v>524.43999999999994</c:v>
                </c:pt>
                <c:pt idx="4">
                  <c:v>599.62</c:v>
                </c:pt>
                <c:pt idx="5">
                  <c:v>675.08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845504"/>
        <c:axId val="131846080"/>
      </c:scatterChart>
      <c:valAx>
        <c:axId val="131845504"/>
        <c:scaling>
          <c:orientation val="minMax"/>
          <c:max val="0.8"/>
          <c:min val="0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Chiral lattice</a:t>
                </a:r>
                <a:r>
                  <a:rPr lang="en-US" sz="1400" baseline="0"/>
                  <a:t> thickness </a:t>
                </a:r>
                <a:r>
                  <a:rPr lang="en-US" sz="1400"/>
                  <a:t>(mm)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31846080"/>
        <c:crosses val="autoZero"/>
        <c:crossBetween val="midCat"/>
      </c:valAx>
      <c:valAx>
        <c:axId val="131846080"/>
        <c:scaling>
          <c:orientation val="minMax"/>
          <c:min val="2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Force (N)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3184550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7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1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3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7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4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5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2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3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2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1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4E1D2-B082-4959-8BC1-1B0986A120C2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1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457200" y="4"/>
            <a:ext cx="8229600" cy="6476999"/>
            <a:chOff x="631620" y="347309"/>
            <a:chExt cx="7754074" cy="5971031"/>
          </a:xfrm>
        </p:grpSpPr>
        <p:sp>
          <p:nvSpPr>
            <p:cNvPr id="40" name="Trapezoid 39"/>
            <p:cNvSpPr/>
            <p:nvPr/>
          </p:nvSpPr>
          <p:spPr>
            <a:xfrm rot="10800000">
              <a:off x="1981200" y="1523999"/>
              <a:ext cx="5410200" cy="3446944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981199" y="1523999"/>
              <a:ext cx="914401" cy="340258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22" idx="0"/>
            </p:cNvCxnSpPr>
            <p:nvPr/>
          </p:nvCxnSpPr>
          <p:spPr>
            <a:xfrm flipH="1">
              <a:off x="6476644" y="1523999"/>
              <a:ext cx="914756" cy="33792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rc 21"/>
            <p:cNvSpPr/>
            <p:nvPr/>
          </p:nvSpPr>
          <p:spPr>
            <a:xfrm rot="5400000">
              <a:off x="3516880" y="3135880"/>
              <a:ext cx="2338840" cy="3581400"/>
            </a:xfrm>
            <a:prstGeom prst="arc">
              <a:avLst>
                <a:gd name="adj1" fmla="val 16155260"/>
                <a:gd name="adj2" fmla="val 5385205"/>
              </a:avLst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214773" y="1707811"/>
              <a:ext cx="5779241" cy="4610529"/>
              <a:chOff x="2318018" y="1713978"/>
              <a:chExt cx="5779241" cy="4610529"/>
            </a:xfrm>
            <a:solidFill>
              <a:schemeClr val="bg1">
                <a:lumMod val="65000"/>
              </a:schemeClr>
            </a:solidFill>
          </p:grpSpPr>
          <p:sp>
            <p:nvSpPr>
              <p:cNvPr id="32" name="Rectangle 31"/>
              <p:cNvSpPr/>
              <p:nvPr/>
            </p:nvSpPr>
            <p:spPr>
              <a:xfrm rot="6182934">
                <a:off x="4269578" y="4929196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0046203">
                <a:off x="2318018" y="488482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14410267">
                <a:off x="1950791" y="3025784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19992174">
                <a:off x="4004087" y="2172883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4876800" y="3322160"/>
                <a:ext cx="0" cy="7164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610100" y="3680380"/>
                <a:ext cx="5334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 rot="1863271">
                <a:off x="5390142" y="348677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Donut 10"/>
              <p:cNvSpPr/>
              <p:nvPr/>
            </p:nvSpPr>
            <p:spPr>
              <a:xfrm>
                <a:off x="3810000" y="2590800"/>
                <a:ext cx="2133600" cy="2057400"/>
              </a:xfrm>
              <a:prstGeom prst="donut">
                <a:avLst>
                  <a:gd name="adj" fmla="val 9908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Straight Connector 59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631620" y="3429000"/>
              <a:ext cx="1435226" cy="1499999"/>
              <a:chOff x="631620" y="3429000"/>
              <a:chExt cx="1435226" cy="1499999"/>
            </a:xfrm>
          </p:grpSpPr>
          <p:cxnSp>
            <p:nvCxnSpPr>
              <p:cNvPr id="77" name="Straight Arrow Connector 76"/>
              <p:cNvCxnSpPr/>
              <p:nvPr/>
            </p:nvCxnSpPr>
            <p:spPr>
              <a:xfrm flipH="1">
                <a:off x="914400" y="480060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1914446" y="3810000"/>
                <a:ext cx="0" cy="9906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1762046" y="3429000"/>
                <a:ext cx="304800" cy="340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y</a:t>
                </a:r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31620" y="4588518"/>
                <a:ext cx="304800" cy="340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x</a:t>
                </a:r>
                <a:endParaRPr lang="en-US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819196" y="4685167"/>
                <a:ext cx="190499" cy="1884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857296" y="4721580"/>
                <a:ext cx="114300" cy="115594"/>
                <a:chOff x="1295400" y="3200400"/>
                <a:chExt cx="114300" cy="115594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295400" y="3200400"/>
                  <a:ext cx="114300" cy="1155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1295400" y="3200400"/>
                  <a:ext cx="114300" cy="1155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7" name="TextBox 96"/>
            <p:cNvSpPr txBox="1"/>
            <p:nvPr/>
          </p:nvSpPr>
          <p:spPr>
            <a:xfrm>
              <a:off x="2025969" y="4615934"/>
              <a:ext cx="304800" cy="340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z</a:t>
              </a:r>
              <a:endParaRPr lang="en-US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3440082" y="347309"/>
              <a:ext cx="4945612" cy="5361127"/>
              <a:chOff x="3440082" y="347309"/>
              <a:chExt cx="4945612" cy="5361127"/>
            </a:xfrm>
          </p:grpSpPr>
          <p:sp>
            <p:nvSpPr>
              <p:cNvPr id="99" name="Line Callout 1 (No Border) 98"/>
              <p:cNvSpPr/>
              <p:nvPr/>
            </p:nvSpPr>
            <p:spPr>
              <a:xfrm>
                <a:off x="5084088" y="347309"/>
                <a:ext cx="1744772" cy="605191"/>
              </a:xfrm>
              <a:prstGeom prst="callout1">
                <a:avLst>
                  <a:gd name="adj1" fmla="val 58097"/>
                  <a:gd name="adj2" fmla="val 400"/>
                  <a:gd name="adj3" fmla="val 177030"/>
                  <a:gd name="adj4" fmla="val -2878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err="1" smtClean="0">
                    <a:solidFill>
                      <a:schemeClr val="tx1"/>
                    </a:solidFill>
                  </a:rPr>
                  <a:t>Wing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box skin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Line Callout 1 (No Border) 99"/>
              <p:cNvSpPr/>
              <p:nvPr/>
            </p:nvSpPr>
            <p:spPr>
              <a:xfrm>
                <a:off x="6640922" y="4779376"/>
                <a:ext cx="1744772" cy="605191"/>
              </a:xfrm>
              <a:prstGeom prst="callout1">
                <a:avLst>
                  <a:gd name="adj1" fmla="val 14028"/>
                  <a:gd name="adj2" fmla="val 40798"/>
                  <a:gd name="adj3" fmla="val -133025"/>
                  <a:gd name="adj4" fmla="val 3782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/>
                    </a:solidFill>
                  </a:rPr>
                  <a:t>ligament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Line Callout 1 (No Border) 100"/>
              <p:cNvSpPr/>
              <p:nvPr/>
            </p:nvSpPr>
            <p:spPr>
              <a:xfrm>
                <a:off x="3440082" y="5103245"/>
                <a:ext cx="1744772" cy="605191"/>
              </a:xfrm>
              <a:prstGeom prst="callout1">
                <a:avLst>
                  <a:gd name="adj1" fmla="val 18750"/>
                  <a:gd name="adj2" fmla="val 77920"/>
                  <a:gd name="adj3" fmla="val -118860"/>
                  <a:gd name="adj4" fmla="val 10333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/>
                    </a:solidFill>
                  </a:rPr>
                  <a:t>node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94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 rot="5400000">
            <a:off x="138553" y="3427970"/>
            <a:ext cx="2096614" cy="9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143002" y="4521619"/>
            <a:ext cx="1721556" cy="9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143001" y="2349685"/>
            <a:ext cx="1721556" cy="9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67269" y="2349684"/>
            <a:ext cx="3328344" cy="2706693"/>
            <a:chOff x="1840672" y="723900"/>
            <a:chExt cx="6991681" cy="5685813"/>
          </a:xfrm>
        </p:grpSpPr>
        <p:grpSp>
          <p:nvGrpSpPr>
            <p:cNvPr id="27" name="Group 26"/>
            <p:cNvGrpSpPr/>
            <p:nvPr/>
          </p:nvGrpSpPr>
          <p:grpSpPr>
            <a:xfrm>
              <a:off x="3429000" y="742950"/>
              <a:ext cx="3657600" cy="4743450"/>
              <a:chOff x="3429000" y="742950"/>
              <a:chExt cx="3657600" cy="4743450"/>
            </a:xfrm>
          </p:grpSpPr>
          <p:cxnSp>
            <p:nvCxnSpPr>
              <p:cNvPr id="6" name="Straight Connector 5"/>
              <p:cNvCxnSpPr/>
              <p:nvPr/>
            </p:nvCxnSpPr>
            <p:spPr>
              <a:xfrm flipH="1">
                <a:off x="3657600" y="914400"/>
                <a:ext cx="3429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657600" y="914400"/>
                <a:ext cx="0" cy="4343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657600" y="5257800"/>
                <a:ext cx="3429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7086600" y="5238750"/>
                <a:ext cx="0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3429000" y="5467350"/>
                <a:ext cx="3657600" cy="190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3429000" y="762000"/>
                <a:ext cx="0" cy="4724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3429000" y="742950"/>
                <a:ext cx="3657600" cy="190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086600" y="742950"/>
                <a:ext cx="0" cy="1714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3429000" y="5547673"/>
              <a:ext cx="3657601" cy="848611"/>
              <a:chOff x="3429000" y="5547673"/>
              <a:chExt cx="3657601" cy="848611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 rot="16200000">
              <a:off x="7549008" y="4928745"/>
              <a:ext cx="228598" cy="848611"/>
              <a:chOff x="3429000" y="5547673"/>
              <a:chExt cx="3657601" cy="848611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 rot="5400000">
              <a:off x="547489" y="2676082"/>
              <a:ext cx="4752975" cy="848611"/>
              <a:chOff x="3429000" y="5547673"/>
              <a:chExt cx="3657601" cy="848611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/>
            <p:cNvCxnSpPr/>
            <p:nvPr/>
          </p:nvCxnSpPr>
          <p:spPr>
            <a:xfrm flipH="1">
              <a:off x="7953554" y="4800600"/>
              <a:ext cx="1101" cy="4381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7954655" y="5467350"/>
              <a:ext cx="0" cy="2476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800602" y="5633876"/>
              <a:ext cx="914402" cy="775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W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 rot="16200000">
              <a:off x="1771391" y="2712469"/>
              <a:ext cx="914400" cy="775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H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 rot="5400000">
              <a:off x="7987235" y="4487755"/>
              <a:ext cx="914400" cy="775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t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67200" y="2410156"/>
            <a:ext cx="4187853" cy="2713424"/>
            <a:chOff x="4045111" y="1905000"/>
            <a:chExt cx="4187853" cy="2713424"/>
          </a:xfrm>
        </p:grpSpPr>
        <p:sp>
          <p:nvSpPr>
            <p:cNvPr id="11" name="Rectangle 10"/>
            <p:cNvSpPr/>
            <p:nvPr/>
          </p:nvSpPr>
          <p:spPr>
            <a:xfrm>
              <a:off x="4048478" y="1935215"/>
              <a:ext cx="4181120" cy="20812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4045113" y="1905000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4045112" y="4038600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4045112" y="1905000"/>
              <a:ext cx="1" cy="2133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8232963" y="1925782"/>
              <a:ext cx="1" cy="2133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048477" y="3947412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045111" y="1981200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229597" y="4107910"/>
              <a:ext cx="1" cy="4736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4048477" y="4107910"/>
              <a:ext cx="0" cy="51051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048477" y="4538438"/>
              <a:ext cx="4181122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5865674" y="4195317"/>
              <a:ext cx="550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L</a:t>
              </a:r>
              <a:endParaRPr lang="en-US" dirty="0"/>
            </a:p>
          </p:txBody>
        </p:sp>
      </p:grpSp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09" r="77583"/>
          <a:stretch/>
        </p:blipFill>
        <p:spPr>
          <a:xfrm>
            <a:off x="1123381" y="2576174"/>
            <a:ext cx="2049780" cy="137434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91" r="85417"/>
          <a:stretch/>
        </p:blipFill>
        <p:spPr>
          <a:xfrm>
            <a:off x="5505451" y="2747902"/>
            <a:ext cx="1333460" cy="146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46"/>
          <a:stretch/>
        </p:blipFill>
        <p:spPr>
          <a:xfrm>
            <a:off x="457200" y="36347"/>
            <a:ext cx="7086600" cy="671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1" r="40166" b="1641"/>
          <a:stretch/>
        </p:blipFill>
        <p:spPr>
          <a:xfrm>
            <a:off x="1905000" y="1530246"/>
            <a:ext cx="3566160" cy="37351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2" r="46579"/>
          <a:stretch/>
        </p:blipFill>
        <p:spPr>
          <a:xfrm>
            <a:off x="5562601" y="1566764"/>
            <a:ext cx="2842260" cy="360763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4859749" y="5083687"/>
            <a:ext cx="1" cy="4736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133600" y="5092646"/>
            <a:ext cx="0" cy="51051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133600" y="5523173"/>
            <a:ext cx="2743200" cy="0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V="1">
            <a:off x="1848216" y="4813226"/>
            <a:ext cx="1" cy="47365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1829785" y="1421143"/>
            <a:ext cx="0" cy="51051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654512" y="1676402"/>
            <a:ext cx="3" cy="3373653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09" r="77583"/>
          <a:stretch/>
        </p:blipFill>
        <p:spPr>
          <a:xfrm>
            <a:off x="1" y="4660728"/>
            <a:ext cx="2049780" cy="137434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84683" y="5590280"/>
            <a:ext cx="104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W</a:t>
            </a:r>
            <a:r>
              <a:rPr lang="es-ES" baseline="-25000" dirty="0" err="1" smtClean="0"/>
              <a:t>closed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1202782" y="3213167"/>
            <a:ext cx="5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H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8077201" y="5117856"/>
            <a:ext cx="1" cy="4736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715000" y="5117856"/>
            <a:ext cx="0" cy="51051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715000" y="5557341"/>
            <a:ext cx="2362200" cy="0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66083" y="5624448"/>
            <a:ext cx="104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W</a:t>
            </a:r>
            <a:r>
              <a:rPr lang="es-ES" baseline="-25000" dirty="0" err="1" smtClean="0"/>
              <a:t>open</a:t>
            </a:r>
            <a:endParaRPr lang="en-US" baseline="-250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269015" y="5072913"/>
            <a:ext cx="445988" cy="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232154" y="1661160"/>
            <a:ext cx="48284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5312141" y="1661161"/>
            <a:ext cx="1" cy="3411755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6200000">
            <a:off x="4846015" y="3213167"/>
            <a:ext cx="5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H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8077201" y="1905001"/>
            <a:ext cx="0" cy="65147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7607118" y="2045958"/>
            <a:ext cx="266700" cy="25525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/>
          <p:cNvSpPr/>
          <p:nvPr/>
        </p:nvSpPr>
        <p:spPr>
          <a:xfrm>
            <a:off x="7429500" y="1120140"/>
            <a:ext cx="1295400" cy="1295400"/>
          </a:xfrm>
          <a:prstGeom prst="arc">
            <a:avLst>
              <a:gd name="adj1" fmla="val 5400509"/>
              <a:gd name="adj2" fmla="val 7738005"/>
            </a:avLst>
          </a:prstGeom>
          <a:ln w="31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328082" y="2465720"/>
            <a:ext cx="104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45°</a:t>
            </a:r>
            <a:endParaRPr lang="en-US" baseline="-250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3288267" y="493596"/>
            <a:ext cx="369332" cy="1896288"/>
            <a:chOff x="3288269" y="493596"/>
            <a:chExt cx="369332" cy="1896288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3596602" y="2040649"/>
              <a:ext cx="0" cy="349235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 rot="16200000">
              <a:off x="2828193" y="953672"/>
              <a:ext cx="1289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A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3596602" y="990600"/>
              <a:ext cx="0" cy="670561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614396" y="443026"/>
            <a:ext cx="369332" cy="1896288"/>
            <a:chOff x="3288269" y="493596"/>
            <a:chExt cx="369332" cy="1896288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596602" y="2040649"/>
              <a:ext cx="0" cy="349235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 rot="16200000">
              <a:off x="2828193" y="953672"/>
              <a:ext cx="1289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A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3596602" y="1041170"/>
              <a:ext cx="0" cy="670561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6344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92"/>
          <a:stretch/>
        </p:blipFill>
        <p:spPr>
          <a:xfrm>
            <a:off x="-152398" y="-304799"/>
            <a:ext cx="9909132" cy="713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528882" y="381000"/>
            <a:ext cx="7634925" cy="5953582"/>
            <a:chOff x="1447800" y="1981200"/>
            <a:chExt cx="5414089" cy="4221813"/>
          </a:xfrm>
        </p:grpSpPr>
        <p:sp>
          <p:nvSpPr>
            <p:cNvPr id="66" name="Rectangle 65"/>
            <p:cNvSpPr/>
            <p:nvPr/>
          </p:nvSpPr>
          <p:spPr>
            <a:xfrm>
              <a:off x="2971800" y="2247900"/>
              <a:ext cx="2743200" cy="14554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971800" y="3817621"/>
              <a:ext cx="2743200" cy="14554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083"/>
            <a:stretch/>
          </p:blipFill>
          <p:spPr>
            <a:xfrm>
              <a:off x="1447800" y="1981200"/>
              <a:ext cx="1272540" cy="3797508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2804159" y="5354402"/>
              <a:ext cx="3063241" cy="848611"/>
              <a:chOff x="3429000" y="5547673"/>
              <a:chExt cx="3657601" cy="848611"/>
            </a:xfrm>
          </p:grpSpPr>
          <p:cxnSp>
            <p:nvCxnSpPr>
              <p:cNvPr id="4" name="Straight Connector 3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 rot="16200000">
              <a:off x="4836285" y="3317115"/>
              <a:ext cx="3063241" cy="848611"/>
              <a:chOff x="3429000" y="5547673"/>
              <a:chExt cx="3657601" cy="848611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2804159" y="2247900"/>
              <a:ext cx="3063241" cy="2987042"/>
              <a:chOff x="2804159" y="2286000"/>
              <a:chExt cx="3063241" cy="2987042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2819400" y="5273041"/>
                <a:ext cx="152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2971800" y="3879954"/>
                <a:ext cx="0" cy="13930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2819400" y="2286000"/>
                <a:ext cx="0" cy="29870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971800" y="3879954"/>
                <a:ext cx="2743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715000" y="3879954"/>
                <a:ext cx="0" cy="13930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715000" y="5273041"/>
                <a:ext cx="152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5867399" y="2286000"/>
                <a:ext cx="1" cy="2987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5715000" y="2286000"/>
                <a:ext cx="15239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5715000" y="2286000"/>
                <a:ext cx="0" cy="14554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2971800" y="3741421"/>
                <a:ext cx="2743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2971800" y="2286000"/>
                <a:ext cx="0" cy="14554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2804159" y="2286000"/>
                <a:ext cx="1676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/>
            <p:cNvCxnSpPr/>
            <p:nvPr/>
          </p:nvCxnSpPr>
          <p:spPr>
            <a:xfrm>
              <a:off x="2084070" y="3779521"/>
              <a:ext cx="4164330" cy="0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567057" y="3237231"/>
              <a:ext cx="1101" cy="4381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4568158" y="3903981"/>
              <a:ext cx="0" cy="2476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 rot="5400000">
              <a:off x="4175827" y="3229472"/>
              <a:ext cx="914400" cy="261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t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860997" y="5833681"/>
              <a:ext cx="914400" cy="261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Ø r</a:t>
              </a:r>
              <a:endParaRPr lang="en-US" dirty="0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>
              <a:off x="2971800" y="2247900"/>
              <a:ext cx="2743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2964179" y="5234941"/>
              <a:ext cx="2743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5400000">
              <a:off x="6273739" y="3606359"/>
              <a:ext cx="914400" cy="261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B</a:t>
              </a:r>
              <a:endParaRPr lang="en-US" dirty="0"/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2448601" y="75710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448601" y="106680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2442867" y="144780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448601" y="1824018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2448601" y="216194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2442867" y="2537227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2442868" y="2809528"/>
            <a:ext cx="300333" cy="55251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448601" y="326008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442867" y="3677812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2448601" y="3996928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2442867" y="434340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2480351" y="4704389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31961" y="801149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6531961" y="111085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6526228" y="149185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531961" y="1868067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6531961" y="220599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6526228" y="2581276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6526228" y="2972605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531961" y="330413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526228" y="372186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6531961" y="4040977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6526228" y="438745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6685675" y="4858925"/>
            <a:ext cx="60979" cy="11048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2865162" y="2788143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3090689" y="2798020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3352801" y="27980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3581401" y="2788143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3810001" y="27933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4038601" y="2798018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4240446" y="2798017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4453826" y="2793318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4648201" y="2798017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4856278" y="27933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5076664" y="27933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5302189" y="2803196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5564302" y="2803195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5792902" y="27933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6021502" y="2798495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6250102" y="2794725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313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00"/>
          <a:stretch/>
        </p:blipFill>
        <p:spPr>
          <a:xfrm>
            <a:off x="381000" y="1600200"/>
            <a:ext cx="820745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0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7" r="26310"/>
          <a:stretch/>
        </p:blipFill>
        <p:spPr>
          <a:xfrm>
            <a:off x="1295400" y="609600"/>
            <a:ext cx="6553200" cy="513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55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4"/>
            <a:ext cx="8229600" cy="6476999"/>
            <a:chOff x="631620" y="347309"/>
            <a:chExt cx="7754074" cy="5971031"/>
          </a:xfrm>
        </p:grpSpPr>
        <p:sp>
          <p:nvSpPr>
            <p:cNvPr id="3" name="Trapezoid 2"/>
            <p:cNvSpPr/>
            <p:nvPr/>
          </p:nvSpPr>
          <p:spPr>
            <a:xfrm rot="10800000">
              <a:off x="1981200" y="1523999"/>
              <a:ext cx="5410200" cy="3446944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1981199" y="1523999"/>
              <a:ext cx="914401" cy="3402581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endCxn id="7" idx="0"/>
            </p:cNvCxnSpPr>
            <p:nvPr/>
          </p:nvCxnSpPr>
          <p:spPr>
            <a:xfrm flipH="1">
              <a:off x="6476644" y="1523999"/>
              <a:ext cx="914756" cy="337928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c 6"/>
            <p:cNvSpPr/>
            <p:nvPr/>
          </p:nvSpPr>
          <p:spPr>
            <a:xfrm rot="5400000">
              <a:off x="3516880" y="3135880"/>
              <a:ext cx="2338840" cy="3581400"/>
            </a:xfrm>
            <a:prstGeom prst="arc">
              <a:avLst>
                <a:gd name="adj1" fmla="val 16155260"/>
                <a:gd name="adj2" fmla="val 5385205"/>
              </a:avLst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214773" y="1707811"/>
              <a:ext cx="5779241" cy="4610529"/>
              <a:chOff x="2318018" y="1713978"/>
              <a:chExt cx="5779241" cy="4610529"/>
            </a:xfrm>
            <a:solidFill>
              <a:schemeClr val="bg1">
                <a:lumMod val="65000"/>
              </a:schemeClr>
            </a:solidFill>
          </p:grpSpPr>
          <p:sp>
            <p:nvSpPr>
              <p:cNvPr id="35" name="Rectangle 34"/>
              <p:cNvSpPr/>
              <p:nvPr/>
            </p:nvSpPr>
            <p:spPr>
              <a:xfrm rot="6182934">
                <a:off x="4269578" y="4929196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10046203">
                <a:off x="2318018" y="488482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14410267">
                <a:off x="1950791" y="3025784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19992174">
                <a:off x="4004087" y="2172883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4876800" y="3322160"/>
                <a:ext cx="0" cy="7164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130209" y="3680380"/>
                <a:ext cx="1492928" cy="105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40"/>
              <p:cNvSpPr/>
              <p:nvPr/>
            </p:nvSpPr>
            <p:spPr>
              <a:xfrm rot="1863271">
                <a:off x="5390142" y="348677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Donut 41"/>
              <p:cNvSpPr/>
              <p:nvPr/>
            </p:nvSpPr>
            <p:spPr>
              <a:xfrm>
                <a:off x="3810000" y="2590800"/>
                <a:ext cx="2133600" cy="2057400"/>
              </a:xfrm>
              <a:prstGeom prst="donut">
                <a:avLst>
                  <a:gd name="adj" fmla="val 9908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631620" y="3429000"/>
              <a:ext cx="1435226" cy="1499999"/>
              <a:chOff x="631620" y="3429000"/>
              <a:chExt cx="1435226" cy="1499999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 flipH="1">
                <a:off x="914400" y="480060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914446" y="3810000"/>
                <a:ext cx="0" cy="9906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62046" y="3429000"/>
                <a:ext cx="304800" cy="340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y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1620" y="4588518"/>
                <a:ext cx="304800" cy="340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x</a:t>
                </a:r>
                <a:endParaRPr lang="en-US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819196" y="4685167"/>
                <a:ext cx="190499" cy="1884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1857296" y="4721580"/>
                <a:ext cx="114300" cy="115594"/>
                <a:chOff x="1295400" y="3200400"/>
                <a:chExt cx="114300" cy="115594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1295400" y="3200400"/>
                  <a:ext cx="114300" cy="1155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V="1">
                  <a:off x="1295400" y="3200400"/>
                  <a:ext cx="114300" cy="1155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TextBox 16"/>
            <p:cNvSpPr txBox="1"/>
            <p:nvPr/>
          </p:nvSpPr>
          <p:spPr>
            <a:xfrm>
              <a:off x="2025969" y="4615934"/>
              <a:ext cx="304800" cy="340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z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440082" y="347309"/>
              <a:ext cx="4945612" cy="5361127"/>
              <a:chOff x="3440082" y="347309"/>
              <a:chExt cx="4945612" cy="5361127"/>
            </a:xfrm>
          </p:grpSpPr>
          <p:sp>
            <p:nvSpPr>
              <p:cNvPr id="19" name="Line Callout 1 (No Border) 18"/>
              <p:cNvSpPr/>
              <p:nvPr/>
            </p:nvSpPr>
            <p:spPr>
              <a:xfrm>
                <a:off x="5084088" y="347309"/>
                <a:ext cx="1744772" cy="605191"/>
              </a:xfrm>
              <a:prstGeom prst="callout1">
                <a:avLst>
                  <a:gd name="adj1" fmla="val 58097"/>
                  <a:gd name="adj2" fmla="val 400"/>
                  <a:gd name="adj3" fmla="val 177030"/>
                  <a:gd name="adj4" fmla="val -2878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err="1" smtClean="0">
                    <a:solidFill>
                      <a:schemeClr val="tx1"/>
                    </a:solidFill>
                  </a:rPr>
                  <a:t>Wing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box skin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Line Callout 1 (No Border) 19"/>
              <p:cNvSpPr/>
              <p:nvPr/>
            </p:nvSpPr>
            <p:spPr>
              <a:xfrm>
                <a:off x="6640922" y="4779376"/>
                <a:ext cx="1744772" cy="605191"/>
              </a:xfrm>
              <a:prstGeom prst="callout1">
                <a:avLst>
                  <a:gd name="adj1" fmla="val 14028"/>
                  <a:gd name="adj2" fmla="val 40798"/>
                  <a:gd name="adj3" fmla="val -133025"/>
                  <a:gd name="adj4" fmla="val 3782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/>
                    </a:solidFill>
                  </a:rPr>
                  <a:t>ligament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Line Callout 1 (No Border) 20"/>
              <p:cNvSpPr/>
              <p:nvPr/>
            </p:nvSpPr>
            <p:spPr>
              <a:xfrm>
                <a:off x="3440082" y="5103245"/>
                <a:ext cx="1744772" cy="605191"/>
              </a:xfrm>
              <a:prstGeom prst="callout1">
                <a:avLst>
                  <a:gd name="adj1" fmla="val 18750"/>
                  <a:gd name="adj2" fmla="val 77920"/>
                  <a:gd name="adj3" fmla="val -118860"/>
                  <a:gd name="adj4" fmla="val 10333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/>
                    </a:solidFill>
                  </a:rPr>
                  <a:t>node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Oval 43"/>
          <p:cNvSpPr/>
          <p:nvPr/>
        </p:nvSpPr>
        <p:spPr>
          <a:xfrm>
            <a:off x="4749229" y="3507775"/>
            <a:ext cx="202183" cy="204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4792489" y="3547272"/>
            <a:ext cx="121311" cy="125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792489" y="3547273"/>
            <a:ext cx="121311" cy="1253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/>
          <p:cNvSpPr/>
          <p:nvPr/>
        </p:nvSpPr>
        <p:spPr>
          <a:xfrm>
            <a:off x="3886202" y="3048001"/>
            <a:ext cx="1474599" cy="1552601"/>
          </a:xfrm>
          <a:prstGeom prst="arc">
            <a:avLst>
              <a:gd name="adj1" fmla="val 18553058"/>
              <a:gd name="adj2" fmla="val 20666397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>
            <a:stCxn id="44" idx="7"/>
            <a:endCxn id="49" idx="7"/>
          </p:cNvCxnSpPr>
          <p:nvPr/>
        </p:nvCxnSpPr>
        <p:spPr>
          <a:xfrm flipV="1">
            <a:off x="4921801" y="2623180"/>
            <a:ext cx="507547" cy="914526"/>
          </a:xfrm>
          <a:prstGeom prst="lin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324426" y="2606171"/>
            <a:ext cx="122924" cy="1161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485586" y="3605906"/>
            <a:ext cx="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z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 rot="17890776">
            <a:off x="4877550" y="2784666"/>
            <a:ext cx="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192414" y="3112268"/>
            <a:ext cx="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83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10" r="28333"/>
          <a:stretch/>
        </p:blipFill>
        <p:spPr>
          <a:xfrm>
            <a:off x="1600200" y="914400"/>
            <a:ext cx="6553200" cy="487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69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2600325" y="561646"/>
            <a:ext cx="981075" cy="295603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Flowchart: Predefined Process 3"/>
          <p:cNvSpPr/>
          <p:nvPr/>
        </p:nvSpPr>
        <p:spPr>
          <a:xfrm>
            <a:off x="4791075" y="2623722"/>
            <a:ext cx="1981200" cy="38100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Build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model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2371727" y="2212121"/>
            <a:ext cx="1447800" cy="35242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for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all</a:t>
            </a:r>
            <a:r>
              <a:rPr lang="es-ES" sz="1200" dirty="0" smtClean="0">
                <a:solidFill>
                  <a:schemeClr val="tx1"/>
                </a:solidFill>
              </a:rPr>
              <a:t> cases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Flowchart: Data 9"/>
          <p:cNvSpPr/>
          <p:nvPr/>
        </p:nvSpPr>
        <p:spPr>
          <a:xfrm>
            <a:off x="57153" y="1658712"/>
            <a:ext cx="2085973" cy="609898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Write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parametric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study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definition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to</a:t>
            </a:r>
            <a:r>
              <a:rPr lang="es-ES" sz="1200" dirty="0">
                <a:solidFill>
                  <a:schemeClr val="tx1"/>
                </a:solidFill>
              </a:rPr>
              <a:t> .</a:t>
            </a:r>
            <a:r>
              <a:rPr lang="es-ES" sz="1200" dirty="0" err="1">
                <a:solidFill>
                  <a:schemeClr val="tx1"/>
                </a:solidFill>
              </a:rPr>
              <a:t>txt</a:t>
            </a:r>
            <a:r>
              <a:rPr lang="es-ES" sz="1200" dirty="0">
                <a:solidFill>
                  <a:schemeClr val="tx1"/>
                </a:solidFill>
              </a:rPr>
              <a:t> 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Flowchart: Data 15"/>
          <p:cNvSpPr/>
          <p:nvPr/>
        </p:nvSpPr>
        <p:spPr>
          <a:xfrm>
            <a:off x="2143127" y="2731236"/>
            <a:ext cx="1905000" cy="4572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Write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Abaqus</a:t>
            </a:r>
            <a:r>
              <a:rPr lang="es-ES" sz="1200" dirty="0" smtClean="0">
                <a:solidFill>
                  <a:schemeClr val="tx1"/>
                </a:solidFill>
              </a:rPr>
              <a:t> input </a:t>
            </a:r>
            <a:r>
              <a:rPr lang="es-ES" sz="1200" dirty="0" err="1" smtClean="0">
                <a:solidFill>
                  <a:schemeClr val="tx1"/>
                </a:solidFill>
              </a:rPr>
              <a:t>to</a:t>
            </a:r>
            <a:r>
              <a:rPr lang="es-ES" sz="1200" dirty="0" smtClean="0">
                <a:solidFill>
                  <a:schemeClr val="tx1"/>
                </a:solidFill>
              </a:rPr>
              <a:t> .</a:t>
            </a:r>
            <a:r>
              <a:rPr lang="es-ES" sz="1200" dirty="0" err="1" smtClean="0">
                <a:solidFill>
                  <a:schemeClr val="tx1"/>
                </a:solidFill>
              </a:rPr>
              <a:t>txt</a:t>
            </a:r>
            <a:r>
              <a:rPr lang="es-ES" sz="1200" dirty="0" smtClean="0">
                <a:solidFill>
                  <a:schemeClr val="tx1"/>
                </a:solidFill>
              </a:rPr>
              <a:t> 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2247901" y="3386082"/>
            <a:ext cx="1695451" cy="42386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Execute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nonlinear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Abaqus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simulation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Flowchart: Terminator 23"/>
          <p:cNvSpPr/>
          <p:nvPr/>
        </p:nvSpPr>
        <p:spPr>
          <a:xfrm>
            <a:off x="5219701" y="1182894"/>
            <a:ext cx="1123951" cy="241100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Flowchart: Data 28"/>
          <p:cNvSpPr/>
          <p:nvPr/>
        </p:nvSpPr>
        <p:spPr>
          <a:xfrm>
            <a:off x="4676775" y="1658712"/>
            <a:ext cx="2209800" cy="720932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R</a:t>
            </a:r>
            <a:r>
              <a:rPr lang="es-ES" sz="1200" dirty="0" err="1" smtClean="0">
                <a:solidFill>
                  <a:schemeClr val="tx1"/>
                </a:solidFill>
              </a:rPr>
              <a:t>ead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model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parameters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from</a:t>
            </a:r>
            <a:r>
              <a:rPr lang="es-ES" sz="1200" dirty="0" smtClean="0">
                <a:solidFill>
                  <a:schemeClr val="tx1"/>
                </a:solidFill>
              </a:rPr>
              <a:t> .</a:t>
            </a:r>
            <a:r>
              <a:rPr lang="es-ES" sz="1200" dirty="0" err="1" smtClean="0">
                <a:solidFill>
                  <a:schemeClr val="tx1"/>
                </a:solidFill>
              </a:rPr>
              <a:t>txt</a:t>
            </a:r>
            <a:r>
              <a:rPr lang="es-ES" sz="1200" dirty="0" smtClean="0">
                <a:solidFill>
                  <a:schemeClr val="tx1"/>
                </a:solidFill>
              </a:rPr>
              <a:t> 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Flowchart: Process 31"/>
          <p:cNvSpPr/>
          <p:nvPr/>
        </p:nvSpPr>
        <p:spPr>
          <a:xfrm>
            <a:off x="5057775" y="3223798"/>
            <a:ext cx="1447800" cy="35242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Submit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job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Flowchart: Decision 32"/>
          <p:cNvSpPr/>
          <p:nvPr/>
        </p:nvSpPr>
        <p:spPr>
          <a:xfrm>
            <a:off x="4765220" y="3753400"/>
            <a:ext cx="2032913" cy="80586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Simulation</a:t>
            </a:r>
            <a:r>
              <a:rPr lang="es-ES" sz="1200" dirty="0" smtClean="0">
                <a:solidFill>
                  <a:schemeClr val="tx1"/>
                </a:solidFill>
              </a:rPr>
              <a:t> converged?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Flowchart: Decision 33"/>
          <p:cNvSpPr/>
          <p:nvPr/>
        </p:nvSpPr>
        <p:spPr>
          <a:xfrm>
            <a:off x="7327638" y="3857791"/>
            <a:ext cx="1619249" cy="59708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Evaluate problems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02778" y="3910114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No</a:t>
            </a:r>
            <a:endParaRPr lang="en-US" sz="1000" dirty="0"/>
          </a:p>
        </p:txBody>
      </p:sp>
      <p:sp>
        <p:nvSpPr>
          <p:cNvPr id="41" name="Flowchart: Predefined Process 40"/>
          <p:cNvSpPr/>
          <p:nvPr/>
        </p:nvSpPr>
        <p:spPr>
          <a:xfrm>
            <a:off x="5057775" y="5009543"/>
            <a:ext cx="1447800" cy="481206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Run</a:t>
            </a:r>
            <a:r>
              <a:rPr lang="es-ES" sz="1200" dirty="0" smtClean="0">
                <a:solidFill>
                  <a:schemeClr val="tx1"/>
                </a:solidFill>
              </a:rPr>
              <a:t> post-</a:t>
            </a:r>
            <a:r>
              <a:rPr lang="es-ES" sz="1200" dirty="0" err="1" smtClean="0">
                <a:solidFill>
                  <a:schemeClr val="tx1"/>
                </a:solidFill>
              </a:rPr>
              <a:t>processing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Flowchart: Data 42"/>
          <p:cNvSpPr/>
          <p:nvPr/>
        </p:nvSpPr>
        <p:spPr>
          <a:xfrm>
            <a:off x="6705602" y="5671724"/>
            <a:ext cx="1323975" cy="642937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Write</a:t>
            </a:r>
            <a:r>
              <a:rPr lang="es-ES" sz="1200" dirty="0" smtClean="0">
                <a:solidFill>
                  <a:schemeClr val="tx1"/>
                </a:solidFill>
              </a:rPr>
              <a:t> output files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91200" y="4687909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Yes</a:t>
            </a:r>
            <a:endParaRPr lang="en-US" sz="1000" dirty="0"/>
          </a:p>
        </p:txBody>
      </p:sp>
      <p:sp>
        <p:nvSpPr>
          <p:cNvPr id="66" name="Flowchart: Process 65"/>
          <p:cNvSpPr/>
          <p:nvPr/>
        </p:nvSpPr>
        <p:spPr>
          <a:xfrm>
            <a:off x="2247900" y="4221650"/>
            <a:ext cx="1695451" cy="4446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Move</a:t>
            </a:r>
            <a:r>
              <a:rPr lang="es-ES" sz="1200" dirty="0" smtClean="0">
                <a:solidFill>
                  <a:schemeClr val="tx1"/>
                </a:solidFill>
              </a:rPr>
              <a:t> input </a:t>
            </a:r>
            <a:r>
              <a:rPr lang="es-ES" sz="1200" dirty="0" err="1" smtClean="0">
                <a:solidFill>
                  <a:schemeClr val="tx1"/>
                </a:solidFill>
              </a:rPr>
              <a:t>to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postProc</a:t>
            </a:r>
            <a:r>
              <a:rPr lang="es-ES" sz="1200" dirty="0" smtClean="0">
                <a:solidFill>
                  <a:schemeClr val="tx1"/>
                </a:solidFill>
              </a:rPr>
              <a:t> folder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8" name="Flowchart: Process 67"/>
          <p:cNvSpPr/>
          <p:nvPr/>
        </p:nvSpPr>
        <p:spPr>
          <a:xfrm>
            <a:off x="5029201" y="5730652"/>
            <a:ext cx="1504951" cy="4572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Move</a:t>
            </a:r>
            <a:r>
              <a:rPr lang="es-ES" sz="1200" dirty="0" smtClean="0">
                <a:solidFill>
                  <a:schemeClr val="tx1"/>
                </a:solidFill>
              </a:rPr>
              <a:t> output files </a:t>
            </a:r>
            <a:r>
              <a:rPr lang="es-ES" sz="1200" dirty="0" err="1" smtClean="0">
                <a:solidFill>
                  <a:schemeClr val="tx1"/>
                </a:solidFill>
              </a:rPr>
              <a:t>to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postProc</a:t>
            </a:r>
            <a:r>
              <a:rPr lang="es-ES" sz="1200" dirty="0" smtClean="0">
                <a:solidFill>
                  <a:schemeClr val="tx1"/>
                </a:solidFill>
              </a:rPr>
              <a:t> folder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3" name="Flowchart: Process 72"/>
          <p:cNvSpPr/>
          <p:nvPr/>
        </p:nvSpPr>
        <p:spPr>
          <a:xfrm>
            <a:off x="2247900" y="4797612"/>
            <a:ext cx="1695451" cy="42386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Execute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nonlinear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Abaqus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simulation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4" name="Flowchart: Process 73"/>
          <p:cNvSpPr/>
          <p:nvPr/>
        </p:nvSpPr>
        <p:spPr>
          <a:xfrm>
            <a:off x="2247900" y="5636445"/>
            <a:ext cx="1695451" cy="4446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Move</a:t>
            </a:r>
            <a:r>
              <a:rPr lang="es-ES" sz="1200" dirty="0" smtClean="0">
                <a:solidFill>
                  <a:schemeClr val="tx1"/>
                </a:solidFill>
              </a:rPr>
              <a:t> input </a:t>
            </a:r>
            <a:r>
              <a:rPr lang="es-ES" sz="1200" dirty="0" err="1" smtClean="0">
                <a:solidFill>
                  <a:schemeClr val="tx1"/>
                </a:solidFill>
              </a:rPr>
              <a:t>to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postProc</a:t>
            </a:r>
            <a:r>
              <a:rPr lang="es-ES" sz="1200" dirty="0" smtClean="0">
                <a:solidFill>
                  <a:schemeClr val="tx1"/>
                </a:solidFill>
              </a:rPr>
              <a:t> folder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5" name="Flowchart: Connector 74"/>
          <p:cNvSpPr/>
          <p:nvPr/>
        </p:nvSpPr>
        <p:spPr>
          <a:xfrm>
            <a:off x="5667375" y="6490873"/>
            <a:ext cx="228600" cy="2286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1" name="Flowchart: Connector 80"/>
          <p:cNvSpPr/>
          <p:nvPr/>
        </p:nvSpPr>
        <p:spPr>
          <a:xfrm>
            <a:off x="3000375" y="3907345"/>
            <a:ext cx="190500" cy="17639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1" name="Flowchart: Terminator 110"/>
          <p:cNvSpPr/>
          <p:nvPr/>
        </p:nvSpPr>
        <p:spPr>
          <a:xfrm>
            <a:off x="2447927" y="6407339"/>
            <a:ext cx="1295400" cy="3524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End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3" name="Flowchart: Connector 112"/>
          <p:cNvSpPr/>
          <p:nvPr/>
        </p:nvSpPr>
        <p:spPr>
          <a:xfrm>
            <a:off x="3000375" y="5305240"/>
            <a:ext cx="190500" cy="17639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22" name="Straight Arrow Connector 121"/>
          <p:cNvCxnSpPr>
            <a:stCxn id="74" idx="2"/>
            <a:endCxn id="111" idx="0"/>
          </p:cNvCxnSpPr>
          <p:nvPr/>
        </p:nvCxnSpPr>
        <p:spPr>
          <a:xfrm>
            <a:off x="3095626" y="6081086"/>
            <a:ext cx="1" cy="3262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934529" y="1182894"/>
            <a:ext cx="5433061" cy="5307979"/>
            <a:chOff x="1934529" y="1182893"/>
            <a:chExt cx="5433061" cy="5307979"/>
          </a:xfrm>
        </p:grpSpPr>
        <p:cxnSp>
          <p:nvCxnSpPr>
            <p:cNvPr id="8" name="Straight Arrow Connector 7"/>
            <p:cNvCxnSpPr>
              <a:stCxn id="152" idx="4"/>
              <a:endCxn id="6" idx="0"/>
            </p:cNvCxnSpPr>
            <p:nvPr/>
          </p:nvCxnSpPr>
          <p:spPr>
            <a:xfrm flipH="1">
              <a:off x="3095627" y="1545306"/>
              <a:ext cx="9526" cy="6668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10" idx="5"/>
            </p:cNvCxnSpPr>
            <p:nvPr/>
          </p:nvCxnSpPr>
          <p:spPr>
            <a:xfrm flipH="1" flipV="1">
              <a:off x="1934529" y="1963660"/>
              <a:ext cx="1170624" cy="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23" idx="3"/>
              <a:endCxn id="24" idx="0"/>
            </p:cNvCxnSpPr>
            <p:nvPr/>
          </p:nvCxnSpPr>
          <p:spPr>
            <a:xfrm flipV="1">
              <a:off x="3943352" y="1182893"/>
              <a:ext cx="1838325" cy="2415119"/>
            </a:xfrm>
            <a:prstGeom prst="bentConnector4">
              <a:avLst>
                <a:gd name="adj1" fmla="val 25906"/>
                <a:gd name="adj2" fmla="val 109465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33" idx="3"/>
              <a:endCxn id="34" idx="1"/>
            </p:cNvCxnSpPr>
            <p:nvPr/>
          </p:nvCxnSpPr>
          <p:spPr>
            <a:xfrm flipV="1">
              <a:off x="6798133" y="4156333"/>
              <a:ext cx="529505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41" idx="3"/>
              <a:endCxn id="43" idx="1"/>
            </p:cNvCxnSpPr>
            <p:nvPr/>
          </p:nvCxnSpPr>
          <p:spPr>
            <a:xfrm>
              <a:off x="6505575" y="5250145"/>
              <a:ext cx="862015" cy="421578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9" idx="4"/>
              <a:endCxn id="4" idx="0"/>
            </p:cNvCxnSpPr>
            <p:nvPr/>
          </p:nvCxnSpPr>
          <p:spPr>
            <a:xfrm>
              <a:off x="5781675" y="2379643"/>
              <a:ext cx="0" cy="24407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4" idx="2"/>
              <a:endCxn id="29" idx="1"/>
            </p:cNvCxnSpPr>
            <p:nvPr/>
          </p:nvCxnSpPr>
          <p:spPr>
            <a:xfrm flipH="1">
              <a:off x="5781675" y="1423993"/>
              <a:ext cx="2" cy="23471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" idx="2"/>
              <a:endCxn id="32" idx="0"/>
            </p:cNvCxnSpPr>
            <p:nvPr/>
          </p:nvCxnSpPr>
          <p:spPr>
            <a:xfrm>
              <a:off x="5781675" y="3004721"/>
              <a:ext cx="0" cy="2190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2" idx="2"/>
              <a:endCxn id="33" idx="0"/>
            </p:cNvCxnSpPr>
            <p:nvPr/>
          </p:nvCxnSpPr>
          <p:spPr>
            <a:xfrm>
              <a:off x="5781675" y="3576222"/>
              <a:ext cx="2" cy="17717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33" idx="2"/>
              <a:endCxn id="41" idx="0"/>
            </p:cNvCxnSpPr>
            <p:nvPr/>
          </p:nvCxnSpPr>
          <p:spPr>
            <a:xfrm flipH="1">
              <a:off x="5781675" y="4559268"/>
              <a:ext cx="2" cy="45027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68" idx="2"/>
              <a:endCxn id="75" idx="0"/>
            </p:cNvCxnSpPr>
            <p:nvPr/>
          </p:nvCxnSpPr>
          <p:spPr>
            <a:xfrm flipH="1">
              <a:off x="5781675" y="6187851"/>
              <a:ext cx="2" cy="30302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81" idx="4"/>
              <a:endCxn id="66" idx="0"/>
            </p:cNvCxnSpPr>
            <p:nvPr/>
          </p:nvCxnSpPr>
          <p:spPr>
            <a:xfrm>
              <a:off x="3095625" y="4083737"/>
              <a:ext cx="0" cy="13791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6" idx="2"/>
              <a:endCxn id="73" idx="0"/>
            </p:cNvCxnSpPr>
            <p:nvPr/>
          </p:nvCxnSpPr>
          <p:spPr>
            <a:xfrm>
              <a:off x="3095625" y="4666289"/>
              <a:ext cx="0" cy="13132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16" idx="4"/>
              <a:endCxn id="23" idx="0"/>
            </p:cNvCxnSpPr>
            <p:nvPr/>
          </p:nvCxnSpPr>
          <p:spPr>
            <a:xfrm>
              <a:off x="3095626" y="3188436"/>
              <a:ext cx="0" cy="19764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6" idx="2"/>
              <a:endCxn id="16" idx="1"/>
            </p:cNvCxnSpPr>
            <p:nvPr/>
          </p:nvCxnSpPr>
          <p:spPr>
            <a:xfrm>
              <a:off x="3095626" y="2564545"/>
              <a:ext cx="0" cy="16669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99"/>
            <p:cNvCxnSpPr>
              <a:stCxn id="73" idx="3"/>
            </p:cNvCxnSpPr>
            <p:nvPr/>
          </p:nvCxnSpPr>
          <p:spPr>
            <a:xfrm flipV="1">
              <a:off x="3943351" y="3327204"/>
              <a:ext cx="476249" cy="1682338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3" idx="4"/>
              <a:endCxn id="74" idx="0"/>
            </p:cNvCxnSpPr>
            <p:nvPr/>
          </p:nvCxnSpPr>
          <p:spPr>
            <a:xfrm>
              <a:off x="3095625" y="5481632"/>
              <a:ext cx="0" cy="15481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Elbow Connector 117"/>
            <p:cNvCxnSpPr>
              <a:stCxn id="74" idx="2"/>
              <a:endCxn id="6" idx="1"/>
            </p:cNvCxnSpPr>
            <p:nvPr/>
          </p:nvCxnSpPr>
          <p:spPr>
            <a:xfrm rot="5400000" flipH="1">
              <a:off x="887300" y="3872760"/>
              <a:ext cx="3692752" cy="723899"/>
            </a:xfrm>
            <a:prstGeom prst="bentConnector4">
              <a:avLst>
                <a:gd name="adj1" fmla="val -4127"/>
                <a:gd name="adj2" fmla="val 245614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41" idx="2"/>
              <a:endCxn id="68" idx="0"/>
            </p:cNvCxnSpPr>
            <p:nvPr/>
          </p:nvCxnSpPr>
          <p:spPr>
            <a:xfrm>
              <a:off x="5781675" y="5490748"/>
              <a:ext cx="2" cy="2399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/>
          <p:cNvSpPr txBox="1"/>
          <p:nvPr/>
        </p:nvSpPr>
        <p:spPr>
          <a:xfrm>
            <a:off x="4524375" y="52713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u="sng" dirty="0" err="1" smtClean="0"/>
              <a:t>Abaqus</a:t>
            </a:r>
            <a:r>
              <a:rPr lang="es-ES" sz="1400" u="sng" dirty="0" smtClean="0"/>
              <a:t> </a:t>
            </a:r>
            <a:r>
              <a:rPr lang="es-ES" sz="1400" u="sng" dirty="0" err="1" smtClean="0"/>
              <a:t>execution</a:t>
            </a:r>
            <a:r>
              <a:rPr lang="es-ES" sz="1400" u="sng" dirty="0" smtClean="0"/>
              <a:t> </a:t>
            </a:r>
            <a:r>
              <a:rPr lang="es-ES" sz="1400" u="sng" dirty="0" err="1" smtClean="0"/>
              <a:t>python</a:t>
            </a:r>
            <a:r>
              <a:rPr lang="es-ES" sz="1400" u="sng" dirty="0" smtClean="0"/>
              <a:t> script</a:t>
            </a:r>
          </a:p>
          <a:p>
            <a:r>
              <a:rPr lang="es-ES" sz="1400" dirty="0" smtClean="0"/>
              <a:t>-&gt; </a:t>
            </a:r>
            <a:r>
              <a:rPr lang="es-ES" sz="1400" dirty="0" smtClean="0">
                <a:latin typeface="Courier New" pitchFamily="49" charset="0"/>
                <a:cs typeface="Courier New" pitchFamily="49" charset="0"/>
              </a:rPr>
              <a:t>mainBuildAndExecuteWingBox.py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5725" y="52713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u="sng" dirty="0" err="1" smtClean="0"/>
              <a:t>Parametric</a:t>
            </a:r>
            <a:r>
              <a:rPr lang="es-ES" sz="1400" u="sng" dirty="0" smtClean="0"/>
              <a:t> </a:t>
            </a:r>
            <a:r>
              <a:rPr lang="es-ES" sz="1400" u="sng" dirty="0" err="1" smtClean="0"/>
              <a:t>study</a:t>
            </a:r>
            <a:r>
              <a:rPr lang="es-ES" sz="1400" u="sng" dirty="0" smtClean="0"/>
              <a:t> </a:t>
            </a:r>
            <a:r>
              <a:rPr lang="es-ES" sz="1400" u="sng" dirty="0" err="1" smtClean="0"/>
              <a:t>python</a:t>
            </a:r>
            <a:r>
              <a:rPr lang="es-ES" sz="1400" u="sng" dirty="0" smtClean="0"/>
              <a:t> </a:t>
            </a:r>
            <a:r>
              <a:rPr lang="es-ES" sz="1400" u="sng" dirty="0" err="1" smtClean="0"/>
              <a:t>main</a:t>
            </a:r>
            <a:r>
              <a:rPr lang="es-ES" sz="1400" u="sng" dirty="0" smtClean="0"/>
              <a:t> script</a:t>
            </a:r>
          </a:p>
          <a:p>
            <a:r>
              <a:rPr lang="es-ES" sz="1400" dirty="0" smtClean="0"/>
              <a:t>-&gt; </a:t>
            </a:r>
            <a:r>
              <a:rPr lang="es-ES" sz="1400" dirty="0" smtClean="0">
                <a:latin typeface="Courier New" pitchFamily="49" charset="0"/>
                <a:cs typeface="Courier New" pitchFamily="49" charset="0"/>
              </a:rPr>
              <a:t>mainAbaqusParametricStudy.py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2" name="Flowchart: Data 151"/>
          <p:cNvSpPr/>
          <p:nvPr/>
        </p:nvSpPr>
        <p:spPr>
          <a:xfrm>
            <a:off x="2143128" y="994555"/>
            <a:ext cx="1924049" cy="550752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Read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parameters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ranges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7" name="Straight Arrow Connector 156"/>
          <p:cNvCxnSpPr>
            <a:stCxn id="2" idx="2"/>
            <a:endCxn id="152" idx="1"/>
          </p:cNvCxnSpPr>
          <p:nvPr/>
        </p:nvCxnSpPr>
        <p:spPr>
          <a:xfrm>
            <a:off x="3090863" y="857249"/>
            <a:ext cx="14290" cy="1373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4" idx="3"/>
            <a:endCxn id="4" idx="3"/>
          </p:cNvCxnSpPr>
          <p:nvPr/>
        </p:nvCxnSpPr>
        <p:spPr>
          <a:xfrm flipH="1" flipV="1">
            <a:off x="6772275" y="2814222"/>
            <a:ext cx="2174612" cy="1342112"/>
          </a:xfrm>
          <a:prstGeom prst="bentConnector3">
            <a:avLst>
              <a:gd name="adj1" fmla="val -46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34" idx="0"/>
            <a:endCxn id="32" idx="3"/>
          </p:cNvCxnSpPr>
          <p:nvPr/>
        </p:nvCxnSpPr>
        <p:spPr>
          <a:xfrm rot="16200000" flipV="1">
            <a:off x="7092529" y="2813057"/>
            <a:ext cx="457780" cy="163168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886574" y="2524780"/>
            <a:ext cx="2028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err="1" smtClean="0"/>
              <a:t>If</a:t>
            </a:r>
            <a:r>
              <a:rPr lang="es-ES" sz="1000" dirty="0" smtClean="0"/>
              <a:t> </a:t>
            </a:r>
            <a:r>
              <a:rPr lang="es-ES" sz="1000" dirty="0" err="1" smtClean="0"/>
              <a:t>mesh</a:t>
            </a:r>
            <a:r>
              <a:rPr lang="es-ES" sz="1000" dirty="0" smtClean="0"/>
              <a:t> </a:t>
            </a:r>
            <a:r>
              <a:rPr lang="es-ES" sz="1000" dirty="0" err="1" smtClean="0"/>
              <a:t>problems</a:t>
            </a:r>
            <a:r>
              <a:rPr lang="es-ES" sz="1000" dirty="0"/>
              <a:t> </a:t>
            </a:r>
            <a:r>
              <a:rPr lang="es-ES" sz="1000" dirty="0" smtClean="0"/>
              <a:t>-&gt; </a:t>
            </a:r>
            <a:r>
              <a:rPr lang="es-ES" sz="1000" dirty="0" err="1" smtClean="0"/>
              <a:t>Modify</a:t>
            </a:r>
            <a:r>
              <a:rPr lang="es-ES" sz="1000" dirty="0" smtClean="0"/>
              <a:t> </a:t>
            </a:r>
            <a:r>
              <a:rPr lang="es-ES" sz="1000" dirty="0" err="1" smtClean="0"/>
              <a:t>mesh</a:t>
            </a:r>
            <a:endParaRPr 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417843" y="3116770"/>
            <a:ext cx="2571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err="1" smtClean="0"/>
              <a:t>If</a:t>
            </a:r>
            <a:r>
              <a:rPr lang="es-ES" sz="1000" dirty="0" smtClean="0"/>
              <a:t> </a:t>
            </a:r>
            <a:r>
              <a:rPr lang="es-ES" sz="1000" dirty="0" err="1" smtClean="0"/>
              <a:t>convergency</a:t>
            </a:r>
            <a:r>
              <a:rPr lang="es-ES" sz="1000" dirty="0" smtClean="0"/>
              <a:t> </a:t>
            </a:r>
            <a:r>
              <a:rPr lang="es-ES" sz="1000" dirty="0" err="1" smtClean="0"/>
              <a:t>problems</a:t>
            </a:r>
            <a:r>
              <a:rPr lang="es-ES" sz="1000" dirty="0" smtClean="0"/>
              <a:t> -&gt; </a:t>
            </a:r>
            <a:r>
              <a:rPr lang="es-ES" sz="1000" dirty="0" err="1" smtClean="0"/>
              <a:t>Modify</a:t>
            </a:r>
            <a:r>
              <a:rPr lang="es-ES" sz="1000" dirty="0" smtClean="0"/>
              <a:t> </a:t>
            </a:r>
            <a:r>
              <a:rPr lang="es-ES" sz="1000" dirty="0" err="1" smtClean="0"/>
              <a:t>damping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4660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457200" y="4"/>
            <a:ext cx="8229600" cy="6476999"/>
            <a:chOff x="631620" y="347309"/>
            <a:chExt cx="7754074" cy="5971031"/>
          </a:xfrm>
        </p:grpSpPr>
        <p:sp>
          <p:nvSpPr>
            <p:cNvPr id="40" name="Trapezoid 39"/>
            <p:cNvSpPr/>
            <p:nvPr/>
          </p:nvSpPr>
          <p:spPr>
            <a:xfrm rot="10800000">
              <a:off x="1981200" y="1523999"/>
              <a:ext cx="5410200" cy="3446944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981199" y="1523999"/>
              <a:ext cx="914401" cy="340258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22" idx="0"/>
            </p:cNvCxnSpPr>
            <p:nvPr/>
          </p:nvCxnSpPr>
          <p:spPr>
            <a:xfrm flipH="1">
              <a:off x="6476644" y="1523999"/>
              <a:ext cx="914756" cy="33792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rc 21"/>
            <p:cNvSpPr/>
            <p:nvPr/>
          </p:nvSpPr>
          <p:spPr>
            <a:xfrm rot="5400000">
              <a:off x="3516880" y="3135880"/>
              <a:ext cx="2338840" cy="3581400"/>
            </a:xfrm>
            <a:prstGeom prst="arc">
              <a:avLst>
                <a:gd name="adj1" fmla="val 16155260"/>
                <a:gd name="adj2" fmla="val 5385205"/>
              </a:avLst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214773" y="1707811"/>
              <a:ext cx="5779241" cy="4610529"/>
              <a:chOff x="2318018" y="1713978"/>
              <a:chExt cx="5779241" cy="4610529"/>
            </a:xfrm>
            <a:solidFill>
              <a:schemeClr val="bg1">
                <a:lumMod val="65000"/>
              </a:schemeClr>
            </a:solidFill>
          </p:grpSpPr>
          <p:sp>
            <p:nvSpPr>
              <p:cNvPr id="32" name="Rectangle 31"/>
              <p:cNvSpPr/>
              <p:nvPr/>
            </p:nvSpPr>
            <p:spPr>
              <a:xfrm rot="6182934">
                <a:off x="4269578" y="4929196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0046203">
                <a:off x="2318018" y="488482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14410267">
                <a:off x="1950791" y="3025784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19992174">
                <a:off x="4004087" y="2172883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4876800" y="3322160"/>
                <a:ext cx="0" cy="7164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610100" y="3680380"/>
                <a:ext cx="5334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 rot="1863271">
                <a:off x="5390142" y="348677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Donut 10"/>
              <p:cNvSpPr/>
              <p:nvPr/>
            </p:nvSpPr>
            <p:spPr>
              <a:xfrm>
                <a:off x="3810000" y="2590800"/>
                <a:ext cx="2133600" cy="2057400"/>
              </a:xfrm>
              <a:prstGeom prst="donut">
                <a:avLst>
                  <a:gd name="adj" fmla="val 9908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Straight Connector 59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/>
            <p:cNvSpPr/>
            <p:nvPr/>
          </p:nvSpPr>
          <p:spPr>
            <a:xfrm>
              <a:off x="4319208" y="3247471"/>
              <a:ext cx="935192" cy="890689"/>
            </a:xfrm>
            <a:prstGeom prst="arc">
              <a:avLst>
                <a:gd name="adj1" fmla="val 12570733"/>
                <a:gd name="adj2" fmla="val 7398332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89334" y="3810000"/>
              <a:ext cx="546935" cy="340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UR</a:t>
              </a:r>
              <a:r>
                <a:rPr lang="es-ES" baseline="-25000" dirty="0" smtClean="0"/>
                <a:t>3</a:t>
              </a:r>
              <a:endParaRPr lang="en-US" dirty="0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631620" y="3429000"/>
              <a:ext cx="1435226" cy="1499999"/>
              <a:chOff x="631620" y="3429000"/>
              <a:chExt cx="1435226" cy="1499999"/>
            </a:xfrm>
          </p:grpSpPr>
          <p:cxnSp>
            <p:nvCxnSpPr>
              <p:cNvPr id="77" name="Straight Arrow Connector 76"/>
              <p:cNvCxnSpPr/>
              <p:nvPr/>
            </p:nvCxnSpPr>
            <p:spPr>
              <a:xfrm flipH="1">
                <a:off x="914400" y="480060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1914446" y="3810000"/>
                <a:ext cx="0" cy="9906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1762046" y="3429000"/>
                <a:ext cx="304800" cy="340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y</a:t>
                </a:r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31620" y="4588518"/>
                <a:ext cx="304800" cy="340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x</a:t>
                </a:r>
                <a:endParaRPr lang="en-US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819196" y="4685167"/>
                <a:ext cx="190499" cy="1884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857296" y="4721580"/>
                <a:ext cx="114300" cy="115594"/>
                <a:chOff x="1295400" y="3200400"/>
                <a:chExt cx="114300" cy="115594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295400" y="3200400"/>
                  <a:ext cx="114300" cy="1155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1295400" y="3200400"/>
                  <a:ext cx="114300" cy="1155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7" name="TextBox 96"/>
            <p:cNvSpPr txBox="1"/>
            <p:nvPr/>
          </p:nvSpPr>
          <p:spPr>
            <a:xfrm>
              <a:off x="2025969" y="4615934"/>
              <a:ext cx="304800" cy="340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z</a:t>
              </a:r>
              <a:endParaRPr lang="en-US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3440082" y="347309"/>
              <a:ext cx="4945612" cy="5361127"/>
              <a:chOff x="3440082" y="347309"/>
              <a:chExt cx="4945612" cy="5361127"/>
            </a:xfrm>
          </p:grpSpPr>
          <p:sp>
            <p:nvSpPr>
              <p:cNvPr id="99" name="Line Callout 1 (No Border) 98"/>
              <p:cNvSpPr/>
              <p:nvPr/>
            </p:nvSpPr>
            <p:spPr>
              <a:xfrm>
                <a:off x="5084088" y="347309"/>
                <a:ext cx="1744772" cy="605191"/>
              </a:xfrm>
              <a:prstGeom prst="callout1">
                <a:avLst>
                  <a:gd name="adj1" fmla="val 58097"/>
                  <a:gd name="adj2" fmla="val 400"/>
                  <a:gd name="adj3" fmla="val 177030"/>
                  <a:gd name="adj4" fmla="val -2878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err="1" smtClean="0">
                    <a:solidFill>
                      <a:schemeClr val="tx1"/>
                    </a:solidFill>
                  </a:rPr>
                  <a:t>Wing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box skin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Line Callout 1 (No Border) 99"/>
              <p:cNvSpPr/>
              <p:nvPr/>
            </p:nvSpPr>
            <p:spPr>
              <a:xfrm>
                <a:off x="6640922" y="4779376"/>
                <a:ext cx="1744772" cy="605191"/>
              </a:xfrm>
              <a:prstGeom prst="callout1">
                <a:avLst>
                  <a:gd name="adj1" fmla="val 14028"/>
                  <a:gd name="adj2" fmla="val 40798"/>
                  <a:gd name="adj3" fmla="val -133025"/>
                  <a:gd name="adj4" fmla="val 3782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/>
                    </a:solidFill>
                  </a:rPr>
                  <a:t>ligament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Line Callout 1 (No Border) 100"/>
              <p:cNvSpPr/>
              <p:nvPr/>
            </p:nvSpPr>
            <p:spPr>
              <a:xfrm>
                <a:off x="3440082" y="5103245"/>
                <a:ext cx="1744772" cy="605191"/>
              </a:xfrm>
              <a:prstGeom prst="callout1">
                <a:avLst>
                  <a:gd name="adj1" fmla="val 18750"/>
                  <a:gd name="adj2" fmla="val 77920"/>
                  <a:gd name="adj3" fmla="val -118860"/>
                  <a:gd name="adj4" fmla="val 10333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/>
                    </a:solidFill>
                  </a:rPr>
                  <a:t>node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662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3961491"/>
              </p:ext>
            </p:extLst>
          </p:nvPr>
        </p:nvGraphicFramePr>
        <p:xfrm>
          <a:off x="685800" y="685800"/>
          <a:ext cx="7848599" cy="5257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6270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2657439"/>
              </p:ext>
            </p:extLst>
          </p:nvPr>
        </p:nvGraphicFramePr>
        <p:xfrm>
          <a:off x="838200" y="990600"/>
          <a:ext cx="72390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690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8584632"/>
              </p:ext>
            </p:extLst>
          </p:nvPr>
        </p:nvGraphicFramePr>
        <p:xfrm>
          <a:off x="1504950" y="1143001"/>
          <a:ext cx="6953250" cy="3886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2994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678658"/>
              </p:ext>
            </p:extLst>
          </p:nvPr>
        </p:nvGraphicFramePr>
        <p:xfrm>
          <a:off x="1387928" y="1066800"/>
          <a:ext cx="6689272" cy="4199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8987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3535733"/>
              </p:ext>
            </p:extLst>
          </p:nvPr>
        </p:nvGraphicFramePr>
        <p:xfrm>
          <a:off x="1671637" y="1757362"/>
          <a:ext cx="5800725" cy="3343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7629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275568"/>
              </p:ext>
            </p:extLst>
          </p:nvPr>
        </p:nvGraphicFramePr>
        <p:xfrm>
          <a:off x="1447800" y="1447800"/>
          <a:ext cx="6636124" cy="3966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265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rapezoid 39"/>
          <p:cNvSpPr/>
          <p:nvPr/>
        </p:nvSpPr>
        <p:spPr>
          <a:xfrm rot="10800000">
            <a:off x="1981200" y="1524000"/>
            <a:ext cx="5410200" cy="3446944"/>
          </a:xfrm>
          <a:prstGeom prst="trapezoid">
            <a:avLst>
              <a:gd name="adj" fmla="val 26105"/>
            </a:avLst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c 21"/>
          <p:cNvSpPr/>
          <p:nvPr/>
        </p:nvSpPr>
        <p:spPr>
          <a:xfrm rot="5400000">
            <a:off x="3516880" y="3135880"/>
            <a:ext cx="2338840" cy="3581400"/>
          </a:xfrm>
          <a:prstGeom prst="arc">
            <a:avLst>
              <a:gd name="adj1" fmla="val 16155260"/>
              <a:gd name="adj2" fmla="val 5385205"/>
            </a:avLst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214778" y="1707815"/>
            <a:ext cx="5779241" cy="4610529"/>
            <a:chOff x="2318018" y="1713978"/>
            <a:chExt cx="5779241" cy="4610529"/>
          </a:xfrm>
          <a:solidFill>
            <a:schemeClr val="bg1">
              <a:lumMod val="65000"/>
            </a:schemeClr>
          </a:solidFill>
        </p:grpSpPr>
        <p:sp>
          <p:nvSpPr>
            <p:cNvPr id="32" name="Rectangle 31"/>
            <p:cNvSpPr/>
            <p:nvPr/>
          </p:nvSpPr>
          <p:spPr>
            <a:xfrm rot="6182934">
              <a:off x="4269578" y="4929196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0046203">
              <a:off x="2318018" y="4884828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rot="14410267">
              <a:off x="1950791" y="3025784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19992174">
              <a:off x="4004087" y="2172883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876800" y="3322160"/>
              <a:ext cx="0" cy="716440"/>
            </a:xfrm>
            <a:prstGeom prst="line">
              <a:avLst/>
            </a:prstGeom>
            <a:grpFill/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610100" y="3680380"/>
              <a:ext cx="533400" cy="0"/>
            </a:xfrm>
            <a:prstGeom prst="line">
              <a:avLst/>
            </a:prstGeom>
            <a:grpFill/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 rot="1863271">
              <a:off x="5390142" y="3486778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nut 10"/>
            <p:cNvSpPr/>
            <p:nvPr/>
          </p:nvSpPr>
          <p:spPr>
            <a:xfrm>
              <a:off x="3810000" y="2590800"/>
              <a:ext cx="2133600" cy="2057400"/>
            </a:xfrm>
            <a:prstGeom prst="donut">
              <a:avLst>
                <a:gd name="adj" fmla="val 990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043917" y="448540"/>
            <a:ext cx="5709295" cy="313616"/>
            <a:chOff x="1981199" y="1214791"/>
            <a:chExt cx="5709294" cy="31361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Arc 73"/>
          <p:cNvSpPr/>
          <p:nvPr/>
        </p:nvSpPr>
        <p:spPr>
          <a:xfrm>
            <a:off x="4319208" y="3247475"/>
            <a:ext cx="935192" cy="890689"/>
          </a:xfrm>
          <a:prstGeom prst="arc">
            <a:avLst>
              <a:gd name="adj1" fmla="val 12904630"/>
              <a:gd name="adj2" fmla="val 6693475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4161671" y="3768828"/>
            <a:ext cx="54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UR</a:t>
            </a:r>
            <a:r>
              <a:rPr lang="es-ES" baseline="-25000" dirty="0" smtClean="0"/>
              <a:t>3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981205" y="1523999"/>
            <a:ext cx="541020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106272" y="7812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823076" y="7812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440479" y="7812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631620" y="3429005"/>
            <a:ext cx="1435227" cy="1528851"/>
            <a:chOff x="631620" y="3429000"/>
            <a:chExt cx="1435226" cy="1528850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914400" y="4800600"/>
              <a:ext cx="990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1914446" y="3810000"/>
              <a:ext cx="0" cy="9906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762046" y="3429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y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31620" y="458851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x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1819196" y="4685167"/>
              <a:ext cx="190499" cy="1884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1857296" y="4721580"/>
              <a:ext cx="114300" cy="115594"/>
              <a:chOff x="1295400" y="3200400"/>
              <a:chExt cx="114300" cy="115594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1295400" y="3200400"/>
                <a:ext cx="114300" cy="1155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1295400" y="3200400"/>
                <a:ext cx="114300" cy="1155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>
            <a:off x="4103008" y="771764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794987" y="762313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530824" y="771764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263092" y="762313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053467" y="7812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124201" y="3674213"/>
            <a:ext cx="16493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895606" y="3779488"/>
            <a:ext cx="54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</a:t>
            </a:r>
            <a:r>
              <a:rPr lang="es-ES" baseline="-25000" dirty="0"/>
              <a:t>1</a:t>
            </a:r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2106268" y="1086002"/>
            <a:ext cx="1017931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/>
          <p:cNvSpPr/>
          <p:nvPr/>
        </p:nvSpPr>
        <p:spPr>
          <a:xfrm rot="10800000">
            <a:off x="3497376" y="1086002"/>
            <a:ext cx="1017931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/>
          <p:cNvSpPr/>
          <p:nvPr/>
        </p:nvSpPr>
        <p:spPr>
          <a:xfrm rot="10800000">
            <a:off x="4804696" y="1095458"/>
            <a:ext cx="1017931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 rot="10800000">
            <a:off x="6363945" y="1104978"/>
            <a:ext cx="1017931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29086" y="169163"/>
            <a:ext cx="7956615" cy="5469639"/>
            <a:chOff x="3103256" y="169161"/>
            <a:chExt cx="5282438" cy="5469639"/>
          </a:xfrm>
        </p:grpSpPr>
        <p:sp>
          <p:nvSpPr>
            <p:cNvPr id="80" name="Line Callout 1 (No Border) 79"/>
            <p:cNvSpPr/>
            <p:nvPr/>
          </p:nvSpPr>
          <p:spPr>
            <a:xfrm>
              <a:off x="3103256" y="169161"/>
              <a:ext cx="1744772" cy="605191"/>
            </a:xfrm>
            <a:prstGeom prst="callout1">
              <a:avLst>
                <a:gd name="adj1" fmla="val 48654"/>
                <a:gd name="adj2" fmla="val 55491"/>
                <a:gd name="adj3" fmla="val 66859"/>
                <a:gd name="adj4" fmla="val 62554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err="1" smtClean="0">
                  <a:solidFill>
                    <a:schemeClr val="tx1"/>
                  </a:solidFill>
                </a:rPr>
                <a:t>Wing</a:t>
              </a:r>
              <a:r>
                <a:rPr lang="es-ES" dirty="0" smtClean="0">
                  <a:solidFill>
                    <a:schemeClr val="tx1"/>
                  </a:solidFill>
                </a:rPr>
                <a:t> box skin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Line Callout 1 (No Border) 80"/>
            <p:cNvSpPr/>
            <p:nvPr/>
          </p:nvSpPr>
          <p:spPr>
            <a:xfrm>
              <a:off x="7151751" y="4779376"/>
              <a:ext cx="1233943" cy="605191"/>
            </a:xfrm>
            <a:prstGeom prst="callout1">
              <a:avLst>
                <a:gd name="adj1" fmla="val 14028"/>
                <a:gd name="adj2" fmla="val 40798"/>
                <a:gd name="adj3" fmla="val -133025"/>
                <a:gd name="adj4" fmla="val 37821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err="1" smtClean="0">
                  <a:solidFill>
                    <a:schemeClr val="tx1"/>
                  </a:solidFill>
                </a:rPr>
                <a:t>Lattice</a:t>
              </a:r>
              <a:r>
                <a:rPr lang="es-ES" dirty="0" smtClean="0">
                  <a:solidFill>
                    <a:schemeClr val="tx1"/>
                  </a:solidFill>
                </a:rPr>
                <a:t> </a:t>
              </a:r>
              <a:r>
                <a:rPr lang="es-ES" dirty="0" err="1" smtClean="0">
                  <a:solidFill>
                    <a:schemeClr val="tx1"/>
                  </a:solidFill>
                </a:rPr>
                <a:t>ligament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Line Callout 1 (No Border) 81"/>
            <p:cNvSpPr/>
            <p:nvPr/>
          </p:nvSpPr>
          <p:spPr>
            <a:xfrm>
              <a:off x="4451478" y="5103245"/>
              <a:ext cx="1550324" cy="535555"/>
            </a:xfrm>
            <a:prstGeom prst="callout1">
              <a:avLst>
                <a:gd name="adj1" fmla="val 18750"/>
                <a:gd name="adj2" fmla="val 77920"/>
                <a:gd name="adj3" fmla="val -118860"/>
                <a:gd name="adj4" fmla="val 103331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dirty="0" err="1" smtClean="0">
                  <a:solidFill>
                    <a:schemeClr val="tx1"/>
                  </a:solidFill>
                </a:rPr>
                <a:t>Lattice</a:t>
              </a:r>
              <a:r>
                <a:rPr lang="es-ES" dirty="0" smtClean="0">
                  <a:solidFill>
                    <a:schemeClr val="tx1"/>
                  </a:solidFill>
                </a:rPr>
                <a:t> </a:t>
              </a:r>
              <a:r>
                <a:rPr lang="es-ES" dirty="0" err="1" smtClean="0">
                  <a:solidFill>
                    <a:schemeClr val="tx1"/>
                  </a:solidFill>
                </a:rPr>
                <a:t>node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1971597" y="4630336"/>
            <a:ext cx="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47801"/>
            <a:ext cx="9510211" cy="395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3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3"/>
          <a:stretch/>
        </p:blipFill>
        <p:spPr>
          <a:xfrm>
            <a:off x="771526" y="1413302"/>
            <a:ext cx="8470389" cy="38342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9" r="89658"/>
          <a:stretch/>
        </p:blipFill>
        <p:spPr>
          <a:xfrm>
            <a:off x="-152400" y="3846215"/>
            <a:ext cx="1524000" cy="1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00"/>
          <a:stretch/>
        </p:blipFill>
        <p:spPr>
          <a:xfrm>
            <a:off x="-30563" y="333375"/>
            <a:ext cx="9174564" cy="5729626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876426" y="971551"/>
            <a:ext cx="7038975" cy="5648325"/>
            <a:chOff x="1876425" y="971550"/>
            <a:chExt cx="7038975" cy="5648325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2057400" y="5257800"/>
              <a:ext cx="6324600" cy="13335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8839200" y="990600"/>
              <a:ext cx="0" cy="37338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76425" y="5934075"/>
              <a:ext cx="15240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305800" y="4724400"/>
              <a:ext cx="1524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82000" y="4733925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8458200" y="971550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 rot="20841200">
            <a:off x="5029200" y="606300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8793564" y="248233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" y="1371600"/>
            <a:ext cx="10061408" cy="417850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914400" y="1251054"/>
            <a:ext cx="7534869" cy="4540146"/>
            <a:chOff x="914400" y="1251054"/>
            <a:chExt cx="7534869" cy="4540146"/>
          </a:xfrm>
        </p:grpSpPr>
        <p:grpSp>
          <p:nvGrpSpPr>
            <p:cNvPr id="21" name="Group 20"/>
            <p:cNvGrpSpPr/>
            <p:nvPr/>
          </p:nvGrpSpPr>
          <p:grpSpPr>
            <a:xfrm>
              <a:off x="990600" y="1481785"/>
              <a:ext cx="7391400" cy="4068323"/>
              <a:chOff x="990600" y="1481785"/>
              <a:chExt cx="7696200" cy="4068323"/>
            </a:xfrm>
          </p:grpSpPr>
          <p:sp>
            <p:nvSpPr>
              <p:cNvPr id="9" name="Rectangle 8"/>
              <p:cNvSpPr/>
              <p:nvPr/>
            </p:nvSpPr>
            <p:spPr>
              <a:xfrm flipV="1">
                <a:off x="990600" y="3119193"/>
                <a:ext cx="7696200" cy="6833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 flipV="1">
                <a:off x="990600" y="4866786"/>
                <a:ext cx="7696200" cy="6833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flipV="1">
                <a:off x="990600" y="1481785"/>
                <a:ext cx="7696200" cy="6833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14400" y="1251054"/>
              <a:ext cx="7534869" cy="4540146"/>
              <a:chOff x="914400" y="1251054"/>
              <a:chExt cx="7534869" cy="454014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917898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883296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10000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14400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782269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747667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74371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778771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182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66907" y="533399"/>
            <a:ext cx="7897604" cy="3279879"/>
            <a:chOff x="168442" y="1695138"/>
            <a:chExt cx="8746958" cy="363261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442" y="1695138"/>
              <a:ext cx="8746958" cy="3632616"/>
            </a:xfrm>
            <a:prstGeom prst="rect">
              <a:avLst/>
            </a:prstGeom>
          </p:spPr>
        </p:pic>
        <p:cxnSp>
          <p:nvCxnSpPr>
            <p:cNvPr id="3" name="Straight Connector 2"/>
            <p:cNvCxnSpPr/>
            <p:nvPr/>
          </p:nvCxnSpPr>
          <p:spPr>
            <a:xfrm>
              <a:off x="1578456" y="3220245"/>
              <a:ext cx="0" cy="777149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295400" y="3608819"/>
              <a:ext cx="6096000" cy="0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6683856" y="3228614"/>
              <a:ext cx="0" cy="777149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143000" y="3352800"/>
              <a:ext cx="838200" cy="53340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rot="19431698">
              <a:off x="1630401" y="3093065"/>
              <a:ext cx="381000" cy="409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r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578456" y="4876800"/>
              <a:ext cx="2536344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114800" y="3705225"/>
              <a:ext cx="0" cy="1247775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578456" y="4005763"/>
              <a:ext cx="0" cy="1023437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029200" y="3003006"/>
              <a:ext cx="266700" cy="994388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5029200" y="2895600"/>
              <a:ext cx="457200" cy="14051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5295900" y="3770951"/>
              <a:ext cx="457200" cy="14051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 rot="20727124">
              <a:off x="5162551" y="2570940"/>
              <a:ext cx="323849" cy="409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A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 rot="20727124">
              <a:off x="5388985" y="3500699"/>
              <a:ext cx="323849" cy="409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A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84702" y="4514852"/>
              <a:ext cx="323849" cy="409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L</a:t>
              </a:r>
              <a:endParaRPr lang="en-US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705056" y="3956501"/>
            <a:ext cx="5320992" cy="1640316"/>
            <a:chOff x="949865" y="4338952"/>
            <a:chExt cx="6959060" cy="2145289"/>
          </a:xfrm>
        </p:grpSpPr>
        <p:sp>
          <p:nvSpPr>
            <p:cNvPr id="88" name="TextBox 87"/>
            <p:cNvSpPr txBox="1"/>
            <p:nvPr/>
          </p:nvSpPr>
          <p:spPr>
            <a:xfrm rot="14827580">
              <a:off x="1115181" y="5159810"/>
              <a:ext cx="152400" cy="483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t</a:t>
              </a:r>
              <a:endParaRPr lang="en-US" dirty="0"/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1197932" y="4804574"/>
              <a:ext cx="5660068" cy="1282098"/>
              <a:chOff x="1676400" y="4443313"/>
              <a:chExt cx="5660068" cy="128209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flipH="1">
                <a:off x="6781800" y="4554238"/>
                <a:ext cx="152400" cy="397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Group 127"/>
              <p:cNvGrpSpPr/>
              <p:nvPr/>
            </p:nvGrpSpPr>
            <p:grpSpPr>
              <a:xfrm>
                <a:off x="1676400" y="4443313"/>
                <a:ext cx="5660068" cy="1282098"/>
                <a:chOff x="1676400" y="4443313"/>
                <a:chExt cx="5660068" cy="1282098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 flipH="1">
                  <a:off x="1676400" y="4562278"/>
                  <a:ext cx="519578" cy="1905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1828800" y="4953000"/>
                  <a:ext cx="457200" cy="1829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1752600" y="4752778"/>
                  <a:ext cx="137421" cy="35262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6858000" y="4876800"/>
                  <a:ext cx="0" cy="84861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flipV="1">
                  <a:off x="2313049" y="4876799"/>
                  <a:ext cx="0" cy="84861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flipH="1">
                  <a:off x="2313049" y="5653726"/>
                  <a:ext cx="454495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flipV="1">
                  <a:off x="5321300" y="4443313"/>
                  <a:ext cx="2015168" cy="889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" name="Straight Connector 8"/>
            <p:cNvCxnSpPr/>
            <p:nvPr/>
          </p:nvCxnSpPr>
          <p:spPr>
            <a:xfrm flipH="1">
              <a:off x="1842072" y="4872353"/>
              <a:ext cx="117070" cy="21330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1889678" y="4804574"/>
              <a:ext cx="243922" cy="43348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1405568" y="4338952"/>
              <a:ext cx="6503357" cy="2145289"/>
              <a:chOff x="1884036" y="3977691"/>
              <a:chExt cx="6503357" cy="2145289"/>
            </a:xfrm>
          </p:grpSpPr>
          <p:sp>
            <p:nvSpPr>
              <p:cNvPr id="52" name="Arc 51"/>
              <p:cNvSpPr/>
              <p:nvPr/>
            </p:nvSpPr>
            <p:spPr>
              <a:xfrm>
                <a:off x="1884036" y="4648201"/>
                <a:ext cx="5379999" cy="1447800"/>
              </a:xfrm>
              <a:prstGeom prst="arc">
                <a:avLst>
                  <a:gd name="adj1" fmla="val 11452897"/>
                  <a:gd name="adj2" fmla="val 20959912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Arc 41"/>
              <p:cNvSpPr/>
              <p:nvPr/>
            </p:nvSpPr>
            <p:spPr>
              <a:xfrm>
                <a:off x="1884036" y="4267201"/>
                <a:ext cx="5379999" cy="1143000"/>
              </a:xfrm>
              <a:prstGeom prst="arc">
                <a:avLst>
                  <a:gd name="adj1" fmla="val 11217089"/>
                  <a:gd name="adj2" fmla="val 2119607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/>
              <p:cNvCxnSpPr>
                <a:stCxn id="42" idx="0"/>
                <a:endCxn id="52" idx="0"/>
              </p:cNvCxnSpPr>
              <p:nvPr/>
            </p:nvCxnSpPr>
            <p:spPr>
              <a:xfrm>
                <a:off x="2240940" y="4554238"/>
                <a:ext cx="144218" cy="397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Arc 57"/>
              <p:cNvSpPr/>
              <p:nvPr/>
            </p:nvSpPr>
            <p:spPr>
              <a:xfrm>
                <a:off x="1890021" y="4443313"/>
                <a:ext cx="5379999" cy="1347888"/>
              </a:xfrm>
              <a:prstGeom prst="arc">
                <a:avLst>
                  <a:gd name="adj1" fmla="val 11374812"/>
                  <a:gd name="adj2" fmla="val 21034195"/>
                </a:avLst>
              </a:prstGeom>
              <a:ln w="952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905625" y="5277676"/>
                <a:ext cx="1481768" cy="845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err="1" smtClean="0"/>
                  <a:t>Cut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view</a:t>
                </a:r>
                <a:r>
                  <a:rPr lang="es-ES" dirty="0" smtClean="0"/>
                  <a:t/>
                </a:r>
                <a:br>
                  <a:rPr lang="es-ES" dirty="0" smtClean="0"/>
                </a:br>
                <a:r>
                  <a:rPr lang="es-ES" dirty="0" smtClean="0"/>
                  <a:t>A-A</a:t>
                </a:r>
                <a:endParaRPr lang="en-US" dirty="0"/>
              </a:p>
            </p:txBody>
          </p:sp>
          <p:cxnSp>
            <p:nvCxnSpPr>
              <p:cNvPr id="103" name="Straight Connector 102"/>
              <p:cNvCxnSpPr/>
              <p:nvPr/>
            </p:nvCxnSpPr>
            <p:spPr>
              <a:xfrm>
                <a:off x="2002468" y="4739336"/>
                <a:ext cx="5105400" cy="13442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4622158" y="3977691"/>
                <a:ext cx="0" cy="1066801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1"/>
              <p:nvPr/>
            </p:nvSpPr>
            <p:spPr>
              <a:xfrm>
                <a:off x="4411324" y="5231520"/>
                <a:ext cx="266699" cy="483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B</a:t>
                </a:r>
                <a:endParaRPr lang="en-US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 rot="16200000">
                <a:off x="6952002" y="4025685"/>
                <a:ext cx="266700" cy="483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e</a:t>
                </a:r>
                <a:endParaRPr lang="en-US" dirty="0"/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 flipH="1">
              <a:off x="2016401" y="4800600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209800" y="4741595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2362201" y="4724400"/>
              <a:ext cx="251065" cy="4365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24960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26308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765666" y="4678086"/>
              <a:ext cx="269600" cy="42804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2911853" y="4678086"/>
              <a:ext cx="269598" cy="4075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3048000" y="4639216"/>
              <a:ext cx="269600" cy="44644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22326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336332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3498120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4756762" y="4872030"/>
              <a:ext cx="287889" cy="925155"/>
              <a:chOff x="4614111" y="4862462"/>
              <a:chExt cx="287889" cy="925155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 flipV="1">
                <a:off x="4842832" y="4862462"/>
                <a:ext cx="59168" cy="600616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 flipV="1">
                <a:off x="4648200" y="5286767"/>
                <a:ext cx="194632" cy="1763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4614111" y="5286767"/>
                <a:ext cx="34090" cy="50085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/>
            <p:cNvSpPr txBox="1"/>
            <p:nvPr/>
          </p:nvSpPr>
          <p:spPr>
            <a:xfrm rot="16456087">
              <a:off x="4444453" y="5383223"/>
              <a:ext cx="266700" cy="483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R</a:t>
              </a:r>
              <a:endParaRPr lang="en-US" dirty="0"/>
            </a:p>
          </p:txBody>
        </p:sp>
        <p:cxnSp>
          <p:nvCxnSpPr>
            <p:cNvPr id="80" name="Straight Connector 79"/>
            <p:cNvCxnSpPr/>
            <p:nvPr/>
          </p:nvCxnSpPr>
          <p:spPr>
            <a:xfrm flipH="1">
              <a:off x="3623395" y="462281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3742969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3892995" y="4628462"/>
              <a:ext cx="254374" cy="381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4020182" y="4619843"/>
              <a:ext cx="247018" cy="38961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4124325" y="4613915"/>
              <a:ext cx="257175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4232737" y="4619843"/>
              <a:ext cx="263063" cy="4035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4333456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4443033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4549258" y="4678086"/>
              <a:ext cx="232116" cy="3518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653410" y="463921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4761532" y="4678086"/>
              <a:ext cx="246400" cy="37106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4875588" y="4653274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4981813" y="4678087"/>
              <a:ext cx="241881" cy="3766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5076559" y="4678087"/>
              <a:ext cx="257441" cy="39500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5183267" y="4724400"/>
              <a:ext cx="226933" cy="3612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5275400" y="4724400"/>
              <a:ext cx="249100" cy="36844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5366612" y="4712565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5486400" y="4741595"/>
              <a:ext cx="269600" cy="38427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5565695" y="474836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5664776" y="4800600"/>
              <a:ext cx="234523" cy="3492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5768815" y="4814652"/>
              <a:ext cx="226895" cy="33788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5873395" y="4848251"/>
              <a:ext cx="222605" cy="33149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5976660" y="4854011"/>
              <a:ext cx="245453" cy="36551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6096000" y="4869326"/>
              <a:ext cx="247626" cy="36873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42" idx="2"/>
            </p:cNvCxnSpPr>
            <p:nvPr/>
          </p:nvCxnSpPr>
          <p:spPr>
            <a:xfrm flipH="1">
              <a:off x="6186132" y="4922398"/>
              <a:ext cx="260869" cy="35639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6673334" y="5114039"/>
              <a:ext cx="18466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6791551" y="4823550"/>
              <a:ext cx="663" cy="286806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6785566" y="4446324"/>
              <a:ext cx="5986" cy="351728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 flipV="1">
              <a:off x="6791552" y="5110356"/>
              <a:ext cx="662" cy="18597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 rot="10800000">
            <a:off x="262565" y="4823341"/>
            <a:ext cx="4118196" cy="1604581"/>
            <a:chOff x="1405568" y="4358710"/>
            <a:chExt cx="5385984" cy="2098552"/>
          </a:xfrm>
        </p:grpSpPr>
        <p:cxnSp>
          <p:nvCxnSpPr>
            <p:cNvPr id="200" name="Straight Connector 199"/>
            <p:cNvCxnSpPr/>
            <p:nvPr/>
          </p:nvCxnSpPr>
          <p:spPr>
            <a:xfrm flipH="1">
              <a:off x="6303332" y="4915499"/>
              <a:ext cx="152400" cy="397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>
              <a:off x="1842072" y="4872353"/>
              <a:ext cx="117070" cy="21330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1889678" y="4804574"/>
              <a:ext cx="243922" cy="43348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Group 144"/>
            <p:cNvGrpSpPr/>
            <p:nvPr/>
          </p:nvGrpSpPr>
          <p:grpSpPr>
            <a:xfrm>
              <a:off x="1405568" y="4358710"/>
              <a:ext cx="5385984" cy="2098552"/>
              <a:chOff x="1884036" y="3997449"/>
              <a:chExt cx="5385984" cy="2098552"/>
            </a:xfrm>
          </p:grpSpPr>
          <p:sp>
            <p:nvSpPr>
              <p:cNvPr id="191" name="Arc 190"/>
              <p:cNvSpPr/>
              <p:nvPr/>
            </p:nvSpPr>
            <p:spPr>
              <a:xfrm>
                <a:off x="1884036" y="4648201"/>
                <a:ext cx="5379999" cy="1447800"/>
              </a:xfrm>
              <a:prstGeom prst="arc">
                <a:avLst>
                  <a:gd name="adj1" fmla="val 11452897"/>
                  <a:gd name="adj2" fmla="val 20959912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Arc 191"/>
              <p:cNvSpPr/>
              <p:nvPr/>
            </p:nvSpPr>
            <p:spPr>
              <a:xfrm>
                <a:off x="1884036" y="4267201"/>
                <a:ext cx="5379999" cy="1143000"/>
              </a:xfrm>
              <a:prstGeom prst="arc">
                <a:avLst>
                  <a:gd name="adj1" fmla="val 11217089"/>
                  <a:gd name="adj2" fmla="val 2119607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Connector 192"/>
              <p:cNvCxnSpPr>
                <a:stCxn id="192" idx="0"/>
                <a:endCxn id="191" idx="0"/>
              </p:cNvCxnSpPr>
              <p:nvPr/>
            </p:nvCxnSpPr>
            <p:spPr>
              <a:xfrm>
                <a:off x="2240940" y="4554238"/>
                <a:ext cx="144218" cy="397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Arc 193"/>
              <p:cNvSpPr/>
              <p:nvPr/>
            </p:nvSpPr>
            <p:spPr>
              <a:xfrm>
                <a:off x="1890021" y="4443313"/>
                <a:ext cx="5379999" cy="1347888"/>
              </a:xfrm>
              <a:prstGeom prst="arc">
                <a:avLst>
                  <a:gd name="adj1" fmla="val 11374812"/>
                  <a:gd name="adj2" fmla="val 21034195"/>
                </a:avLst>
              </a:prstGeom>
              <a:ln w="952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/>
              <p:cNvCxnSpPr/>
              <p:nvPr/>
            </p:nvCxnSpPr>
            <p:spPr>
              <a:xfrm>
                <a:off x="2002468" y="4739336"/>
                <a:ext cx="5105400" cy="13442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4605203" y="3997449"/>
                <a:ext cx="0" cy="1066801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 flipH="1">
              <a:off x="2016401" y="4800600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2209800" y="4741595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>
              <a:off x="2362201" y="4724400"/>
              <a:ext cx="251065" cy="4365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H="1">
              <a:off x="24960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26308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H="1">
              <a:off x="2765666" y="4678086"/>
              <a:ext cx="269600" cy="42804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H="1">
              <a:off x="2911853" y="4678086"/>
              <a:ext cx="269598" cy="4075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3048000" y="4639216"/>
              <a:ext cx="269600" cy="44644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H="1">
              <a:off x="322326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>
              <a:off x="336332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3498120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H="1">
              <a:off x="3623395" y="462281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H="1">
              <a:off x="3742969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3892995" y="4628462"/>
              <a:ext cx="254374" cy="381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1">
              <a:off x="4020182" y="4619843"/>
              <a:ext cx="247018" cy="38961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H="1">
              <a:off x="4124325" y="4613915"/>
              <a:ext cx="257175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H="1">
              <a:off x="4232737" y="4619843"/>
              <a:ext cx="263063" cy="4035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H="1">
              <a:off x="4333456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4443033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4549258" y="4678086"/>
              <a:ext cx="232116" cy="3518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4653410" y="463921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H="1">
              <a:off x="4761532" y="4678086"/>
              <a:ext cx="246400" cy="37106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4875588" y="4653274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>
              <a:off x="4981813" y="4678087"/>
              <a:ext cx="241881" cy="3766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>
              <a:off x="5076559" y="4678087"/>
              <a:ext cx="257441" cy="39500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H="1">
              <a:off x="5183267" y="4724400"/>
              <a:ext cx="226933" cy="3612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H="1">
              <a:off x="5275400" y="4724400"/>
              <a:ext cx="249100" cy="36844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>
              <a:off x="5366612" y="4712565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>
              <a:off x="5486400" y="4741595"/>
              <a:ext cx="269600" cy="38427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H="1">
              <a:off x="5565695" y="474836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5664776" y="4800600"/>
              <a:ext cx="234523" cy="3492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H="1">
              <a:off x="5768815" y="4814652"/>
              <a:ext cx="226895" cy="33788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>
              <a:off x="5873395" y="4848251"/>
              <a:ext cx="222605" cy="33149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>
              <a:off x="5976660" y="4854011"/>
              <a:ext cx="245453" cy="36551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>
              <a:off x="6096000" y="4869326"/>
              <a:ext cx="247626" cy="36873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stCxn id="192" idx="2"/>
            </p:cNvCxnSpPr>
            <p:nvPr/>
          </p:nvCxnSpPr>
          <p:spPr>
            <a:xfrm flipH="1">
              <a:off x="6186132" y="4922398"/>
              <a:ext cx="260869" cy="35639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/>
          <p:cNvSpPr txBox="1"/>
          <p:nvPr/>
        </p:nvSpPr>
        <p:spPr>
          <a:xfrm>
            <a:off x="1646315" y="4904539"/>
            <a:ext cx="1132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Cut</a:t>
            </a:r>
            <a:r>
              <a:rPr lang="es-ES" dirty="0" smtClean="0"/>
              <a:t> </a:t>
            </a:r>
            <a:r>
              <a:rPr lang="es-ES" dirty="0" err="1" smtClean="0"/>
              <a:t>view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>B</a:t>
            </a:r>
            <a:r>
              <a:rPr lang="es-ES" dirty="0" smtClean="0"/>
              <a:t>-B</a:t>
            </a:r>
            <a:endParaRPr lang="en-US" dirty="0"/>
          </a:p>
        </p:txBody>
      </p:sp>
      <p:cxnSp>
        <p:nvCxnSpPr>
          <p:cNvPr id="210" name="Straight Arrow Connector 209"/>
          <p:cNvCxnSpPr/>
          <p:nvPr/>
        </p:nvCxnSpPr>
        <p:spPr>
          <a:xfrm>
            <a:off x="3244920" y="2064783"/>
            <a:ext cx="240803" cy="89783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flipV="1">
            <a:off x="3244920" y="1967806"/>
            <a:ext cx="412805" cy="126866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flipV="1">
            <a:off x="3485723" y="2758159"/>
            <a:ext cx="412805" cy="126866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 rot="20727124">
            <a:off x="3365321" y="1674672"/>
            <a:ext cx="29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</a:t>
            </a:r>
            <a:endParaRPr lang="en-US" dirty="0"/>
          </a:p>
        </p:txBody>
      </p:sp>
      <p:sp>
        <p:nvSpPr>
          <p:cNvPr id="214" name="TextBox 213"/>
          <p:cNvSpPr txBox="1"/>
          <p:nvPr/>
        </p:nvSpPr>
        <p:spPr>
          <a:xfrm rot="20727124">
            <a:off x="3555621" y="2515561"/>
            <a:ext cx="29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84"/>
          <a:stretch/>
        </p:blipFill>
        <p:spPr>
          <a:xfrm>
            <a:off x="152401" y="152401"/>
            <a:ext cx="8610601" cy="645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0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230</Words>
  <Application>Microsoft Office PowerPoint</Application>
  <PresentationFormat>On-screen Show (4:3)</PresentationFormat>
  <Paragraphs>97</Paragraphs>
  <Slides>25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Valverde</dc:creator>
  <cp:lastModifiedBy>Alejandro Valverde</cp:lastModifiedBy>
  <cp:revision>63</cp:revision>
  <cp:lastPrinted>2017-08-14T14:02:41Z</cp:lastPrinted>
  <dcterms:created xsi:type="dcterms:W3CDTF">2017-08-01T13:02:33Z</dcterms:created>
  <dcterms:modified xsi:type="dcterms:W3CDTF">2017-08-14T21:05:52Z</dcterms:modified>
</cp:coreProperties>
</file>