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6E6E6"/>
    <a:srgbClr val="8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6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86-416D-9E07-C5338B057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14656"/>
        <c:axId val="38020224"/>
      </c:scatterChart>
      <c:valAx>
        <c:axId val="32614656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Wing-box thickness 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38020224"/>
        <c:crosses val="autoZero"/>
        <c:crossBetween val="midCat"/>
      </c:valAx>
      <c:valAx>
        <c:axId val="38020224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32614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para_N!$J$8:$O$8</c:f>
              <c:numCache>
                <c:formatCode>General</c:formatCode>
                <c:ptCount val="6"/>
                <c:pt idx="0">
                  <c:v>611.88229999999999</c:v>
                </c:pt>
                <c:pt idx="1">
                  <c:v>713.86699999999996</c:v>
                </c:pt>
                <c:pt idx="2">
                  <c:v>815.84</c:v>
                </c:pt>
                <c:pt idx="3">
                  <c:v>917.82</c:v>
                </c:pt>
                <c:pt idx="4">
                  <c:v>1019.8</c:v>
                </c:pt>
                <c:pt idx="5">
                  <c:v>1121.78</c:v>
                </c:pt>
              </c:numCache>
            </c:numRef>
          </c:xVal>
          <c:yVal>
            <c:numRef>
              <c:f>para_N!$C$10:$G$10</c:f>
              <c:numCache>
                <c:formatCode>General</c:formatCode>
                <c:ptCount val="5"/>
                <c:pt idx="0">
                  <c:v>491.05</c:v>
                </c:pt>
                <c:pt idx="1">
                  <c:v>409.71000000000004</c:v>
                </c:pt>
                <c:pt idx="2">
                  <c:v>376.74</c:v>
                </c:pt>
                <c:pt idx="3">
                  <c:v>333.2</c:v>
                </c:pt>
                <c:pt idx="4">
                  <c:v>297.99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EE-4925-8041-859093253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22528"/>
        <c:axId val="38023104"/>
      </c:scatterChart>
      <c:valAx>
        <c:axId val="38022528"/>
        <c:scaling>
          <c:orientation val="minMax"/>
          <c:max val="1100"/>
          <c:min val="60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Wing-box length</a:t>
                </a:r>
                <a:r>
                  <a:rPr lang="en-US" sz="2400" baseline="0" dirty="0"/>
                  <a:t> </a:t>
                </a:r>
                <a:r>
                  <a:rPr lang="en-US" sz="24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38023104"/>
        <c:crosses val="autoZero"/>
        <c:crossBetween val="midCat"/>
      </c:valAx>
      <c:valAx>
        <c:axId val="38023104"/>
        <c:scaling>
          <c:orientation val="minMax"/>
          <c:max val="600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38022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9C1-4C3D-B991-CFD14D195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59648"/>
        <c:axId val="124060224"/>
      </c:scatterChart>
      <c:valAx>
        <c:axId val="124059648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Chiral eccentricity (-)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24060224"/>
        <c:crosses val="autoZero"/>
        <c:crossBetween val="midCat"/>
      </c:valAx>
      <c:valAx>
        <c:axId val="124060224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24059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16-43B5-9AC3-353662DA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62528"/>
        <c:axId val="124063104"/>
      </c:scatterChart>
      <c:valAx>
        <c:axId val="124062528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</a:t>
                </a:r>
                <a:r>
                  <a:rPr lang="en-US" sz="2400" baseline="0" dirty="0"/>
                  <a:t> node depth (mm)</a:t>
                </a:r>
                <a:endParaRPr lang="en-US" sz="2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63104"/>
        <c:crosses val="autoZero"/>
        <c:crossBetween val="midCat"/>
      </c:valAx>
      <c:valAx>
        <c:axId val="124063104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62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AA-49D7-A4CD-75A076D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65408"/>
        <c:axId val="124065984"/>
      </c:scatterChart>
      <c:valAx>
        <c:axId val="124065408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node</a:t>
                </a:r>
                <a:r>
                  <a:rPr lang="en-US" sz="2400" baseline="0" dirty="0"/>
                  <a:t> radius (mm)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9473041268777576"/>
              <c:y val="0.904827938174395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65984"/>
        <c:crosses val="autoZero"/>
        <c:crossBetween val="midCat"/>
      </c:valAx>
      <c:valAx>
        <c:axId val="124065984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654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4A-46DB-89D0-8E52FBCCA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84800"/>
        <c:axId val="124085376"/>
      </c:scatterChart>
      <c:valAx>
        <c:axId val="124084800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ligament</a:t>
                </a:r>
                <a:r>
                  <a:rPr lang="en-US" sz="2400" baseline="0" dirty="0"/>
                  <a:t> </a:t>
                </a:r>
                <a:r>
                  <a:rPr lang="en-US" sz="2400" dirty="0"/>
                  <a:t>length</a:t>
                </a:r>
                <a:r>
                  <a:rPr lang="en-US" sz="2400" baseline="0" dirty="0"/>
                  <a:t> </a:t>
                </a:r>
                <a:r>
                  <a:rPr lang="en-US" sz="24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85376"/>
        <c:crosses val="autoZero"/>
        <c:crossBetween val="midCat"/>
      </c:valAx>
      <c:valAx>
        <c:axId val="124085376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84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1F0-4E84-9D27-09CC193C1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87680"/>
        <c:axId val="124088256"/>
      </c:scatterChart>
      <c:valAx>
        <c:axId val="124087680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lattice</a:t>
                </a:r>
                <a:r>
                  <a:rPr lang="en-US" sz="2400" baseline="0" dirty="0"/>
                  <a:t> thickness </a:t>
                </a:r>
                <a:r>
                  <a:rPr lang="en-US" sz="24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88256"/>
        <c:crosses val="autoZero"/>
        <c:crossBetween val="midCat"/>
      </c:valAx>
      <c:valAx>
        <c:axId val="124088256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876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495800"/>
            <a:ext cx="2295763" cy="1539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W</a:t>
            </a:r>
            <a:r>
              <a:rPr lang="es-ES" sz="2200" baseline="-25000" dirty="0" err="1"/>
              <a:t>closed</a:t>
            </a:r>
            <a:endParaRPr lang="en-US" sz="22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H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W</a:t>
            </a:r>
            <a:r>
              <a:rPr lang="es-ES" sz="2200" baseline="-25000" dirty="0" err="1"/>
              <a:t>open</a:t>
            </a:r>
            <a:endParaRPr lang="en-US" sz="2200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H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45°</a:t>
            </a:r>
            <a:endParaRPr lang="en-US" sz="22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57489" y="493597"/>
            <a:ext cx="430887" cy="1896287"/>
            <a:chOff x="3257491" y="493597"/>
            <a:chExt cx="430887" cy="189628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83618" y="443027"/>
            <a:ext cx="430887" cy="1896287"/>
            <a:chOff x="3257491" y="493597"/>
            <a:chExt cx="430887" cy="189628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8149603" y="1659232"/>
            <a:ext cx="25526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49603" y="1817325"/>
            <a:ext cx="255262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978748" y="443027"/>
            <a:ext cx="430887" cy="1730559"/>
            <a:chOff x="3235239" y="493597"/>
            <a:chExt cx="430887" cy="1730559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3596602" y="1874921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2805941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A/2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96602" y="888770"/>
              <a:ext cx="0" cy="8229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752109" cy="5953582"/>
            <a:chOff x="1447800" y="1981200"/>
            <a:chExt cx="5497186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12025" y="3207648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t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76450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Ø r</a:t>
              </a:r>
              <a:endParaRPr lang="en-US" sz="2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5011" y="357976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B</a:t>
              </a:r>
              <a:endParaRPr lang="en-US" sz="22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2761"/>
            <a:ext cx="8207459" cy="371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3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Wing-box C-profile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4876799"/>
            <a:ext cx="838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/>
              <a:t>Tyre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077075" y="4191000"/>
            <a:ext cx="19145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 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8267" y="4538245"/>
            <a:ext cx="127873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</a:t>
            </a:r>
            <a:br>
              <a:rPr lang="en-US" sz="2200" dirty="0"/>
            </a:br>
            <a:r>
              <a:rPr lang="en-US" sz="2200" dirty="0"/>
              <a:t>ligament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653" b="97387" l="1395" r="13674">
                        <a14:foregroundMark x1="10977" y1="77316" x2="10977" y2="77316"/>
                        <a14:foregroundMark x1="4651" y1="87055" x2="4651" y2="87055"/>
                        <a14:foregroundMark x1="2512" y1="92162" x2="2512" y2="9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16" r="85370"/>
          <a:stretch/>
        </p:blipFill>
        <p:spPr>
          <a:xfrm>
            <a:off x="317500" y="4180223"/>
            <a:ext cx="1130300" cy="15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9" y="488746"/>
            <a:ext cx="6858000" cy="537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751" y="0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Master node on wing-box skin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418" y="4201056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Tyre</a:t>
            </a:r>
            <a:r>
              <a:rPr lang="en-US" sz="2200" dirty="0"/>
              <a:t> part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3779" y="5950291"/>
            <a:ext cx="220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Slave node on </a:t>
            </a:r>
            <a:r>
              <a:rPr lang="en-US" sz="2200" dirty="0" err="1"/>
              <a:t>tyre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402490"/>
            <a:ext cx="1389379" cy="13229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9779" y="3534483"/>
            <a:ext cx="2438400" cy="24882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30719" y="3694503"/>
            <a:ext cx="2596699" cy="626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13591" y="1725478"/>
            <a:ext cx="152400" cy="17826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y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x</a:t>
                </a:r>
                <a:endParaRPr lang="en-US" sz="22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z</a:t>
              </a:r>
              <a:endParaRPr lang="en-US" sz="2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375378" y="4779376"/>
                <a:ext cx="2010316" cy="605191"/>
              </a:xfrm>
              <a:prstGeom prst="callout1">
                <a:avLst>
                  <a:gd name="adj1" fmla="val 7121"/>
                  <a:gd name="adj2" fmla="val 44694"/>
                  <a:gd name="adj3" fmla="val -141083"/>
                  <a:gd name="adj4" fmla="val 43842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z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53889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7586621" cy="5638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059" y="70306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Master node on wing-box skin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412135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Local cylindrical reference system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55044" y="3237977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30887"/>
            <a:ext cx="838200" cy="1093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72607" y="1524000"/>
            <a:ext cx="137593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24400" y="3149600"/>
            <a:ext cx="736600" cy="1905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61000" y="2514600"/>
            <a:ext cx="0" cy="644526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29200" y="2743200"/>
            <a:ext cx="431800" cy="4064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09800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4052" y="236787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z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5233" y="2718713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Build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for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all</a:t>
            </a:r>
            <a:r>
              <a:rPr lang="es-ES" sz="1200" dirty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Write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Write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Abaqus</a:t>
            </a:r>
            <a:r>
              <a:rPr lang="es-ES" sz="1200" dirty="0">
                <a:solidFill>
                  <a:schemeClr val="tx1"/>
                </a:solidFill>
              </a:rPr>
              <a:t> input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Execute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nonlinear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Abaqus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model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Submit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Simulation</a:t>
            </a:r>
            <a:r>
              <a:rPr lang="es-ES" sz="1200" dirty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problems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Run</a:t>
            </a:r>
            <a:r>
              <a:rPr lang="es-ES" sz="1200" dirty="0">
                <a:solidFill>
                  <a:schemeClr val="tx1"/>
                </a:solidFill>
              </a:rPr>
              <a:t> post-</a:t>
            </a:r>
            <a:r>
              <a:rPr lang="es-ES" sz="1200" dirty="0" err="1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Write</a:t>
            </a:r>
            <a:r>
              <a:rPr lang="es-ES" sz="1200" dirty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input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postProc</a:t>
            </a:r>
            <a:r>
              <a:rPr lang="es-ES" sz="1200" dirty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output files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postProc</a:t>
            </a:r>
            <a:r>
              <a:rPr lang="es-ES" sz="1200" dirty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Execute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nonlinear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Abaqus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input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postProc</a:t>
            </a:r>
            <a:r>
              <a:rPr lang="es-ES" sz="1200" dirty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/>
              <a:t>Abaqus</a:t>
            </a:r>
            <a:r>
              <a:rPr lang="es-ES" sz="1400" u="sng" dirty="0"/>
              <a:t> </a:t>
            </a:r>
            <a:r>
              <a:rPr lang="es-ES" sz="1400" u="sng" dirty="0" err="1"/>
              <a:t>execution</a:t>
            </a:r>
            <a:r>
              <a:rPr lang="es-ES" sz="1400" u="sng" dirty="0"/>
              <a:t> </a:t>
            </a:r>
            <a:r>
              <a:rPr lang="es-ES" sz="1400" u="sng" dirty="0" err="1"/>
              <a:t>python</a:t>
            </a:r>
            <a:r>
              <a:rPr lang="es-ES" sz="1400" u="sng" dirty="0"/>
              <a:t> script</a:t>
            </a:r>
          </a:p>
          <a:p>
            <a:r>
              <a:rPr lang="es-ES" sz="1400" dirty="0"/>
              <a:t>-&gt; 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/>
              <a:t>Parametric</a:t>
            </a:r>
            <a:r>
              <a:rPr lang="es-ES" sz="1400" u="sng" dirty="0"/>
              <a:t> </a:t>
            </a:r>
            <a:r>
              <a:rPr lang="es-ES" sz="1400" u="sng" dirty="0" err="1"/>
              <a:t>study</a:t>
            </a:r>
            <a:r>
              <a:rPr lang="es-ES" sz="1400" u="sng" dirty="0"/>
              <a:t> </a:t>
            </a:r>
            <a:r>
              <a:rPr lang="es-ES" sz="1400" u="sng" dirty="0" err="1"/>
              <a:t>python</a:t>
            </a:r>
            <a:r>
              <a:rPr lang="es-ES" sz="1400" u="sng" dirty="0"/>
              <a:t> </a:t>
            </a:r>
            <a:r>
              <a:rPr lang="es-ES" sz="1400" u="sng" dirty="0" err="1"/>
              <a:t>main</a:t>
            </a:r>
            <a:r>
              <a:rPr lang="es-ES" sz="1400" u="sng" dirty="0"/>
              <a:t> script</a:t>
            </a:r>
          </a:p>
          <a:p>
            <a:r>
              <a:rPr lang="es-ES" sz="1400" dirty="0"/>
              <a:t>-&gt; 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/>
              <a:t>If</a:t>
            </a:r>
            <a:r>
              <a:rPr lang="es-ES" sz="1000" dirty="0"/>
              <a:t> </a:t>
            </a:r>
            <a:r>
              <a:rPr lang="es-ES" sz="1000" dirty="0" err="1"/>
              <a:t>mesh</a:t>
            </a:r>
            <a:r>
              <a:rPr lang="es-ES" sz="1000" dirty="0"/>
              <a:t> </a:t>
            </a:r>
            <a:r>
              <a:rPr lang="es-ES" sz="1000" dirty="0" err="1"/>
              <a:t>problems</a:t>
            </a:r>
            <a:r>
              <a:rPr lang="es-ES" sz="1000" dirty="0"/>
              <a:t> -&gt; </a:t>
            </a:r>
            <a:r>
              <a:rPr lang="es-ES" sz="1000" dirty="0" err="1"/>
              <a:t>Modify</a:t>
            </a:r>
            <a:r>
              <a:rPr lang="es-ES" sz="1000" dirty="0"/>
              <a:t> </a:t>
            </a:r>
            <a:r>
              <a:rPr lang="es-ES" sz="1000" dirty="0" err="1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/>
              <a:t>If</a:t>
            </a:r>
            <a:r>
              <a:rPr lang="es-ES" sz="1000" dirty="0"/>
              <a:t> </a:t>
            </a:r>
            <a:r>
              <a:rPr lang="es-ES" sz="1000" dirty="0" err="1"/>
              <a:t>convergency</a:t>
            </a:r>
            <a:r>
              <a:rPr lang="es-ES" sz="1000" dirty="0"/>
              <a:t> </a:t>
            </a:r>
            <a:r>
              <a:rPr lang="es-ES" sz="1000" dirty="0" err="1"/>
              <a:t>problems</a:t>
            </a:r>
            <a:r>
              <a:rPr lang="es-ES" sz="1000" dirty="0"/>
              <a:t> -&gt; </a:t>
            </a:r>
            <a:r>
              <a:rPr lang="es-ES" sz="1000" dirty="0" err="1"/>
              <a:t>Modify</a:t>
            </a:r>
            <a:r>
              <a:rPr lang="es-ES" sz="1000" dirty="0"/>
              <a:t> </a:t>
            </a:r>
            <a:r>
              <a:rPr lang="es-ES" sz="1000" dirty="0" err="1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296105" y="3793900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i="1" dirty="0"/>
              <a:t>ϑ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87106"/>
              </p:ext>
            </p:extLst>
          </p:nvPr>
        </p:nvGraphicFramePr>
        <p:xfrm>
          <a:off x="685800" y="13716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060727"/>
              </p:ext>
            </p:extLst>
          </p:nvPr>
        </p:nvGraphicFramePr>
        <p:xfrm>
          <a:off x="685800" y="990600"/>
          <a:ext cx="792480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33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942741"/>
              </p:ext>
            </p:extLst>
          </p:nvPr>
        </p:nvGraphicFramePr>
        <p:xfrm>
          <a:off x="838200" y="990600"/>
          <a:ext cx="7696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75869"/>
              </p:ext>
            </p:extLst>
          </p:nvPr>
        </p:nvGraphicFramePr>
        <p:xfrm>
          <a:off x="762000" y="1143001"/>
          <a:ext cx="76962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529631"/>
              </p:ext>
            </p:extLst>
          </p:nvPr>
        </p:nvGraphicFramePr>
        <p:xfrm>
          <a:off x="914400" y="1066800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975340"/>
              </p:ext>
            </p:extLst>
          </p:nvPr>
        </p:nvGraphicFramePr>
        <p:xfrm>
          <a:off x="1066800" y="1524000"/>
          <a:ext cx="7015163" cy="433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115587"/>
              </p:ext>
            </p:extLst>
          </p:nvPr>
        </p:nvGraphicFramePr>
        <p:xfrm>
          <a:off x="914400" y="914400"/>
          <a:ext cx="7321924" cy="465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4296105" y="3793900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i="1" dirty="0"/>
              <a:t>ϑ</a:t>
            </a:r>
            <a:endParaRPr lang="en-US" sz="2200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90406"/>
            <a:chOff x="631620" y="3429000"/>
            <a:chExt cx="1435226" cy="159040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y</a:t>
              </a:r>
              <a:endParaRPr lang="en-US" sz="2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x</a:t>
              </a:r>
              <a:endParaRPr lang="en-US" sz="2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04533" y="3633253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i="1" dirty="0"/>
              <a:t>u</a:t>
            </a:r>
            <a:endParaRPr lang="en-US" sz="2200" i="1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79" name="Group 78"/>
          <p:cNvGrpSpPr/>
          <p:nvPr/>
        </p:nvGrpSpPr>
        <p:grpSpPr>
          <a:xfrm>
            <a:off x="221842" y="-4251"/>
            <a:ext cx="8464957" cy="5643053"/>
            <a:chOff x="2965666" y="-4253"/>
            <a:chExt cx="5619929" cy="5643053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2965666" y="-4253"/>
              <a:ext cx="1744772" cy="605191"/>
            </a:xfrm>
            <a:prstGeom prst="callout1">
              <a:avLst>
                <a:gd name="adj1" fmla="val 59986"/>
                <a:gd name="adj2" fmla="val 64770"/>
                <a:gd name="adj3" fmla="val 89523"/>
                <a:gd name="adj4" fmla="val 732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>
                  <a:solidFill>
                    <a:schemeClr val="tx1"/>
                  </a:solidFill>
                </a:rPr>
                <a:t>Wing</a:t>
              </a:r>
              <a:r>
                <a:rPr lang="es-ES" sz="2200" dirty="0">
                  <a:solidFill>
                    <a:schemeClr val="tx1"/>
                  </a:solidFill>
                </a:rPr>
                <a:t> box skin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433844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>
                  <a:solidFill>
                    <a:schemeClr val="tx1"/>
                  </a:solidFill>
                </a:rPr>
                <a:t>Lattice</a:t>
              </a:r>
              <a:r>
                <a:rPr lang="es-ES" sz="2200" dirty="0">
                  <a:solidFill>
                    <a:schemeClr val="tx1"/>
                  </a:solidFill>
                </a:rPr>
                <a:t> </a:t>
              </a:r>
              <a:r>
                <a:rPr lang="es-ES" sz="2200" dirty="0" err="1">
                  <a:solidFill>
                    <a:schemeClr val="tx1"/>
                  </a:solidFill>
                </a:rPr>
                <a:t>ligament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200" dirty="0" err="1">
                  <a:solidFill>
                    <a:schemeClr val="tx1"/>
                  </a:solidFill>
                </a:rPr>
                <a:t>Lattice</a:t>
              </a:r>
              <a:r>
                <a:rPr lang="es-ES" sz="2200" dirty="0">
                  <a:solidFill>
                    <a:schemeClr val="tx1"/>
                  </a:solidFill>
                </a:rPr>
                <a:t> </a:t>
              </a:r>
              <a:r>
                <a:rPr lang="es-ES" sz="2200" dirty="0" err="1">
                  <a:solidFill>
                    <a:schemeClr val="tx1"/>
                  </a:solidFill>
                </a:rPr>
                <a:t>node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27044"/>
            <a:ext cx="8839200" cy="3678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61" y="1968043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Course mesh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241163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429000"/>
            <a:ext cx="3124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20499" y="3276600"/>
            <a:ext cx="16235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Fine mesh</a:t>
            </a:r>
          </a:p>
        </p:txBody>
      </p:sp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>
          <a:xfrm>
            <a:off x="831273" y="1413302"/>
            <a:ext cx="8410642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 rot="21048335">
            <a:off x="6025468" y="2979741"/>
            <a:ext cx="1828800" cy="169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868" y="16764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Root rib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23622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593868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Inner rib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712" y="3208025"/>
            <a:ext cx="111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Tip rib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043" y="1676400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Wing-box C-profile</a:t>
            </a:r>
          </a:p>
        </p:txBody>
      </p:sp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773658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32224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51557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6719" y="333375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2666999"/>
            <a:ext cx="12192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</a:t>
            </a:r>
            <a:br>
              <a:rPr lang="en-US" sz="2200" dirty="0"/>
            </a:br>
            <a:r>
              <a:rPr lang="en-US" sz="2200" dirty="0"/>
              <a:t>ligament</a:t>
            </a:r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>
          <a:xfrm>
            <a:off x="1378050" y="1371600"/>
            <a:ext cx="9161045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78051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2" r="89487"/>
          <a:stretch/>
        </p:blipFill>
        <p:spPr>
          <a:xfrm>
            <a:off x="-457200" y="4419600"/>
            <a:ext cx="2057400" cy="19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592316" y="3075837"/>
              <a:ext cx="381000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36853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A</a:t>
              </a:r>
              <a:endParaRPr lang="en-US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466612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A</a:t>
              </a:r>
              <a:endParaRPr lang="en-US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479817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L</a:t>
              </a:r>
              <a:endParaRPr lang="en-US" sz="2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/>
                  <a:t>Cut</a:t>
                </a:r>
                <a:r>
                  <a:rPr lang="es-ES" dirty="0"/>
                  <a:t> </a:t>
                </a:r>
                <a:r>
                  <a:rPr lang="es-ES" dirty="0" err="1"/>
                  <a:t>view</a:t>
                </a:r>
                <a:br>
                  <a:rPr lang="es-ES" dirty="0"/>
                </a:br>
                <a:r>
                  <a:rPr lang="es-ES" dirty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B</a:t>
                </a:r>
                <a:endParaRPr lang="en-US" sz="2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3985434"/>
                <a:ext cx="266700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e</a:t>
                </a:r>
                <a:endParaRPr lang="en-US" sz="2200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42971"/>
              <a:ext cx="266700" cy="5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598413" y="4877345"/>
            <a:ext cx="139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Cut</a:t>
            </a:r>
            <a:r>
              <a:rPr lang="es-ES" sz="2200" dirty="0"/>
              <a:t> </a:t>
            </a:r>
            <a:r>
              <a:rPr lang="es-ES" sz="2200" dirty="0" err="1"/>
              <a:t>view</a:t>
            </a:r>
            <a:br>
              <a:rPr lang="es-ES" sz="2200" dirty="0"/>
            </a:br>
            <a:r>
              <a:rPr lang="es-ES" sz="2200" dirty="0"/>
              <a:t>B-B</a:t>
            </a:r>
            <a:endParaRPr lang="en-US" sz="2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43895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484784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3" r="89487"/>
          <a:stretch/>
        </p:blipFill>
        <p:spPr>
          <a:xfrm>
            <a:off x="53784" y="2700227"/>
            <a:ext cx="1782020" cy="14435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6562" r="90737" b="20037"/>
          <a:stretch/>
        </p:blipFill>
        <p:spPr>
          <a:xfrm>
            <a:off x="1329708" y="2619656"/>
            <a:ext cx="404539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44584"/>
          <a:stretch/>
        </p:blipFill>
        <p:spPr>
          <a:xfrm>
            <a:off x="1466063" y="152401"/>
            <a:ext cx="7296939" cy="645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499" y="5900296"/>
            <a:ext cx="1263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82263" r="89146" b="4340"/>
          <a:stretch/>
        </p:blipFill>
        <p:spPr>
          <a:xfrm>
            <a:off x="381000" y="5235544"/>
            <a:ext cx="1524000" cy="13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291</Words>
  <Application>Microsoft Office PowerPoint</Application>
  <PresentationFormat>On-screen Show (4:3)</PresentationFormat>
  <Paragraphs>121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87</cp:revision>
  <cp:lastPrinted>2017-08-29T15:16:07Z</cp:lastPrinted>
  <dcterms:created xsi:type="dcterms:W3CDTF">2017-08-01T13:02:33Z</dcterms:created>
  <dcterms:modified xsi:type="dcterms:W3CDTF">2017-08-31T15:33:46Z</dcterms:modified>
</cp:coreProperties>
</file>