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4" r:id="rId8"/>
    <p:sldId id="265" r:id="rId9"/>
    <p:sldId id="263" r:id="rId10"/>
    <p:sldId id="266" r:id="rId11"/>
    <p:sldId id="261" r:id="rId12"/>
    <p:sldId id="268" r:id="rId13"/>
    <p:sldId id="260" r:id="rId14"/>
    <p:sldId id="267" r:id="rId15"/>
    <p:sldId id="262" r:id="rId16"/>
    <p:sldId id="271" r:id="rId17"/>
    <p:sldId id="272" r:id="rId18"/>
    <p:sldId id="273" r:id="rId19"/>
    <p:sldId id="274" r:id="rId20"/>
    <p:sldId id="275" r:id="rId21"/>
    <p:sldId id="281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E6E6E6"/>
    <a:srgbClr val="8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6" autoAdjust="0"/>
  </p:normalViewPr>
  <p:slideViewPr>
    <p:cSldViewPr>
      <p:cViewPr varScale="1">
        <p:scale>
          <a:sx n="67" d="100"/>
          <a:sy n="67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d.ethz.ch\dfs\users\all\valverda\private\code\latex\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para_cbox!$F$8:$J$8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xVal>
          <c:yVal>
            <c:numRef>
              <c:f>para_cbox!$F$11:$J$11</c:f>
              <c:numCache>
                <c:formatCode>General</c:formatCode>
                <c:ptCount val="5"/>
                <c:pt idx="0">
                  <c:v>224</c:v>
                </c:pt>
                <c:pt idx="1">
                  <c:v>305.2</c:v>
                </c:pt>
                <c:pt idx="2">
                  <c:v>384.3</c:v>
                </c:pt>
                <c:pt idx="3">
                  <c:v>523.17999999999995</c:v>
                </c:pt>
                <c:pt idx="4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505216"/>
        <c:axId val="95505792"/>
      </c:scatterChart>
      <c:valAx>
        <c:axId val="95505216"/>
        <c:scaling>
          <c:orientation val="minMax"/>
          <c:max val="1"/>
          <c:min val="0.4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Wing-box thickness 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505792"/>
        <c:crosses val="autoZero"/>
        <c:crossBetween val="midCat"/>
      </c:valAx>
      <c:valAx>
        <c:axId val="95505792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505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para_N!$J$8:$O$8</c:f>
              <c:numCache>
                <c:formatCode>General</c:formatCode>
                <c:ptCount val="6"/>
                <c:pt idx="0">
                  <c:v>611.88229999999999</c:v>
                </c:pt>
                <c:pt idx="1">
                  <c:v>713.86699999999996</c:v>
                </c:pt>
                <c:pt idx="2">
                  <c:v>815.84</c:v>
                </c:pt>
                <c:pt idx="3">
                  <c:v>917.82</c:v>
                </c:pt>
                <c:pt idx="4">
                  <c:v>1019.8</c:v>
                </c:pt>
                <c:pt idx="5">
                  <c:v>1121.78</c:v>
                </c:pt>
              </c:numCache>
            </c:numRef>
          </c:xVal>
          <c:yVal>
            <c:numRef>
              <c:f>para_N!$C$10:$G$10</c:f>
              <c:numCache>
                <c:formatCode>General</c:formatCode>
                <c:ptCount val="5"/>
                <c:pt idx="0">
                  <c:v>491.05</c:v>
                </c:pt>
                <c:pt idx="1">
                  <c:v>409.71000000000004</c:v>
                </c:pt>
                <c:pt idx="2">
                  <c:v>376.74</c:v>
                </c:pt>
                <c:pt idx="3">
                  <c:v>333.2</c:v>
                </c:pt>
                <c:pt idx="4">
                  <c:v>297.99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517440"/>
        <c:axId val="95518016"/>
      </c:scatterChart>
      <c:valAx>
        <c:axId val="95517440"/>
        <c:scaling>
          <c:orientation val="minMax"/>
          <c:max val="1100"/>
          <c:min val="60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Wing-box length</a:t>
                </a:r>
                <a:r>
                  <a:rPr lang="en-US" sz="1800" baseline="0" dirty="0"/>
                  <a:t> </a:t>
                </a:r>
                <a:r>
                  <a:rPr lang="en-US" sz="1800" dirty="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518016"/>
        <c:crosses val="autoZero"/>
        <c:crossBetween val="midCat"/>
      </c:valAx>
      <c:valAx>
        <c:axId val="95518016"/>
        <c:scaling>
          <c:orientation val="minMax"/>
          <c:max val="600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5174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para_eccen!$G$7:$M$7</c:f>
              <c:numCache>
                <c:formatCode>General</c:formatCode>
                <c:ptCount val="7"/>
                <c:pt idx="0">
                  <c:v>0</c:v>
                </c:pt>
                <c:pt idx="1">
                  <c:v>1E-3</c:v>
                </c:pt>
                <c:pt idx="2">
                  <c:v>5.0000000000000001E-3</c:v>
                </c:pt>
                <c:pt idx="3">
                  <c:v>0.01</c:v>
                </c:pt>
                <c:pt idx="4">
                  <c:v>0.03</c:v>
                </c:pt>
                <c:pt idx="5">
                  <c:v>0.05</c:v>
                </c:pt>
                <c:pt idx="6">
                  <c:v>7.0000000000000007E-2</c:v>
                </c:pt>
              </c:numCache>
            </c:numRef>
          </c:xVal>
          <c:yVal>
            <c:numRef>
              <c:f>para_eccen!$G$9:$M$9</c:f>
              <c:numCache>
                <c:formatCode>General</c:formatCode>
                <c:ptCount val="7"/>
                <c:pt idx="0">
                  <c:v>509.66999999999996</c:v>
                </c:pt>
                <c:pt idx="1">
                  <c:v>482.22999999999996</c:v>
                </c:pt>
                <c:pt idx="2">
                  <c:v>493.22</c:v>
                </c:pt>
                <c:pt idx="3">
                  <c:v>522.20000000000005</c:v>
                </c:pt>
                <c:pt idx="4">
                  <c:v>565.88</c:v>
                </c:pt>
                <c:pt idx="5">
                  <c:v>580.29999999999995</c:v>
                </c:pt>
                <c:pt idx="6">
                  <c:v>662.06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508096"/>
        <c:axId val="95508672"/>
      </c:scatterChart>
      <c:valAx>
        <c:axId val="95508096"/>
        <c:scaling>
          <c:orientation val="minMax"/>
          <c:max val="8.0000000000000016E-2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Chiral eccentricity (-)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508672"/>
        <c:crosses val="autoZero"/>
        <c:crossBetween val="midCat"/>
      </c:valAx>
      <c:valAx>
        <c:axId val="95508672"/>
        <c:scaling>
          <c:orientation val="minMax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5080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para_B!$F$8:$K$8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40</c:v>
                </c:pt>
              </c:numCache>
            </c:numRef>
          </c:xVal>
          <c:yVal>
            <c:numRef>
              <c:f>para_B!$F$10:$K$10</c:f>
              <c:numCache>
                <c:formatCode>General</c:formatCode>
                <c:ptCount val="6"/>
                <c:pt idx="0">
                  <c:v>411.88</c:v>
                </c:pt>
                <c:pt idx="1">
                  <c:v>480.34000000000003</c:v>
                </c:pt>
                <c:pt idx="2">
                  <c:v>522.9</c:v>
                </c:pt>
                <c:pt idx="3">
                  <c:v>557.13</c:v>
                </c:pt>
                <c:pt idx="4">
                  <c:v>619.43000000000006</c:v>
                </c:pt>
                <c:pt idx="5">
                  <c:v>679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17984"/>
        <c:axId val="120018560"/>
      </c:scatterChart>
      <c:valAx>
        <c:axId val="120017984"/>
        <c:scaling>
          <c:orientation val="minMax"/>
          <c:max val="45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Chiral</a:t>
                </a:r>
                <a:r>
                  <a:rPr lang="en-US" sz="1800" baseline="0"/>
                  <a:t> node depth (mm)</a:t>
                </a:r>
                <a:endParaRPr lang="en-US" sz="18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0018560"/>
        <c:crosses val="autoZero"/>
        <c:crossBetween val="midCat"/>
      </c:valAx>
      <c:valAx>
        <c:axId val="120018560"/>
        <c:scaling>
          <c:orientation val="minMax"/>
          <c:max val="7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20017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para_r!$H$8:$L$8</c:f>
              <c:numCache>
                <c:formatCode>General</c:formatCode>
                <c:ptCount val="5"/>
                <c:pt idx="0">
                  <c:v>7.5</c:v>
                </c:pt>
                <c:pt idx="1">
                  <c:v>10</c:v>
                </c:pt>
                <c:pt idx="2">
                  <c:v>12.5</c:v>
                </c:pt>
                <c:pt idx="3">
                  <c:v>15</c:v>
                </c:pt>
                <c:pt idx="4">
                  <c:v>20</c:v>
                </c:pt>
              </c:numCache>
            </c:numRef>
          </c:xVal>
          <c:yVal>
            <c:numRef>
              <c:f>para_r!$H$10:$L$10</c:f>
              <c:numCache>
                <c:formatCode>General</c:formatCode>
                <c:ptCount val="5"/>
                <c:pt idx="0">
                  <c:v>495.90000000000003</c:v>
                </c:pt>
                <c:pt idx="1">
                  <c:v>516.5</c:v>
                </c:pt>
                <c:pt idx="2">
                  <c:v>670.5</c:v>
                </c:pt>
                <c:pt idx="3">
                  <c:v>696.8</c:v>
                </c:pt>
                <c:pt idx="4">
                  <c:v>778.3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87072"/>
        <c:axId val="149587648"/>
      </c:scatterChart>
      <c:valAx>
        <c:axId val="149587072"/>
        <c:scaling>
          <c:orientation val="minMax"/>
          <c:min val="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Chiral </a:t>
                </a:r>
                <a:r>
                  <a:rPr lang="en-US" sz="1800" dirty="0" smtClean="0"/>
                  <a:t>node</a:t>
                </a:r>
                <a:r>
                  <a:rPr lang="en-US" sz="1800" baseline="0" dirty="0"/>
                  <a:t> </a:t>
                </a:r>
                <a:r>
                  <a:rPr lang="en-US" sz="1800" baseline="0" dirty="0" smtClean="0"/>
                  <a:t>radius </a:t>
                </a:r>
                <a:r>
                  <a:rPr lang="en-US" sz="1800" baseline="0" dirty="0"/>
                  <a:t>(mm)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9587648"/>
        <c:crosses val="autoZero"/>
        <c:crossBetween val="midCat"/>
      </c:valAx>
      <c:valAx>
        <c:axId val="149587648"/>
        <c:scaling>
          <c:orientation val="minMax"/>
          <c:max val="800"/>
          <c:min val="4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9587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para_L!$E$8:$H$8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xVal>
          <c:yVal>
            <c:numRef>
              <c:f>para_L!$E$10:$H$10</c:f>
              <c:numCache>
                <c:formatCode>General</c:formatCode>
                <c:ptCount val="4"/>
                <c:pt idx="0">
                  <c:v>523.25</c:v>
                </c:pt>
                <c:pt idx="1">
                  <c:v>402.49999999999994</c:v>
                </c:pt>
                <c:pt idx="2">
                  <c:v>327.32</c:v>
                </c:pt>
                <c:pt idx="3">
                  <c:v>277.40999999999997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89952"/>
        <c:axId val="149590528"/>
      </c:scatterChart>
      <c:valAx>
        <c:axId val="149589952"/>
        <c:scaling>
          <c:orientation val="minMax"/>
          <c:min val="45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Chiral </a:t>
                </a:r>
                <a:r>
                  <a:rPr lang="en-US" sz="1800" dirty="0" smtClean="0"/>
                  <a:t>ligament</a:t>
                </a:r>
                <a:r>
                  <a:rPr lang="en-US" sz="1800" baseline="0" dirty="0" smtClean="0"/>
                  <a:t> </a:t>
                </a:r>
                <a:r>
                  <a:rPr lang="en-US" sz="1800" dirty="0" smtClean="0"/>
                  <a:t>length</a:t>
                </a:r>
                <a:r>
                  <a:rPr lang="en-US" sz="1800" baseline="0" dirty="0" smtClean="0"/>
                  <a:t> </a:t>
                </a:r>
                <a:r>
                  <a:rPr lang="en-US" sz="1800" dirty="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9590528"/>
        <c:crosses val="autoZero"/>
        <c:crossBetween val="midCat"/>
      </c:valAx>
      <c:valAx>
        <c:axId val="14959052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95899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1"/>
              </a:solidFill>
            </a:ln>
          </c:spPr>
          <c:marker>
            <c:symbol val="circle"/>
            <c:size val="10"/>
            <c:spPr>
              <a:solidFill>
                <a:schemeClr val="tx1"/>
              </a:solidFill>
              <a:ln w="57150">
                <a:solidFill>
                  <a:schemeClr val="tx1"/>
                </a:solidFill>
              </a:ln>
            </c:spPr>
          </c:marker>
          <c:xVal>
            <c:numRef>
              <c:f>para_chiral_t!$T$8:$AA$8</c:f>
              <c:numCache>
                <c:formatCode>General</c:formatCode>
                <c:ptCount val="8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  <c:pt idx="4">
                  <c:v>0.6</c:v>
                </c:pt>
                <c:pt idx="5">
                  <c:v>0.7</c:v>
                </c:pt>
                <c:pt idx="6">
                  <c:v>0.8</c:v>
                </c:pt>
                <c:pt idx="7">
                  <c:v>0.9</c:v>
                </c:pt>
              </c:numCache>
            </c:numRef>
          </c:xVal>
          <c:yVal>
            <c:numRef>
              <c:f>para_chiral_t!$T$10:$AA$10</c:f>
              <c:numCache>
                <c:formatCode>General</c:formatCode>
                <c:ptCount val="8"/>
                <c:pt idx="0">
                  <c:v>248.07999999999998</c:v>
                </c:pt>
                <c:pt idx="1">
                  <c:v>412.51000000000005</c:v>
                </c:pt>
                <c:pt idx="2">
                  <c:v>467.32</c:v>
                </c:pt>
                <c:pt idx="3">
                  <c:v>524.43999999999994</c:v>
                </c:pt>
                <c:pt idx="4">
                  <c:v>599.62</c:v>
                </c:pt>
                <c:pt idx="5">
                  <c:v>675.08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592832"/>
        <c:axId val="149593408"/>
      </c:scatterChart>
      <c:valAx>
        <c:axId val="149592832"/>
        <c:scaling>
          <c:orientation val="minMax"/>
          <c:max val="0.8"/>
          <c:min val="0"/>
        </c:scaling>
        <c:delete val="0"/>
        <c:axPos val="b"/>
        <c:majorGridlines>
          <c:spPr>
            <a:ln w="15875"/>
          </c:spPr>
        </c:majorGridlines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Chiral lattice</a:t>
                </a:r>
                <a:r>
                  <a:rPr lang="en-US" sz="1800" baseline="0" dirty="0"/>
                  <a:t> thickness </a:t>
                </a:r>
                <a:r>
                  <a:rPr lang="en-US" sz="1800" dirty="0"/>
                  <a:t>(mm)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9593408"/>
        <c:crosses val="autoZero"/>
        <c:crossBetween val="midCat"/>
      </c:valAx>
      <c:valAx>
        <c:axId val="149593408"/>
        <c:scaling>
          <c:orientation val="minMax"/>
          <c:min val="20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Force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495928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1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4E1D2-B082-4959-8BC1-1B0986A120C2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2AC-5B58-4CE5-9EC0-72D40CB31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94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5400000">
            <a:off x="138553" y="3427970"/>
            <a:ext cx="2096614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143002" y="4521619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43001" y="2349685"/>
            <a:ext cx="1721556" cy="906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67269" y="2349684"/>
            <a:ext cx="3328344" cy="2706693"/>
            <a:chOff x="1840672" y="723900"/>
            <a:chExt cx="6991681" cy="5685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429000" y="742950"/>
              <a:ext cx="3657600" cy="4743450"/>
              <a:chOff x="3429000" y="742950"/>
              <a:chExt cx="3657600" cy="474345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3657600" y="9144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657600" y="914400"/>
                <a:ext cx="0" cy="434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657600" y="5257800"/>
                <a:ext cx="3429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7086600" y="5238750"/>
                <a:ext cx="0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429000" y="54673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3429000" y="762000"/>
                <a:ext cx="0" cy="472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3429000" y="742950"/>
                <a:ext cx="3657600" cy="190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86600" y="742950"/>
                <a:ext cx="0" cy="171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3429000" y="5547673"/>
              <a:ext cx="3657601" cy="848611"/>
              <a:chOff x="3429000" y="5547673"/>
              <a:chExt cx="3657601" cy="84861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rot="16200000">
              <a:off x="7549008" y="4928745"/>
              <a:ext cx="228598" cy="848611"/>
              <a:chOff x="3429000" y="5547673"/>
              <a:chExt cx="3657601" cy="84861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5400000">
              <a:off x="547489" y="2676082"/>
              <a:ext cx="4752975" cy="848611"/>
              <a:chOff x="3429000" y="5547673"/>
              <a:chExt cx="3657601" cy="848611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 flipH="1">
              <a:off x="7953554" y="4800600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7954655" y="5467350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00602" y="5633876"/>
              <a:ext cx="914402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W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6200000">
              <a:off x="1771391" y="2712469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H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 rot="5400000">
              <a:off x="7987235" y="4487755"/>
              <a:ext cx="914400" cy="77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67200" y="2410156"/>
            <a:ext cx="4187853" cy="2713424"/>
            <a:chOff x="4045111" y="1905000"/>
            <a:chExt cx="4187853" cy="2713424"/>
          </a:xfrm>
        </p:grpSpPr>
        <p:sp>
          <p:nvSpPr>
            <p:cNvPr id="11" name="Rectangle 10"/>
            <p:cNvSpPr/>
            <p:nvPr/>
          </p:nvSpPr>
          <p:spPr>
            <a:xfrm>
              <a:off x="4048478" y="1935215"/>
              <a:ext cx="4181120" cy="20812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4045113" y="19050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4045112" y="40386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4045112" y="1905000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8232963" y="1925782"/>
              <a:ext cx="1" cy="2133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048477" y="3947412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045111" y="1981200"/>
              <a:ext cx="41844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229597" y="4107910"/>
              <a:ext cx="1" cy="4736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4048477" y="4107910"/>
              <a:ext cx="0" cy="5105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048477" y="4538438"/>
              <a:ext cx="4181122" cy="0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865674" y="4195317"/>
              <a:ext cx="550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L</a:t>
              </a:r>
              <a:endParaRPr lang="en-US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1123381" y="2576174"/>
            <a:ext cx="2049780" cy="137434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91" r="85417"/>
          <a:stretch/>
        </p:blipFill>
        <p:spPr>
          <a:xfrm>
            <a:off x="5505451" y="2747902"/>
            <a:ext cx="1333460" cy="14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6"/>
          <a:stretch/>
        </p:blipFill>
        <p:spPr>
          <a:xfrm>
            <a:off x="457200" y="36347"/>
            <a:ext cx="7086600" cy="671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1" r="40166" b="1641"/>
          <a:stretch/>
        </p:blipFill>
        <p:spPr>
          <a:xfrm>
            <a:off x="1905000" y="1530246"/>
            <a:ext cx="3566160" cy="3735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2" r="46579"/>
          <a:stretch/>
        </p:blipFill>
        <p:spPr>
          <a:xfrm>
            <a:off x="5562601" y="1566764"/>
            <a:ext cx="2842260" cy="36076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859749" y="5083687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133600" y="509264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33600" y="5523173"/>
            <a:ext cx="2743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V="1">
            <a:off x="1848216" y="4813226"/>
            <a:ext cx="1" cy="473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V="1">
            <a:off x="1829785" y="1421143"/>
            <a:ext cx="0" cy="5105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1654512" y="1676402"/>
            <a:ext cx="3" cy="3373653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09" r="77583"/>
          <a:stretch/>
        </p:blipFill>
        <p:spPr>
          <a:xfrm>
            <a:off x="0" y="4495800"/>
            <a:ext cx="2295763" cy="15392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84683" y="559028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closed</a:t>
            </a:r>
            <a:endParaRPr lang="en-US" sz="2200" baseline="-25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202782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8077201" y="5117856"/>
            <a:ext cx="1" cy="4736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715000" y="5117856"/>
            <a:ext cx="0" cy="51051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715000" y="5557341"/>
            <a:ext cx="2362200" cy="0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66083" y="5624448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W</a:t>
            </a:r>
            <a:r>
              <a:rPr lang="es-ES" sz="2200" baseline="-25000" dirty="0" err="1" smtClean="0"/>
              <a:t>open</a:t>
            </a:r>
            <a:endParaRPr lang="en-US" sz="2200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269015" y="5072913"/>
            <a:ext cx="445988" cy="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32154" y="1661160"/>
            <a:ext cx="48284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12141" y="1661161"/>
            <a:ext cx="1" cy="3411755"/>
          </a:xfrm>
          <a:prstGeom prst="line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6200000">
            <a:off x="4846015" y="3182390"/>
            <a:ext cx="550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H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077201" y="1905001"/>
            <a:ext cx="0" cy="65147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607118" y="2045958"/>
            <a:ext cx="266700" cy="25525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>
            <a:off x="7429500" y="1120140"/>
            <a:ext cx="1295400" cy="1295400"/>
          </a:xfrm>
          <a:prstGeom prst="arc">
            <a:avLst>
              <a:gd name="adj1" fmla="val 5400509"/>
              <a:gd name="adj2" fmla="val 7738005"/>
            </a:avLst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TextBox 40"/>
          <p:cNvSpPr txBox="1"/>
          <p:nvPr/>
        </p:nvSpPr>
        <p:spPr>
          <a:xfrm>
            <a:off x="7328082" y="2465720"/>
            <a:ext cx="1041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smtClean="0"/>
              <a:t>45°</a:t>
            </a:r>
            <a:endParaRPr lang="en-US" sz="2200" baseline="-250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257489" y="493597"/>
            <a:ext cx="430887" cy="1896287"/>
            <a:chOff x="3257491" y="493597"/>
            <a:chExt cx="430887" cy="189628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3596602" y="99060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83618" y="443027"/>
            <a:ext cx="430887" cy="1896287"/>
            <a:chOff x="3257491" y="493597"/>
            <a:chExt cx="430887" cy="1896287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596602" y="2040649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 rot="16200000">
              <a:off x="2828193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3596602" y="1041170"/>
              <a:ext cx="0" cy="6705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8149603" y="1659232"/>
            <a:ext cx="255260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49603" y="1817325"/>
            <a:ext cx="255262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7978748" y="443027"/>
            <a:ext cx="430887" cy="1730559"/>
            <a:chOff x="3235239" y="493597"/>
            <a:chExt cx="430887" cy="1730559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3596602" y="1874921"/>
              <a:ext cx="0" cy="349235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16200000">
              <a:off x="2805941" y="922895"/>
              <a:ext cx="12894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A/2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596602" y="888770"/>
              <a:ext cx="0" cy="822961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3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2"/>
          <a:stretch/>
        </p:blipFill>
        <p:spPr>
          <a:xfrm>
            <a:off x="-152398" y="-304799"/>
            <a:ext cx="9909132" cy="71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528882" y="381000"/>
            <a:ext cx="7752109" cy="5953582"/>
            <a:chOff x="1447800" y="1981200"/>
            <a:chExt cx="5497186" cy="4221813"/>
          </a:xfrm>
        </p:grpSpPr>
        <p:sp>
          <p:nvSpPr>
            <p:cNvPr id="66" name="Rectangle 65"/>
            <p:cNvSpPr/>
            <p:nvPr/>
          </p:nvSpPr>
          <p:spPr>
            <a:xfrm>
              <a:off x="2971800" y="2247900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71800" y="3817621"/>
              <a:ext cx="2743200" cy="14554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83"/>
            <a:stretch/>
          </p:blipFill>
          <p:spPr>
            <a:xfrm>
              <a:off x="1447800" y="1981200"/>
              <a:ext cx="1272540" cy="379750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804159" y="5354402"/>
              <a:ext cx="3063241" cy="848611"/>
              <a:chOff x="3429000" y="5547673"/>
              <a:chExt cx="3657601" cy="848611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16200000">
              <a:off x="4836285" y="3317115"/>
              <a:ext cx="3063241" cy="848611"/>
              <a:chOff x="3429000" y="5547673"/>
              <a:chExt cx="3657601" cy="84861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7086600" y="5547673"/>
                <a:ext cx="1" cy="78733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429000" y="5547673"/>
                <a:ext cx="0" cy="8486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429000" y="6263326"/>
                <a:ext cx="3657601" cy="0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804159" y="2247900"/>
              <a:ext cx="3063241" cy="2987042"/>
              <a:chOff x="2804159" y="2286000"/>
              <a:chExt cx="3063241" cy="298704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29718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819400" y="2286000"/>
                <a:ext cx="0" cy="2987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971800" y="3879954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15000" y="3879954"/>
                <a:ext cx="0" cy="13930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15000" y="5273041"/>
                <a:ext cx="152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867399" y="2286000"/>
                <a:ext cx="1" cy="2987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5715000" y="2286000"/>
                <a:ext cx="15239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7150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971800" y="3741421"/>
                <a:ext cx="2743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971800" y="2286000"/>
                <a:ext cx="0" cy="14554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804159" y="2286000"/>
                <a:ext cx="16764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2084070" y="3779521"/>
              <a:ext cx="416433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567057" y="3237231"/>
              <a:ext cx="1101" cy="4381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568158" y="3903981"/>
              <a:ext cx="0" cy="24765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5400000">
              <a:off x="4212025" y="3207648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t</a:t>
              </a:r>
              <a:endParaRPr lang="en-US" sz="2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860997" y="576450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Ø r</a:t>
              </a:r>
              <a:endParaRPr lang="en-US" sz="2200" dirty="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2971800" y="2247900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964179" y="5234941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 rot="5400000">
              <a:off x="6335011" y="3579764"/>
              <a:ext cx="914400" cy="30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200" dirty="0" smtClean="0"/>
                <a:t>B</a:t>
              </a:r>
              <a:endParaRPr lang="en-US" sz="2200" dirty="0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2448601" y="75710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448601" y="1066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442867" y="14478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448601" y="182401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448601" y="216194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2867" y="253722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442868" y="2809528"/>
            <a:ext cx="300333" cy="5525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448601" y="326008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442867" y="3677812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448601" y="3996928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442867" y="434340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2480351" y="470438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31961" y="801149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6531961" y="1110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526228" y="14918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531961" y="186806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6531961" y="220599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6526228" y="2581276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526228" y="2972605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531961" y="330413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526228" y="3721861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531961" y="4040977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6526228" y="4387450"/>
            <a:ext cx="243923" cy="43348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6685675" y="4858925"/>
            <a:ext cx="60979" cy="1104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2865162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090689" y="2798020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3352801" y="27980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3581401" y="2788143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810001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038601" y="27980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240446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4453826" y="2793318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4648201" y="2798017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4856278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76664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302189" y="2803196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>
            <a:off x="5564302" y="28031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5792902" y="2793319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021502" y="279849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6250102" y="2794725"/>
            <a:ext cx="121961" cy="21674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62761"/>
            <a:ext cx="8207459" cy="37134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2233" y="190500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4876799"/>
            <a:ext cx="8382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077075" y="4191000"/>
            <a:ext cx="191452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388267" y="4538245"/>
            <a:ext cx="127873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653" b="97387" l="1395" r="13674">
                        <a14:foregroundMark x1="10977" y1="77316" x2="10977" y2="77316"/>
                        <a14:foregroundMark x1="4651" y1="87055" x2="4651" y2="87055"/>
                        <a14:foregroundMark x1="2512" y1="92162" x2="2512" y2="9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416" r="85370"/>
          <a:stretch/>
        </p:blipFill>
        <p:spPr>
          <a:xfrm>
            <a:off x="317500" y="4180223"/>
            <a:ext cx="1130300" cy="154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9" y="488746"/>
            <a:ext cx="6858000" cy="537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0751" y="0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7827418" y="4201056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Tyre</a:t>
            </a:r>
            <a:r>
              <a:rPr lang="en-US" sz="2200" dirty="0" smtClean="0"/>
              <a:t> part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113779" y="5950291"/>
            <a:ext cx="220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Slave node on </a:t>
            </a:r>
            <a:r>
              <a:rPr lang="en-US" sz="2200" dirty="0" err="1" smtClean="0"/>
              <a:t>tyre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52800" y="402490"/>
            <a:ext cx="1389379" cy="132298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9779" y="3534483"/>
            <a:ext cx="2438400" cy="24882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30719" y="3694503"/>
            <a:ext cx="2596699" cy="62692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13591" y="1725478"/>
            <a:ext cx="152400" cy="178269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5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4"/>
            <a:ext cx="8229600" cy="6476999"/>
            <a:chOff x="631620" y="347309"/>
            <a:chExt cx="7754074" cy="5971031"/>
          </a:xfrm>
        </p:grpSpPr>
        <p:sp>
          <p:nvSpPr>
            <p:cNvPr id="3" name="Trapezoid 2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7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5" name="Rectangle 34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30209" y="3680380"/>
                <a:ext cx="1492928" cy="10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42" name="Donut 41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40082" y="347309"/>
              <a:ext cx="4945612" cy="5361127"/>
              <a:chOff x="3440082" y="347309"/>
              <a:chExt cx="4945612" cy="5361127"/>
            </a:xfrm>
          </p:grpSpPr>
          <p:sp>
            <p:nvSpPr>
              <p:cNvPr id="19" name="Line Callout 1 (No Border) 1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Line Callout 1 (No Border) 19"/>
              <p:cNvSpPr/>
              <p:nvPr/>
            </p:nvSpPr>
            <p:spPr>
              <a:xfrm>
                <a:off x="6375378" y="4779376"/>
                <a:ext cx="2010316" cy="605191"/>
              </a:xfrm>
              <a:prstGeom prst="callout1">
                <a:avLst>
                  <a:gd name="adj1" fmla="val 7121"/>
                  <a:gd name="adj2" fmla="val 44694"/>
                  <a:gd name="adj3" fmla="val -141083"/>
                  <a:gd name="adj4" fmla="val 43842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Line Callout 1 (No Border) 2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Oval 43"/>
          <p:cNvSpPr/>
          <p:nvPr/>
        </p:nvSpPr>
        <p:spPr>
          <a:xfrm>
            <a:off x="4749229" y="3507775"/>
            <a:ext cx="202183" cy="2043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45" name="Straight Connector 44"/>
          <p:cNvCxnSpPr/>
          <p:nvPr/>
        </p:nvCxnSpPr>
        <p:spPr>
          <a:xfrm>
            <a:off x="4792489" y="3547272"/>
            <a:ext cx="121311" cy="1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792489" y="3547273"/>
            <a:ext cx="121311" cy="125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886202" y="3048001"/>
            <a:ext cx="1474599" cy="1552601"/>
          </a:xfrm>
          <a:prstGeom prst="arc">
            <a:avLst>
              <a:gd name="adj1" fmla="val 18553058"/>
              <a:gd name="adj2" fmla="val 20666397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1" name="Straight Connector 50"/>
          <p:cNvCxnSpPr>
            <a:stCxn id="44" idx="7"/>
            <a:endCxn id="49" idx="7"/>
          </p:cNvCxnSpPr>
          <p:nvPr/>
        </p:nvCxnSpPr>
        <p:spPr>
          <a:xfrm flipV="1">
            <a:off x="4921801" y="2623180"/>
            <a:ext cx="507547" cy="914526"/>
          </a:xfrm>
          <a:prstGeom prst="lin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324426" y="2606171"/>
            <a:ext cx="122924" cy="116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5" name="TextBox 54"/>
          <p:cNvSpPr txBox="1"/>
          <p:nvPr/>
        </p:nvSpPr>
        <p:spPr>
          <a:xfrm>
            <a:off x="4485586" y="360590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 rot="17890776">
            <a:off x="4877550" y="2753889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  <p:sp>
        <p:nvSpPr>
          <p:cNvPr id="57" name="TextBox 56"/>
          <p:cNvSpPr txBox="1"/>
          <p:nvPr/>
        </p:nvSpPr>
        <p:spPr>
          <a:xfrm>
            <a:off x="5192414" y="3112268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24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7586621" cy="56387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0059" y="70306"/>
            <a:ext cx="4130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Master node on wing-box skin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121350"/>
            <a:ext cx="236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Local cylindrical reference system</a:t>
            </a:r>
            <a:endParaRPr lang="en-US" sz="2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55044" y="3237977"/>
            <a:ext cx="1752600" cy="10668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0" y="430887"/>
            <a:ext cx="838200" cy="109311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72607" y="1524000"/>
            <a:ext cx="137593" cy="16002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24400" y="3149600"/>
            <a:ext cx="736600" cy="1905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461000" y="2514600"/>
            <a:ext cx="0" cy="644526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5029200" y="2743200"/>
            <a:ext cx="431800" cy="40640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86400" y="2209800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θ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4954052" y="236787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15233" y="2718713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276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2600325" y="561646"/>
            <a:ext cx="981075" cy="2956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4791075" y="2623722"/>
            <a:ext cx="1981200" cy="3810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Build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2371727" y="2212121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for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all</a:t>
            </a:r>
            <a:r>
              <a:rPr lang="es-ES" sz="1200" dirty="0" smtClean="0">
                <a:solidFill>
                  <a:schemeClr val="tx1"/>
                </a:solidFill>
              </a:rPr>
              <a:t> cases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57153" y="1658712"/>
            <a:ext cx="2085973" cy="60989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parametric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study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definition</a:t>
            </a:r>
            <a:r>
              <a:rPr lang="es-ES" sz="1200" dirty="0">
                <a:solidFill>
                  <a:schemeClr val="tx1"/>
                </a:solidFill>
              </a:rPr>
              <a:t> </a:t>
            </a:r>
            <a:r>
              <a:rPr lang="es-ES" sz="1200" dirty="0" err="1">
                <a:solidFill>
                  <a:schemeClr val="tx1"/>
                </a:solidFill>
              </a:rPr>
              <a:t>to</a:t>
            </a:r>
            <a:r>
              <a:rPr lang="es-ES" sz="1200" dirty="0">
                <a:solidFill>
                  <a:schemeClr val="tx1"/>
                </a:solidFill>
              </a:rPr>
              <a:t> .</a:t>
            </a:r>
            <a:r>
              <a:rPr lang="es-ES" sz="1200" dirty="0" err="1">
                <a:solidFill>
                  <a:schemeClr val="tx1"/>
                </a:solidFill>
              </a:rPr>
              <a:t>txt</a:t>
            </a:r>
            <a:r>
              <a:rPr lang="es-ES" sz="1200" dirty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143127" y="2731236"/>
            <a:ext cx="1905000" cy="4572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/>
        </p:nvSpPr>
        <p:spPr>
          <a:xfrm>
            <a:off x="2247901" y="338608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Flowchart: Terminator 23"/>
          <p:cNvSpPr/>
          <p:nvPr/>
        </p:nvSpPr>
        <p:spPr>
          <a:xfrm>
            <a:off x="5219701" y="1182894"/>
            <a:ext cx="1123951" cy="2411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Flowchart: Data 28"/>
          <p:cNvSpPr/>
          <p:nvPr/>
        </p:nvSpPr>
        <p:spPr>
          <a:xfrm>
            <a:off x="4676775" y="1658712"/>
            <a:ext cx="2209800" cy="72093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chemeClr val="tx1"/>
                </a:solidFill>
              </a:rPr>
              <a:t>R</a:t>
            </a:r>
            <a:r>
              <a:rPr lang="es-ES" sz="1200" dirty="0" err="1" smtClean="0">
                <a:solidFill>
                  <a:schemeClr val="tx1"/>
                </a:solidFill>
              </a:rPr>
              <a:t>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model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from</a:t>
            </a:r>
            <a:r>
              <a:rPr lang="es-ES" sz="1200" dirty="0" smtClean="0">
                <a:solidFill>
                  <a:schemeClr val="tx1"/>
                </a:solidFill>
              </a:rPr>
              <a:t> .</a:t>
            </a:r>
            <a:r>
              <a:rPr lang="es-ES" sz="1200" dirty="0" err="1" smtClean="0">
                <a:solidFill>
                  <a:schemeClr val="tx1"/>
                </a:solidFill>
              </a:rPr>
              <a:t>txt</a:t>
            </a:r>
            <a:r>
              <a:rPr lang="es-E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5057775" y="3223798"/>
            <a:ext cx="1447800" cy="352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Submit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job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4765220" y="3753400"/>
            <a:ext cx="2032913" cy="80586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r>
              <a:rPr lang="es-ES" sz="1200" dirty="0" smtClean="0">
                <a:solidFill>
                  <a:schemeClr val="tx1"/>
                </a:solidFill>
              </a:rPr>
              <a:t> converged?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7327638" y="3857791"/>
            <a:ext cx="1619249" cy="59708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Evaluate problems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2778" y="3910114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</a:t>
            </a:r>
            <a:endParaRPr lang="en-US" sz="1000" dirty="0"/>
          </a:p>
        </p:txBody>
      </p:sp>
      <p:sp>
        <p:nvSpPr>
          <p:cNvPr id="41" name="Flowchart: Predefined Process 40"/>
          <p:cNvSpPr/>
          <p:nvPr/>
        </p:nvSpPr>
        <p:spPr>
          <a:xfrm>
            <a:off x="5057775" y="5009543"/>
            <a:ext cx="1447800" cy="4812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Run</a:t>
            </a:r>
            <a:r>
              <a:rPr lang="es-ES" sz="1200" dirty="0" smtClean="0">
                <a:solidFill>
                  <a:schemeClr val="tx1"/>
                </a:solidFill>
              </a:rPr>
              <a:t> post-</a:t>
            </a:r>
            <a:r>
              <a:rPr lang="es-ES" sz="1200" dirty="0" err="1" smtClean="0">
                <a:solidFill>
                  <a:schemeClr val="tx1"/>
                </a:solidFill>
              </a:rPr>
              <a:t>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6705602" y="5671724"/>
            <a:ext cx="1323975" cy="64293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Write</a:t>
            </a:r>
            <a:r>
              <a:rPr lang="es-ES" sz="1200" dirty="0" smtClean="0">
                <a:solidFill>
                  <a:schemeClr val="tx1"/>
                </a:solidFill>
              </a:rPr>
              <a:t> output files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1200" y="4687909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Yes</a:t>
            </a:r>
            <a:endParaRPr lang="en-US" sz="1000" dirty="0"/>
          </a:p>
        </p:txBody>
      </p:sp>
      <p:sp>
        <p:nvSpPr>
          <p:cNvPr id="66" name="Flowchart: Process 65"/>
          <p:cNvSpPr/>
          <p:nvPr/>
        </p:nvSpPr>
        <p:spPr>
          <a:xfrm>
            <a:off x="2247900" y="4221650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029201" y="5730652"/>
            <a:ext cx="1504951" cy="457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output files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Flowchart: Process 72"/>
          <p:cNvSpPr/>
          <p:nvPr/>
        </p:nvSpPr>
        <p:spPr>
          <a:xfrm>
            <a:off x="2247900" y="4797612"/>
            <a:ext cx="1695451" cy="42386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Execute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nonlinear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Abaqus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2247900" y="5636445"/>
            <a:ext cx="1695451" cy="4446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Move</a:t>
            </a:r>
            <a:r>
              <a:rPr lang="es-ES" sz="1200" dirty="0" smtClean="0">
                <a:solidFill>
                  <a:schemeClr val="tx1"/>
                </a:solidFill>
              </a:rPr>
              <a:t> input </a:t>
            </a:r>
            <a:r>
              <a:rPr lang="es-ES" sz="1200" dirty="0" err="1" smtClean="0">
                <a:solidFill>
                  <a:schemeClr val="tx1"/>
                </a:solidFill>
              </a:rPr>
              <a:t>to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postProc</a:t>
            </a:r>
            <a:r>
              <a:rPr lang="es-ES" sz="1200" dirty="0" smtClean="0">
                <a:solidFill>
                  <a:schemeClr val="tx1"/>
                </a:solidFill>
              </a:rPr>
              <a:t> folder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Flowchart: Connector 74"/>
          <p:cNvSpPr/>
          <p:nvPr/>
        </p:nvSpPr>
        <p:spPr>
          <a:xfrm>
            <a:off x="5667375" y="6490873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Flowchart: Connector 80"/>
          <p:cNvSpPr/>
          <p:nvPr/>
        </p:nvSpPr>
        <p:spPr>
          <a:xfrm>
            <a:off x="3000375" y="3907345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2447927" y="6407339"/>
            <a:ext cx="1295400" cy="3524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End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Flowchart: Connector 112"/>
          <p:cNvSpPr/>
          <p:nvPr/>
        </p:nvSpPr>
        <p:spPr>
          <a:xfrm>
            <a:off x="3000375" y="5305240"/>
            <a:ext cx="190500" cy="17639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2" name="Straight Arrow Connector 121"/>
          <p:cNvCxnSpPr>
            <a:stCxn id="74" idx="2"/>
            <a:endCxn id="111" idx="0"/>
          </p:cNvCxnSpPr>
          <p:nvPr/>
        </p:nvCxnSpPr>
        <p:spPr>
          <a:xfrm>
            <a:off x="3095626" y="6081086"/>
            <a:ext cx="1" cy="326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934529" y="1182894"/>
            <a:ext cx="5433061" cy="5307979"/>
            <a:chOff x="1934529" y="1182893"/>
            <a:chExt cx="5433061" cy="5307979"/>
          </a:xfrm>
        </p:grpSpPr>
        <p:cxnSp>
          <p:nvCxnSpPr>
            <p:cNvPr id="8" name="Straight Arrow Connector 7"/>
            <p:cNvCxnSpPr>
              <a:stCxn id="152" idx="4"/>
              <a:endCxn id="6" idx="0"/>
            </p:cNvCxnSpPr>
            <p:nvPr/>
          </p:nvCxnSpPr>
          <p:spPr>
            <a:xfrm flipH="1">
              <a:off x="3095627" y="1545306"/>
              <a:ext cx="9526" cy="6668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5"/>
            </p:cNvCxnSpPr>
            <p:nvPr/>
          </p:nvCxnSpPr>
          <p:spPr>
            <a:xfrm flipH="1" flipV="1">
              <a:off x="1934529" y="1963660"/>
              <a:ext cx="1170624" cy="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3" idx="3"/>
              <a:endCxn id="24" idx="0"/>
            </p:cNvCxnSpPr>
            <p:nvPr/>
          </p:nvCxnSpPr>
          <p:spPr>
            <a:xfrm flipV="1">
              <a:off x="3943352" y="1182893"/>
              <a:ext cx="1838325" cy="2415119"/>
            </a:xfrm>
            <a:prstGeom prst="bentConnector4">
              <a:avLst>
                <a:gd name="adj1" fmla="val 25906"/>
                <a:gd name="adj2" fmla="val 109465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3"/>
              <a:endCxn id="34" idx="1"/>
            </p:cNvCxnSpPr>
            <p:nvPr/>
          </p:nvCxnSpPr>
          <p:spPr>
            <a:xfrm flipV="1">
              <a:off x="6798133" y="4156333"/>
              <a:ext cx="529505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41" idx="3"/>
              <a:endCxn id="43" idx="1"/>
            </p:cNvCxnSpPr>
            <p:nvPr/>
          </p:nvCxnSpPr>
          <p:spPr>
            <a:xfrm>
              <a:off x="6505575" y="5250145"/>
              <a:ext cx="862015" cy="421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9" idx="4"/>
              <a:endCxn id="4" idx="0"/>
            </p:cNvCxnSpPr>
            <p:nvPr/>
          </p:nvCxnSpPr>
          <p:spPr>
            <a:xfrm>
              <a:off x="5781675" y="2379643"/>
              <a:ext cx="0" cy="2440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4" idx="2"/>
              <a:endCxn id="29" idx="1"/>
            </p:cNvCxnSpPr>
            <p:nvPr/>
          </p:nvCxnSpPr>
          <p:spPr>
            <a:xfrm flipH="1">
              <a:off x="5781675" y="1423993"/>
              <a:ext cx="2" cy="2347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" idx="2"/>
              <a:endCxn id="32" idx="0"/>
            </p:cNvCxnSpPr>
            <p:nvPr/>
          </p:nvCxnSpPr>
          <p:spPr>
            <a:xfrm>
              <a:off x="5781675" y="3004721"/>
              <a:ext cx="0" cy="2190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2" idx="2"/>
              <a:endCxn id="33" idx="0"/>
            </p:cNvCxnSpPr>
            <p:nvPr/>
          </p:nvCxnSpPr>
          <p:spPr>
            <a:xfrm>
              <a:off x="5781675" y="3576222"/>
              <a:ext cx="2" cy="1771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3" idx="2"/>
              <a:endCxn id="41" idx="0"/>
            </p:cNvCxnSpPr>
            <p:nvPr/>
          </p:nvCxnSpPr>
          <p:spPr>
            <a:xfrm flipH="1">
              <a:off x="5781675" y="4559268"/>
              <a:ext cx="2" cy="45027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8" idx="2"/>
              <a:endCxn id="75" idx="0"/>
            </p:cNvCxnSpPr>
            <p:nvPr/>
          </p:nvCxnSpPr>
          <p:spPr>
            <a:xfrm flipH="1">
              <a:off x="5781675" y="6187851"/>
              <a:ext cx="2" cy="3030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81" idx="4"/>
              <a:endCxn id="66" idx="0"/>
            </p:cNvCxnSpPr>
            <p:nvPr/>
          </p:nvCxnSpPr>
          <p:spPr>
            <a:xfrm>
              <a:off x="3095625" y="4083737"/>
              <a:ext cx="0" cy="1379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6" idx="2"/>
              <a:endCxn id="73" idx="0"/>
            </p:cNvCxnSpPr>
            <p:nvPr/>
          </p:nvCxnSpPr>
          <p:spPr>
            <a:xfrm>
              <a:off x="3095625" y="4666289"/>
              <a:ext cx="0" cy="131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6" idx="4"/>
              <a:endCxn id="23" idx="0"/>
            </p:cNvCxnSpPr>
            <p:nvPr/>
          </p:nvCxnSpPr>
          <p:spPr>
            <a:xfrm>
              <a:off x="3095626" y="3188436"/>
              <a:ext cx="0" cy="1976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" idx="2"/>
              <a:endCxn id="16" idx="1"/>
            </p:cNvCxnSpPr>
            <p:nvPr/>
          </p:nvCxnSpPr>
          <p:spPr>
            <a:xfrm>
              <a:off x="3095626" y="2564545"/>
              <a:ext cx="0" cy="1666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73" idx="3"/>
            </p:cNvCxnSpPr>
            <p:nvPr/>
          </p:nvCxnSpPr>
          <p:spPr>
            <a:xfrm flipV="1">
              <a:off x="3943351" y="3327204"/>
              <a:ext cx="476249" cy="168233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3" idx="4"/>
              <a:endCxn id="74" idx="0"/>
            </p:cNvCxnSpPr>
            <p:nvPr/>
          </p:nvCxnSpPr>
          <p:spPr>
            <a:xfrm>
              <a:off x="3095625" y="5481632"/>
              <a:ext cx="0" cy="1548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74" idx="2"/>
              <a:endCxn id="6" idx="1"/>
            </p:cNvCxnSpPr>
            <p:nvPr/>
          </p:nvCxnSpPr>
          <p:spPr>
            <a:xfrm rot="5400000" flipH="1">
              <a:off x="887300" y="3872760"/>
              <a:ext cx="3692752" cy="723899"/>
            </a:xfrm>
            <a:prstGeom prst="bentConnector4">
              <a:avLst>
                <a:gd name="adj1" fmla="val -4127"/>
                <a:gd name="adj2" fmla="val 245614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41" idx="2"/>
              <a:endCxn id="68" idx="0"/>
            </p:cNvCxnSpPr>
            <p:nvPr/>
          </p:nvCxnSpPr>
          <p:spPr>
            <a:xfrm>
              <a:off x="5781675" y="5490748"/>
              <a:ext cx="2" cy="239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52437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Abaqus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execution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mainBuildAndExecuteWingBox.py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5725" y="5271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u="sng" dirty="0" err="1" smtClean="0"/>
              <a:t>Parametric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study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python</a:t>
            </a:r>
            <a:r>
              <a:rPr lang="es-ES" sz="1400" u="sng" dirty="0" smtClean="0"/>
              <a:t> </a:t>
            </a:r>
            <a:r>
              <a:rPr lang="es-ES" sz="1400" u="sng" dirty="0" err="1" smtClean="0"/>
              <a:t>main</a:t>
            </a:r>
            <a:r>
              <a:rPr lang="es-ES" sz="1400" u="sng" dirty="0" smtClean="0"/>
              <a:t> script</a:t>
            </a:r>
          </a:p>
          <a:p>
            <a:r>
              <a:rPr lang="es-ES" sz="1400" dirty="0" smtClean="0"/>
              <a:t>-&gt; </a:t>
            </a:r>
            <a:r>
              <a:rPr lang="es-ES" sz="1400" dirty="0" smtClean="0">
                <a:latin typeface="Courier New" pitchFamily="49" charset="0"/>
                <a:cs typeface="Courier New" pitchFamily="49" charset="0"/>
              </a:rPr>
              <a:t>mainAbaqusParametricStudy.py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2" name="Flowchart: Data 151"/>
          <p:cNvSpPr/>
          <p:nvPr/>
        </p:nvSpPr>
        <p:spPr>
          <a:xfrm>
            <a:off x="2143128" y="994555"/>
            <a:ext cx="1924049" cy="55075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Read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parameters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r>
              <a:rPr lang="es-ES" sz="1200" dirty="0" err="1" smtClean="0">
                <a:solidFill>
                  <a:schemeClr val="tx1"/>
                </a:solidFill>
              </a:rPr>
              <a:t>ranges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7" name="Straight Arrow Connector 156"/>
          <p:cNvCxnSpPr>
            <a:stCxn id="2" idx="2"/>
            <a:endCxn id="152" idx="1"/>
          </p:cNvCxnSpPr>
          <p:nvPr/>
        </p:nvCxnSpPr>
        <p:spPr>
          <a:xfrm>
            <a:off x="3090863" y="857249"/>
            <a:ext cx="14290" cy="137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4" idx="3"/>
          </p:cNvCxnSpPr>
          <p:nvPr/>
        </p:nvCxnSpPr>
        <p:spPr>
          <a:xfrm flipH="1" flipV="1">
            <a:off x="6772275" y="2814222"/>
            <a:ext cx="2174612" cy="1342112"/>
          </a:xfrm>
          <a:prstGeom prst="bentConnector3">
            <a:avLst>
              <a:gd name="adj1" fmla="val -4604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0"/>
            <a:endCxn id="32" idx="3"/>
          </p:cNvCxnSpPr>
          <p:nvPr/>
        </p:nvCxnSpPr>
        <p:spPr>
          <a:xfrm rot="16200000" flipV="1">
            <a:off x="7092529" y="2813057"/>
            <a:ext cx="457780" cy="16316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86574" y="2524780"/>
            <a:ext cx="2028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/>
              <a:t> </a:t>
            </a:r>
            <a:r>
              <a:rPr lang="es-ES" sz="1000" dirty="0" smtClean="0"/>
              <a:t>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mesh</a:t>
            </a:r>
            <a:endParaRPr lang="en-US" sz="1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417843" y="3116770"/>
            <a:ext cx="2571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 smtClean="0"/>
              <a:t>If</a:t>
            </a:r>
            <a:r>
              <a:rPr lang="es-ES" sz="1000" dirty="0" smtClean="0"/>
              <a:t> </a:t>
            </a:r>
            <a:r>
              <a:rPr lang="es-ES" sz="1000" dirty="0" err="1" smtClean="0"/>
              <a:t>convergency</a:t>
            </a:r>
            <a:r>
              <a:rPr lang="es-ES" sz="1000" dirty="0" smtClean="0"/>
              <a:t> </a:t>
            </a:r>
            <a:r>
              <a:rPr lang="es-ES" sz="1000" dirty="0" err="1" smtClean="0"/>
              <a:t>problems</a:t>
            </a:r>
            <a:r>
              <a:rPr lang="es-ES" sz="1000" dirty="0" smtClean="0"/>
              <a:t> -&gt; </a:t>
            </a:r>
            <a:r>
              <a:rPr lang="es-ES" sz="1000" dirty="0" err="1" smtClean="0"/>
              <a:t>Modify</a:t>
            </a:r>
            <a:r>
              <a:rPr lang="es-ES" sz="1000" dirty="0" smtClean="0"/>
              <a:t> </a:t>
            </a:r>
            <a:r>
              <a:rPr lang="es-ES" sz="1000" dirty="0" err="1" smtClean="0"/>
              <a:t>damping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60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457200" y="4"/>
            <a:ext cx="8686800" cy="6476999"/>
            <a:chOff x="631620" y="347309"/>
            <a:chExt cx="8184856" cy="5971031"/>
          </a:xfrm>
        </p:grpSpPr>
        <p:sp>
          <p:nvSpPr>
            <p:cNvPr id="40" name="Trapezoid 39"/>
            <p:cNvSpPr/>
            <p:nvPr/>
          </p:nvSpPr>
          <p:spPr>
            <a:xfrm rot="10800000">
              <a:off x="1981200" y="1523999"/>
              <a:ext cx="5410200" cy="3446944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981199" y="1523999"/>
              <a:ext cx="914401" cy="34025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22" idx="0"/>
            </p:cNvCxnSpPr>
            <p:nvPr/>
          </p:nvCxnSpPr>
          <p:spPr>
            <a:xfrm flipH="1">
              <a:off x="6476644" y="1523999"/>
              <a:ext cx="914756" cy="33792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/>
            <p:cNvSpPr/>
            <p:nvPr/>
          </p:nvSpPr>
          <p:spPr>
            <a:xfrm rot="5400000">
              <a:off x="3516880" y="3135880"/>
              <a:ext cx="2338840" cy="3581400"/>
            </a:xfrm>
            <a:prstGeom prst="arc">
              <a:avLst>
                <a:gd name="adj1" fmla="val 16155260"/>
                <a:gd name="adj2" fmla="val 5385205"/>
              </a:avLst>
            </a:prstGeom>
            <a:solidFill>
              <a:schemeClr val="bg1">
                <a:lumMod val="85000"/>
              </a:schemeClr>
            </a:solidFill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14773" y="1707811"/>
              <a:ext cx="5779241" cy="4610529"/>
              <a:chOff x="2318018" y="1713978"/>
              <a:chExt cx="5779241" cy="4610529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Rectangle 31"/>
              <p:cNvSpPr/>
              <p:nvPr/>
            </p:nvSpPr>
            <p:spPr>
              <a:xfrm rot="6182934">
                <a:off x="4269578" y="4929196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0046203">
                <a:off x="2318018" y="488482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4410267">
                <a:off x="1950791" y="3025784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19992174">
                <a:off x="4004087" y="2172883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4876800" y="3322160"/>
                <a:ext cx="0" cy="71644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610100" y="3680380"/>
                <a:ext cx="5334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 rot="1863271">
                <a:off x="5390142" y="3486778"/>
                <a:ext cx="2707117" cy="835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sp>
            <p:nvSpPr>
              <p:cNvPr id="11" name="Donut 10"/>
              <p:cNvSpPr/>
              <p:nvPr/>
            </p:nvSpPr>
            <p:spPr>
              <a:xfrm>
                <a:off x="3810000" y="2590800"/>
                <a:ext cx="2133600" cy="2057400"/>
              </a:xfrm>
              <a:prstGeom prst="donut">
                <a:avLst>
                  <a:gd name="adj" fmla="val 9908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</p:grp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319208" y="3247471"/>
              <a:ext cx="935192" cy="890689"/>
            </a:xfrm>
            <a:prstGeom prst="arc">
              <a:avLst>
                <a:gd name="adj1" fmla="val 12570733"/>
                <a:gd name="adj2" fmla="val 739833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89334" y="3810000"/>
              <a:ext cx="546935" cy="70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UR</a:t>
              </a:r>
              <a:r>
                <a:rPr lang="es-ES" sz="2200" baseline="-25000" dirty="0" smtClean="0"/>
                <a:t>3</a:t>
              </a:r>
              <a:endParaRPr lang="en-US" sz="2200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631620" y="3429000"/>
              <a:ext cx="1435226" cy="1556745"/>
              <a:chOff x="631620" y="3429000"/>
              <a:chExt cx="1435226" cy="1556745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H="1">
                <a:off x="914400" y="48006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1914446" y="3810000"/>
                <a:ext cx="0" cy="9906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1762046" y="3429000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y</a:t>
                </a:r>
                <a:endParaRPr lang="en-US" sz="2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31620" y="4588518"/>
                <a:ext cx="304800" cy="3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x</a:t>
                </a:r>
                <a:endParaRPr lang="en-US" sz="22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819196" y="4685167"/>
                <a:ext cx="190499" cy="1884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857296" y="4721580"/>
                <a:ext cx="114300" cy="115594"/>
                <a:chOff x="1295400" y="3200400"/>
                <a:chExt cx="114300" cy="1155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295400" y="3200400"/>
                  <a:ext cx="114300" cy="1155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1295400" y="3200400"/>
                  <a:ext cx="114300" cy="1155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TextBox 96"/>
            <p:cNvSpPr txBox="1"/>
            <p:nvPr/>
          </p:nvSpPr>
          <p:spPr>
            <a:xfrm>
              <a:off x="2025969" y="4615934"/>
              <a:ext cx="304800" cy="39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z</a:t>
              </a:r>
              <a:endParaRPr lang="en-US" sz="2200" dirty="0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440082" y="347309"/>
              <a:ext cx="5376394" cy="5361127"/>
              <a:chOff x="3440082" y="347309"/>
              <a:chExt cx="5376394" cy="5361127"/>
            </a:xfrm>
          </p:grpSpPr>
          <p:sp>
            <p:nvSpPr>
              <p:cNvPr id="99" name="Line Callout 1 (No Border) 98"/>
              <p:cNvSpPr/>
              <p:nvPr/>
            </p:nvSpPr>
            <p:spPr>
              <a:xfrm>
                <a:off x="5084088" y="347309"/>
                <a:ext cx="1744772" cy="605191"/>
              </a:xfrm>
              <a:prstGeom prst="callout1">
                <a:avLst>
                  <a:gd name="adj1" fmla="val 58097"/>
                  <a:gd name="adj2" fmla="val 400"/>
                  <a:gd name="adj3" fmla="val 177030"/>
                  <a:gd name="adj4" fmla="val -2878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Wing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box skin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Line Callout 1 (No Border) 99"/>
              <p:cNvSpPr/>
              <p:nvPr/>
            </p:nvSpPr>
            <p:spPr>
              <a:xfrm>
                <a:off x="6640922" y="4779376"/>
                <a:ext cx="2175554" cy="605191"/>
              </a:xfrm>
              <a:prstGeom prst="callout1">
                <a:avLst>
                  <a:gd name="adj1" fmla="val 14028"/>
                  <a:gd name="adj2" fmla="val 40798"/>
                  <a:gd name="adj3" fmla="val -133025"/>
                  <a:gd name="adj4" fmla="val 3782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ligament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Line Callout 1 (No Border) 100"/>
              <p:cNvSpPr/>
              <p:nvPr/>
            </p:nvSpPr>
            <p:spPr>
              <a:xfrm>
                <a:off x="3440082" y="5103245"/>
                <a:ext cx="1744772" cy="605191"/>
              </a:xfrm>
              <a:prstGeom prst="callout1">
                <a:avLst>
                  <a:gd name="adj1" fmla="val 18750"/>
                  <a:gd name="adj2" fmla="val 77920"/>
                  <a:gd name="adj3" fmla="val -118860"/>
                  <a:gd name="adj4" fmla="val 103331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ES" sz="2200" dirty="0" err="1" smtClean="0">
                    <a:solidFill>
                      <a:schemeClr val="tx1"/>
                    </a:solidFill>
                  </a:rPr>
                  <a:t>Lattice</a:t>
                </a:r>
                <a:r>
                  <a:rPr lang="es-E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s-ES" sz="2200" dirty="0" err="1" smtClean="0">
                    <a:solidFill>
                      <a:schemeClr val="tx1"/>
                    </a:solidFill>
                  </a:rPr>
                  <a:t>node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66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071445"/>
              </p:ext>
            </p:extLst>
          </p:nvPr>
        </p:nvGraphicFramePr>
        <p:xfrm>
          <a:off x="685800" y="1371600"/>
          <a:ext cx="7924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627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554934"/>
              </p:ext>
            </p:extLst>
          </p:nvPr>
        </p:nvGraphicFramePr>
        <p:xfrm>
          <a:off x="685800" y="990600"/>
          <a:ext cx="7924800" cy="491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334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942741"/>
              </p:ext>
            </p:extLst>
          </p:nvPr>
        </p:nvGraphicFramePr>
        <p:xfrm>
          <a:off x="838200" y="990600"/>
          <a:ext cx="7696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90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261827"/>
              </p:ext>
            </p:extLst>
          </p:nvPr>
        </p:nvGraphicFramePr>
        <p:xfrm>
          <a:off x="762000" y="1143001"/>
          <a:ext cx="76962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994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794148"/>
              </p:ext>
            </p:extLst>
          </p:nvPr>
        </p:nvGraphicFramePr>
        <p:xfrm>
          <a:off x="914400" y="1066800"/>
          <a:ext cx="71628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68987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946858"/>
              </p:ext>
            </p:extLst>
          </p:nvPr>
        </p:nvGraphicFramePr>
        <p:xfrm>
          <a:off x="1066800" y="1524000"/>
          <a:ext cx="7015163" cy="4338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62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731431"/>
              </p:ext>
            </p:extLst>
          </p:nvPr>
        </p:nvGraphicFramePr>
        <p:xfrm>
          <a:off x="914400" y="914400"/>
          <a:ext cx="7321924" cy="4652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65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rapezoid 39"/>
          <p:cNvSpPr/>
          <p:nvPr/>
        </p:nvSpPr>
        <p:spPr>
          <a:xfrm rot="10800000">
            <a:off x="1981200" y="1524000"/>
            <a:ext cx="5410200" cy="3446944"/>
          </a:xfrm>
          <a:prstGeom prst="trapezoid">
            <a:avLst>
              <a:gd name="adj" fmla="val 261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 rot="5400000">
            <a:off x="3516880" y="3135880"/>
            <a:ext cx="2338840" cy="3581400"/>
          </a:xfrm>
          <a:prstGeom prst="arc">
            <a:avLst>
              <a:gd name="adj1" fmla="val 16155260"/>
              <a:gd name="adj2" fmla="val 5385205"/>
            </a:avLst>
          </a:prstGeom>
          <a:solidFill>
            <a:schemeClr val="bg1">
              <a:lumMod val="85000"/>
            </a:schemeClr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214778" y="1707815"/>
            <a:ext cx="5779241" cy="4610529"/>
            <a:chOff x="2318018" y="1713978"/>
            <a:chExt cx="5779241" cy="4610529"/>
          </a:xfrm>
          <a:solidFill>
            <a:schemeClr val="bg1">
              <a:lumMod val="65000"/>
            </a:schemeClr>
          </a:solidFill>
        </p:grpSpPr>
        <p:sp>
          <p:nvSpPr>
            <p:cNvPr id="32" name="Rectangle 31"/>
            <p:cNvSpPr/>
            <p:nvPr/>
          </p:nvSpPr>
          <p:spPr>
            <a:xfrm rot="6182934">
              <a:off x="4269578" y="4929196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3" name="Rectangle 32"/>
            <p:cNvSpPr/>
            <p:nvPr/>
          </p:nvSpPr>
          <p:spPr>
            <a:xfrm rot="10046203">
              <a:off x="2318018" y="488482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4" name="Rectangle 33"/>
            <p:cNvSpPr/>
            <p:nvPr/>
          </p:nvSpPr>
          <p:spPr>
            <a:xfrm rot="14410267">
              <a:off x="1950791" y="3025784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35" name="Rectangle 34"/>
            <p:cNvSpPr/>
            <p:nvPr/>
          </p:nvSpPr>
          <p:spPr>
            <a:xfrm rot="19992174">
              <a:off x="4004087" y="2172883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76800" y="3322160"/>
              <a:ext cx="0" cy="71644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10100" y="3680380"/>
              <a:ext cx="533400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863271">
              <a:off x="5390142" y="3486778"/>
              <a:ext cx="2707117" cy="835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11" name="Donut 10"/>
            <p:cNvSpPr/>
            <p:nvPr/>
          </p:nvSpPr>
          <p:spPr>
            <a:xfrm>
              <a:off x="3810000" y="2590800"/>
              <a:ext cx="2133600" cy="2057400"/>
            </a:xfrm>
            <a:prstGeom prst="donut">
              <a:avLst>
                <a:gd name="adj" fmla="val 990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43917" y="448540"/>
            <a:ext cx="5709295" cy="313616"/>
            <a:chOff x="1981199" y="1214791"/>
            <a:chExt cx="5709294" cy="3136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81199" y="1523999"/>
              <a:ext cx="541020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1981199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520307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013457" y="122360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3568331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131562" y="1219199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4678497" y="1214791"/>
              <a:ext cx="2525656" cy="309208"/>
              <a:chOff x="2133599" y="1371599"/>
              <a:chExt cx="2525656" cy="309208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flipV="1">
                <a:off x="2133599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2672707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165857" y="1376007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720731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4283962" y="1371599"/>
                <a:ext cx="375293" cy="304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 flipV="1">
              <a:off x="7315200" y="1219827"/>
              <a:ext cx="375293" cy="3048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rc 73"/>
          <p:cNvSpPr/>
          <p:nvPr/>
        </p:nvSpPr>
        <p:spPr>
          <a:xfrm>
            <a:off x="4319208" y="3247475"/>
            <a:ext cx="935192" cy="890689"/>
          </a:xfrm>
          <a:prstGeom prst="arc">
            <a:avLst>
              <a:gd name="adj1" fmla="val 12904630"/>
              <a:gd name="adj2" fmla="val 669347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4161671" y="3768828"/>
            <a:ext cx="54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UR</a:t>
            </a:r>
            <a:r>
              <a:rPr lang="es-ES" sz="2200" baseline="-25000" dirty="0" smtClean="0"/>
              <a:t>3</a:t>
            </a:r>
            <a:endParaRPr lang="en-US" sz="2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81205" y="1523999"/>
            <a:ext cx="541020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106272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39" name="Oval 38"/>
          <p:cNvSpPr/>
          <p:nvPr/>
        </p:nvSpPr>
        <p:spPr>
          <a:xfrm>
            <a:off x="2823076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1" name="Oval 40"/>
          <p:cNvSpPr/>
          <p:nvPr/>
        </p:nvSpPr>
        <p:spPr>
          <a:xfrm>
            <a:off x="3440479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44" name="Group 43"/>
          <p:cNvGrpSpPr/>
          <p:nvPr/>
        </p:nvGrpSpPr>
        <p:grpSpPr>
          <a:xfrm>
            <a:off x="631620" y="3429005"/>
            <a:ext cx="1435227" cy="1590406"/>
            <a:chOff x="631620" y="3429000"/>
            <a:chExt cx="1435226" cy="159040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914400" y="4800600"/>
              <a:ext cx="99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914446" y="3810000"/>
              <a:ext cx="0" cy="9906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62046" y="3429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y</a:t>
              </a:r>
              <a:endParaRPr lang="en-US" sz="2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1620" y="4588518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x</a:t>
              </a:r>
              <a:endParaRPr lang="en-US" sz="22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1819196" y="4685167"/>
              <a:ext cx="190499" cy="1884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1857296" y="4721580"/>
              <a:ext cx="114300" cy="115594"/>
              <a:chOff x="1295400" y="3200400"/>
              <a:chExt cx="114300" cy="115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295400" y="3200400"/>
                <a:ext cx="114300" cy="1155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1295400" y="3200400"/>
                <a:ext cx="114300" cy="11559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Oval 54"/>
          <p:cNvSpPr/>
          <p:nvPr/>
        </p:nvSpPr>
        <p:spPr>
          <a:xfrm>
            <a:off x="4103008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6" name="Oval 55"/>
          <p:cNvSpPr/>
          <p:nvPr/>
        </p:nvSpPr>
        <p:spPr>
          <a:xfrm>
            <a:off x="4794987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Oval 56"/>
          <p:cNvSpPr/>
          <p:nvPr/>
        </p:nvSpPr>
        <p:spPr>
          <a:xfrm>
            <a:off x="5530824" y="771764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8" name="Oval 57"/>
          <p:cNvSpPr/>
          <p:nvPr/>
        </p:nvSpPr>
        <p:spPr>
          <a:xfrm>
            <a:off x="6263092" y="762313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9" name="Oval 58"/>
          <p:cNvSpPr/>
          <p:nvPr/>
        </p:nvSpPr>
        <p:spPr>
          <a:xfrm>
            <a:off x="7053467" y="781212"/>
            <a:ext cx="353557" cy="3236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124201" y="3674213"/>
            <a:ext cx="16493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895606" y="3779488"/>
            <a:ext cx="546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U</a:t>
            </a:r>
            <a:r>
              <a:rPr lang="es-ES" sz="2200" baseline="-25000" dirty="0"/>
              <a:t>1</a:t>
            </a:r>
            <a:endParaRPr lang="en-US" sz="2200" dirty="0"/>
          </a:p>
        </p:txBody>
      </p:sp>
      <p:sp>
        <p:nvSpPr>
          <p:cNvPr id="12" name="Isosceles Triangle 11"/>
          <p:cNvSpPr/>
          <p:nvPr/>
        </p:nvSpPr>
        <p:spPr>
          <a:xfrm rot="10800000">
            <a:off x="2106268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3497376" y="1086002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804696" y="109545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8" name="Isosceles Triangle 77"/>
          <p:cNvSpPr/>
          <p:nvPr/>
        </p:nvSpPr>
        <p:spPr>
          <a:xfrm rot="10800000">
            <a:off x="6363945" y="1104978"/>
            <a:ext cx="1017931" cy="43799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grpSp>
        <p:nvGrpSpPr>
          <p:cNvPr id="79" name="Group 78"/>
          <p:cNvGrpSpPr/>
          <p:nvPr/>
        </p:nvGrpSpPr>
        <p:grpSpPr>
          <a:xfrm>
            <a:off x="221842" y="-4251"/>
            <a:ext cx="8464957" cy="5643053"/>
            <a:chOff x="2965666" y="-4253"/>
            <a:chExt cx="5619929" cy="5643053"/>
          </a:xfrm>
        </p:grpSpPr>
        <p:sp>
          <p:nvSpPr>
            <p:cNvPr id="80" name="Line Callout 1 (No Border) 79"/>
            <p:cNvSpPr/>
            <p:nvPr/>
          </p:nvSpPr>
          <p:spPr>
            <a:xfrm>
              <a:off x="2965666" y="-4253"/>
              <a:ext cx="1744772" cy="605191"/>
            </a:xfrm>
            <a:prstGeom prst="callout1">
              <a:avLst>
                <a:gd name="adj1" fmla="val 59986"/>
                <a:gd name="adj2" fmla="val 64770"/>
                <a:gd name="adj3" fmla="val 89523"/>
                <a:gd name="adj4" fmla="val 73282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Wing</a:t>
              </a:r>
              <a:r>
                <a:rPr lang="es-ES" sz="2200" dirty="0" smtClean="0">
                  <a:solidFill>
                    <a:schemeClr val="tx1"/>
                  </a:solidFill>
                </a:rPr>
                <a:t> box skin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1" name="Line Callout 1 (No Border) 80"/>
            <p:cNvSpPr/>
            <p:nvPr/>
          </p:nvSpPr>
          <p:spPr>
            <a:xfrm>
              <a:off x="7151751" y="4779376"/>
              <a:ext cx="1433844" cy="605191"/>
            </a:xfrm>
            <a:prstGeom prst="callout1">
              <a:avLst>
                <a:gd name="adj1" fmla="val 14028"/>
                <a:gd name="adj2" fmla="val 40798"/>
                <a:gd name="adj3" fmla="val -133025"/>
                <a:gd name="adj4" fmla="val 3782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ligament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Callout 1 (No Border) 81"/>
            <p:cNvSpPr/>
            <p:nvPr/>
          </p:nvSpPr>
          <p:spPr>
            <a:xfrm>
              <a:off x="4451478" y="5103245"/>
              <a:ext cx="1550324" cy="535555"/>
            </a:xfrm>
            <a:prstGeom prst="callout1">
              <a:avLst>
                <a:gd name="adj1" fmla="val 18750"/>
                <a:gd name="adj2" fmla="val 77920"/>
                <a:gd name="adj3" fmla="val -118860"/>
                <a:gd name="adj4" fmla="val 103331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ES" sz="2200" dirty="0" err="1" smtClean="0">
                  <a:solidFill>
                    <a:schemeClr val="tx1"/>
                  </a:solidFill>
                </a:rPr>
                <a:t>Lattice</a:t>
              </a:r>
              <a:r>
                <a:rPr lang="es-ES" sz="2200" dirty="0" smtClean="0">
                  <a:solidFill>
                    <a:schemeClr val="tx1"/>
                  </a:solidFill>
                </a:rPr>
                <a:t> </a:t>
              </a:r>
              <a:r>
                <a:rPr lang="es-ES" sz="2200" dirty="0" err="1" smtClean="0">
                  <a:solidFill>
                    <a:schemeClr val="tx1"/>
                  </a:solidFill>
                </a:rPr>
                <a:t>node</a:t>
              </a:r>
              <a:endParaRPr 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971597" y="4630336"/>
            <a:ext cx="323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z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27044"/>
            <a:ext cx="8839200" cy="3678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061" y="1968043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Course mesh</a:t>
            </a:r>
            <a:endParaRPr lang="en-US" sz="2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76400" y="2411630"/>
            <a:ext cx="914400" cy="76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76800" y="3429000"/>
            <a:ext cx="31242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520499" y="3276600"/>
            <a:ext cx="162350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Fine mesh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80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0"/>
          <a:stretch/>
        </p:blipFill>
        <p:spPr>
          <a:xfrm>
            <a:off x="831273" y="1413302"/>
            <a:ext cx="8410642" cy="3834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9" r="89658"/>
          <a:stretch/>
        </p:blipFill>
        <p:spPr>
          <a:xfrm rot="21048335">
            <a:off x="6025468" y="2979741"/>
            <a:ext cx="1828800" cy="16943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9868" y="16764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Root rib</a:t>
            </a:r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2362200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593868"/>
            <a:ext cx="16764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Inner rib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87712" y="3208025"/>
            <a:ext cx="11159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Tip rib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02043" y="1676400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Wing-box C-profile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828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/>
          <a:stretch/>
        </p:blipFill>
        <p:spPr>
          <a:xfrm>
            <a:off x="-30563" y="333375"/>
            <a:ext cx="9174564" cy="57296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876426" y="971551"/>
            <a:ext cx="7038975" cy="5648325"/>
            <a:chOff x="1876425" y="971550"/>
            <a:chExt cx="7038975" cy="5648325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057400" y="5257800"/>
              <a:ext cx="6324600" cy="1333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8773658" y="990600"/>
              <a:ext cx="0" cy="3733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76425" y="5934075"/>
              <a:ext cx="15240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305800" y="4724400"/>
              <a:ext cx="15240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82000" y="4733925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58200" y="97155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 rot="20841200">
            <a:off x="5029200" y="6032224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N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8793564" y="2451557"/>
            <a:ext cx="38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 smtClean="0"/>
              <a:t>M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6719" y="333375"/>
            <a:ext cx="27583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 node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" y="2666999"/>
            <a:ext cx="12192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Lattice</a:t>
            </a:r>
            <a:br>
              <a:rPr lang="en-US" sz="2200" dirty="0" smtClean="0"/>
            </a:br>
            <a:r>
              <a:rPr lang="en-US" sz="2200" dirty="0" smtClean="0"/>
              <a:t>ligament</a:t>
            </a:r>
          </a:p>
        </p:txBody>
      </p:sp>
    </p:spTree>
    <p:extLst>
      <p:ext uri="{BB962C8B-B14F-4D97-AF65-F5344CB8AC3E}">
        <p14:creationId xmlns:p14="http://schemas.microsoft.com/office/powerpoint/2010/main" val="11092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/>
          <a:stretch/>
        </p:blipFill>
        <p:spPr>
          <a:xfrm>
            <a:off x="1378050" y="1371600"/>
            <a:ext cx="9161045" cy="41785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378051" y="1251054"/>
            <a:ext cx="7534869" cy="4540146"/>
            <a:chOff x="914400" y="1251054"/>
            <a:chExt cx="7534869" cy="4540146"/>
          </a:xfrm>
        </p:grpSpPr>
        <p:grpSp>
          <p:nvGrpSpPr>
            <p:cNvPr id="21" name="Group 20"/>
            <p:cNvGrpSpPr/>
            <p:nvPr/>
          </p:nvGrpSpPr>
          <p:grpSpPr>
            <a:xfrm>
              <a:off x="990600" y="1481785"/>
              <a:ext cx="7391400" cy="4068323"/>
              <a:chOff x="990600" y="1481785"/>
              <a:chExt cx="7696200" cy="4068323"/>
            </a:xfrm>
          </p:grpSpPr>
          <p:sp>
            <p:nvSpPr>
              <p:cNvPr id="9" name="Rectangle 8"/>
              <p:cNvSpPr/>
              <p:nvPr/>
            </p:nvSpPr>
            <p:spPr>
              <a:xfrm flipV="1">
                <a:off x="990600" y="3119193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990600" y="4866786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flipV="1">
                <a:off x="990600" y="1481785"/>
                <a:ext cx="7696200" cy="6833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914400" y="1251054"/>
              <a:ext cx="7534869" cy="4540146"/>
              <a:chOff x="914400" y="1251054"/>
              <a:chExt cx="7534869" cy="454014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917898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883296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8100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14400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82269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747667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743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778771" y="1251054"/>
                <a:ext cx="774898" cy="454014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2" r="89487"/>
          <a:stretch/>
        </p:blipFill>
        <p:spPr>
          <a:xfrm>
            <a:off x="-457200" y="4419600"/>
            <a:ext cx="2057400" cy="19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766907" y="533399"/>
            <a:ext cx="7897604" cy="3279879"/>
            <a:chOff x="168442" y="1695138"/>
            <a:chExt cx="8746958" cy="36326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42" y="1695138"/>
              <a:ext cx="8746958" cy="3632616"/>
            </a:xfrm>
            <a:prstGeom prst="rect">
              <a:avLst/>
            </a:prstGeom>
          </p:spPr>
        </p:pic>
        <p:cxnSp>
          <p:nvCxnSpPr>
            <p:cNvPr id="3" name="Straight Connector 2"/>
            <p:cNvCxnSpPr/>
            <p:nvPr/>
          </p:nvCxnSpPr>
          <p:spPr>
            <a:xfrm>
              <a:off x="1578456" y="3220245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295400" y="3608819"/>
              <a:ext cx="6096000" cy="0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6683856" y="3228614"/>
              <a:ext cx="0" cy="777149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143000" y="3352800"/>
              <a:ext cx="838200" cy="5334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9431698">
              <a:off x="1592316" y="3075837"/>
              <a:ext cx="381000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/>
                <a:t>r</a:t>
              </a:r>
              <a:endParaRPr lang="en-US" sz="22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578456" y="4876800"/>
              <a:ext cx="253634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114800" y="3705225"/>
              <a:ext cx="0" cy="124777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578456" y="4005763"/>
              <a:ext cx="0" cy="1023437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029200" y="3003006"/>
              <a:ext cx="266700" cy="99438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029200" y="2895600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295900" y="3770951"/>
              <a:ext cx="457200" cy="14051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20727124">
              <a:off x="5162551" y="2536853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20727124">
              <a:off x="5388985" y="3466612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A</a:t>
              </a:r>
              <a:endParaRPr lang="en-US" sz="2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84702" y="4479817"/>
              <a:ext cx="323849" cy="477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L</a:t>
              </a:r>
              <a:endParaRPr lang="en-US" sz="2200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05056" y="3956501"/>
            <a:ext cx="5320992" cy="1640316"/>
            <a:chOff x="949865" y="4338952"/>
            <a:chExt cx="6959060" cy="2145289"/>
          </a:xfrm>
        </p:grpSpPr>
        <p:sp>
          <p:nvSpPr>
            <p:cNvPr id="88" name="TextBox 87"/>
            <p:cNvSpPr txBox="1"/>
            <p:nvPr/>
          </p:nvSpPr>
          <p:spPr>
            <a:xfrm rot="14827580">
              <a:off x="1115181" y="5159810"/>
              <a:ext cx="152400" cy="483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t</a:t>
              </a:r>
              <a:endParaRPr lang="en-US" dirty="0"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197932" y="4804574"/>
              <a:ext cx="5660068" cy="1282098"/>
              <a:chOff x="1676400" y="4443313"/>
              <a:chExt cx="5660068" cy="12820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781800" y="4554238"/>
                <a:ext cx="152400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1676400" y="4443313"/>
                <a:ext cx="5660068" cy="1282098"/>
                <a:chOff x="1676400" y="4443313"/>
                <a:chExt cx="5660068" cy="1282098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1676400" y="4562278"/>
                  <a:ext cx="519578" cy="1905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1828800" y="4953000"/>
                  <a:ext cx="457200" cy="1829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52600" y="4752778"/>
                  <a:ext cx="137421" cy="35262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6858000" y="4876800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313049" y="4876799"/>
                  <a:ext cx="0" cy="84861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2313049" y="5653726"/>
                  <a:ext cx="454495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5321300" y="4443313"/>
                  <a:ext cx="2015168" cy="889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" name="Straight Connector 8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1405568" y="4338952"/>
              <a:ext cx="6503357" cy="2145289"/>
              <a:chOff x="1884036" y="3977691"/>
              <a:chExt cx="6503357" cy="2145289"/>
            </a:xfrm>
          </p:grpSpPr>
          <p:sp>
            <p:nvSpPr>
              <p:cNvPr id="52" name="Arc 51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42" idx="0"/>
                <a:endCxn id="52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Arc 57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905625" y="5277676"/>
                <a:ext cx="1481768" cy="84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err="1" smtClean="0"/>
                  <a:t>Cut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view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A-A</a:t>
                </a:r>
                <a:endParaRPr lang="en-US" dirty="0"/>
              </a:p>
            </p:txBody>
          </p:sp>
          <p:cxnSp>
            <p:nvCxnSpPr>
              <p:cNvPr id="103" name="Straight Connector 102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622158" y="3977691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1"/>
              <p:nvPr/>
            </p:nvSpPr>
            <p:spPr>
              <a:xfrm>
                <a:off x="4411324" y="5231520"/>
                <a:ext cx="266699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B</a:t>
                </a:r>
                <a:endParaRPr lang="en-US" sz="22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 rot="16200000">
                <a:off x="6952002" y="3985434"/>
                <a:ext cx="266700" cy="5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200" dirty="0" smtClean="0"/>
                  <a:t>e</a:t>
                </a:r>
                <a:endParaRPr lang="en-US" sz="2200" dirty="0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4756762" y="4872030"/>
              <a:ext cx="287889" cy="925155"/>
              <a:chOff x="4614111" y="4862462"/>
              <a:chExt cx="287889" cy="925155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V="1">
                <a:off x="4842832" y="4862462"/>
                <a:ext cx="59168" cy="600616"/>
              </a:xfrm>
              <a:prstGeom prst="line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648200" y="5286767"/>
                <a:ext cx="194632" cy="17631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4614111" y="5286767"/>
                <a:ext cx="34090" cy="50085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 rot="16456087">
              <a:off x="4444453" y="5342971"/>
              <a:ext cx="266700" cy="56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200" dirty="0" smtClean="0"/>
                <a:t>R</a:t>
              </a:r>
              <a:endParaRPr lang="en-US" sz="2200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4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6673334" y="5114039"/>
              <a:ext cx="1846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6791551" y="4823550"/>
              <a:ext cx="663" cy="286806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785566" y="4446324"/>
              <a:ext cx="5986" cy="35172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6791552" y="5110356"/>
              <a:ext cx="662" cy="185979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 rot="10800000">
            <a:off x="262565" y="4823341"/>
            <a:ext cx="4118196" cy="1604581"/>
            <a:chOff x="1405568" y="4358710"/>
            <a:chExt cx="5385984" cy="2098552"/>
          </a:xfrm>
        </p:grpSpPr>
        <p:cxnSp>
          <p:nvCxnSpPr>
            <p:cNvPr id="200" name="Straight Connector 199"/>
            <p:cNvCxnSpPr/>
            <p:nvPr/>
          </p:nvCxnSpPr>
          <p:spPr>
            <a:xfrm flipH="1">
              <a:off x="6303332" y="4915499"/>
              <a:ext cx="152400" cy="397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842072" y="4872353"/>
              <a:ext cx="117070" cy="21330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1889678" y="4804574"/>
              <a:ext cx="243922" cy="43348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/>
            <p:cNvGrpSpPr/>
            <p:nvPr/>
          </p:nvGrpSpPr>
          <p:grpSpPr>
            <a:xfrm>
              <a:off x="1405568" y="4358710"/>
              <a:ext cx="5385984" cy="2098552"/>
              <a:chOff x="1884036" y="3997449"/>
              <a:chExt cx="5385984" cy="2098552"/>
            </a:xfrm>
          </p:grpSpPr>
          <p:sp>
            <p:nvSpPr>
              <p:cNvPr id="191" name="Arc 190"/>
              <p:cNvSpPr/>
              <p:nvPr/>
            </p:nvSpPr>
            <p:spPr>
              <a:xfrm>
                <a:off x="1884036" y="4648201"/>
                <a:ext cx="5379999" cy="1447800"/>
              </a:xfrm>
              <a:prstGeom prst="arc">
                <a:avLst>
                  <a:gd name="adj1" fmla="val 11452897"/>
                  <a:gd name="adj2" fmla="val 20959912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/>
              <p:cNvSpPr/>
              <p:nvPr/>
            </p:nvSpPr>
            <p:spPr>
              <a:xfrm>
                <a:off x="1884036" y="4267201"/>
                <a:ext cx="5379999" cy="1143000"/>
              </a:xfrm>
              <a:prstGeom prst="arc">
                <a:avLst>
                  <a:gd name="adj1" fmla="val 11217089"/>
                  <a:gd name="adj2" fmla="val 2119607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/>
              <p:cNvCxnSpPr>
                <a:stCxn id="192" idx="0"/>
                <a:endCxn id="191" idx="0"/>
              </p:cNvCxnSpPr>
              <p:nvPr/>
            </p:nvCxnSpPr>
            <p:spPr>
              <a:xfrm>
                <a:off x="2240940" y="4554238"/>
                <a:ext cx="144218" cy="3970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Arc 193"/>
              <p:cNvSpPr/>
              <p:nvPr/>
            </p:nvSpPr>
            <p:spPr>
              <a:xfrm>
                <a:off x="1890021" y="4443313"/>
                <a:ext cx="5379999" cy="1347888"/>
              </a:xfrm>
              <a:prstGeom prst="arc">
                <a:avLst>
                  <a:gd name="adj1" fmla="val 11374812"/>
                  <a:gd name="adj2" fmla="val 21034195"/>
                </a:avLst>
              </a:prstGeom>
              <a:ln w="952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/>
              <p:nvPr/>
            </p:nvCxnSpPr>
            <p:spPr>
              <a:xfrm>
                <a:off x="2002468" y="4739336"/>
                <a:ext cx="5105400" cy="13442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4605203" y="3997449"/>
                <a:ext cx="0" cy="1066801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H="1">
              <a:off x="2016401" y="4800600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2209800" y="4741595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>
              <a:off x="2362201" y="4724400"/>
              <a:ext cx="251065" cy="4365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24960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H="1">
              <a:off x="2630867" y="4678087"/>
              <a:ext cx="269599" cy="47482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2765666" y="4678086"/>
              <a:ext cx="269600" cy="4280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2911853" y="4678086"/>
              <a:ext cx="269598" cy="4075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3048000" y="4639216"/>
              <a:ext cx="269600" cy="4464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322326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3363320" y="4628462"/>
              <a:ext cx="269600" cy="41446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3498120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3623395" y="462281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3742969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3892995" y="4628462"/>
              <a:ext cx="254374" cy="38100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4020182" y="4619843"/>
              <a:ext cx="247018" cy="38961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4124325" y="4613915"/>
              <a:ext cx="257175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4232737" y="4619843"/>
              <a:ext cx="263063" cy="403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4333456" y="4619843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4443033" y="4628462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4549258" y="4678086"/>
              <a:ext cx="232116" cy="3518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4653410" y="463921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4761532" y="4678086"/>
              <a:ext cx="246400" cy="37106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4875588" y="4653274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4981813" y="4678087"/>
              <a:ext cx="241881" cy="3766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5076559" y="4678087"/>
              <a:ext cx="257441" cy="39500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5183267" y="4724400"/>
              <a:ext cx="226933" cy="3612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>
              <a:off x="5275400" y="4724400"/>
              <a:ext cx="249100" cy="3684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5366612" y="4712565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5486400" y="4741595"/>
              <a:ext cx="269600" cy="38427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5565695" y="4748366"/>
              <a:ext cx="269600" cy="4014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5664776" y="4800600"/>
              <a:ext cx="234523" cy="34924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5768815" y="4814652"/>
              <a:ext cx="226895" cy="3378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5873395" y="4848251"/>
              <a:ext cx="222605" cy="33149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976660" y="4854011"/>
              <a:ext cx="245453" cy="3655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6096000" y="4869326"/>
              <a:ext cx="247626" cy="36873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stCxn id="192" idx="2"/>
            </p:cNvCxnSpPr>
            <p:nvPr/>
          </p:nvCxnSpPr>
          <p:spPr>
            <a:xfrm flipH="1">
              <a:off x="6186132" y="4922398"/>
              <a:ext cx="260869" cy="35639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1598413" y="4877345"/>
            <a:ext cx="1392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dirty="0" err="1" smtClean="0"/>
              <a:t>Cut</a:t>
            </a:r>
            <a:r>
              <a:rPr lang="es-ES" sz="2200" dirty="0" smtClean="0"/>
              <a:t> </a:t>
            </a:r>
            <a:r>
              <a:rPr lang="es-ES" sz="2200" dirty="0" err="1" smtClean="0"/>
              <a:t>view</a:t>
            </a:r>
            <a:r>
              <a:rPr lang="es-ES" sz="2200" dirty="0" smtClean="0"/>
              <a:t/>
            </a:r>
            <a:br>
              <a:rPr lang="es-ES" sz="2200" dirty="0" smtClean="0"/>
            </a:br>
            <a:r>
              <a:rPr lang="es-ES" sz="2200" dirty="0"/>
              <a:t>B</a:t>
            </a:r>
            <a:r>
              <a:rPr lang="es-ES" sz="2200" dirty="0" smtClean="0"/>
              <a:t>-B</a:t>
            </a:r>
            <a:endParaRPr lang="en-US" sz="2200" dirty="0"/>
          </a:p>
        </p:txBody>
      </p:sp>
      <p:cxnSp>
        <p:nvCxnSpPr>
          <p:cNvPr id="210" name="Straight Arrow Connector 209"/>
          <p:cNvCxnSpPr/>
          <p:nvPr/>
        </p:nvCxnSpPr>
        <p:spPr>
          <a:xfrm>
            <a:off x="3244920" y="2064783"/>
            <a:ext cx="240803" cy="897830"/>
          </a:xfrm>
          <a:prstGeom prst="straightConnector1">
            <a:avLst/>
          </a:prstGeom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3244920" y="1967806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V="1">
            <a:off x="3485723" y="2758159"/>
            <a:ext cx="412805" cy="126866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 rot="20727124">
            <a:off x="3365321" y="1643895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sp>
        <p:nvSpPr>
          <p:cNvPr id="214" name="TextBox 213"/>
          <p:cNvSpPr txBox="1"/>
          <p:nvPr/>
        </p:nvSpPr>
        <p:spPr>
          <a:xfrm rot="20727124">
            <a:off x="3555621" y="2484784"/>
            <a:ext cx="292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dirty="0"/>
              <a:t>B</a:t>
            </a:r>
            <a:endParaRPr lang="en-US" sz="2200" dirty="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3" r="89487"/>
          <a:stretch/>
        </p:blipFill>
        <p:spPr>
          <a:xfrm>
            <a:off x="53784" y="2700227"/>
            <a:ext cx="1782020" cy="144351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76562" r="90737" b="20037"/>
          <a:stretch/>
        </p:blipFill>
        <p:spPr>
          <a:xfrm>
            <a:off x="1329708" y="2619656"/>
            <a:ext cx="404539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4" r="44584"/>
          <a:stretch/>
        </p:blipFill>
        <p:spPr>
          <a:xfrm>
            <a:off x="1466063" y="152401"/>
            <a:ext cx="7296939" cy="6452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499" y="5900296"/>
            <a:ext cx="1263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5" t="82263" r="89146" b="4340"/>
          <a:stretch/>
        </p:blipFill>
        <p:spPr>
          <a:xfrm>
            <a:off x="381000" y="5235544"/>
            <a:ext cx="1524000" cy="13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</TotalTime>
  <Words>285</Words>
  <Application>Microsoft Office PowerPoint</Application>
  <PresentationFormat>On-screen Show (4:3)</PresentationFormat>
  <Paragraphs>121</Paragraphs>
  <Slides>26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Valverde</dc:creator>
  <cp:lastModifiedBy>Alejandro Valverde</cp:lastModifiedBy>
  <cp:revision>81</cp:revision>
  <cp:lastPrinted>2017-08-15T13:00:38Z</cp:lastPrinted>
  <dcterms:created xsi:type="dcterms:W3CDTF">2017-08-01T13:02:33Z</dcterms:created>
  <dcterms:modified xsi:type="dcterms:W3CDTF">2017-08-21T00:59:11Z</dcterms:modified>
</cp:coreProperties>
</file>