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59" r:id="rId7"/>
    <p:sldId id="264" r:id="rId8"/>
    <p:sldId id="265" r:id="rId9"/>
    <p:sldId id="263" r:id="rId10"/>
    <p:sldId id="266" r:id="rId11"/>
    <p:sldId id="261" r:id="rId12"/>
    <p:sldId id="268" r:id="rId13"/>
    <p:sldId id="260" r:id="rId14"/>
    <p:sldId id="267" r:id="rId15"/>
    <p:sldId id="26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E6E6E6"/>
    <a:srgbClr val="8C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6" autoAdjust="0"/>
  </p:normalViewPr>
  <p:slideViewPr>
    <p:cSldViewPr>
      <p:cViewPr varScale="1">
        <p:scale>
          <a:sx n="125" d="100"/>
          <a:sy n="125" d="100"/>
        </p:scale>
        <p:origin x="-12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2700">
                <a:solidFill>
                  <a:schemeClr val="tx1"/>
                </a:solidFill>
              </a:ln>
            </c:spPr>
          </c:marker>
          <c:xVal>
            <c:numRef>
              <c:f>para_cbox!$F$8:$J$8</c:f>
              <c:numCache>
                <c:formatCode>General</c:formatCode>
                <c:ptCount val="5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  <c:pt idx="4">
                  <c:v>0.9</c:v>
                </c:pt>
              </c:numCache>
            </c:numRef>
          </c:xVal>
          <c:yVal>
            <c:numRef>
              <c:f>para_cbox!$F$11:$J$11</c:f>
              <c:numCache>
                <c:formatCode>General</c:formatCode>
                <c:ptCount val="5"/>
                <c:pt idx="0">
                  <c:v>224</c:v>
                </c:pt>
                <c:pt idx="1">
                  <c:v>305.2</c:v>
                </c:pt>
                <c:pt idx="2">
                  <c:v>384.3</c:v>
                </c:pt>
                <c:pt idx="3">
                  <c:v>523.17999999999995</c:v>
                </c:pt>
                <c:pt idx="4">
                  <c:v>662.06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822592"/>
        <c:axId val="56823168"/>
      </c:scatterChart>
      <c:valAx>
        <c:axId val="56822592"/>
        <c:scaling>
          <c:orientation val="minMax"/>
          <c:max val="1"/>
          <c:min val="0.4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Wing-box thickness (mm)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6823168"/>
        <c:crosses val="autoZero"/>
        <c:crossBetween val="midCat"/>
      </c:valAx>
      <c:valAx>
        <c:axId val="56823168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68225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2700">
                <a:solidFill>
                  <a:schemeClr val="tx1"/>
                </a:solidFill>
              </a:ln>
            </c:spPr>
          </c:marker>
          <c:xVal>
            <c:numRef>
              <c:f>para_eccen!$G$7:$M$7</c:f>
              <c:numCache>
                <c:formatCode>General</c:formatCode>
                <c:ptCount val="7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0.03</c:v>
                </c:pt>
                <c:pt idx="5">
                  <c:v>0.05</c:v>
                </c:pt>
                <c:pt idx="6">
                  <c:v>7.0000000000000007E-2</c:v>
                </c:pt>
              </c:numCache>
            </c:numRef>
          </c:xVal>
          <c:yVal>
            <c:numRef>
              <c:f>para_eccen!$G$9:$M$9</c:f>
              <c:numCache>
                <c:formatCode>General</c:formatCode>
                <c:ptCount val="7"/>
                <c:pt idx="0">
                  <c:v>509.66999999999996</c:v>
                </c:pt>
                <c:pt idx="1">
                  <c:v>482.22999999999996</c:v>
                </c:pt>
                <c:pt idx="2">
                  <c:v>493.22</c:v>
                </c:pt>
                <c:pt idx="3">
                  <c:v>522.20000000000005</c:v>
                </c:pt>
                <c:pt idx="4">
                  <c:v>565.88</c:v>
                </c:pt>
                <c:pt idx="5">
                  <c:v>580.29999999999995</c:v>
                </c:pt>
                <c:pt idx="6">
                  <c:v>662.06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825472"/>
        <c:axId val="56826048"/>
      </c:scatterChart>
      <c:valAx>
        <c:axId val="56825472"/>
        <c:scaling>
          <c:orientation val="minMax"/>
          <c:max val="8.0000000000000016E-2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 eccentricity (-)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6826048"/>
        <c:crosses val="autoZero"/>
        <c:crossBetween val="midCat"/>
      </c:valAx>
      <c:valAx>
        <c:axId val="56826048"/>
        <c:scaling>
          <c:orientation val="minMax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6825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</c:spPr>
          </c:marker>
          <c:xVal>
            <c:numRef>
              <c:f>para_B!$F$8:$K$8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para_B!$F$10:$K$10</c:f>
              <c:numCache>
                <c:formatCode>General</c:formatCode>
                <c:ptCount val="6"/>
                <c:pt idx="0">
                  <c:v>411.88</c:v>
                </c:pt>
                <c:pt idx="1">
                  <c:v>480.34000000000003</c:v>
                </c:pt>
                <c:pt idx="2">
                  <c:v>522.9</c:v>
                </c:pt>
                <c:pt idx="3">
                  <c:v>557.13</c:v>
                </c:pt>
                <c:pt idx="4">
                  <c:v>619.43000000000006</c:v>
                </c:pt>
                <c:pt idx="5">
                  <c:v>679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392960"/>
        <c:axId val="110393536"/>
      </c:scatterChart>
      <c:valAx>
        <c:axId val="110392960"/>
        <c:scaling>
          <c:orientation val="minMax"/>
          <c:max val="45"/>
          <c:min val="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</a:t>
                </a:r>
                <a:r>
                  <a:rPr lang="en-US" sz="1400" baseline="0"/>
                  <a:t> node depth (mm)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0393536"/>
        <c:crosses val="autoZero"/>
        <c:crossBetween val="midCat"/>
      </c:valAx>
      <c:valAx>
        <c:axId val="110393536"/>
        <c:scaling>
          <c:orientation val="minMax"/>
          <c:max val="700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03929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2700">
                <a:solidFill>
                  <a:schemeClr val="tx1"/>
                </a:solidFill>
              </a:ln>
            </c:spPr>
          </c:marker>
          <c:xVal>
            <c:numRef>
              <c:f>para_r!$H$8:$L$8</c:f>
              <c:numCache>
                <c:formatCode>General</c:formatCode>
                <c:ptCount val="5"/>
                <c:pt idx="0">
                  <c:v>7.5</c:v>
                </c:pt>
                <c:pt idx="1">
                  <c:v>10</c:v>
                </c:pt>
                <c:pt idx="2">
                  <c:v>12.5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para_r!$H$10:$L$10</c:f>
              <c:numCache>
                <c:formatCode>General</c:formatCode>
                <c:ptCount val="5"/>
                <c:pt idx="0">
                  <c:v>495.90000000000003</c:v>
                </c:pt>
                <c:pt idx="1">
                  <c:v>516.5</c:v>
                </c:pt>
                <c:pt idx="2">
                  <c:v>670.5</c:v>
                </c:pt>
                <c:pt idx="3">
                  <c:v>696.8</c:v>
                </c:pt>
                <c:pt idx="4">
                  <c:v>778.3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047552"/>
        <c:axId val="147048128"/>
      </c:scatterChart>
      <c:valAx>
        <c:axId val="147047552"/>
        <c:scaling>
          <c:orientation val="minMax"/>
          <c:min val="5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 node</a:t>
                </a:r>
                <a:r>
                  <a:rPr lang="en-US" sz="1400" baseline="0"/>
                  <a:t> radius (mm)</a:t>
                </a:r>
                <a:endParaRPr 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7048128"/>
        <c:crosses val="autoZero"/>
        <c:crossBetween val="midCat"/>
      </c:valAx>
      <c:valAx>
        <c:axId val="147048128"/>
        <c:scaling>
          <c:orientation val="minMax"/>
          <c:max val="800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70475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</c:spPr>
          </c:marker>
          <c:xVal>
            <c:numRef>
              <c:f>para_L!$E$8:$H$8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xVal>
          <c:yVal>
            <c:numRef>
              <c:f>para_L!$E$10:$H$10</c:f>
              <c:numCache>
                <c:formatCode>General</c:formatCode>
                <c:ptCount val="4"/>
                <c:pt idx="0">
                  <c:v>523.25</c:v>
                </c:pt>
                <c:pt idx="1">
                  <c:v>402.49999999999994</c:v>
                </c:pt>
                <c:pt idx="2">
                  <c:v>327.32</c:v>
                </c:pt>
                <c:pt idx="3">
                  <c:v>277.40999999999997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050432"/>
        <c:axId val="147051008"/>
      </c:scatterChart>
      <c:valAx>
        <c:axId val="147050432"/>
        <c:scaling>
          <c:orientation val="minMax"/>
          <c:min val="45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 ligament length</a:t>
                </a:r>
                <a:r>
                  <a:rPr lang="en-US" sz="1400" baseline="0"/>
                  <a:t> </a:t>
                </a:r>
                <a:r>
                  <a:rPr lang="en-US" sz="1400"/>
                  <a:t>(mm)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7051008"/>
        <c:crosses val="autoZero"/>
        <c:crossBetween val="midCat"/>
      </c:valAx>
      <c:valAx>
        <c:axId val="147051008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70504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</c:spPr>
          </c:marker>
          <c:xVal>
            <c:numRef>
              <c:f>para_chiral_t!$T$8:$AA$8</c:f>
              <c:numCache>
                <c:formatCode>General</c:formatCode>
                <c:ptCount val="8"/>
                <c:pt idx="0">
                  <c:v>0.1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0.7</c:v>
                </c:pt>
                <c:pt idx="6">
                  <c:v>0.8</c:v>
                </c:pt>
                <c:pt idx="7">
                  <c:v>0.9</c:v>
                </c:pt>
              </c:numCache>
            </c:numRef>
          </c:xVal>
          <c:yVal>
            <c:numRef>
              <c:f>para_chiral_t!$T$10:$AA$10</c:f>
              <c:numCache>
                <c:formatCode>General</c:formatCode>
                <c:ptCount val="8"/>
                <c:pt idx="0">
                  <c:v>248.07999999999998</c:v>
                </c:pt>
                <c:pt idx="1">
                  <c:v>412.51000000000005</c:v>
                </c:pt>
                <c:pt idx="2">
                  <c:v>467.32</c:v>
                </c:pt>
                <c:pt idx="3">
                  <c:v>524.43999999999994</c:v>
                </c:pt>
                <c:pt idx="4">
                  <c:v>599.62</c:v>
                </c:pt>
                <c:pt idx="5">
                  <c:v>675.08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053312"/>
        <c:axId val="147053888"/>
      </c:scatterChart>
      <c:valAx>
        <c:axId val="147053312"/>
        <c:scaling>
          <c:orientation val="minMax"/>
          <c:max val="0.8"/>
          <c:min val="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 lattice</a:t>
                </a:r>
                <a:r>
                  <a:rPr lang="en-US" sz="1400" baseline="0"/>
                  <a:t> thickness </a:t>
                </a:r>
                <a:r>
                  <a:rPr lang="en-US" sz="1400"/>
                  <a:t>(mm)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7053888"/>
        <c:crosses val="autoZero"/>
        <c:crossBetween val="midCat"/>
      </c:valAx>
      <c:valAx>
        <c:axId val="147053888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70533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E1D2-B082-4959-8BC1-1B0986A120C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686800" cy="6476999"/>
            <a:chOff x="631620" y="347309"/>
            <a:chExt cx="8184856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y</a:t>
                </a:r>
                <a:endParaRPr lang="en-US" sz="2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x</a:t>
                </a:r>
                <a:endParaRPr lang="en-US" sz="220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z</a:t>
              </a:r>
              <a:endParaRPr lang="en-US" sz="22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5376394" cy="5361127"/>
              <a:chOff x="3440082" y="347309"/>
              <a:chExt cx="5376394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2175554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4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 rot="5400000">
            <a:off x="138553" y="3427970"/>
            <a:ext cx="2096614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143002" y="4521619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143001" y="2349685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67269" y="2349684"/>
            <a:ext cx="3328344" cy="2706693"/>
            <a:chOff x="1840672" y="723900"/>
            <a:chExt cx="6991681" cy="5685813"/>
          </a:xfrm>
        </p:grpSpPr>
        <p:grpSp>
          <p:nvGrpSpPr>
            <p:cNvPr id="27" name="Group 26"/>
            <p:cNvGrpSpPr/>
            <p:nvPr/>
          </p:nvGrpSpPr>
          <p:grpSpPr>
            <a:xfrm>
              <a:off x="3429000" y="742950"/>
              <a:ext cx="3657600" cy="4743450"/>
              <a:chOff x="3429000" y="742950"/>
              <a:chExt cx="3657600" cy="474345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H="1">
                <a:off x="3657600" y="9144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657600" y="914400"/>
                <a:ext cx="0" cy="434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657600" y="52578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7086600" y="5238750"/>
                <a:ext cx="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3429000" y="54673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429000" y="762000"/>
                <a:ext cx="0" cy="472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3429000" y="7429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86600" y="742950"/>
                <a:ext cx="0" cy="171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3429000" y="5547673"/>
              <a:ext cx="3657601" cy="848611"/>
              <a:chOff x="3429000" y="5547673"/>
              <a:chExt cx="3657601" cy="84861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rot="16200000">
              <a:off x="7549008" y="4928745"/>
              <a:ext cx="228598" cy="848611"/>
              <a:chOff x="3429000" y="5547673"/>
              <a:chExt cx="3657601" cy="848611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5400000">
              <a:off x="547489" y="2676082"/>
              <a:ext cx="4752975" cy="848611"/>
              <a:chOff x="3429000" y="5547673"/>
              <a:chExt cx="3657601" cy="84861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H="1">
              <a:off x="7953554" y="4800600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954655" y="5467350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800602" y="5633876"/>
              <a:ext cx="914402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W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771391" y="2712469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H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7987235" y="4487755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67200" y="2410156"/>
            <a:ext cx="4187853" cy="2713424"/>
            <a:chOff x="4045111" y="1905000"/>
            <a:chExt cx="4187853" cy="2713424"/>
          </a:xfrm>
        </p:grpSpPr>
        <p:sp>
          <p:nvSpPr>
            <p:cNvPr id="11" name="Rectangle 10"/>
            <p:cNvSpPr/>
            <p:nvPr/>
          </p:nvSpPr>
          <p:spPr>
            <a:xfrm>
              <a:off x="4048478" y="1935215"/>
              <a:ext cx="4181120" cy="2081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4045113" y="19050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045112" y="40386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045112" y="1905000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8232963" y="1925782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48477" y="3947412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045111" y="19812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229597" y="4107910"/>
              <a:ext cx="1" cy="4736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048477" y="4107910"/>
              <a:ext cx="0" cy="5105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048477" y="4538438"/>
              <a:ext cx="4181122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865674" y="4195317"/>
              <a:ext cx="550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L</a:t>
              </a:r>
              <a:endParaRPr lang="en-US" dirty="0"/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1123381" y="2576174"/>
            <a:ext cx="2049780" cy="13743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91" r="85417"/>
          <a:stretch/>
        </p:blipFill>
        <p:spPr>
          <a:xfrm>
            <a:off x="5505451" y="2747902"/>
            <a:ext cx="1333460" cy="14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46"/>
          <a:stretch/>
        </p:blipFill>
        <p:spPr>
          <a:xfrm>
            <a:off x="457200" y="36347"/>
            <a:ext cx="7086600" cy="6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" r="40166" b="1641"/>
          <a:stretch/>
        </p:blipFill>
        <p:spPr>
          <a:xfrm>
            <a:off x="1905000" y="1530246"/>
            <a:ext cx="3566160" cy="373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2" r="46579"/>
          <a:stretch/>
        </p:blipFill>
        <p:spPr>
          <a:xfrm>
            <a:off x="5562601" y="1566764"/>
            <a:ext cx="2842260" cy="36076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59749" y="5083687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3600" y="509264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33600" y="5523173"/>
            <a:ext cx="2743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1848216" y="4813226"/>
            <a:ext cx="1" cy="4736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1829785" y="1421143"/>
            <a:ext cx="0" cy="5105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54512" y="1676402"/>
            <a:ext cx="3" cy="3373653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0" y="4495800"/>
            <a:ext cx="2295763" cy="15392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4683" y="5590280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 smtClean="0"/>
              <a:t>W</a:t>
            </a:r>
            <a:r>
              <a:rPr lang="es-ES" sz="2200" baseline="-25000" dirty="0" err="1" smtClean="0"/>
              <a:t>closed</a:t>
            </a:r>
            <a:endParaRPr lang="en-US" sz="2200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202782" y="3182390"/>
            <a:ext cx="550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H</a:t>
            </a:r>
            <a:endParaRPr lang="en-US" sz="22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077201" y="5117856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15000" y="511785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715000" y="5557341"/>
            <a:ext cx="2362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66083" y="5624448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 smtClean="0"/>
              <a:t>W</a:t>
            </a:r>
            <a:r>
              <a:rPr lang="es-ES" sz="2200" baseline="-25000" dirty="0" err="1" smtClean="0"/>
              <a:t>open</a:t>
            </a:r>
            <a:endParaRPr lang="en-US" sz="2200" baseline="-25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69015" y="5072913"/>
            <a:ext cx="445988" cy="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32154" y="1661160"/>
            <a:ext cx="48284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312141" y="1661161"/>
            <a:ext cx="1" cy="3411755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4846015" y="3182390"/>
            <a:ext cx="550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H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077201" y="1905001"/>
            <a:ext cx="0" cy="6514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607118" y="2045958"/>
            <a:ext cx="266700" cy="2552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7429500" y="1120140"/>
            <a:ext cx="1295400" cy="1295400"/>
          </a:xfrm>
          <a:prstGeom prst="arc">
            <a:avLst>
              <a:gd name="adj1" fmla="val 5400509"/>
              <a:gd name="adj2" fmla="val 7738005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1" name="TextBox 40"/>
          <p:cNvSpPr txBox="1"/>
          <p:nvPr/>
        </p:nvSpPr>
        <p:spPr>
          <a:xfrm>
            <a:off x="7328082" y="2465720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45°</a:t>
            </a:r>
            <a:endParaRPr lang="en-US" sz="2200" baseline="-25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3257489" y="493597"/>
            <a:ext cx="430887" cy="1896287"/>
            <a:chOff x="3257491" y="493597"/>
            <a:chExt cx="430887" cy="1896287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6200000">
              <a:off x="2828193" y="922895"/>
              <a:ext cx="1289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A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596602" y="99060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583618" y="443027"/>
            <a:ext cx="430887" cy="1896287"/>
            <a:chOff x="3257491" y="493597"/>
            <a:chExt cx="430887" cy="1896287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 rot="16200000">
              <a:off x="2828193" y="922895"/>
              <a:ext cx="1289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A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596602" y="104117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8149603" y="1659232"/>
            <a:ext cx="255260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49603" y="1817325"/>
            <a:ext cx="255262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978748" y="443027"/>
            <a:ext cx="430887" cy="1730559"/>
            <a:chOff x="3235239" y="493597"/>
            <a:chExt cx="430887" cy="1730559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3596602" y="1874921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6200000">
              <a:off x="2805941" y="922895"/>
              <a:ext cx="1289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A/2</a:t>
              </a:r>
              <a:endParaRPr lang="es-ES" sz="2200" dirty="0" smtClean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596602" y="888770"/>
              <a:ext cx="0" cy="8229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4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92"/>
          <a:stretch/>
        </p:blipFill>
        <p:spPr>
          <a:xfrm>
            <a:off x="-152398" y="-304799"/>
            <a:ext cx="9909132" cy="71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528882" y="381000"/>
            <a:ext cx="7752109" cy="5953582"/>
            <a:chOff x="1447800" y="1981200"/>
            <a:chExt cx="5497186" cy="4221813"/>
          </a:xfrm>
        </p:grpSpPr>
        <p:sp>
          <p:nvSpPr>
            <p:cNvPr id="66" name="Rectangle 65"/>
            <p:cNvSpPr/>
            <p:nvPr/>
          </p:nvSpPr>
          <p:spPr>
            <a:xfrm>
              <a:off x="2971800" y="2247900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71800" y="3817621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083"/>
            <a:stretch/>
          </p:blipFill>
          <p:spPr>
            <a:xfrm>
              <a:off x="1447800" y="1981200"/>
              <a:ext cx="1272540" cy="379750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804159" y="5354402"/>
              <a:ext cx="3063241" cy="848611"/>
              <a:chOff x="3429000" y="5547673"/>
              <a:chExt cx="3657601" cy="848611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16200000">
              <a:off x="4836285" y="3317115"/>
              <a:ext cx="3063241" cy="848611"/>
              <a:chOff x="3429000" y="5547673"/>
              <a:chExt cx="3657601" cy="84861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804159" y="2247900"/>
              <a:ext cx="3063241" cy="2987042"/>
              <a:chOff x="2804159" y="2286000"/>
              <a:chExt cx="3063241" cy="298704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8194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9718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819400" y="2286000"/>
                <a:ext cx="0" cy="29870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971800" y="3879954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150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150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867399" y="2286000"/>
                <a:ext cx="1" cy="2987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715000" y="2286000"/>
                <a:ext cx="1523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7150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2971800" y="3741421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9718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2804159" y="2286000"/>
                <a:ext cx="1676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2084070" y="3779521"/>
              <a:ext cx="416433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567057" y="3237231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568158" y="3903981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5400000">
              <a:off x="4212025" y="3207648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t</a:t>
              </a:r>
              <a:endParaRPr lang="en-US" sz="2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60997" y="5764504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Ø r</a:t>
              </a:r>
              <a:endParaRPr lang="en-US" sz="2200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2971800" y="2247900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964179" y="5234941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5400000">
              <a:off x="6335011" y="3579764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B</a:t>
              </a:r>
              <a:endParaRPr lang="en-US" sz="2200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2448601" y="75710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448601" y="1066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442867" y="1447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448601" y="182401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448601" y="216194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442867" y="253722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442868" y="2809528"/>
            <a:ext cx="300333" cy="5525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448601" y="326008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442867" y="3677812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448601" y="399692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442867" y="43434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480351" y="470438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31961" y="80114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531961" y="1110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526228" y="1491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531961" y="186806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531961" y="220599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526228" y="2581276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526228" y="2972605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531961" y="330413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526228" y="372186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531961" y="404097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526228" y="43874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6685675" y="4858925"/>
            <a:ext cx="60979" cy="1104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865162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3090689" y="2798020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352801" y="27980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3581401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3810001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038601" y="27980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4240446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453826" y="27933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648201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856278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076664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302189" y="2803196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564302" y="28031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792902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6021502" y="27984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250102" y="279472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1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62761"/>
            <a:ext cx="8207459" cy="37134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2233" y="1905000"/>
            <a:ext cx="259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Wing-box C-profile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4876799"/>
            <a:ext cx="8382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Tyre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7077075" y="4191000"/>
            <a:ext cx="19145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 node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388267" y="4538245"/>
            <a:ext cx="127873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</a:t>
            </a:r>
            <a:br>
              <a:rPr lang="en-US" sz="2200" dirty="0" smtClean="0"/>
            </a:br>
            <a:r>
              <a:rPr lang="en-US" sz="2200" dirty="0" smtClean="0"/>
              <a:t>ligament</a:t>
            </a: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653" b="97387" l="1395" r="13674">
                        <a14:foregroundMark x1="10977" y1="77316" x2="10977" y2="77316"/>
                        <a14:foregroundMark x1="4651" y1="87055" x2="4651" y2="87055"/>
                        <a14:foregroundMark x1="2512" y1="92162" x2="2512" y2="9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416" r="85370"/>
          <a:stretch/>
        </p:blipFill>
        <p:spPr>
          <a:xfrm>
            <a:off x="317500" y="4180223"/>
            <a:ext cx="1130300" cy="15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33375"/>
            <a:ext cx="6858000" cy="5371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4858" y="326290"/>
            <a:ext cx="4130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Master node on wing-box skin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7696200" y="4166056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Tyre</a:t>
            </a:r>
            <a:r>
              <a:rPr lang="en-US" sz="2200" dirty="0" smtClean="0"/>
              <a:t> part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6363560" y="4935503"/>
            <a:ext cx="2208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Slave node on </a:t>
            </a:r>
            <a:r>
              <a:rPr lang="en-US" sz="2200" dirty="0" err="1" smtClean="0"/>
              <a:t>tyre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572000" y="685800"/>
            <a:ext cx="914400" cy="88430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3379112"/>
            <a:ext cx="1524000" cy="15738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74940" y="3539132"/>
            <a:ext cx="2596699" cy="62692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57812" y="1570107"/>
            <a:ext cx="152400" cy="178269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15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3" name="Trapezoid 2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7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130209" y="3680380"/>
                <a:ext cx="1492928" cy="105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42" name="Donut 41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y</a:t>
                </a:r>
                <a:endParaRPr lang="en-US" sz="22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x</a:t>
                </a:r>
                <a:endParaRPr lang="en-US" sz="2200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z</a:t>
              </a:r>
              <a:endParaRPr lang="en-US" sz="22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19" name="Line Callout 1 (No Border) 1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Line Callout 1 (No Border) 19"/>
              <p:cNvSpPr/>
              <p:nvPr/>
            </p:nvSpPr>
            <p:spPr>
              <a:xfrm>
                <a:off x="6375378" y="4779376"/>
                <a:ext cx="2010316" cy="605191"/>
              </a:xfrm>
              <a:prstGeom prst="callout1">
                <a:avLst>
                  <a:gd name="adj1" fmla="val 7121"/>
                  <a:gd name="adj2" fmla="val 44694"/>
                  <a:gd name="adj3" fmla="val -141083"/>
                  <a:gd name="adj4" fmla="val 43842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Line Callout 1 (No Border) 2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Oval 43"/>
          <p:cNvSpPr/>
          <p:nvPr/>
        </p:nvSpPr>
        <p:spPr>
          <a:xfrm>
            <a:off x="4749229" y="3507775"/>
            <a:ext cx="202183" cy="204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45" name="Straight Connector 44"/>
          <p:cNvCxnSpPr/>
          <p:nvPr/>
        </p:nvCxnSpPr>
        <p:spPr>
          <a:xfrm>
            <a:off x="4792489" y="3547272"/>
            <a:ext cx="121311" cy="125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792489" y="3547273"/>
            <a:ext cx="121311" cy="125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3886202" y="3048001"/>
            <a:ext cx="1474599" cy="1552601"/>
          </a:xfrm>
          <a:prstGeom prst="arc">
            <a:avLst>
              <a:gd name="adj1" fmla="val 18553058"/>
              <a:gd name="adj2" fmla="val 20666397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51" name="Straight Connector 50"/>
          <p:cNvCxnSpPr>
            <a:stCxn id="44" idx="7"/>
            <a:endCxn id="49" idx="7"/>
          </p:cNvCxnSpPr>
          <p:nvPr/>
        </p:nvCxnSpPr>
        <p:spPr>
          <a:xfrm flipV="1">
            <a:off x="4921801" y="2623180"/>
            <a:ext cx="507547" cy="914526"/>
          </a:xfrm>
          <a:prstGeom prst="lin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324426" y="2606171"/>
            <a:ext cx="122924" cy="116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5" name="TextBox 54"/>
          <p:cNvSpPr txBox="1"/>
          <p:nvPr/>
        </p:nvSpPr>
        <p:spPr>
          <a:xfrm>
            <a:off x="4485586" y="360590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z</a:t>
            </a:r>
            <a:endParaRPr lang="en-US" sz="2200" dirty="0"/>
          </a:p>
        </p:txBody>
      </p:sp>
      <p:sp>
        <p:nvSpPr>
          <p:cNvPr id="56" name="TextBox 55"/>
          <p:cNvSpPr txBox="1"/>
          <p:nvPr/>
        </p:nvSpPr>
        <p:spPr>
          <a:xfrm rot="17890776">
            <a:off x="4877550" y="2753889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r</a:t>
            </a:r>
            <a:endParaRPr lang="en-US" sz="2200" dirty="0"/>
          </a:p>
        </p:txBody>
      </p:sp>
      <p:sp>
        <p:nvSpPr>
          <p:cNvPr id="57" name="TextBox 56"/>
          <p:cNvSpPr txBox="1"/>
          <p:nvPr/>
        </p:nvSpPr>
        <p:spPr>
          <a:xfrm>
            <a:off x="5192414" y="3112268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θ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248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533400"/>
            <a:ext cx="7586621" cy="56387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60059" y="70306"/>
            <a:ext cx="4130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Master node on wing-box skin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121350"/>
            <a:ext cx="236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Local cylindrical reference system</a:t>
            </a:r>
            <a:endParaRPr lang="en-US" sz="2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55044" y="3237977"/>
            <a:ext cx="1752600" cy="10668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57800" y="430887"/>
            <a:ext cx="838200" cy="109311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272607" y="1524000"/>
            <a:ext cx="137593" cy="16002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724400" y="3149600"/>
            <a:ext cx="736600" cy="1905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61000" y="2514600"/>
            <a:ext cx="0" cy="644526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029200" y="2743200"/>
            <a:ext cx="431800" cy="40640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86400" y="2209800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θ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54052" y="236787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z</a:t>
            </a:r>
            <a:endParaRPr lang="en-US" sz="2200" dirty="0"/>
          </a:p>
        </p:txBody>
      </p:sp>
      <p:sp>
        <p:nvSpPr>
          <p:cNvPr id="41" name="TextBox 40"/>
          <p:cNvSpPr txBox="1"/>
          <p:nvPr/>
        </p:nvSpPr>
        <p:spPr>
          <a:xfrm>
            <a:off x="4715233" y="2718713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7276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2600325" y="561646"/>
            <a:ext cx="981075" cy="29560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Flowchart: Predefined Process 3"/>
          <p:cNvSpPr/>
          <p:nvPr/>
        </p:nvSpPr>
        <p:spPr>
          <a:xfrm>
            <a:off x="4791075" y="2623722"/>
            <a:ext cx="1981200" cy="3810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Build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371727" y="2212121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for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all</a:t>
            </a:r>
            <a:r>
              <a:rPr lang="es-ES" sz="1200" dirty="0" smtClean="0">
                <a:solidFill>
                  <a:schemeClr val="tx1"/>
                </a:solidFill>
              </a:rPr>
              <a:t> cases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57153" y="1658712"/>
            <a:ext cx="2085973" cy="60989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parametric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study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definition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.</a:t>
            </a:r>
            <a:r>
              <a:rPr lang="es-ES" sz="1200" dirty="0" err="1">
                <a:solidFill>
                  <a:schemeClr val="tx1"/>
                </a:solidFill>
              </a:rPr>
              <a:t>txt</a:t>
            </a:r>
            <a:r>
              <a:rPr lang="es-ES" sz="1200" dirty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2143127" y="2731236"/>
            <a:ext cx="1905000" cy="4572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.</a:t>
            </a:r>
            <a:r>
              <a:rPr lang="es-ES" sz="1200" dirty="0" err="1" smtClean="0">
                <a:solidFill>
                  <a:schemeClr val="tx1"/>
                </a:solidFill>
              </a:rPr>
              <a:t>txt</a:t>
            </a:r>
            <a:r>
              <a:rPr lang="es-E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247901" y="338608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Execute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nonlinear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5219701" y="1182894"/>
            <a:ext cx="1123951" cy="2411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Flowchart: Data 28"/>
          <p:cNvSpPr/>
          <p:nvPr/>
        </p:nvSpPr>
        <p:spPr>
          <a:xfrm>
            <a:off x="4676775" y="1658712"/>
            <a:ext cx="2209800" cy="72093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R</a:t>
            </a:r>
            <a:r>
              <a:rPr lang="es-ES" sz="1200" dirty="0" err="1" smtClean="0">
                <a:solidFill>
                  <a:schemeClr val="tx1"/>
                </a:solidFill>
              </a:rPr>
              <a:t>ead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parameters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from</a:t>
            </a:r>
            <a:r>
              <a:rPr lang="es-ES" sz="1200" dirty="0" smtClean="0">
                <a:solidFill>
                  <a:schemeClr val="tx1"/>
                </a:solidFill>
              </a:rPr>
              <a:t> .</a:t>
            </a:r>
            <a:r>
              <a:rPr lang="es-ES" sz="1200" dirty="0" err="1" smtClean="0">
                <a:solidFill>
                  <a:schemeClr val="tx1"/>
                </a:solidFill>
              </a:rPr>
              <a:t>txt</a:t>
            </a:r>
            <a:r>
              <a:rPr lang="es-E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5057775" y="3223798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Submit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job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4765220" y="3753400"/>
            <a:ext cx="2032913" cy="8058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r>
              <a:rPr lang="es-ES" sz="1200" dirty="0" smtClean="0">
                <a:solidFill>
                  <a:schemeClr val="tx1"/>
                </a:solidFill>
              </a:rPr>
              <a:t> converged?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Flowchart: Decision 33"/>
          <p:cNvSpPr/>
          <p:nvPr/>
        </p:nvSpPr>
        <p:spPr>
          <a:xfrm>
            <a:off x="7327638" y="3857791"/>
            <a:ext cx="1619249" cy="59708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Evaluate problems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02778" y="391011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No</a:t>
            </a:r>
            <a:endParaRPr lang="en-US" sz="1000" dirty="0"/>
          </a:p>
        </p:txBody>
      </p:sp>
      <p:sp>
        <p:nvSpPr>
          <p:cNvPr id="41" name="Flowchart: Predefined Process 40"/>
          <p:cNvSpPr/>
          <p:nvPr/>
        </p:nvSpPr>
        <p:spPr>
          <a:xfrm>
            <a:off x="5057775" y="5009543"/>
            <a:ext cx="1447800" cy="481206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Run</a:t>
            </a:r>
            <a:r>
              <a:rPr lang="es-ES" sz="1200" dirty="0" smtClean="0">
                <a:solidFill>
                  <a:schemeClr val="tx1"/>
                </a:solidFill>
              </a:rPr>
              <a:t> post-</a:t>
            </a:r>
            <a:r>
              <a:rPr lang="es-ES" sz="1200" dirty="0" err="1" smtClean="0">
                <a:solidFill>
                  <a:schemeClr val="tx1"/>
                </a:solidFill>
              </a:rPr>
              <a:t>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Flowchart: Data 42"/>
          <p:cNvSpPr/>
          <p:nvPr/>
        </p:nvSpPr>
        <p:spPr>
          <a:xfrm>
            <a:off x="6705602" y="5671724"/>
            <a:ext cx="1323975" cy="64293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output files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1200" y="468790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Yes</a:t>
            </a:r>
            <a:endParaRPr lang="en-US" sz="1000" dirty="0"/>
          </a:p>
        </p:txBody>
      </p:sp>
      <p:sp>
        <p:nvSpPr>
          <p:cNvPr id="66" name="Flowchart: Process 65"/>
          <p:cNvSpPr/>
          <p:nvPr/>
        </p:nvSpPr>
        <p:spPr>
          <a:xfrm>
            <a:off x="2247900" y="4221650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5029201" y="5730652"/>
            <a:ext cx="1504951" cy="4572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output files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Flowchart: Process 72"/>
          <p:cNvSpPr/>
          <p:nvPr/>
        </p:nvSpPr>
        <p:spPr>
          <a:xfrm>
            <a:off x="2247900" y="479761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Execute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nonlinear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2247900" y="5636445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Flowchart: Connector 74"/>
          <p:cNvSpPr/>
          <p:nvPr/>
        </p:nvSpPr>
        <p:spPr>
          <a:xfrm>
            <a:off x="5667375" y="6490873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" name="Flowchart: Connector 80"/>
          <p:cNvSpPr/>
          <p:nvPr/>
        </p:nvSpPr>
        <p:spPr>
          <a:xfrm>
            <a:off x="3000375" y="3907345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2447927" y="6407339"/>
            <a:ext cx="1295400" cy="3524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Flowchart: Connector 112"/>
          <p:cNvSpPr/>
          <p:nvPr/>
        </p:nvSpPr>
        <p:spPr>
          <a:xfrm>
            <a:off x="3000375" y="5305240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74" idx="2"/>
            <a:endCxn id="111" idx="0"/>
          </p:cNvCxnSpPr>
          <p:nvPr/>
        </p:nvCxnSpPr>
        <p:spPr>
          <a:xfrm>
            <a:off x="3095626" y="6081086"/>
            <a:ext cx="1" cy="3262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934529" y="1182894"/>
            <a:ext cx="5433061" cy="5307979"/>
            <a:chOff x="1934529" y="1182893"/>
            <a:chExt cx="5433061" cy="5307979"/>
          </a:xfrm>
        </p:grpSpPr>
        <p:cxnSp>
          <p:nvCxnSpPr>
            <p:cNvPr id="8" name="Straight Arrow Connector 7"/>
            <p:cNvCxnSpPr>
              <a:stCxn id="152" idx="4"/>
              <a:endCxn id="6" idx="0"/>
            </p:cNvCxnSpPr>
            <p:nvPr/>
          </p:nvCxnSpPr>
          <p:spPr>
            <a:xfrm flipH="1">
              <a:off x="3095627" y="1545306"/>
              <a:ext cx="9526" cy="6668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0" idx="5"/>
            </p:cNvCxnSpPr>
            <p:nvPr/>
          </p:nvCxnSpPr>
          <p:spPr>
            <a:xfrm flipH="1" flipV="1">
              <a:off x="1934529" y="1963660"/>
              <a:ext cx="117062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3" idx="3"/>
              <a:endCxn id="24" idx="0"/>
            </p:cNvCxnSpPr>
            <p:nvPr/>
          </p:nvCxnSpPr>
          <p:spPr>
            <a:xfrm flipV="1">
              <a:off x="3943352" y="1182893"/>
              <a:ext cx="1838325" cy="2415119"/>
            </a:xfrm>
            <a:prstGeom prst="bentConnector4">
              <a:avLst>
                <a:gd name="adj1" fmla="val 25906"/>
                <a:gd name="adj2" fmla="val 10946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3"/>
              <a:endCxn id="34" idx="1"/>
            </p:cNvCxnSpPr>
            <p:nvPr/>
          </p:nvCxnSpPr>
          <p:spPr>
            <a:xfrm flipV="1">
              <a:off x="6798133" y="4156333"/>
              <a:ext cx="529505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1" idx="3"/>
              <a:endCxn id="43" idx="1"/>
            </p:cNvCxnSpPr>
            <p:nvPr/>
          </p:nvCxnSpPr>
          <p:spPr>
            <a:xfrm>
              <a:off x="6505575" y="5250145"/>
              <a:ext cx="862015" cy="42157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9" idx="4"/>
              <a:endCxn id="4" idx="0"/>
            </p:cNvCxnSpPr>
            <p:nvPr/>
          </p:nvCxnSpPr>
          <p:spPr>
            <a:xfrm>
              <a:off x="5781675" y="2379643"/>
              <a:ext cx="0" cy="2440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4" idx="2"/>
              <a:endCxn id="29" idx="1"/>
            </p:cNvCxnSpPr>
            <p:nvPr/>
          </p:nvCxnSpPr>
          <p:spPr>
            <a:xfrm flipH="1">
              <a:off x="5781675" y="1423993"/>
              <a:ext cx="2" cy="2347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" idx="2"/>
              <a:endCxn id="32" idx="0"/>
            </p:cNvCxnSpPr>
            <p:nvPr/>
          </p:nvCxnSpPr>
          <p:spPr>
            <a:xfrm>
              <a:off x="5781675" y="3004721"/>
              <a:ext cx="0" cy="2190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2" idx="2"/>
              <a:endCxn id="33" idx="0"/>
            </p:cNvCxnSpPr>
            <p:nvPr/>
          </p:nvCxnSpPr>
          <p:spPr>
            <a:xfrm>
              <a:off x="5781675" y="3576222"/>
              <a:ext cx="2" cy="1771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3" idx="2"/>
              <a:endCxn id="41" idx="0"/>
            </p:cNvCxnSpPr>
            <p:nvPr/>
          </p:nvCxnSpPr>
          <p:spPr>
            <a:xfrm flipH="1">
              <a:off x="5781675" y="4559268"/>
              <a:ext cx="2" cy="45027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8" idx="2"/>
              <a:endCxn id="75" idx="0"/>
            </p:cNvCxnSpPr>
            <p:nvPr/>
          </p:nvCxnSpPr>
          <p:spPr>
            <a:xfrm flipH="1">
              <a:off x="5781675" y="6187851"/>
              <a:ext cx="2" cy="3030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1" idx="4"/>
              <a:endCxn id="66" idx="0"/>
            </p:cNvCxnSpPr>
            <p:nvPr/>
          </p:nvCxnSpPr>
          <p:spPr>
            <a:xfrm>
              <a:off x="3095625" y="4083737"/>
              <a:ext cx="0" cy="1379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6" idx="2"/>
              <a:endCxn id="73" idx="0"/>
            </p:cNvCxnSpPr>
            <p:nvPr/>
          </p:nvCxnSpPr>
          <p:spPr>
            <a:xfrm>
              <a:off x="3095625" y="4666289"/>
              <a:ext cx="0" cy="1313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6" idx="4"/>
              <a:endCxn id="23" idx="0"/>
            </p:cNvCxnSpPr>
            <p:nvPr/>
          </p:nvCxnSpPr>
          <p:spPr>
            <a:xfrm>
              <a:off x="3095626" y="3188436"/>
              <a:ext cx="0" cy="1976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" idx="2"/>
              <a:endCxn id="16" idx="1"/>
            </p:cNvCxnSpPr>
            <p:nvPr/>
          </p:nvCxnSpPr>
          <p:spPr>
            <a:xfrm>
              <a:off x="3095626" y="2564545"/>
              <a:ext cx="0" cy="1666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73" idx="3"/>
            </p:cNvCxnSpPr>
            <p:nvPr/>
          </p:nvCxnSpPr>
          <p:spPr>
            <a:xfrm flipV="1">
              <a:off x="3943351" y="3327204"/>
              <a:ext cx="476249" cy="168233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74" idx="0"/>
            </p:cNvCxnSpPr>
            <p:nvPr/>
          </p:nvCxnSpPr>
          <p:spPr>
            <a:xfrm>
              <a:off x="3095625" y="5481632"/>
              <a:ext cx="0" cy="1548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74" idx="2"/>
              <a:endCxn id="6" idx="1"/>
            </p:cNvCxnSpPr>
            <p:nvPr/>
          </p:nvCxnSpPr>
          <p:spPr>
            <a:xfrm rot="5400000" flipH="1">
              <a:off x="887300" y="3872760"/>
              <a:ext cx="3692752" cy="723899"/>
            </a:xfrm>
            <a:prstGeom prst="bentConnector4">
              <a:avLst>
                <a:gd name="adj1" fmla="val -4127"/>
                <a:gd name="adj2" fmla="val 245614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41" idx="2"/>
              <a:endCxn id="68" idx="0"/>
            </p:cNvCxnSpPr>
            <p:nvPr/>
          </p:nvCxnSpPr>
          <p:spPr>
            <a:xfrm>
              <a:off x="5781675" y="5490748"/>
              <a:ext cx="2" cy="239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4524375" y="5271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 smtClean="0"/>
              <a:t>Abaqus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execution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python</a:t>
            </a:r>
            <a:r>
              <a:rPr lang="es-ES" sz="1400" u="sng" dirty="0" smtClean="0"/>
              <a:t> script</a:t>
            </a:r>
          </a:p>
          <a:p>
            <a:r>
              <a:rPr lang="es-ES" sz="1400" dirty="0" smtClean="0"/>
              <a:t>-&gt; </a:t>
            </a: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mainBuildAndExecuteWingBox.py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5725" y="5271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 smtClean="0"/>
              <a:t>Parametric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study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python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main</a:t>
            </a:r>
            <a:r>
              <a:rPr lang="es-ES" sz="1400" u="sng" dirty="0" smtClean="0"/>
              <a:t> script</a:t>
            </a:r>
          </a:p>
          <a:p>
            <a:r>
              <a:rPr lang="es-ES" sz="1400" dirty="0" smtClean="0"/>
              <a:t>-&gt; </a:t>
            </a: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mainAbaqusParametricStudy.py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2" name="Flowchart: Data 151"/>
          <p:cNvSpPr/>
          <p:nvPr/>
        </p:nvSpPr>
        <p:spPr>
          <a:xfrm>
            <a:off x="2143128" y="994555"/>
            <a:ext cx="1924049" cy="55075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Read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parameters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ranges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2" idx="2"/>
            <a:endCxn id="152" idx="1"/>
          </p:cNvCxnSpPr>
          <p:nvPr/>
        </p:nvCxnSpPr>
        <p:spPr>
          <a:xfrm>
            <a:off x="3090863" y="857249"/>
            <a:ext cx="14290" cy="1373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3"/>
            <a:endCxn id="4" idx="3"/>
          </p:cNvCxnSpPr>
          <p:nvPr/>
        </p:nvCxnSpPr>
        <p:spPr>
          <a:xfrm flipH="1" flipV="1">
            <a:off x="6772275" y="2814222"/>
            <a:ext cx="2174612" cy="1342112"/>
          </a:xfrm>
          <a:prstGeom prst="bentConnector3">
            <a:avLst>
              <a:gd name="adj1" fmla="val -46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4" idx="0"/>
            <a:endCxn id="32" idx="3"/>
          </p:cNvCxnSpPr>
          <p:nvPr/>
        </p:nvCxnSpPr>
        <p:spPr>
          <a:xfrm rot="16200000" flipV="1">
            <a:off x="7092529" y="2813057"/>
            <a:ext cx="457780" cy="16316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86574" y="2524780"/>
            <a:ext cx="2028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If</a:t>
            </a:r>
            <a:r>
              <a:rPr lang="es-ES" sz="1000" dirty="0" smtClean="0"/>
              <a:t> </a:t>
            </a:r>
            <a:r>
              <a:rPr lang="es-ES" sz="1000" dirty="0" err="1" smtClean="0"/>
              <a:t>mesh</a:t>
            </a:r>
            <a:r>
              <a:rPr lang="es-ES" sz="1000" dirty="0" smtClean="0"/>
              <a:t> </a:t>
            </a:r>
            <a:r>
              <a:rPr lang="es-ES" sz="1000" dirty="0" err="1" smtClean="0"/>
              <a:t>problems</a:t>
            </a:r>
            <a:r>
              <a:rPr lang="es-ES" sz="1000" dirty="0"/>
              <a:t> </a:t>
            </a:r>
            <a:r>
              <a:rPr lang="es-ES" sz="1000" dirty="0" smtClean="0"/>
              <a:t>-&gt; </a:t>
            </a:r>
            <a:r>
              <a:rPr lang="es-ES" sz="1000" dirty="0" err="1" smtClean="0"/>
              <a:t>Modify</a:t>
            </a:r>
            <a:r>
              <a:rPr lang="es-ES" sz="1000" dirty="0" smtClean="0"/>
              <a:t> </a:t>
            </a:r>
            <a:r>
              <a:rPr lang="es-ES" sz="1000" dirty="0" err="1" smtClean="0"/>
              <a:t>mesh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417843" y="3116770"/>
            <a:ext cx="257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If</a:t>
            </a:r>
            <a:r>
              <a:rPr lang="es-ES" sz="1000" dirty="0" smtClean="0"/>
              <a:t> </a:t>
            </a:r>
            <a:r>
              <a:rPr lang="es-ES" sz="1000" dirty="0" err="1" smtClean="0"/>
              <a:t>convergency</a:t>
            </a:r>
            <a:r>
              <a:rPr lang="es-ES" sz="1000" dirty="0" smtClean="0"/>
              <a:t> </a:t>
            </a:r>
            <a:r>
              <a:rPr lang="es-ES" sz="1000" dirty="0" err="1" smtClean="0"/>
              <a:t>problems</a:t>
            </a:r>
            <a:r>
              <a:rPr lang="es-ES" sz="1000" dirty="0" smtClean="0"/>
              <a:t> -&gt; </a:t>
            </a:r>
            <a:r>
              <a:rPr lang="es-ES" sz="1000" dirty="0" err="1" smtClean="0"/>
              <a:t>Modify</a:t>
            </a:r>
            <a:r>
              <a:rPr lang="es-ES" sz="1000" dirty="0" smtClean="0"/>
              <a:t> </a:t>
            </a:r>
            <a:r>
              <a:rPr lang="es-ES" sz="1000" dirty="0" err="1" smtClean="0"/>
              <a:t>damping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660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686800" cy="6476999"/>
            <a:chOff x="631620" y="347309"/>
            <a:chExt cx="8184856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/>
          </p:nvSpPr>
          <p:spPr>
            <a:xfrm>
              <a:off x="4319208" y="3247471"/>
              <a:ext cx="935192" cy="890689"/>
            </a:xfrm>
            <a:prstGeom prst="arc">
              <a:avLst>
                <a:gd name="adj1" fmla="val 12570733"/>
                <a:gd name="adj2" fmla="val 7398332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89334" y="3810000"/>
              <a:ext cx="546935" cy="70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UR</a:t>
              </a:r>
              <a:r>
                <a:rPr lang="es-ES" sz="2200" baseline="-25000" dirty="0" smtClean="0"/>
                <a:t>3</a:t>
              </a:r>
              <a:endParaRPr lang="en-US" sz="2200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y</a:t>
                </a:r>
                <a:endParaRPr lang="en-US" sz="2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x</a:t>
                </a:r>
                <a:endParaRPr lang="en-US" sz="220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z</a:t>
              </a:r>
              <a:endParaRPr lang="en-US" sz="22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5376394" cy="5361127"/>
              <a:chOff x="3440082" y="347309"/>
              <a:chExt cx="5376394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2175554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66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961491"/>
              </p:ext>
            </p:extLst>
          </p:nvPr>
        </p:nvGraphicFramePr>
        <p:xfrm>
          <a:off x="685800" y="685800"/>
          <a:ext cx="7848599" cy="525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627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657439"/>
              </p:ext>
            </p:extLst>
          </p:nvPr>
        </p:nvGraphicFramePr>
        <p:xfrm>
          <a:off x="838200" y="990600"/>
          <a:ext cx="72390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90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584632"/>
              </p:ext>
            </p:extLst>
          </p:nvPr>
        </p:nvGraphicFramePr>
        <p:xfrm>
          <a:off x="1504950" y="1143001"/>
          <a:ext cx="6953250" cy="3886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299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78658"/>
              </p:ext>
            </p:extLst>
          </p:nvPr>
        </p:nvGraphicFramePr>
        <p:xfrm>
          <a:off x="1387928" y="1066800"/>
          <a:ext cx="6689272" cy="4199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8987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535733"/>
              </p:ext>
            </p:extLst>
          </p:nvPr>
        </p:nvGraphicFramePr>
        <p:xfrm>
          <a:off x="1671637" y="1757362"/>
          <a:ext cx="5800725" cy="3343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7629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275568"/>
              </p:ext>
            </p:extLst>
          </p:nvPr>
        </p:nvGraphicFramePr>
        <p:xfrm>
          <a:off x="1447800" y="1447800"/>
          <a:ext cx="6636124" cy="3966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65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zoid 39"/>
          <p:cNvSpPr/>
          <p:nvPr/>
        </p:nvSpPr>
        <p:spPr>
          <a:xfrm rot="10800000">
            <a:off x="1981200" y="1524000"/>
            <a:ext cx="5410200" cy="3446944"/>
          </a:xfrm>
          <a:prstGeom prst="trapezoid">
            <a:avLst>
              <a:gd name="adj" fmla="val 261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3516880" y="3135880"/>
            <a:ext cx="2338840" cy="3581400"/>
          </a:xfrm>
          <a:prstGeom prst="arc">
            <a:avLst>
              <a:gd name="adj1" fmla="val 16155260"/>
              <a:gd name="adj2" fmla="val 53852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49" name="Group 48"/>
          <p:cNvGrpSpPr/>
          <p:nvPr/>
        </p:nvGrpSpPr>
        <p:grpSpPr>
          <a:xfrm>
            <a:off x="2214778" y="1707815"/>
            <a:ext cx="5779241" cy="4610529"/>
            <a:chOff x="2318018" y="1713978"/>
            <a:chExt cx="5779241" cy="4610529"/>
          </a:xfrm>
          <a:solidFill>
            <a:schemeClr val="bg1">
              <a:lumMod val="65000"/>
            </a:schemeClr>
          </a:solidFill>
        </p:grpSpPr>
        <p:sp>
          <p:nvSpPr>
            <p:cNvPr id="32" name="Rectangle 31"/>
            <p:cNvSpPr/>
            <p:nvPr/>
          </p:nvSpPr>
          <p:spPr>
            <a:xfrm rot="6182934">
              <a:off x="4269578" y="4929196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3" name="Rectangle 32"/>
            <p:cNvSpPr/>
            <p:nvPr/>
          </p:nvSpPr>
          <p:spPr>
            <a:xfrm rot="10046203">
              <a:off x="2318018" y="488482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4" name="Rectangle 33"/>
            <p:cNvSpPr/>
            <p:nvPr/>
          </p:nvSpPr>
          <p:spPr>
            <a:xfrm rot="14410267">
              <a:off x="1950791" y="3025784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5" name="Rectangle 34"/>
            <p:cNvSpPr/>
            <p:nvPr/>
          </p:nvSpPr>
          <p:spPr>
            <a:xfrm rot="19992174">
              <a:off x="4004087" y="2172883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76800" y="3322160"/>
              <a:ext cx="0" cy="71644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10100" y="3680380"/>
              <a:ext cx="533400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863271">
              <a:off x="5390142" y="348677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1" name="Donut 10"/>
            <p:cNvSpPr/>
            <p:nvPr/>
          </p:nvSpPr>
          <p:spPr>
            <a:xfrm>
              <a:off x="3810000" y="2590800"/>
              <a:ext cx="2133600" cy="2057400"/>
            </a:xfrm>
            <a:prstGeom prst="donut">
              <a:avLst>
                <a:gd name="adj" fmla="val 990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43917" y="448540"/>
            <a:ext cx="5709295" cy="313616"/>
            <a:chOff x="1981199" y="1214791"/>
            <a:chExt cx="5709294" cy="3136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rc 73"/>
          <p:cNvSpPr/>
          <p:nvPr/>
        </p:nvSpPr>
        <p:spPr>
          <a:xfrm>
            <a:off x="4319208" y="3247475"/>
            <a:ext cx="935192" cy="890689"/>
          </a:xfrm>
          <a:prstGeom prst="arc">
            <a:avLst>
              <a:gd name="adj1" fmla="val 12904630"/>
              <a:gd name="adj2" fmla="val 669347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TextBox 74"/>
          <p:cNvSpPr txBox="1"/>
          <p:nvPr/>
        </p:nvSpPr>
        <p:spPr>
          <a:xfrm>
            <a:off x="4161671" y="3768828"/>
            <a:ext cx="546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UR</a:t>
            </a:r>
            <a:r>
              <a:rPr lang="es-ES" sz="2200" baseline="-25000" dirty="0" smtClean="0"/>
              <a:t>3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5" y="1523999"/>
            <a:ext cx="54102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106272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9" name="Oval 38"/>
          <p:cNvSpPr/>
          <p:nvPr/>
        </p:nvSpPr>
        <p:spPr>
          <a:xfrm>
            <a:off x="2823076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1" name="Oval 40"/>
          <p:cNvSpPr/>
          <p:nvPr/>
        </p:nvSpPr>
        <p:spPr>
          <a:xfrm>
            <a:off x="3440479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44" name="Group 43"/>
          <p:cNvGrpSpPr/>
          <p:nvPr/>
        </p:nvGrpSpPr>
        <p:grpSpPr>
          <a:xfrm>
            <a:off x="631620" y="3429005"/>
            <a:ext cx="1435227" cy="1590406"/>
            <a:chOff x="631620" y="3429000"/>
            <a:chExt cx="1435226" cy="1590405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914400" y="48006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914446" y="3810000"/>
              <a:ext cx="0" cy="990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62046" y="3429000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y</a:t>
              </a:r>
              <a:endParaRPr lang="en-US" sz="2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620" y="4588518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x</a:t>
              </a:r>
              <a:endParaRPr lang="en-US" sz="22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819196" y="4685167"/>
              <a:ext cx="190499" cy="1884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857296" y="4721580"/>
              <a:ext cx="114300" cy="115594"/>
              <a:chOff x="1295400" y="3200400"/>
              <a:chExt cx="114300" cy="11559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295400" y="3200400"/>
                <a:ext cx="114300" cy="115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1295400" y="3200400"/>
                <a:ext cx="114300" cy="1155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>
            <a:off x="4103008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6" name="Oval 55"/>
          <p:cNvSpPr/>
          <p:nvPr/>
        </p:nvSpPr>
        <p:spPr>
          <a:xfrm>
            <a:off x="4794987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7" name="Oval 56"/>
          <p:cNvSpPr/>
          <p:nvPr/>
        </p:nvSpPr>
        <p:spPr>
          <a:xfrm>
            <a:off x="5530824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8" name="Oval 57"/>
          <p:cNvSpPr/>
          <p:nvPr/>
        </p:nvSpPr>
        <p:spPr>
          <a:xfrm>
            <a:off x="6263092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9" name="Oval 58"/>
          <p:cNvSpPr/>
          <p:nvPr/>
        </p:nvSpPr>
        <p:spPr>
          <a:xfrm>
            <a:off x="7053467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24201" y="3674213"/>
            <a:ext cx="16493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95606" y="3779488"/>
            <a:ext cx="546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U</a:t>
            </a:r>
            <a:r>
              <a:rPr lang="es-ES" sz="2200" baseline="-25000" dirty="0"/>
              <a:t>1</a:t>
            </a:r>
            <a:endParaRPr lang="en-US" sz="2200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106268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3497376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804696" y="109545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8" name="Isosceles Triangle 77"/>
          <p:cNvSpPr/>
          <p:nvPr/>
        </p:nvSpPr>
        <p:spPr>
          <a:xfrm rot="10800000">
            <a:off x="6363945" y="110497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79" name="Group 78"/>
          <p:cNvGrpSpPr/>
          <p:nvPr/>
        </p:nvGrpSpPr>
        <p:grpSpPr>
          <a:xfrm>
            <a:off x="221842" y="-4251"/>
            <a:ext cx="8464957" cy="5643053"/>
            <a:chOff x="2965666" y="-4253"/>
            <a:chExt cx="5619929" cy="5643053"/>
          </a:xfrm>
        </p:grpSpPr>
        <p:sp>
          <p:nvSpPr>
            <p:cNvPr id="80" name="Line Callout 1 (No Border) 79"/>
            <p:cNvSpPr/>
            <p:nvPr/>
          </p:nvSpPr>
          <p:spPr>
            <a:xfrm>
              <a:off x="2965666" y="-4253"/>
              <a:ext cx="1744772" cy="605191"/>
            </a:xfrm>
            <a:prstGeom prst="callout1">
              <a:avLst>
                <a:gd name="adj1" fmla="val 59986"/>
                <a:gd name="adj2" fmla="val 64770"/>
                <a:gd name="adj3" fmla="val 89523"/>
                <a:gd name="adj4" fmla="val 73282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200" dirty="0" err="1" smtClean="0">
                  <a:solidFill>
                    <a:schemeClr val="tx1"/>
                  </a:solidFill>
                </a:rPr>
                <a:t>Wing</a:t>
              </a:r>
              <a:r>
                <a:rPr lang="es-ES" sz="2200" dirty="0" smtClean="0">
                  <a:solidFill>
                    <a:schemeClr val="tx1"/>
                  </a:solidFill>
                </a:rPr>
                <a:t> box skin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1" name="Line Callout 1 (No Border) 80"/>
            <p:cNvSpPr/>
            <p:nvPr/>
          </p:nvSpPr>
          <p:spPr>
            <a:xfrm>
              <a:off x="7151751" y="4779376"/>
              <a:ext cx="1433844" cy="605191"/>
            </a:xfrm>
            <a:prstGeom prst="callout1">
              <a:avLst>
                <a:gd name="adj1" fmla="val 14028"/>
                <a:gd name="adj2" fmla="val 40798"/>
                <a:gd name="adj3" fmla="val -133025"/>
                <a:gd name="adj4" fmla="val 378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200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sz="2200" dirty="0" smtClean="0">
                  <a:solidFill>
                    <a:schemeClr val="tx1"/>
                  </a:solidFill>
                </a:rPr>
                <a:t> </a:t>
              </a:r>
              <a:r>
                <a:rPr lang="es-ES" sz="2200" dirty="0" err="1" smtClean="0">
                  <a:solidFill>
                    <a:schemeClr val="tx1"/>
                  </a:solidFill>
                </a:rPr>
                <a:t>ligament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Callout 1 (No Border) 81"/>
            <p:cNvSpPr/>
            <p:nvPr/>
          </p:nvSpPr>
          <p:spPr>
            <a:xfrm>
              <a:off x="4451478" y="5103245"/>
              <a:ext cx="1550324" cy="535555"/>
            </a:xfrm>
            <a:prstGeom prst="callout1">
              <a:avLst>
                <a:gd name="adj1" fmla="val 18750"/>
                <a:gd name="adj2" fmla="val 77920"/>
                <a:gd name="adj3" fmla="val -118860"/>
                <a:gd name="adj4" fmla="val 10333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2200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sz="2200" dirty="0" smtClean="0">
                  <a:solidFill>
                    <a:schemeClr val="tx1"/>
                  </a:solidFill>
                </a:rPr>
                <a:t> </a:t>
              </a:r>
              <a:r>
                <a:rPr lang="es-ES" sz="2200" dirty="0" err="1" smtClean="0">
                  <a:solidFill>
                    <a:schemeClr val="tx1"/>
                  </a:solidFill>
                </a:rPr>
                <a:t>node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971597" y="463033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z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6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727044"/>
            <a:ext cx="8839200" cy="3678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061" y="1968043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Course mesh</a:t>
            </a:r>
            <a:endParaRPr lang="en-US" sz="2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2411630"/>
            <a:ext cx="914400" cy="7620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76800" y="3429000"/>
            <a:ext cx="3124200" cy="6096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20499" y="3276600"/>
            <a:ext cx="162350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Fine mesh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2803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0"/>
          <a:stretch/>
        </p:blipFill>
        <p:spPr>
          <a:xfrm>
            <a:off x="831273" y="1413302"/>
            <a:ext cx="8410642" cy="3834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9" r="89658"/>
          <a:stretch/>
        </p:blipFill>
        <p:spPr>
          <a:xfrm rot="21048335">
            <a:off x="6025468" y="2979741"/>
            <a:ext cx="1828800" cy="1694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9868" y="1676400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Root rib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2362200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4593868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Inner rib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187712" y="3208025"/>
            <a:ext cx="111592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Tip rib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02043" y="1676400"/>
            <a:ext cx="275831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Wing-box C-profile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828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0"/>
          <a:stretch/>
        </p:blipFill>
        <p:spPr>
          <a:xfrm>
            <a:off x="-30563" y="333375"/>
            <a:ext cx="9174564" cy="57296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876426" y="971551"/>
            <a:ext cx="7038975" cy="5648325"/>
            <a:chOff x="1876425" y="971550"/>
            <a:chExt cx="7038975" cy="564832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057400" y="5257800"/>
              <a:ext cx="6324600" cy="13335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773658" y="9906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76425" y="5934075"/>
              <a:ext cx="152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05800" y="4724400"/>
              <a:ext cx="1524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82000" y="4733925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458200" y="97155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20841200">
            <a:off x="5029200" y="6032224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N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8793564" y="2451557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M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56719" y="333375"/>
            <a:ext cx="275831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 node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2666999"/>
            <a:ext cx="12192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</a:t>
            </a:r>
            <a:br>
              <a:rPr lang="en-US" sz="2200" dirty="0" smtClean="0"/>
            </a:br>
            <a:r>
              <a:rPr lang="en-US" sz="2200" dirty="0" smtClean="0"/>
              <a:t>ligament</a:t>
            </a:r>
          </a:p>
        </p:txBody>
      </p:sp>
    </p:spTree>
    <p:extLst>
      <p:ext uri="{BB962C8B-B14F-4D97-AF65-F5344CB8AC3E}">
        <p14:creationId xmlns:p14="http://schemas.microsoft.com/office/powerpoint/2010/main" val="11092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"/>
          <a:stretch/>
        </p:blipFill>
        <p:spPr>
          <a:xfrm>
            <a:off x="1378050" y="1371600"/>
            <a:ext cx="9161045" cy="41785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378051" y="1251054"/>
            <a:ext cx="7534869" cy="4540146"/>
            <a:chOff x="914400" y="1251054"/>
            <a:chExt cx="7534869" cy="4540146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0" y="1481785"/>
              <a:ext cx="7391400" cy="4068323"/>
              <a:chOff x="990600" y="1481785"/>
              <a:chExt cx="7696200" cy="4068323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990600" y="3119193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990600" y="4866786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990600" y="1481785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14400" y="1251054"/>
              <a:ext cx="7534869" cy="4540146"/>
              <a:chOff x="914400" y="1251054"/>
              <a:chExt cx="7534869" cy="45401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917898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3296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100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144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82269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47667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743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7787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62" r="89487"/>
          <a:stretch/>
        </p:blipFill>
        <p:spPr>
          <a:xfrm>
            <a:off x="-457200" y="4419600"/>
            <a:ext cx="2057400" cy="19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66907" y="533399"/>
            <a:ext cx="7897604" cy="3279879"/>
            <a:chOff x="168442" y="1695138"/>
            <a:chExt cx="8746958" cy="36326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42" y="1695138"/>
              <a:ext cx="8746958" cy="3632616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>
              <a:off x="1578456" y="3220245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295400" y="3608819"/>
              <a:ext cx="609600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683856" y="3228614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143000" y="3352800"/>
              <a:ext cx="838200" cy="5334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9431698">
              <a:off x="1592316" y="3075837"/>
              <a:ext cx="381000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r</a:t>
              </a:r>
              <a:endParaRPr lang="en-US" sz="2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78456" y="4876800"/>
              <a:ext cx="253634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14800" y="3705225"/>
              <a:ext cx="0" cy="124777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578456" y="4005763"/>
              <a:ext cx="0" cy="102343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029200" y="3003006"/>
              <a:ext cx="266700" cy="99438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029200" y="2895600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295900" y="3770951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20727124">
              <a:off x="5162551" y="2536853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A</a:t>
              </a:r>
              <a:endParaRPr lang="en-US" sz="22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20727124">
              <a:off x="5388985" y="3466612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A</a:t>
              </a:r>
              <a:endParaRPr lang="en-US" sz="2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84702" y="4479817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L</a:t>
              </a:r>
              <a:endParaRPr lang="en-US" sz="22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705056" y="3956501"/>
            <a:ext cx="5320992" cy="1640316"/>
            <a:chOff x="949865" y="4338952"/>
            <a:chExt cx="6959060" cy="2145289"/>
          </a:xfrm>
        </p:grpSpPr>
        <p:sp>
          <p:nvSpPr>
            <p:cNvPr id="88" name="TextBox 87"/>
            <p:cNvSpPr txBox="1"/>
            <p:nvPr/>
          </p:nvSpPr>
          <p:spPr>
            <a:xfrm rot="14827580">
              <a:off x="1115181" y="5159810"/>
              <a:ext cx="152400" cy="48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t</a:t>
              </a:r>
              <a:endParaRPr lang="en-US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197932" y="4804574"/>
              <a:ext cx="5660068" cy="1282098"/>
              <a:chOff x="1676400" y="4443313"/>
              <a:chExt cx="5660068" cy="128209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781800" y="4554238"/>
                <a:ext cx="152400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/>
              <p:cNvGrpSpPr/>
              <p:nvPr/>
            </p:nvGrpSpPr>
            <p:grpSpPr>
              <a:xfrm>
                <a:off x="1676400" y="4443313"/>
                <a:ext cx="5660068" cy="1282098"/>
                <a:chOff x="1676400" y="4443313"/>
                <a:chExt cx="5660068" cy="1282098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1676400" y="4562278"/>
                  <a:ext cx="519578" cy="1905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1828800" y="4953000"/>
                  <a:ext cx="457200" cy="1829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752600" y="4752778"/>
                  <a:ext cx="137421" cy="35262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6858000" y="4876800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313049" y="4876799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2313049" y="5653726"/>
                  <a:ext cx="454495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5321300" y="4443313"/>
                  <a:ext cx="2015168" cy="889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" name="Straight Connector 8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405568" y="4338952"/>
              <a:ext cx="6503357" cy="2145289"/>
              <a:chOff x="1884036" y="3977691"/>
              <a:chExt cx="6503357" cy="2145289"/>
            </a:xfrm>
          </p:grpSpPr>
          <p:sp>
            <p:nvSpPr>
              <p:cNvPr id="52" name="Arc 51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42" idx="0"/>
                <a:endCxn id="52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Arc 57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905625" y="5277676"/>
                <a:ext cx="1481768" cy="845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 smtClean="0"/>
                  <a:t>Cut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view</a:t>
                </a:r>
                <a:r>
                  <a:rPr lang="es-ES" dirty="0" smtClean="0"/>
                  <a:t/>
                </a:r>
                <a:br>
                  <a:rPr lang="es-ES" dirty="0" smtClean="0"/>
                </a:br>
                <a:r>
                  <a:rPr lang="es-ES" dirty="0" smtClean="0"/>
                  <a:t>A-A</a:t>
                </a:r>
                <a:endParaRPr lang="en-US" dirty="0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4622158" y="3977691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4411324" y="5231520"/>
                <a:ext cx="266699" cy="56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B</a:t>
                </a:r>
                <a:endParaRPr lang="en-US" sz="22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6200000">
                <a:off x="6952002" y="3985434"/>
                <a:ext cx="266700" cy="56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e</a:t>
                </a:r>
                <a:endParaRPr lang="en-US" sz="2200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756762" y="4872030"/>
              <a:ext cx="287889" cy="925155"/>
              <a:chOff x="4614111" y="4862462"/>
              <a:chExt cx="287889" cy="92515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V="1">
                <a:off x="4842832" y="4862462"/>
                <a:ext cx="59168" cy="600616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4648200" y="5286767"/>
                <a:ext cx="194632" cy="1763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4614111" y="5286767"/>
                <a:ext cx="34090" cy="5008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 rot="16456087">
              <a:off x="4444453" y="5342971"/>
              <a:ext cx="266700" cy="56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R</a:t>
              </a:r>
              <a:endParaRPr lang="en-US" sz="2200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4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6673334" y="5114039"/>
              <a:ext cx="1846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6791551" y="4823550"/>
              <a:ext cx="663" cy="286806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785566" y="4446324"/>
              <a:ext cx="5986" cy="35172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 flipV="1">
              <a:off x="6791552" y="5110356"/>
              <a:ext cx="662" cy="18597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rot="10800000">
            <a:off x="262565" y="4823341"/>
            <a:ext cx="4118196" cy="1604581"/>
            <a:chOff x="1405568" y="4358710"/>
            <a:chExt cx="5385984" cy="2098552"/>
          </a:xfrm>
        </p:grpSpPr>
        <p:cxnSp>
          <p:nvCxnSpPr>
            <p:cNvPr id="200" name="Straight Connector 199"/>
            <p:cNvCxnSpPr/>
            <p:nvPr/>
          </p:nvCxnSpPr>
          <p:spPr>
            <a:xfrm flipH="1">
              <a:off x="6303332" y="4915499"/>
              <a:ext cx="152400" cy="397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1405568" y="4358710"/>
              <a:ext cx="5385984" cy="2098552"/>
              <a:chOff x="1884036" y="3997449"/>
              <a:chExt cx="5385984" cy="2098552"/>
            </a:xfrm>
          </p:grpSpPr>
          <p:sp>
            <p:nvSpPr>
              <p:cNvPr id="191" name="Arc 190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Arc 19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/>
              <p:cNvCxnSpPr>
                <a:stCxn id="192" idx="0"/>
                <a:endCxn id="191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Arc 193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605203" y="3997449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9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1598413" y="4877345"/>
            <a:ext cx="1392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 smtClean="0"/>
              <a:t>Cut</a:t>
            </a:r>
            <a:r>
              <a:rPr lang="es-ES" sz="2200" dirty="0" smtClean="0"/>
              <a:t> </a:t>
            </a:r>
            <a:r>
              <a:rPr lang="es-ES" sz="2200" dirty="0" err="1" smtClean="0"/>
              <a:t>view</a:t>
            </a:r>
            <a:r>
              <a:rPr lang="es-ES" sz="2200" dirty="0" smtClean="0"/>
              <a:t/>
            </a:r>
            <a:br>
              <a:rPr lang="es-ES" sz="2200" dirty="0" smtClean="0"/>
            </a:br>
            <a:r>
              <a:rPr lang="es-ES" sz="2200" dirty="0"/>
              <a:t>B</a:t>
            </a:r>
            <a:r>
              <a:rPr lang="es-ES" sz="2200" dirty="0" smtClean="0"/>
              <a:t>-B</a:t>
            </a:r>
            <a:endParaRPr lang="en-US" sz="2200" dirty="0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3244920" y="2064783"/>
            <a:ext cx="240803" cy="89783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3244920" y="1967806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485723" y="2758159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 rot="20727124">
            <a:off x="3365321" y="1643895"/>
            <a:ext cx="292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B</a:t>
            </a:r>
            <a:endParaRPr lang="en-US" sz="2200" dirty="0"/>
          </a:p>
        </p:txBody>
      </p:sp>
      <p:sp>
        <p:nvSpPr>
          <p:cNvPr id="214" name="TextBox 213"/>
          <p:cNvSpPr txBox="1"/>
          <p:nvPr/>
        </p:nvSpPr>
        <p:spPr>
          <a:xfrm rot="20727124">
            <a:off x="3555621" y="2484784"/>
            <a:ext cx="292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B</a:t>
            </a:r>
            <a:endParaRPr lang="en-US" sz="2200" dirty="0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93" r="89487"/>
          <a:stretch/>
        </p:blipFill>
        <p:spPr>
          <a:xfrm>
            <a:off x="53784" y="2700227"/>
            <a:ext cx="1782020" cy="1443512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76562" r="90737" b="20037"/>
          <a:stretch/>
        </p:blipFill>
        <p:spPr>
          <a:xfrm>
            <a:off x="1329708" y="2619656"/>
            <a:ext cx="404539" cy="2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4" r="44584"/>
          <a:stretch/>
        </p:blipFill>
        <p:spPr>
          <a:xfrm>
            <a:off x="1466063" y="152401"/>
            <a:ext cx="7296939" cy="64529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4499" y="5900296"/>
            <a:ext cx="1263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" t="82263" r="89146" b="4340"/>
          <a:stretch/>
        </p:blipFill>
        <p:spPr>
          <a:xfrm>
            <a:off x="381000" y="5235544"/>
            <a:ext cx="1524000" cy="136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276</Words>
  <Application>Microsoft Office PowerPoint</Application>
  <PresentationFormat>On-screen Show (4:3)</PresentationFormat>
  <Paragraphs>119</Paragraphs>
  <Slides>25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Valverde</dc:creator>
  <cp:lastModifiedBy>Alejandro Valverde</cp:lastModifiedBy>
  <cp:revision>71</cp:revision>
  <cp:lastPrinted>2017-08-15T13:00:38Z</cp:lastPrinted>
  <dcterms:created xsi:type="dcterms:W3CDTF">2017-08-01T13:02:33Z</dcterms:created>
  <dcterms:modified xsi:type="dcterms:W3CDTF">2017-08-17T14:46:56Z</dcterms:modified>
</cp:coreProperties>
</file>