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3" r:id="rId3"/>
    <p:sldId id="260" r:id="rId4"/>
    <p:sldId id="266" r:id="rId5"/>
    <p:sldId id="269" r:id="rId6"/>
    <p:sldId id="270" r:id="rId7"/>
    <p:sldId id="271" r:id="rId8"/>
    <p:sldId id="272" r:id="rId9"/>
  </p:sldIdLst>
  <p:sldSz cx="12187238" cy="6858000"/>
  <p:notesSz cx="6794500" cy="9931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orient="horz" pos="1275">
          <p15:clr>
            <a:srgbClr val="A4A3A4"/>
          </p15:clr>
        </p15:guide>
        <p15:guide id="3" orient="horz" pos="3929">
          <p15:clr>
            <a:srgbClr val="A4A3A4"/>
          </p15:clr>
        </p15:guide>
        <p15:guide id="4" orient="horz" pos="2160">
          <p15:clr>
            <a:srgbClr val="A4A3A4"/>
          </p15:clr>
        </p15:guide>
        <p15:guide id="5" orient="horz" pos="3045">
          <p15:clr>
            <a:srgbClr val="A4A3A4"/>
          </p15:clr>
        </p15:guide>
        <p15:guide id="6" orient="horz" pos="4269">
          <p15:clr>
            <a:srgbClr val="A4A3A4"/>
          </p15:clr>
        </p15:guide>
        <p15:guide id="7" orient="horz" pos="3974">
          <p15:clr>
            <a:srgbClr val="A4A3A4"/>
          </p15:clr>
        </p15:guide>
        <p15:guide id="8" orient="horz" pos="297">
          <p15:clr>
            <a:srgbClr val="A4A3A4"/>
          </p15:clr>
        </p15:guide>
        <p15:guide id="9" pos="272">
          <p15:clr>
            <a:srgbClr val="A4A3A4"/>
          </p15:clr>
        </p15:guide>
        <p15:guide id="10" pos="7405">
          <p15:clr>
            <a:srgbClr val="A4A3A4"/>
          </p15:clr>
        </p15:guide>
        <p15:guide id="11"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02" autoAdjust="0"/>
    <p:restoredTop sz="85609" autoAdjust="0"/>
  </p:normalViewPr>
  <p:slideViewPr>
    <p:cSldViewPr snapToGrid="0" snapToObjects="1">
      <p:cViewPr varScale="1">
        <p:scale>
          <a:sx n="62" d="100"/>
          <a:sy n="62" d="100"/>
        </p:scale>
        <p:origin x="384" y="66"/>
      </p:cViewPr>
      <p:guideLst>
        <p:guide orient="horz" pos="391"/>
        <p:guide orient="horz" pos="1275"/>
        <p:guide orient="horz" pos="3929"/>
        <p:guide orient="horz" pos="2160"/>
        <p:guide orient="horz" pos="3045"/>
        <p:guide orient="horz" pos="4269"/>
        <p:guide orient="horz" pos="3974"/>
        <p:guide orient="horz" pos="297"/>
        <p:guide pos="272"/>
        <p:guide pos="7405"/>
        <p:guide pos="3839"/>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44283" cy="496570"/>
          </a:xfrm>
          <a:prstGeom prst="rect">
            <a:avLst/>
          </a:prstGeom>
        </p:spPr>
        <p:txBody>
          <a:bodyPr vert="horz" lIns="95564" tIns="47782" rIns="95564" bIns="47782" rtlCol="0"/>
          <a:lstStyle>
            <a:lvl1pPr algn="l">
              <a:defRPr sz="1300"/>
            </a:lvl1pPr>
          </a:lstStyle>
          <a:p>
            <a:endParaRPr lang="de-CH"/>
          </a:p>
        </p:txBody>
      </p:sp>
      <p:sp>
        <p:nvSpPr>
          <p:cNvPr id="3" name="Datumsplatzhalter 2"/>
          <p:cNvSpPr>
            <a:spLocks noGrp="1"/>
          </p:cNvSpPr>
          <p:nvPr>
            <p:ph type="dt" idx="1"/>
          </p:nvPr>
        </p:nvSpPr>
        <p:spPr>
          <a:xfrm>
            <a:off x="3848646" y="2"/>
            <a:ext cx="2944283" cy="496570"/>
          </a:xfrm>
          <a:prstGeom prst="rect">
            <a:avLst/>
          </a:prstGeom>
        </p:spPr>
        <p:txBody>
          <a:bodyPr vert="horz" lIns="95564" tIns="47782" rIns="95564" bIns="47782" rtlCol="0"/>
          <a:lstStyle>
            <a:lvl1pPr algn="r">
              <a:defRPr sz="1300"/>
            </a:lvl1pPr>
          </a:lstStyle>
          <a:p>
            <a:fld id="{BCDB334D-D17F-49C4-91DD-37BB7E818209}" type="datetimeFigureOut">
              <a:rPr lang="de-CH" smtClean="0"/>
              <a:t>11.05.2017</a:t>
            </a:fld>
            <a:endParaRPr lang="de-CH"/>
          </a:p>
        </p:txBody>
      </p:sp>
      <p:sp>
        <p:nvSpPr>
          <p:cNvPr id="4" name="Folienbildplatzhalter 3"/>
          <p:cNvSpPr>
            <a:spLocks noGrp="1" noRot="1" noChangeAspect="1"/>
          </p:cNvSpPr>
          <p:nvPr>
            <p:ph type="sldImg" idx="2"/>
          </p:nvPr>
        </p:nvSpPr>
        <p:spPr>
          <a:xfrm>
            <a:off x="90488" y="746125"/>
            <a:ext cx="6613525" cy="3722688"/>
          </a:xfrm>
          <a:prstGeom prst="rect">
            <a:avLst/>
          </a:prstGeom>
          <a:noFill/>
          <a:ln w="12700">
            <a:solidFill>
              <a:prstClr val="black"/>
            </a:solidFill>
          </a:ln>
        </p:spPr>
        <p:txBody>
          <a:bodyPr vert="horz" lIns="95564" tIns="47782" rIns="95564" bIns="47782" rtlCol="0" anchor="ctr"/>
          <a:lstStyle/>
          <a:p>
            <a:endParaRPr lang="de-CH"/>
          </a:p>
        </p:txBody>
      </p:sp>
      <p:sp>
        <p:nvSpPr>
          <p:cNvPr id="5" name="Notizenplatzhalter 4"/>
          <p:cNvSpPr>
            <a:spLocks noGrp="1"/>
          </p:cNvSpPr>
          <p:nvPr>
            <p:ph type="body" sz="quarter" idx="3"/>
          </p:nvPr>
        </p:nvSpPr>
        <p:spPr>
          <a:xfrm>
            <a:off x="679451" y="4717416"/>
            <a:ext cx="5435600" cy="4469130"/>
          </a:xfrm>
          <a:prstGeom prst="rect">
            <a:avLst/>
          </a:prstGeom>
        </p:spPr>
        <p:txBody>
          <a:bodyPr vert="horz" lIns="95564" tIns="47782" rIns="95564" bIns="47782"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1" y="9433108"/>
            <a:ext cx="2944283" cy="496570"/>
          </a:xfrm>
          <a:prstGeom prst="rect">
            <a:avLst/>
          </a:prstGeom>
        </p:spPr>
        <p:txBody>
          <a:bodyPr vert="horz" lIns="95564" tIns="47782" rIns="95564" bIns="47782" rtlCol="0" anchor="b"/>
          <a:lstStyle>
            <a:lvl1pPr algn="l">
              <a:defRPr sz="1300"/>
            </a:lvl1pPr>
          </a:lstStyle>
          <a:p>
            <a:endParaRPr lang="de-CH"/>
          </a:p>
        </p:txBody>
      </p:sp>
      <p:sp>
        <p:nvSpPr>
          <p:cNvPr id="7" name="Foliennummernplatzhalter 6"/>
          <p:cNvSpPr>
            <a:spLocks noGrp="1"/>
          </p:cNvSpPr>
          <p:nvPr>
            <p:ph type="sldNum" sz="quarter" idx="5"/>
          </p:nvPr>
        </p:nvSpPr>
        <p:spPr>
          <a:xfrm>
            <a:off x="3848646" y="9433108"/>
            <a:ext cx="2944283" cy="496570"/>
          </a:xfrm>
          <a:prstGeom prst="rect">
            <a:avLst/>
          </a:prstGeom>
        </p:spPr>
        <p:txBody>
          <a:bodyPr vert="horz" lIns="95564" tIns="47782" rIns="95564" bIns="47782" rtlCol="0" anchor="b"/>
          <a:lstStyle>
            <a:lvl1pPr algn="r">
              <a:defRPr sz="1300"/>
            </a:lvl1pPr>
          </a:lstStyle>
          <a:p>
            <a:fld id="{A51C0C35-A9A2-4EFD-9BAF-1E52E29E03D1}" type="slidenum">
              <a:rPr lang="de-CH" smtClean="0"/>
              <a:t>‹#›</a:t>
            </a:fld>
            <a:endParaRPr lang="de-CH"/>
          </a:p>
        </p:txBody>
      </p:sp>
    </p:spTree>
    <p:extLst>
      <p:ext uri="{BB962C8B-B14F-4D97-AF65-F5344CB8AC3E}">
        <p14:creationId xmlns:p14="http://schemas.microsoft.com/office/powerpoint/2010/main" val="2773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A51C0C35-A9A2-4EFD-9BAF-1E52E29E03D1}" type="slidenum">
              <a:rPr lang="de-CH" smtClean="0"/>
              <a:t>1</a:t>
            </a:fld>
            <a:endParaRPr lang="de-CH"/>
          </a:p>
        </p:txBody>
      </p:sp>
    </p:spTree>
    <p:extLst>
      <p:ext uri="{BB962C8B-B14F-4D97-AF65-F5344CB8AC3E}">
        <p14:creationId xmlns:p14="http://schemas.microsoft.com/office/powerpoint/2010/main" val="421845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2</a:t>
            </a:fld>
            <a:endParaRPr lang="de-CH"/>
          </a:p>
        </p:txBody>
      </p:sp>
    </p:spTree>
    <p:extLst>
      <p:ext uri="{BB962C8B-B14F-4D97-AF65-F5344CB8AC3E}">
        <p14:creationId xmlns:p14="http://schemas.microsoft.com/office/powerpoint/2010/main" val="151675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Working</a:t>
            </a:r>
            <a:r>
              <a:rPr lang="es-ES" dirty="0"/>
              <a:t> </a:t>
            </a:r>
            <a:r>
              <a:rPr lang="es-ES" dirty="0" err="1"/>
              <a:t>principle</a:t>
            </a:r>
            <a:endParaRPr lang="es-ES" dirty="0"/>
          </a:p>
          <a:p>
            <a:r>
              <a:rPr lang="en-US" dirty="0"/>
              <a:t>The variable shear stiffness G2t2 that is required for the activation of the adaptive web can in principle be achieved by changing either the web’s shear modulus or its thickness. The change in shear stiffness of the adaptive web will lead to a shift of the shear center in horizontal direction and thus to a non-zero twist of the profile.</a:t>
            </a:r>
          </a:p>
          <a:p>
            <a:endParaRPr lang="en-US" dirty="0"/>
          </a:p>
          <a:p>
            <a:r>
              <a:rPr lang="en-US" dirty="0"/>
              <a:t>Case</a:t>
            </a:r>
            <a:r>
              <a:rPr lang="en-US" baseline="0" dirty="0"/>
              <a:t> 1-Raither:</a:t>
            </a:r>
          </a:p>
          <a:p>
            <a:r>
              <a:rPr lang="en-US" dirty="0"/>
              <a:t>An implementation based on the variation of the elastic modulus of a polymer web due to changes in temperature is investigated.</a:t>
            </a:r>
          </a:p>
          <a:p>
            <a:endParaRPr lang="es-ES" dirty="0"/>
          </a:p>
          <a:p>
            <a:r>
              <a:rPr lang="es-ES" dirty="0"/>
              <a:t>Case 2-</a:t>
            </a:r>
            <a:r>
              <a:rPr lang="es-ES" baseline="0" dirty="0"/>
              <a:t>Runkel:</a:t>
            </a:r>
          </a:p>
          <a:p>
            <a:r>
              <a:rPr lang="en-US" baseline="0" dirty="0"/>
              <a:t>A particular material anisotropy by varying </a:t>
            </a:r>
            <a:r>
              <a:rPr lang="en-US" baseline="0" dirty="0" err="1"/>
              <a:t>fibre</a:t>
            </a:r>
            <a:r>
              <a:rPr lang="en-US" baseline="0" dirty="0"/>
              <a:t> orientation and thickness of the component is introduced.</a:t>
            </a:r>
            <a:endParaRPr lang="es-ES" baseline="0" dirty="0"/>
          </a:p>
          <a:p>
            <a:endParaRPr lang="en-US" dirty="0"/>
          </a:p>
          <a:p>
            <a:r>
              <a:rPr lang="en-US" dirty="0"/>
              <a:t>Case</a:t>
            </a:r>
            <a:r>
              <a:rPr lang="en-US" baseline="0" dirty="0"/>
              <a:t> 3-Chiral:</a:t>
            </a:r>
          </a:p>
          <a:p>
            <a:r>
              <a:rPr lang="en-GB" dirty="0"/>
              <a:t>At a particular external load, the shear flow in the web exceeds the buckling limit, resulting in a drastic reduction of the effective shear modulus of this structural element</a:t>
            </a: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3</a:t>
            </a:fld>
            <a:endParaRPr lang="de-CH"/>
          </a:p>
        </p:txBody>
      </p:sp>
    </p:spTree>
    <p:extLst>
      <p:ext uri="{BB962C8B-B14F-4D97-AF65-F5344CB8AC3E}">
        <p14:creationId xmlns:p14="http://schemas.microsoft.com/office/powerpoint/2010/main" val="151675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4</a:t>
            </a:fld>
            <a:endParaRPr lang="de-CH"/>
          </a:p>
        </p:txBody>
      </p:sp>
    </p:spTree>
    <p:extLst>
      <p:ext uri="{BB962C8B-B14F-4D97-AF65-F5344CB8AC3E}">
        <p14:creationId xmlns:p14="http://schemas.microsoft.com/office/powerpoint/2010/main" val="151675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5</a:t>
            </a:fld>
            <a:endParaRPr lang="de-CH"/>
          </a:p>
        </p:txBody>
      </p:sp>
    </p:spTree>
    <p:extLst>
      <p:ext uri="{BB962C8B-B14F-4D97-AF65-F5344CB8AC3E}">
        <p14:creationId xmlns:p14="http://schemas.microsoft.com/office/powerpoint/2010/main" val="151675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6</a:t>
            </a:fld>
            <a:endParaRPr lang="de-CH"/>
          </a:p>
        </p:txBody>
      </p:sp>
    </p:spTree>
    <p:extLst>
      <p:ext uri="{BB962C8B-B14F-4D97-AF65-F5344CB8AC3E}">
        <p14:creationId xmlns:p14="http://schemas.microsoft.com/office/powerpoint/2010/main" val="151675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7</a:t>
            </a:fld>
            <a:endParaRPr lang="de-CH"/>
          </a:p>
        </p:txBody>
      </p:sp>
    </p:spTree>
    <p:extLst>
      <p:ext uri="{BB962C8B-B14F-4D97-AF65-F5344CB8AC3E}">
        <p14:creationId xmlns:p14="http://schemas.microsoft.com/office/powerpoint/2010/main" val="151675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t>8</a:t>
            </a:fld>
            <a:endParaRPr lang="de-CH"/>
          </a:p>
        </p:txBody>
      </p:sp>
    </p:spTree>
    <p:extLst>
      <p:ext uri="{BB962C8B-B14F-4D97-AF65-F5344CB8AC3E}">
        <p14:creationId xmlns:p14="http://schemas.microsoft.com/office/powerpoint/2010/main" val="1516757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ti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CMASLab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30078" b="36519"/>
          <a:stretch/>
        </p:blipFill>
        <p:spPr>
          <a:xfrm>
            <a:off x="431629" y="620714"/>
            <a:ext cx="11323637" cy="2836861"/>
          </a:xfrm>
          <a:prstGeom prst="rect">
            <a:avLst/>
          </a:prstGeom>
        </p:spPr>
      </p:pic>
      <p:sp>
        <p:nvSpPr>
          <p:cNvPr id="3" name="Untertitel 2"/>
          <p:cNvSpPr>
            <a:spLocks noGrp="1"/>
          </p:cNvSpPr>
          <p:nvPr>
            <p:ph type="subTitle" idx="1"/>
          </p:nvPr>
        </p:nvSpPr>
        <p:spPr>
          <a:xfrm>
            <a:off x="431632" y="4563876"/>
            <a:ext cx="11323975" cy="1673412"/>
          </a:xfrm>
          <a:solidFill>
            <a:schemeClr val="accent4"/>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4" name="Datumsplatzhalter 3"/>
          <p:cNvSpPr>
            <a:spLocks noGrp="1"/>
          </p:cNvSpPr>
          <p:nvPr>
            <p:ph type="dt" sz="half" idx="10"/>
          </p:nvPr>
        </p:nvSpPr>
        <p:spPr/>
        <p:txBody>
          <a:bodyPr/>
          <a:lstStyle/>
          <a:p>
            <a:fld id="{92BF4FBE-0522-49A2-A01E-13F521B4C0B7}" type="datetime1">
              <a:rPr lang="de-DE" smtClean="0"/>
              <a:t>11.05.2017</a:t>
            </a:fld>
            <a:endParaRPr lang="de-DE"/>
          </a:p>
        </p:txBody>
      </p:sp>
      <p:sp>
        <p:nvSpPr>
          <p:cNvPr id="5" name="Fußzeilenplatzhalter 4"/>
          <p:cNvSpPr>
            <a:spLocks noGrp="1"/>
          </p:cNvSpPr>
          <p:nvPr>
            <p:ph type="ftr" sz="quarter" idx="11"/>
          </p:nvPr>
        </p:nvSpPr>
        <p:spPr/>
        <p:txBody>
          <a:bodyPr/>
          <a:lstStyle/>
          <a:p>
            <a:r>
              <a:rPr lang="de-DE"/>
              <a:t>((Vorname Nachname))</a:t>
            </a:r>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
        <p:nvSpPr>
          <p:cNvPr id="2" name="Titel 1"/>
          <p:cNvSpPr>
            <a:spLocks noGrp="1"/>
          </p:cNvSpPr>
          <p:nvPr>
            <p:ph type="ctrTitle"/>
          </p:nvPr>
        </p:nvSpPr>
        <p:spPr>
          <a:xfrm>
            <a:off x="431632" y="3429000"/>
            <a:ext cx="11323975" cy="1152128"/>
          </a:xfrm>
          <a:solidFill>
            <a:schemeClr val="accent4"/>
          </a:solidFill>
        </p:spPr>
        <p:txBody>
          <a:bodyPr wrap="square" lIns="144000" tIns="72000" anchor="t" anchorCtr="0"/>
          <a:lstStyle>
            <a:lvl1pPr>
              <a:lnSpc>
                <a:spcPct val="100000"/>
              </a:lnSpc>
              <a:spcBef>
                <a:spcPts val="0"/>
              </a:spcBef>
              <a:defRPr sz="3200">
                <a:solidFill>
                  <a:schemeClr val="bg1"/>
                </a:solidFill>
              </a:defRPr>
            </a:lvl1pPr>
          </a:lstStyle>
          <a:p>
            <a:r>
              <a:rPr lang="en-US"/>
              <a:t>Click to edit Master title style</a:t>
            </a:r>
            <a:endParaRPr lang="de-DE"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9244" y="1037894"/>
            <a:ext cx="2688750" cy="20025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071265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apitelauftakt 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632" y="612001"/>
            <a:ext cx="11323975" cy="5616575"/>
          </a:xfrm>
          <a:solidFill>
            <a:schemeClr val="tx1"/>
          </a:solidFill>
        </p:spPr>
        <p:txBody>
          <a:bodyPr lIns="144000" tIns="450000" bIns="0" anchor="t" anchorCtr="0"/>
          <a:lstStyle>
            <a:lvl1pPr>
              <a:lnSpc>
                <a:spcPct val="113000"/>
              </a:lnSpc>
              <a:defRPr sz="3200">
                <a:solidFill>
                  <a:schemeClr val="bg1"/>
                </a:solidFill>
              </a:defRPr>
            </a:lvl1pPr>
          </a:lstStyle>
          <a:p>
            <a:r>
              <a:rPr lang="de-DE" dirty="0"/>
              <a:t>Titel und Hintergrundfarbe bearbeiten</a:t>
            </a:r>
          </a:p>
        </p:txBody>
      </p:sp>
      <p:sp>
        <p:nvSpPr>
          <p:cNvPr id="3" name="Datumsplatzhalter 2"/>
          <p:cNvSpPr>
            <a:spLocks noGrp="1"/>
          </p:cNvSpPr>
          <p:nvPr>
            <p:ph type="dt" sz="half" idx="10"/>
          </p:nvPr>
        </p:nvSpPr>
        <p:spPr/>
        <p:txBody>
          <a:bodyPr/>
          <a:lstStyle/>
          <a:p>
            <a:fld id="{681F6098-E9E1-42B4-9C80-2F52B9453439}" type="datetime1">
              <a:rPr lang="de-DE" smtClean="0"/>
              <a:t>11.05.2017</a:t>
            </a:fld>
            <a:endParaRPr lang="de-DE"/>
          </a:p>
        </p:txBody>
      </p:sp>
      <p:sp>
        <p:nvSpPr>
          <p:cNvPr id="4" name="Fußzeilenplatzhalter 3"/>
          <p:cNvSpPr>
            <a:spLocks noGrp="1"/>
          </p:cNvSpPr>
          <p:nvPr>
            <p:ph type="ftr" sz="quarter" idx="11"/>
          </p:nvPr>
        </p:nvSpPr>
        <p:spPr/>
        <p:txBody>
          <a:bodyPr/>
          <a:lstStyle/>
          <a:p>
            <a:r>
              <a:rPr lang="de-DE"/>
              <a:t>((Vorname Nachname))</a:t>
            </a:r>
          </a:p>
        </p:txBody>
      </p:sp>
      <p:sp>
        <p:nvSpPr>
          <p:cNvPr id="5" name="Foliennummernplatzhalter 4"/>
          <p:cNvSpPr>
            <a:spLocks noGrp="1"/>
          </p:cNvSpPr>
          <p:nvPr>
            <p:ph type="sldNum" sz="quarter" idx="12"/>
          </p:nvPr>
        </p:nvSpPr>
        <p:spPr/>
        <p:txBody>
          <a:bodyPr/>
          <a:lstStyle/>
          <a:p>
            <a:fld id="{6C6AE60A-B69C-4790-82F7-3882EDF23186}" type="slidenum">
              <a:rPr lang="de-DE" smtClean="0"/>
              <a:t>‹#›</a:t>
            </a:fld>
            <a:endParaRPr lang="de-DE"/>
          </a:p>
        </p:txBody>
      </p:sp>
    </p:spTree>
    <p:extLst>
      <p:ext uri="{BB962C8B-B14F-4D97-AF65-F5344CB8AC3E}">
        <p14:creationId xmlns:p14="http://schemas.microsoft.com/office/powerpoint/2010/main" val="748044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p:nvPr>
        </p:nvSpPr>
        <p:spPr>
          <a:xfrm>
            <a:off x="431632" y="4823306"/>
            <a:ext cx="11323975" cy="1013969"/>
          </a:xfrm>
          <a:solidFill>
            <a:schemeClr val="accent4"/>
          </a:solidFill>
        </p:spPr>
        <p:txBody>
          <a:bodyPr wrap="square" lIns="144000" tIns="108000" anchor="t" anchorCtr="0"/>
          <a:lstStyle>
            <a:lvl1pPr>
              <a:lnSpc>
                <a:spcPct val="100000"/>
              </a:lnSpc>
              <a:spcBef>
                <a:spcPts val="0"/>
              </a:spcBef>
              <a:defRPr sz="2800" baseline="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431632" y="5809754"/>
            <a:ext cx="11323975" cy="427535"/>
          </a:xfrm>
          <a:solidFill>
            <a:schemeClr val="accent4"/>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4" name="Datumsplatzhalter 3"/>
          <p:cNvSpPr>
            <a:spLocks noGrp="1"/>
          </p:cNvSpPr>
          <p:nvPr>
            <p:ph type="dt" sz="half" idx="10"/>
          </p:nvPr>
        </p:nvSpPr>
        <p:spPr/>
        <p:txBody>
          <a:bodyPr/>
          <a:lstStyle/>
          <a:p>
            <a:fld id="{0E397BD4-0686-495C-8D8F-54DB8CB790DF}" type="datetime1">
              <a:rPr lang="de-DE" smtClean="0"/>
              <a:t>11.05.2017</a:t>
            </a:fld>
            <a:endParaRPr lang="de-DE"/>
          </a:p>
        </p:txBody>
      </p:sp>
      <p:sp>
        <p:nvSpPr>
          <p:cNvPr id="5" name="Fußzeilenplatzhalter 4"/>
          <p:cNvSpPr>
            <a:spLocks noGrp="1"/>
          </p:cNvSpPr>
          <p:nvPr>
            <p:ph type="ftr" sz="quarter" idx="11"/>
          </p:nvPr>
        </p:nvSpPr>
        <p:spPr/>
        <p:txBody>
          <a:bodyPr/>
          <a:lstStyle/>
          <a:p>
            <a:r>
              <a:rPr lang="de-DE"/>
              <a:t>((Vorname Nachname))</a:t>
            </a:r>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
        <p:nvSpPr>
          <p:cNvPr id="10" name="Bildplatzhalter 9"/>
          <p:cNvSpPr>
            <a:spLocks noGrp="1"/>
          </p:cNvSpPr>
          <p:nvPr>
            <p:ph type="pic" sz="quarter" idx="13"/>
          </p:nvPr>
        </p:nvSpPr>
        <p:spPr>
          <a:xfrm>
            <a:off x="431632" y="620713"/>
            <a:ext cx="11323975" cy="4204512"/>
          </a:xfrm>
          <a:noFill/>
        </p:spPr>
        <p:txBody>
          <a:bodyPr/>
          <a:lstStyle>
            <a:lvl1pPr marL="0" indent="0">
              <a:buNone/>
              <a:defRPr/>
            </a:lvl1pPr>
          </a:lstStyle>
          <a:p>
            <a:r>
              <a:rPr lang="en-US"/>
              <a:t>Click icon to add picture</a:t>
            </a:r>
            <a:endParaRPr lang="de-CH" dirty="0"/>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p:nvPr>
        </p:nvSpPr>
        <p:spPr>
          <a:xfrm>
            <a:off x="431632" y="4823306"/>
            <a:ext cx="11323975"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US"/>
              <a:t>Click to edit Master title style</a:t>
            </a:r>
            <a:endParaRPr lang="de-DE" dirty="0"/>
          </a:p>
        </p:txBody>
      </p:sp>
      <p:sp>
        <p:nvSpPr>
          <p:cNvPr id="3" name="Untertitel 2"/>
          <p:cNvSpPr>
            <a:spLocks noGrp="1"/>
          </p:cNvSpPr>
          <p:nvPr>
            <p:ph type="subTitle" idx="1"/>
          </p:nvPr>
        </p:nvSpPr>
        <p:spPr>
          <a:xfrm>
            <a:off x="431632" y="5809754"/>
            <a:ext cx="11323975"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4" name="Datumsplatzhalter 3"/>
          <p:cNvSpPr>
            <a:spLocks noGrp="1"/>
          </p:cNvSpPr>
          <p:nvPr>
            <p:ph type="dt" sz="half" idx="10"/>
          </p:nvPr>
        </p:nvSpPr>
        <p:spPr/>
        <p:txBody>
          <a:bodyPr/>
          <a:lstStyle/>
          <a:p>
            <a:fld id="{0E397BD4-0686-495C-8D8F-54DB8CB790DF}" type="datetime1">
              <a:rPr lang="de-DE" smtClean="0"/>
              <a:t>11.05.2017</a:t>
            </a:fld>
            <a:endParaRPr lang="de-DE"/>
          </a:p>
        </p:txBody>
      </p:sp>
      <p:sp>
        <p:nvSpPr>
          <p:cNvPr id="5" name="Fußzeilenplatzhalter 4"/>
          <p:cNvSpPr>
            <a:spLocks noGrp="1"/>
          </p:cNvSpPr>
          <p:nvPr>
            <p:ph type="ftr" sz="quarter" idx="11"/>
          </p:nvPr>
        </p:nvSpPr>
        <p:spPr/>
        <p:txBody>
          <a:bodyPr/>
          <a:lstStyle/>
          <a:p>
            <a:r>
              <a:rPr lang="de-DE"/>
              <a:t>((Vorname Nachname))</a:t>
            </a:r>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
        <p:nvSpPr>
          <p:cNvPr id="10" name="Bildplatzhalter 9"/>
          <p:cNvSpPr>
            <a:spLocks noGrp="1"/>
          </p:cNvSpPr>
          <p:nvPr>
            <p:ph type="pic" sz="quarter" idx="13"/>
          </p:nvPr>
        </p:nvSpPr>
        <p:spPr>
          <a:xfrm>
            <a:off x="431632" y="620714"/>
            <a:ext cx="11323975" cy="4204513"/>
          </a:xfrm>
          <a:noFill/>
        </p:spPr>
        <p:txBody>
          <a:bodyPr/>
          <a:lstStyle>
            <a:lvl1pPr marL="0" indent="0">
              <a:buNone/>
              <a:defRPr/>
            </a:lvl1pPr>
          </a:lstStyle>
          <a:p>
            <a:r>
              <a:rPr lang="en-US"/>
              <a:t>Click icon to add picture</a:t>
            </a:r>
            <a:endParaRPr lang="de-CH" dirty="0"/>
          </a:p>
        </p:txBody>
      </p:sp>
    </p:spTree>
    <p:extLst>
      <p:ext uri="{BB962C8B-B14F-4D97-AF65-F5344CB8AC3E}">
        <p14:creationId xmlns:p14="http://schemas.microsoft.com/office/powerpoint/2010/main" val="14902917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CMASLab 1">
    <p:bg>
      <p:bgPr>
        <a:blipFill dpi="0" rotWithShape="1">
          <a:blip r:embed="rId2">
            <a:lum/>
          </a:blip>
          <a:srcRect/>
          <a:stretch>
            <a:fillRect t="-23000" b="-11000"/>
          </a:stretch>
        </a:blipFill>
        <a:effectLst/>
      </p:bgPr>
    </p:bg>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431631" y="620714"/>
            <a:ext cx="11323973" cy="465726"/>
          </a:xfrm>
          <a:solidFill>
            <a:schemeClr val="bg1"/>
          </a:solidFill>
          <a:ln>
            <a:noFill/>
          </a:ln>
        </p:spPr>
        <p:txBody>
          <a:bodyPr lIns="144000" tIns="108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grpSp>
        <p:nvGrpSpPr>
          <p:cNvPr id="6" name="Gruppieren 5"/>
          <p:cNvGrpSpPr/>
          <p:nvPr userDrawn="1"/>
        </p:nvGrpSpPr>
        <p:grpSpPr>
          <a:xfrm>
            <a:off x="190426" y="152401"/>
            <a:ext cx="11806387" cy="612775"/>
            <a:chOff x="142875" y="152400"/>
            <a:chExt cx="8858250" cy="612775"/>
          </a:xfrm>
          <a:solidFill>
            <a:schemeClr val="accent4"/>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2" name="Bild 18" descr="g_eth_logo_kurz_neg_Schutzraum.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06000"/>
              <a:ext cx="783306" cy="170449"/>
            </a:xfrm>
            <a:prstGeom prst="rect">
              <a:avLst/>
            </a:prstGeom>
            <a:grpFill/>
            <a:ln>
              <a:noFill/>
            </a:ln>
          </p:spPr>
        </p:pic>
      </p:grpSp>
      <p:sp>
        <p:nvSpPr>
          <p:cNvPr id="2" name="Titel 1"/>
          <p:cNvSpPr>
            <a:spLocks noGrp="1"/>
          </p:cNvSpPr>
          <p:nvPr>
            <p:ph type="ctrTitle"/>
          </p:nvPr>
        </p:nvSpPr>
        <p:spPr>
          <a:xfrm>
            <a:off x="431632" y="1063255"/>
            <a:ext cx="11323974" cy="960809"/>
          </a:xfrm>
          <a:solidFill>
            <a:schemeClr val="bg1"/>
          </a:solidFill>
        </p:spPr>
        <p:txBody>
          <a:bodyPr wrap="square" lIns="144000" tIns="0" anchor="t" anchorCtr="0"/>
          <a:lstStyle>
            <a:lvl1pPr>
              <a:lnSpc>
                <a:spcPct val="100000"/>
              </a:lnSpc>
              <a:spcBef>
                <a:spcPts val="0"/>
              </a:spcBef>
              <a:defRPr sz="2800"/>
            </a:lvl1pPr>
          </a:lstStyle>
          <a:p>
            <a:r>
              <a:rPr lang="en-US"/>
              <a:t>Click to edit Master title style</a:t>
            </a:r>
            <a:endParaRPr lang="de-DE" dirty="0"/>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632" y="4540382"/>
            <a:ext cx="2688750" cy="20025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43249997"/>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431632" y="2024064"/>
            <a:ext cx="11323975" cy="4210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umsplatzhalter 3"/>
          <p:cNvSpPr>
            <a:spLocks noGrp="1"/>
          </p:cNvSpPr>
          <p:nvPr>
            <p:ph type="dt" sz="half" idx="10"/>
          </p:nvPr>
        </p:nvSpPr>
        <p:spPr/>
        <p:txBody>
          <a:bodyPr/>
          <a:lstStyle/>
          <a:p>
            <a:fld id="{3B2F6CB8-9391-4BED-909F-C47A979AE1C4}" type="datetime1">
              <a:rPr lang="de-DE" smtClean="0"/>
              <a:t>11.05.2017</a:t>
            </a:fld>
            <a:endParaRPr lang="de-DE"/>
          </a:p>
        </p:txBody>
      </p:sp>
      <p:sp>
        <p:nvSpPr>
          <p:cNvPr id="5" name="Fußzeilenplatzhalter 4"/>
          <p:cNvSpPr>
            <a:spLocks noGrp="1"/>
          </p:cNvSpPr>
          <p:nvPr>
            <p:ph type="ftr" sz="quarter" idx="11"/>
          </p:nvPr>
        </p:nvSpPr>
        <p:spPr/>
        <p:txBody>
          <a:bodyPr/>
          <a:lstStyle/>
          <a:p>
            <a:r>
              <a:rPr lang="de-DE"/>
              <a:t>((Vorname Nachname))</a:t>
            </a:r>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
        <p:nvSpPr>
          <p:cNvPr id="7" name="Titel 6"/>
          <p:cNvSpPr>
            <a:spLocks noGrp="1"/>
          </p:cNvSpPr>
          <p:nvPr>
            <p:ph type="title"/>
          </p:nvPr>
        </p:nvSpPr>
        <p:spPr>
          <a:solidFill>
            <a:schemeClr val="bg1"/>
          </a:solidFill>
        </p:spPr>
        <p:txBody>
          <a:bodyPr/>
          <a:lstStyle/>
          <a:p>
            <a:r>
              <a:rPr lang="en-US"/>
              <a:t>Click to edit Master title style</a:t>
            </a:r>
            <a:endParaRPr lang="de-CH"/>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31631" y="2024064"/>
            <a:ext cx="5469863"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285565" y="2024064"/>
            <a:ext cx="5470041"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p:txBody>
          <a:bodyPr/>
          <a:lstStyle/>
          <a:p>
            <a:fld id="{C6A1628A-2A40-4B37-B167-309C0EBB4BBF}" type="datetime1">
              <a:rPr lang="de-DE" smtClean="0"/>
              <a:t>11.05.2017</a:t>
            </a:fld>
            <a:endParaRPr lang="de-DE"/>
          </a:p>
        </p:txBody>
      </p:sp>
      <p:sp>
        <p:nvSpPr>
          <p:cNvPr id="6" name="Fußzeilenplatzhalter 5"/>
          <p:cNvSpPr>
            <a:spLocks noGrp="1"/>
          </p:cNvSpPr>
          <p:nvPr>
            <p:ph type="ftr" sz="quarter" idx="11"/>
          </p:nvPr>
        </p:nvSpPr>
        <p:spPr/>
        <p:txBody>
          <a:bodyPr/>
          <a:lstStyle/>
          <a:p>
            <a:r>
              <a:rPr lang="de-DE"/>
              <a:t>((Vorname Nachname))</a:t>
            </a:r>
          </a:p>
        </p:txBody>
      </p:sp>
      <p:sp>
        <p:nvSpPr>
          <p:cNvPr id="7" name="Foliennummernplatzhalter 6"/>
          <p:cNvSpPr>
            <a:spLocks noGrp="1"/>
          </p:cNvSpPr>
          <p:nvPr>
            <p:ph type="sldNum" sz="quarter" idx="12"/>
          </p:nvPr>
        </p:nvSpPr>
        <p:spPr/>
        <p:txBody>
          <a:bodyPr/>
          <a:lstStyle/>
          <a:p>
            <a:fld id="{6C6AE60A-B69C-4790-82F7-3882EDF23186}" type="slidenum">
              <a:rPr lang="de-DE" smtClean="0"/>
              <a:t>‹#›</a:t>
            </a:fld>
            <a:endParaRPr lang="de-DE"/>
          </a:p>
        </p:txBody>
      </p:sp>
      <p:sp>
        <p:nvSpPr>
          <p:cNvPr id="8" name="Titel 7"/>
          <p:cNvSpPr>
            <a:spLocks noGrp="1"/>
          </p:cNvSpPr>
          <p:nvPr>
            <p:ph type="title"/>
          </p:nvPr>
        </p:nvSpPr>
        <p:spPr>
          <a:solidFill>
            <a:schemeClr val="bg1"/>
          </a:solidFill>
        </p:spPr>
        <p:txBody>
          <a:bodyPr/>
          <a:lstStyle/>
          <a:p>
            <a:r>
              <a:rPr lang="en-US"/>
              <a:t>Click to edit Master title style</a:t>
            </a:r>
            <a:endParaRPr lang="de-CH"/>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4AE1E89-2EE0-4320-B5A2-F15E505D5862}" type="datetime1">
              <a:rPr lang="de-DE" smtClean="0"/>
              <a:t>11.05.2017</a:t>
            </a:fld>
            <a:endParaRPr lang="de-DE"/>
          </a:p>
        </p:txBody>
      </p:sp>
      <p:sp>
        <p:nvSpPr>
          <p:cNvPr id="3" name="Fußzeilenplatzhalter 2"/>
          <p:cNvSpPr>
            <a:spLocks noGrp="1"/>
          </p:cNvSpPr>
          <p:nvPr>
            <p:ph type="ftr" sz="quarter" idx="11"/>
          </p:nvPr>
        </p:nvSpPr>
        <p:spPr/>
        <p:txBody>
          <a:bodyPr/>
          <a:lstStyle/>
          <a:p>
            <a:r>
              <a:rPr lang="de-DE"/>
              <a:t>((Vorname Nachname))</a:t>
            </a:r>
          </a:p>
        </p:txBody>
      </p:sp>
      <p:sp>
        <p:nvSpPr>
          <p:cNvPr id="4" name="Foliennummernplatzhalter 3"/>
          <p:cNvSpPr>
            <a:spLocks noGrp="1"/>
          </p:cNvSpPr>
          <p:nvPr>
            <p:ph type="sldNum" sz="quarter" idx="12"/>
          </p:nvPr>
        </p:nvSpPr>
        <p:spPr/>
        <p:txBody>
          <a:bodyPr/>
          <a:lstStyle/>
          <a:p>
            <a:fld id="{6C6AE60A-B69C-4790-82F7-3882EDF23186}" type="slidenum">
              <a:rPr lang="de-DE" smtClean="0"/>
              <a:t>‹#›</a:t>
            </a:fld>
            <a:endParaRPr lang="de-DE"/>
          </a:p>
        </p:txBody>
      </p:sp>
      <p:sp>
        <p:nvSpPr>
          <p:cNvPr id="5" name="Titel 4"/>
          <p:cNvSpPr>
            <a:spLocks noGrp="1"/>
          </p:cNvSpPr>
          <p:nvPr>
            <p:ph type="title"/>
          </p:nvPr>
        </p:nvSpPr>
        <p:spPr/>
        <p:txBody>
          <a:bodyPr/>
          <a:lstStyle/>
          <a:p>
            <a:r>
              <a:rPr lang="en-US"/>
              <a:t>Click to edit Master title style</a:t>
            </a:r>
            <a:endParaRPr lang="de-CH"/>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D860B62-60FD-48EF-B2F4-6E7265AD3459}" type="datetime1">
              <a:rPr lang="de-DE" smtClean="0"/>
              <a:t>11.05.2017</a:t>
            </a:fld>
            <a:endParaRPr lang="de-DE"/>
          </a:p>
        </p:txBody>
      </p:sp>
      <p:sp>
        <p:nvSpPr>
          <p:cNvPr id="5" name="Fußzeilenplatzhalter 4"/>
          <p:cNvSpPr>
            <a:spLocks noGrp="1"/>
          </p:cNvSpPr>
          <p:nvPr>
            <p:ph type="ftr" sz="quarter" idx="11"/>
          </p:nvPr>
        </p:nvSpPr>
        <p:spPr/>
        <p:txBody>
          <a:bodyPr/>
          <a:lstStyle/>
          <a:p>
            <a:r>
              <a:rPr lang="de-DE"/>
              <a:t>((Vorname Nachname))</a:t>
            </a:r>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
        <p:nvSpPr>
          <p:cNvPr id="10" name="Bildplatzhalter 9"/>
          <p:cNvSpPr>
            <a:spLocks noGrp="1"/>
          </p:cNvSpPr>
          <p:nvPr>
            <p:ph type="pic" sz="quarter" idx="13"/>
          </p:nvPr>
        </p:nvSpPr>
        <p:spPr>
          <a:xfrm>
            <a:off x="431632" y="620713"/>
            <a:ext cx="11323975" cy="5607860"/>
          </a:xfrm>
          <a:noFill/>
        </p:spPr>
        <p:txBody>
          <a:bodyPr/>
          <a:lstStyle>
            <a:lvl1pPr marL="0" indent="0">
              <a:buNone/>
              <a:defRPr/>
            </a:lvl1pPr>
          </a:lstStyle>
          <a:p>
            <a:r>
              <a:rPr lang="en-US"/>
              <a:t>Click icon to add picture</a:t>
            </a:r>
            <a:endParaRPr lang="de-CH" dirty="0"/>
          </a:p>
        </p:txBody>
      </p:sp>
    </p:spTree>
    <p:extLst>
      <p:ext uri="{BB962C8B-B14F-4D97-AF65-F5344CB8AC3E}">
        <p14:creationId xmlns:p14="http://schemas.microsoft.com/office/powerpoint/2010/main" val="13538962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auftakt A">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F4A91D9-FBFE-4ACC-A99A-BC74A6E03CC5}" type="datetime1">
              <a:rPr lang="de-DE" smtClean="0"/>
              <a:t>11.05.2017</a:t>
            </a:fld>
            <a:endParaRPr lang="de-DE"/>
          </a:p>
        </p:txBody>
      </p:sp>
      <p:sp>
        <p:nvSpPr>
          <p:cNvPr id="5" name="Fußzeilenplatzhalter 4"/>
          <p:cNvSpPr>
            <a:spLocks noGrp="1"/>
          </p:cNvSpPr>
          <p:nvPr>
            <p:ph type="ftr" sz="quarter" idx="11"/>
          </p:nvPr>
        </p:nvSpPr>
        <p:spPr/>
        <p:txBody>
          <a:bodyPr/>
          <a:lstStyle/>
          <a:p>
            <a:r>
              <a:rPr lang="de-DE"/>
              <a:t>((Vorname Nachname))</a:t>
            </a:r>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
        <p:nvSpPr>
          <p:cNvPr id="8" name="Inhaltsplatzhalter 7"/>
          <p:cNvSpPr>
            <a:spLocks noGrp="1"/>
          </p:cNvSpPr>
          <p:nvPr>
            <p:ph sz="quarter" idx="13" hasCustomPrompt="1"/>
          </p:nvPr>
        </p:nvSpPr>
        <p:spPr>
          <a:xfrm>
            <a:off x="431632" y="1565138"/>
            <a:ext cx="11323975" cy="4672150"/>
          </a:xfrm>
          <a:solidFill>
            <a:schemeClr val="tx1"/>
          </a:solidFill>
        </p:spPr>
        <p:txBody>
          <a:bodyPr lIns="144000" tIns="450000"/>
          <a:lstStyle>
            <a:lvl1pPr marL="0" indent="0">
              <a:lnSpc>
                <a:spcPct val="114000"/>
              </a:lnSpc>
              <a:buNone/>
              <a:defRPr sz="2000">
                <a:solidFill>
                  <a:schemeClr val="bg1"/>
                </a:solidFill>
              </a:defRPr>
            </a:lvl1pPr>
          </a:lstStyle>
          <a:p>
            <a:pPr lvl="0"/>
            <a:r>
              <a:rPr lang="de-DE" dirty="0"/>
              <a:t>Inhalt und Hintergrundfarbe bearbeiten</a:t>
            </a:r>
          </a:p>
        </p:txBody>
      </p:sp>
      <p:sp>
        <p:nvSpPr>
          <p:cNvPr id="2" name="Titel 1"/>
          <p:cNvSpPr>
            <a:spLocks noGrp="1"/>
          </p:cNvSpPr>
          <p:nvPr>
            <p:ph type="title" hasCustomPrompt="1"/>
          </p:nvPr>
        </p:nvSpPr>
        <p:spPr>
          <a:xfrm>
            <a:off x="431632" y="612000"/>
            <a:ext cx="11323975" cy="972000"/>
          </a:xfrm>
          <a:solidFill>
            <a:schemeClr val="tx1"/>
          </a:solidFill>
        </p:spPr>
        <p:txBody>
          <a:bodyPr lIns="140400"/>
          <a:lstStyle>
            <a:lvl1pPr>
              <a:lnSpc>
                <a:spcPct val="100000"/>
              </a:lnSpc>
              <a:defRPr sz="2800">
                <a:solidFill>
                  <a:schemeClr val="bg1"/>
                </a:solidFill>
              </a:defRPr>
            </a:lvl1pPr>
          </a:lstStyle>
          <a:p>
            <a:r>
              <a:rPr lang="de-DE" dirty="0"/>
              <a:t>Titel und Hintergrundfarbe bearbeiten</a:t>
            </a:r>
          </a:p>
        </p:txBody>
      </p:sp>
    </p:spTree>
    <p:extLst>
      <p:ext uri="{BB962C8B-B14F-4D97-AF65-F5344CB8AC3E}">
        <p14:creationId xmlns:p14="http://schemas.microsoft.com/office/powerpoint/2010/main" val="32629627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uppieren 10"/>
          <p:cNvGrpSpPr/>
          <p:nvPr/>
        </p:nvGrpSpPr>
        <p:grpSpPr>
          <a:xfrm>
            <a:off x="190425" y="152401"/>
            <a:ext cx="11808187" cy="612775"/>
            <a:chOff x="142874" y="152400"/>
            <a:chExt cx="8859601" cy="612775"/>
          </a:xfrm>
          <a:solidFill>
            <a:schemeClr val="accent4"/>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Bild 18" descr="g_eth_logo_kurz_neg_Schutzraum.eps"/>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24000" y="306000"/>
              <a:ext cx="781900" cy="170143"/>
            </a:xfrm>
            <a:prstGeom prst="rect">
              <a:avLst/>
            </a:prstGeom>
            <a:grpFill/>
            <a:ln>
              <a:noFill/>
            </a:ln>
          </p:spPr>
        </p:pic>
      </p:grpSp>
      <p:sp>
        <p:nvSpPr>
          <p:cNvPr id="4" name="Datumsplatzhalter 3"/>
          <p:cNvSpPr>
            <a:spLocks noGrp="1"/>
          </p:cNvSpPr>
          <p:nvPr>
            <p:ph type="dt" sz="half" idx="2"/>
          </p:nvPr>
        </p:nvSpPr>
        <p:spPr>
          <a:xfrm>
            <a:off x="10579365" y="6308726"/>
            <a:ext cx="815772" cy="468312"/>
          </a:xfrm>
          <a:prstGeom prst="rect">
            <a:avLst/>
          </a:prstGeom>
        </p:spPr>
        <p:txBody>
          <a:bodyPr vert="horz" wrap="none" lIns="0" tIns="0" rIns="0" bIns="0" rtlCol="0" anchor="ctr"/>
          <a:lstStyle>
            <a:lvl1pPr algn="ctr">
              <a:defRPr sz="800">
                <a:solidFill>
                  <a:schemeClr val="tx1"/>
                </a:solidFill>
              </a:defRPr>
            </a:lvl1pPr>
          </a:lstStyle>
          <a:p>
            <a:fld id="{BD23B19E-8C35-419D-B8B2-87612A89E43F}" type="datetime1">
              <a:rPr lang="de-DE" smtClean="0"/>
              <a:t>11.05.2017</a:t>
            </a:fld>
            <a:endParaRPr lang="de-DE" dirty="0"/>
          </a:p>
        </p:txBody>
      </p:sp>
      <p:sp>
        <p:nvSpPr>
          <p:cNvPr id="5" name="Fußzeilenplatzhalter 4"/>
          <p:cNvSpPr>
            <a:spLocks noGrp="1"/>
          </p:cNvSpPr>
          <p:nvPr>
            <p:ph type="ftr" sz="quarter" idx="3"/>
          </p:nvPr>
        </p:nvSpPr>
        <p:spPr>
          <a:xfrm>
            <a:off x="6093620" y="6308726"/>
            <a:ext cx="4276480" cy="468312"/>
          </a:xfrm>
          <a:prstGeom prst="rect">
            <a:avLst/>
          </a:prstGeom>
        </p:spPr>
        <p:txBody>
          <a:bodyPr vert="horz" wrap="none" lIns="0" tIns="0" rIns="0" bIns="0" rtlCol="0" anchor="ctr"/>
          <a:lstStyle>
            <a:lvl1pPr algn="r">
              <a:defRPr sz="800">
                <a:solidFill>
                  <a:schemeClr val="tx1"/>
                </a:solidFill>
              </a:defRPr>
            </a:lvl1pPr>
          </a:lstStyle>
          <a:p>
            <a:r>
              <a:rPr lang="de-DE" dirty="0"/>
              <a:t>((Vorname Nachname))</a:t>
            </a:r>
          </a:p>
        </p:txBody>
      </p:sp>
      <p:sp>
        <p:nvSpPr>
          <p:cNvPr id="6" name="Foliennummernplatzhalter 5"/>
          <p:cNvSpPr>
            <a:spLocks noGrp="1"/>
          </p:cNvSpPr>
          <p:nvPr>
            <p:ph type="sldNum" sz="quarter" idx="4"/>
          </p:nvPr>
        </p:nvSpPr>
        <p:spPr>
          <a:xfrm>
            <a:off x="11497309"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de-DE" smtClean="0"/>
              <a:pPr/>
              <a:t>‹#›</a:t>
            </a:fld>
            <a:endParaRPr lang="de-DE"/>
          </a:p>
        </p:txBody>
      </p:sp>
      <p:sp>
        <p:nvSpPr>
          <p:cNvPr id="3" name="Textplatzhalter 2"/>
          <p:cNvSpPr>
            <a:spLocks noGrp="1"/>
          </p:cNvSpPr>
          <p:nvPr>
            <p:ph type="body" idx="1"/>
          </p:nvPr>
        </p:nvSpPr>
        <p:spPr>
          <a:xfrm>
            <a:off x="431631" y="2024064"/>
            <a:ext cx="11307499" cy="4210046"/>
          </a:xfrm>
          <a:prstGeom prst="rect">
            <a:avLst/>
          </a:prstGeom>
        </p:spPr>
        <p:txBody>
          <a:bodyPr vert="horz" lIns="140400" tIns="0" rIns="14400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feld 15"/>
          <p:cNvSpPr txBox="1"/>
          <p:nvPr/>
        </p:nvSpPr>
        <p:spPr>
          <a:xfrm>
            <a:off x="11408674" y="6300190"/>
            <a:ext cx="141222" cy="468312"/>
          </a:xfrm>
          <a:prstGeom prst="rect">
            <a:avLst/>
          </a:prstGeom>
          <a:noFill/>
        </p:spPr>
        <p:txBody>
          <a:bodyPr wrap="none" lIns="36000" rIns="36000" rtlCol="0" anchor="ctr" anchorCtr="0">
            <a:noAutofit/>
          </a:bodyPr>
          <a:lstStyle/>
          <a:p>
            <a:pPr algn="ctr"/>
            <a:r>
              <a:rPr lang="de-CH" sz="800" dirty="0"/>
              <a:t>|</a:t>
            </a:r>
          </a:p>
        </p:txBody>
      </p:sp>
      <p:sp>
        <p:nvSpPr>
          <p:cNvPr id="18" name="Textfeld 17"/>
          <p:cNvSpPr txBox="1"/>
          <p:nvPr/>
        </p:nvSpPr>
        <p:spPr>
          <a:xfrm>
            <a:off x="10441931" y="6300189"/>
            <a:ext cx="141222" cy="468312"/>
          </a:xfrm>
          <a:prstGeom prst="rect">
            <a:avLst/>
          </a:prstGeom>
          <a:noFill/>
        </p:spPr>
        <p:txBody>
          <a:bodyPr wrap="none" lIns="36000" rIns="36000" rtlCol="0" anchor="ctr" anchorCtr="0">
            <a:noAutofit/>
          </a:bodyPr>
          <a:lstStyle/>
          <a:p>
            <a:pPr algn="ctr"/>
            <a:r>
              <a:rPr lang="de-CH" sz="800" dirty="0"/>
              <a:t>|</a:t>
            </a:r>
          </a:p>
        </p:txBody>
      </p:sp>
      <p:sp>
        <p:nvSpPr>
          <p:cNvPr id="2" name="Titelplatzhalter 1"/>
          <p:cNvSpPr>
            <a:spLocks noGrp="1"/>
          </p:cNvSpPr>
          <p:nvPr>
            <p:ph type="title"/>
          </p:nvPr>
        </p:nvSpPr>
        <p:spPr>
          <a:xfrm>
            <a:off x="431632" y="620714"/>
            <a:ext cx="11323975" cy="972000"/>
          </a:xfrm>
          <a:prstGeom prst="rect">
            <a:avLst/>
          </a:prstGeom>
          <a:solidFill>
            <a:schemeClr val="bg1"/>
          </a:solidFill>
        </p:spPr>
        <p:txBody>
          <a:bodyPr vert="horz" lIns="140400" tIns="0" rIns="144000" bIns="0" rtlCol="0" anchor="b" anchorCtr="0">
            <a:noAutofit/>
          </a:bodyPr>
          <a:lstStyle/>
          <a:p>
            <a:r>
              <a:rPr lang="de-DE" dirty="0"/>
              <a:t>Titelmasterformat durch Klicken bearbeiten</a:t>
            </a: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1631" y="6447157"/>
            <a:ext cx="1029375" cy="174375"/>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2" r:id="rId2"/>
    <p:sldLayoutId id="2147483667" r:id="rId3"/>
    <p:sldLayoutId id="2147483669" r:id="rId4"/>
    <p:sldLayoutId id="2147483650" r:id="rId5"/>
    <p:sldLayoutId id="2147483652" r:id="rId6"/>
    <p:sldLayoutId id="2147483655" r:id="rId7"/>
    <p:sldLayoutId id="2147483665" r:id="rId8"/>
    <p:sldLayoutId id="2147483664" r:id="rId9"/>
    <p:sldLayoutId id="2147483663" r:id="rId10"/>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4"/>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4"/>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4"/>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4"/>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4"/>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chor="ctr"/>
          <a:lstStyle/>
          <a:p>
            <a:r>
              <a:rPr lang="de-CH" dirty="0"/>
              <a:t>Alejandro Valverde L</a:t>
            </a:r>
            <a:r>
              <a:rPr lang="es-ES" dirty="0" err="1"/>
              <a:t>ópez</a:t>
            </a:r>
            <a:r>
              <a:rPr lang="es-ES" dirty="0"/>
              <a:t>, </a:t>
            </a:r>
            <a:r>
              <a:rPr lang="es-ES" dirty="0" err="1"/>
              <a:t>Cranfield</a:t>
            </a:r>
            <a:r>
              <a:rPr lang="es-ES" dirty="0"/>
              <a:t> </a:t>
            </a:r>
            <a:r>
              <a:rPr lang="es-ES" dirty="0" err="1"/>
              <a:t>University</a:t>
            </a:r>
            <a:endParaRPr lang="es-ES" dirty="0"/>
          </a:p>
          <a:p>
            <a:r>
              <a:rPr lang="es-ES" dirty="0" err="1"/>
              <a:t>Advisors</a:t>
            </a:r>
            <a:r>
              <a:rPr lang="es-ES" dirty="0"/>
              <a:t>: </a:t>
            </a:r>
            <a:r>
              <a:rPr lang="es-ES" dirty="0" err="1"/>
              <a:t>Runkel</a:t>
            </a:r>
            <a:r>
              <a:rPr lang="es-ES" dirty="0"/>
              <a:t>, </a:t>
            </a:r>
            <a:r>
              <a:rPr lang="es-ES" dirty="0" err="1"/>
              <a:t>Falk</a:t>
            </a:r>
            <a:r>
              <a:rPr lang="es-ES" dirty="0"/>
              <a:t>; </a:t>
            </a:r>
            <a:r>
              <a:rPr lang="es-ES" dirty="0" err="1"/>
              <a:t>Keidel</a:t>
            </a:r>
            <a:r>
              <a:rPr lang="es-ES" dirty="0"/>
              <a:t>, </a:t>
            </a:r>
            <a:r>
              <a:rPr lang="es-ES" dirty="0" err="1"/>
              <a:t>Dominic</a:t>
            </a:r>
            <a:r>
              <a:rPr lang="es-ES" dirty="0"/>
              <a:t>; </a:t>
            </a:r>
            <a:r>
              <a:rPr lang="es-ES" dirty="0" err="1"/>
              <a:t>Urban</a:t>
            </a:r>
            <a:r>
              <a:rPr lang="es-ES" dirty="0"/>
              <a:t> </a:t>
            </a:r>
            <a:r>
              <a:rPr lang="es-ES" dirty="0" err="1"/>
              <a:t>Fasel</a:t>
            </a:r>
            <a:endParaRPr lang="de-CH" dirty="0"/>
          </a:p>
        </p:txBody>
      </p:sp>
      <p:sp>
        <p:nvSpPr>
          <p:cNvPr id="3" name="Datumsplatzhalter 2"/>
          <p:cNvSpPr>
            <a:spLocks noGrp="1"/>
          </p:cNvSpPr>
          <p:nvPr>
            <p:ph type="dt" sz="half" idx="10"/>
          </p:nvPr>
        </p:nvSpPr>
        <p:spPr/>
        <p:txBody>
          <a:bodyPr/>
          <a:lstStyle/>
          <a:p>
            <a:fld id="{92BF4FBE-0522-49A2-A01E-13F521B4C0B7}"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
        <p:nvSpPr>
          <p:cNvPr id="7" name="Title 6"/>
          <p:cNvSpPr>
            <a:spLocks noGrp="1"/>
          </p:cNvSpPr>
          <p:nvPr>
            <p:ph type="ctrTitle"/>
          </p:nvPr>
        </p:nvSpPr>
        <p:spPr/>
        <p:txBody>
          <a:bodyPr/>
          <a:lstStyle/>
          <a:p>
            <a:r>
              <a:rPr lang="de-CH" dirty="0"/>
              <a:t>Master Thesis Project:</a:t>
            </a:r>
            <a:br>
              <a:rPr lang="de-CH" dirty="0"/>
            </a:br>
            <a:r>
              <a:rPr lang="en-US" dirty="0"/>
              <a:t>Bending-Twist Shape Adaptation of Wings by</a:t>
            </a:r>
            <a:br>
              <a:rPr lang="en-US" dirty="0"/>
            </a:br>
            <a:r>
              <a:rPr lang="en-US" dirty="0"/>
              <a:t>Compliant Chiral Spar Design</a:t>
            </a:r>
            <a:endParaRPr lang="de-CH" dirty="0"/>
          </a:p>
        </p:txBody>
      </p:sp>
    </p:spTree>
    <p:extLst>
      <p:ext uri="{BB962C8B-B14F-4D97-AF65-F5344CB8AC3E}">
        <p14:creationId xmlns:p14="http://schemas.microsoft.com/office/powerpoint/2010/main" val="40500904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2</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Motivation</a:t>
            </a:r>
          </a:p>
        </p:txBody>
      </p:sp>
      <p:sp>
        <p:nvSpPr>
          <p:cNvPr id="7" name="TextBox 6"/>
          <p:cNvSpPr txBox="1"/>
          <p:nvPr/>
        </p:nvSpPr>
        <p:spPr>
          <a:xfrm>
            <a:off x="6577551" y="1424786"/>
            <a:ext cx="5178056" cy="369332"/>
          </a:xfrm>
          <a:prstGeom prst="rect">
            <a:avLst/>
          </a:prstGeom>
          <a:noFill/>
        </p:spPr>
        <p:txBody>
          <a:bodyPr wrap="square" rtlCol="0">
            <a:spAutoFit/>
          </a:bodyPr>
          <a:lstStyle/>
          <a:p>
            <a:pPr algn="ctr"/>
            <a:r>
              <a:rPr lang="es-ES" noProof="1"/>
              <a:t>Gust alleviation</a:t>
            </a:r>
            <a:endParaRPr lang="en-US" noProof="1"/>
          </a:p>
        </p:txBody>
      </p:sp>
      <p:sp>
        <p:nvSpPr>
          <p:cNvPr id="12" name="TextBox 11"/>
          <p:cNvSpPr txBox="1"/>
          <p:nvPr/>
        </p:nvSpPr>
        <p:spPr>
          <a:xfrm>
            <a:off x="792101" y="1842629"/>
            <a:ext cx="5301517" cy="369332"/>
          </a:xfrm>
          <a:prstGeom prst="rect">
            <a:avLst/>
          </a:prstGeom>
          <a:noFill/>
        </p:spPr>
        <p:txBody>
          <a:bodyPr wrap="square" rtlCol="0">
            <a:spAutoFit/>
          </a:bodyPr>
          <a:lstStyle/>
          <a:p>
            <a:pPr algn="ctr"/>
            <a:r>
              <a:rPr lang="es-ES" noProof="1"/>
              <a:t>Wing demonstrator</a:t>
            </a:r>
            <a:endParaRPr lang="en-US" noProof="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381" y="2027295"/>
            <a:ext cx="5586396" cy="173872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5003" y="4066022"/>
            <a:ext cx="5043153" cy="1786679"/>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491" y="2647013"/>
            <a:ext cx="4814739" cy="30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239752" y="5728734"/>
            <a:ext cx="2406213" cy="369332"/>
          </a:xfrm>
          <a:prstGeom prst="rect">
            <a:avLst/>
          </a:prstGeom>
          <a:noFill/>
        </p:spPr>
        <p:txBody>
          <a:bodyPr wrap="square" rtlCol="0">
            <a:spAutoFit/>
          </a:bodyPr>
          <a:lstStyle/>
          <a:p>
            <a:pPr algn="ctr"/>
            <a:r>
              <a:rPr lang="de-CH" dirty="0"/>
              <a:t>Raither(2013) </a:t>
            </a:r>
            <a:endParaRPr lang="en-US" dirty="0"/>
          </a:p>
        </p:txBody>
      </p:sp>
    </p:spTree>
    <p:extLst>
      <p:ext uri="{BB962C8B-B14F-4D97-AF65-F5344CB8AC3E}">
        <p14:creationId xmlns:p14="http://schemas.microsoft.com/office/powerpoint/2010/main" val="337346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3</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Different approaches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33" y="1644513"/>
            <a:ext cx="2957087" cy="177767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149" y="4624642"/>
            <a:ext cx="2265728" cy="14784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975" y="4624642"/>
            <a:ext cx="3369266" cy="1630753"/>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19" t="13458" r="3943" b="11684"/>
          <a:stretch/>
        </p:blipFill>
        <p:spPr>
          <a:xfrm>
            <a:off x="4744962" y="5098149"/>
            <a:ext cx="1213762" cy="531429"/>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850" y="4581287"/>
            <a:ext cx="1737408" cy="1710627"/>
          </a:xfrm>
          <a:prstGeom prst="rect">
            <a:avLst/>
          </a:prstGeom>
        </p:spPr>
      </p:pic>
      <p:sp>
        <p:nvSpPr>
          <p:cNvPr id="14" name="Right Arrow 13"/>
          <p:cNvSpPr/>
          <p:nvPr/>
        </p:nvSpPr>
        <p:spPr>
          <a:xfrm>
            <a:off x="4166313" y="2182206"/>
            <a:ext cx="3584822" cy="406083"/>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9356859" y="3434261"/>
            <a:ext cx="722302" cy="509763"/>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625" y="1154895"/>
            <a:ext cx="5260687" cy="369332"/>
          </a:xfrm>
          <a:prstGeom prst="rect">
            <a:avLst/>
          </a:prstGeom>
          <a:noFill/>
        </p:spPr>
        <p:txBody>
          <a:bodyPr wrap="square" rtlCol="0">
            <a:spAutoFit/>
          </a:bodyPr>
          <a:lstStyle/>
          <a:p>
            <a:pPr algn="ctr"/>
            <a:r>
              <a:rPr lang="de-CH" dirty="0"/>
              <a:t>Working principle, publicated on: Raither(2013) </a:t>
            </a:r>
            <a:endParaRPr lang="en-US" dirty="0"/>
          </a:p>
        </p:txBody>
      </p:sp>
      <p:sp>
        <p:nvSpPr>
          <p:cNvPr id="17" name="TextBox 16"/>
          <p:cNvSpPr txBox="1"/>
          <p:nvPr/>
        </p:nvSpPr>
        <p:spPr>
          <a:xfrm>
            <a:off x="7408260" y="4152491"/>
            <a:ext cx="3654413" cy="646331"/>
          </a:xfrm>
          <a:prstGeom prst="rect">
            <a:avLst/>
          </a:prstGeom>
          <a:noFill/>
        </p:spPr>
        <p:txBody>
          <a:bodyPr wrap="square" rtlCol="0">
            <a:spAutoFit/>
          </a:bodyPr>
          <a:lstStyle/>
          <a:p>
            <a:pPr algn="ctr"/>
            <a:r>
              <a:rPr lang="de-CH" dirty="0"/>
              <a:t>Runkel (2015): </a:t>
            </a:r>
            <a:r>
              <a:rPr lang="el-GR" dirty="0"/>
              <a:t>Δ</a:t>
            </a:r>
            <a:r>
              <a:rPr lang="es-ES" dirty="0"/>
              <a:t>β → material </a:t>
            </a:r>
            <a:r>
              <a:rPr lang="en-US" dirty="0"/>
              <a:t>anisotropy</a:t>
            </a: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0888" y="1169581"/>
            <a:ext cx="3354249" cy="2511927"/>
          </a:xfrm>
          <a:prstGeom prst="rect">
            <a:avLst/>
          </a:prstGeom>
        </p:spPr>
      </p:pic>
      <p:sp>
        <p:nvSpPr>
          <p:cNvPr id="19" name="Right Arrow 18"/>
          <p:cNvSpPr/>
          <p:nvPr/>
        </p:nvSpPr>
        <p:spPr>
          <a:xfrm rot="10800000">
            <a:off x="6262176" y="5199943"/>
            <a:ext cx="1146084" cy="406083"/>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40888" y="950218"/>
            <a:ext cx="3080277" cy="369332"/>
          </a:xfrm>
          <a:prstGeom prst="rect">
            <a:avLst/>
          </a:prstGeom>
          <a:noFill/>
        </p:spPr>
        <p:txBody>
          <a:bodyPr wrap="square" rtlCol="0">
            <a:spAutoFit/>
          </a:bodyPr>
          <a:lstStyle/>
          <a:p>
            <a:pPr algn="ctr"/>
            <a:r>
              <a:rPr lang="el-GR" dirty="0"/>
              <a:t>Δ</a:t>
            </a:r>
            <a:r>
              <a:rPr lang="es-ES" dirty="0"/>
              <a:t>T → G</a:t>
            </a:r>
            <a:r>
              <a:rPr lang="es-ES" baseline="-25000" dirty="0"/>
              <a:t>2</a:t>
            </a:r>
            <a:r>
              <a:rPr lang="es-ES" dirty="0"/>
              <a:t> t</a:t>
            </a:r>
            <a:r>
              <a:rPr lang="es-ES" baseline="-25000" dirty="0"/>
              <a:t>2</a:t>
            </a:r>
            <a:endParaRPr lang="en-US" baseline="-25000" dirty="0"/>
          </a:p>
        </p:txBody>
      </p:sp>
      <p:sp>
        <p:nvSpPr>
          <p:cNvPr id="23" name="TextBox 22"/>
          <p:cNvSpPr txBox="1"/>
          <p:nvPr/>
        </p:nvSpPr>
        <p:spPr>
          <a:xfrm>
            <a:off x="810094" y="3875492"/>
            <a:ext cx="3654413" cy="646331"/>
          </a:xfrm>
          <a:prstGeom prst="rect">
            <a:avLst/>
          </a:prstGeom>
          <a:noFill/>
        </p:spPr>
        <p:txBody>
          <a:bodyPr wrap="square" rtlCol="0">
            <a:spAutoFit/>
          </a:bodyPr>
          <a:lstStyle/>
          <a:p>
            <a:pPr algn="ctr"/>
            <a:r>
              <a:rPr lang="en-US" dirty="0"/>
              <a:t>Current project: Buckling-induced shear modulus variation</a:t>
            </a:r>
          </a:p>
        </p:txBody>
      </p:sp>
    </p:spTree>
    <p:extLst>
      <p:ext uri="{BB962C8B-B14F-4D97-AF65-F5344CB8AC3E}">
        <p14:creationId xmlns:p14="http://schemas.microsoft.com/office/powerpoint/2010/main" val="2834118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4</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Model overview</a:t>
            </a:r>
          </a:p>
        </p:txBody>
      </p:sp>
      <p:sp>
        <p:nvSpPr>
          <p:cNvPr id="16" name="TextBox 15"/>
          <p:cNvSpPr txBox="1"/>
          <p:nvPr/>
        </p:nvSpPr>
        <p:spPr>
          <a:xfrm>
            <a:off x="7233249" y="886253"/>
            <a:ext cx="3476847" cy="369332"/>
          </a:xfrm>
          <a:prstGeom prst="rect">
            <a:avLst/>
          </a:prstGeom>
          <a:noFill/>
        </p:spPr>
        <p:txBody>
          <a:bodyPr wrap="square" rtlCol="0">
            <a:spAutoFit/>
          </a:bodyPr>
          <a:lstStyle/>
          <a:p>
            <a:pPr algn="ctr"/>
            <a:r>
              <a:rPr lang="de-CH" dirty="0"/>
              <a:t>Abaqus model with mesh</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7740" y="1354247"/>
            <a:ext cx="5567867" cy="2686383"/>
          </a:xfrm>
          <a:prstGeom prst="rect">
            <a:avLst/>
          </a:prstGeom>
        </p:spPr>
      </p:pic>
      <p:sp>
        <p:nvSpPr>
          <p:cNvPr id="7" name="TextBox 6"/>
          <p:cNvSpPr txBox="1"/>
          <p:nvPr/>
        </p:nvSpPr>
        <p:spPr>
          <a:xfrm>
            <a:off x="616688" y="1255585"/>
            <a:ext cx="5571052" cy="4524315"/>
          </a:xfrm>
          <a:prstGeom prst="rect">
            <a:avLst/>
          </a:prstGeom>
          <a:noFill/>
        </p:spPr>
        <p:txBody>
          <a:bodyPr wrap="square" rtlCol="0">
            <a:spAutoFit/>
          </a:bodyPr>
          <a:lstStyle/>
          <a:p>
            <a:pPr marL="285750" indent="-285750">
              <a:buFont typeface="Arial" pitchFamily="34" charset="0"/>
              <a:buChar char="•"/>
            </a:pPr>
            <a:r>
              <a:rPr lang="es-ES" dirty="0"/>
              <a:t>Script </a:t>
            </a:r>
            <a:r>
              <a:rPr lang="es-ES" dirty="0" err="1"/>
              <a:t>developed</a:t>
            </a:r>
            <a:r>
              <a:rPr lang="es-ES" dirty="0"/>
              <a:t> in </a:t>
            </a:r>
            <a:r>
              <a:rPr lang="es-ES" dirty="0" err="1"/>
              <a:t>Python</a:t>
            </a:r>
            <a:br>
              <a:rPr lang="es-ES" dirty="0"/>
            </a:br>
            <a:endParaRPr lang="en-US" dirty="0"/>
          </a:p>
          <a:p>
            <a:pPr marL="285750" indent="-285750">
              <a:buFont typeface="Arial" pitchFamily="34" charset="0"/>
              <a:buChar char="•"/>
            </a:pPr>
            <a:r>
              <a:rPr lang="en-US" dirty="0"/>
              <a:t>Fully parameterized</a:t>
            </a:r>
            <a:br>
              <a:rPr lang="en-US" dirty="0"/>
            </a:br>
            <a:endParaRPr lang="en-US" dirty="0"/>
          </a:p>
          <a:p>
            <a:pPr marL="285750" indent="-285750">
              <a:buFont typeface="Arial" pitchFamily="34" charset="0"/>
              <a:buChar char="•"/>
            </a:pPr>
            <a:r>
              <a:rPr lang="en-US" dirty="0"/>
              <a:t>Parameter study, with 5 variable parameters</a:t>
            </a:r>
          </a:p>
          <a:p>
            <a:pPr marL="742950" lvl="1" indent="-285750">
              <a:buFont typeface="Arial" pitchFamily="34" charset="0"/>
              <a:buChar char="•"/>
            </a:pPr>
            <a:r>
              <a:rPr lang="es-ES" dirty="0"/>
              <a:t>C-box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frame</a:t>
            </a:r>
            <a:r>
              <a:rPr lang="es-ES" dirty="0"/>
              <a:t> </a:t>
            </a:r>
            <a:r>
              <a:rPr lang="es-ES" dirty="0" err="1"/>
              <a:t>width</a:t>
            </a:r>
            <a:endParaRPr lang="es-ES" dirty="0"/>
          </a:p>
          <a:p>
            <a:pPr marL="742950" lvl="1" indent="-285750">
              <a:buFont typeface="Arial" pitchFamily="34" charset="0"/>
              <a:buChar char="•"/>
            </a:pPr>
            <a:r>
              <a:rPr lang="es-ES" noProof="1"/>
              <a:t>Chiral ligament eccentricity</a:t>
            </a:r>
          </a:p>
          <a:p>
            <a:pPr marL="742950" lvl="1" indent="-285750">
              <a:buFont typeface="Arial" pitchFamily="34" charset="0"/>
              <a:buChar char="•"/>
            </a:pPr>
            <a:r>
              <a:rPr lang="es-ES" noProof="1"/>
              <a:t>Chiral section thickness</a:t>
            </a:r>
            <a:br>
              <a:rPr lang="es-ES" noProof="1"/>
            </a:br>
            <a:endParaRPr lang="es-ES" noProof="1"/>
          </a:p>
          <a:p>
            <a:pPr marL="285750" indent="-285750">
              <a:buFont typeface="Arial" pitchFamily="34" charset="0"/>
              <a:buChar char="•"/>
            </a:pPr>
            <a:r>
              <a:rPr lang="es-ES" noProof="1"/>
              <a:t>Length in the spanwise dimension: 1.5m</a:t>
            </a:r>
          </a:p>
          <a:p>
            <a:pPr marL="742950" lvl="1" indent="-285750">
              <a:buFont typeface="Arial" pitchFamily="34" charset="0"/>
              <a:buChar char="•"/>
            </a:pPr>
            <a:endParaRPr lang="es-ES" noProof="1"/>
          </a:p>
          <a:p>
            <a:pPr marL="285750" indent="-285750">
              <a:buFont typeface="Arial" pitchFamily="34" charset="0"/>
              <a:buChar char="•"/>
            </a:pPr>
            <a:r>
              <a:rPr lang="es-ES" noProof="1"/>
              <a:t>Fixed support at the wing root</a:t>
            </a:r>
            <a:br>
              <a:rPr lang="es-ES" noProof="1"/>
            </a:br>
            <a:endParaRPr lang="es-ES" noProof="1"/>
          </a:p>
          <a:p>
            <a:pPr marL="285750" indent="-285750">
              <a:buFont typeface="Arial" pitchFamily="34" charset="0"/>
              <a:buChar char="•"/>
            </a:pPr>
            <a:r>
              <a:rPr lang="es-ES" noProof="1"/>
              <a:t>Single load at the wing tip</a:t>
            </a:r>
            <a:endParaRPr lang="en-US" noProof="1"/>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8248" t="19954" r="11989" b="5599"/>
          <a:stretch/>
        </p:blipFill>
        <p:spPr>
          <a:xfrm>
            <a:off x="6315535" y="3928141"/>
            <a:ext cx="4636000" cy="2380585"/>
          </a:xfrm>
          <a:prstGeom prst="rect">
            <a:avLst/>
          </a:prstGeom>
        </p:spPr>
      </p:pic>
    </p:spTree>
    <p:extLst>
      <p:ext uri="{BB962C8B-B14F-4D97-AF65-F5344CB8AC3E}">
        <p14:creationId xmlns:p14="http://schemas.microsoft.com/office/powerpoint/2010/main" val="13691180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5</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Preliminary results from simulations</a:t>
            </a:r>
          </a:p>
        </p:txBody>
      </p:sp>
      <p:sp>
        <p:nvSpPr>
          <p:cNvPr id="7" name="TextBox 6"/>
          <p:cNvSpPr txBox="1"/>
          <p:nvPr/>
        </p:nvSpPr>
        <p:spPr>
          <a:xfrm>
            <a:off x="616688" y="1255585"/>
            <a:ext cx="5571052" cy="1477328"/>
          </a:xfrm>
          <a:prstGeom prst="rect">
            <a:avLst/>
          </a:prstGeom>
          <a:noFill/>
        </p:spPr>
        <p:txBody>
          <a:bodyPr wrap="square" rtlCol="0">
            <a:spAutoFit/>
          </a:bodyPr>
          <a:lstStyle/>
          <a:p>
            <a:pPr marL="285750" indent="-285750">
              <a:buFont typeface="Arial" pitchFamily="34" charset="0"/>
              <a:buChar char="•"/>
            </a:pPr>
            <a:r>
              <a:rPr lang="de-CH" dirty="0"/>
              <a:t>Abaqus Standard Analysis </a:t>
            </a:r>
            <a:endParaRPr lang="en-US" dirty="0"/>
          </a:p>
          <a:p>
            <a:pPr marL="285750" indent="-285750">
              <a:buFont typeface="Arial" pitchFamily="34" charset="0"/>
              <a:buChar char="•"/>
            </a:pPr>
            <a:endParaRPr lang="es-ES" dirty="0"/>
          </a:p>
          <a:p>
            <a:pPr marL="285750" indent="-285750">
              <a:buFont typeface="Arial" pitchFamily="34" charset="0"/>
              <a:buChar char="•"/>
            </a:pPr>
            <a:r>
              <a:rPr lang="es-ES" dirty="0" err="1"/>
              <a:t>Displacement</a:t>
            </a:r>
            <a:r>
              <a:rPr lang="es-ES" dirty="0"/>
              <a:t> </a:t>
            </a:r>
            <a:r>
              <a:rPr lang="es-ES" dirty="0" err="1"/>
              <a:t>imposed</a:t>
            </a:r>
            <a:r>
              <a:rPr lang="es-ES" dirty="0"/>
              <a:t> at </a:t>
            </a:r>
            <a:r>
              <a:rPr lang="es-ES" dirty="0" err="1"/>
              <a:t>the</a:t>
            </a:r>
            <a:r>
              <a:rPr lang="es-ES" dirty="0"/>
              <a:t> free extreme</a:t>
            </a:r>
            <a:br>
              <a:rPr lang="es-ES" dirty="0"/>
            </a:br>
            <a:endParaRPr lang="es-ES" dirty="0"/>
          </a:p>
          <a:p>
            <a:pPr marL="285750" indent="-285750">
              <a:buFont typeface="Arial" pitchFamily="34" charset="0"/>
              <a:buChar char="•"/>
            </a:pPr>
            <a:r>
              <a:rPr lang="es-ES" dirty="0" err="1"/>
              <a:t>Computation</a:t>
            </a:r>
            <a:r>
              <a:rPr lang="es-ES" dirty="0"/>
              <a:t> time: 2-5min</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632" y="2920395"/>
            <a:ext cx="5412111" cy="260421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7571" y="2870791"/>
            <a:ext cx="5515199" cy="2653818"/>
          </a:xfrm>
          <a:prstGeom prst="rect">
            <a:avLst/>
          </a:prstGeom>
        </p:spPr>
      </p:pic>
    </p:spTree>
    <p:extLst>
      <p:ext uri="{BB962C8B-B14F-4D97-AF65-F5344CB8AC3E}">
        <p14:creationId xmlns:p14="http://schemas.microsoft.com/office/powerpoint/2010/main" val="3906099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6</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Preliminary results from parametric study</a:t>
            </a:r>
          </a:p>
        </p:txBody>
      </p:sp>
      <p:sp>
        <p:nvSpPr>
          <p:cNvPr id="7" name="TextBox 6"/>
          <p:cNvSpPr txBox="1"/>
          <p:nvPr/>
        </p:nvSpPr>
        <p:spPr>
          <a:xfrm>
            <a:off x="616688" y="1255585"/>
            <a:ext cx="5571052" cy="1477328"/>
          </a:xfrm>
          <a:prstGeom prst="rect">
            <a:avLst/>
          </a:prstGeom>
          <a:noFill/>
        </p:spPr>
        <p:txBody>
          <a:bodyPr wrap="square" rtlCol="0">
            <a:spAutoFit/>
          </a:bodyPr>
          <a:lstStyle/>
          <a:p>
            <a:pPr marL="285750" indent="-285750">
              <a:buFont typeface="Arial" pitchFamily="34" charset="0"/>
              <a:buChar char="•"/>
            </a:pPr>
            <a:r>
              <a:rPr lang="es-ES" dirty="0" err="1"/>
              <a:t>Results</a:t>
            </a:r>
            <a:r>
              <a:rPr lang="es-ES" dirty="0"/>
              <a:t> </a:t>
            </a:r>
            <a:r>
              <a:rPr lang="es-ES" dirty="0" err="1"/>
              <a:t>evaluated</a:t>
            </a:r>
            <a:r>
              <a:rPr lang="es-ES" dirty="0"/>
              <a:t> </a:t>
            </a:r>
            <a:r>
              <a:rPr lang="es-ES" dirty="0" err="1"/>
              <a:t>by</a:t>
            </a:r>
            <a:r>
              <a:rPr lang="es-ES" dirty="0"/>
              <a:t>:</a:t>
            </a:r>
            <a:br>
              <a:rPr lang="es-ES" dirty="0"/>
            </a:br>
            <a:endParaRPr lang="es-ES" dirty="0"/>
          </a:p>
          <a:p>
            <a:pPr marL="742950" lvl="1" indent="-285750">
              <a:buFont typeface="Arial" pitchFamily="34" charset="0"/>
              <a:buChar char="•"/>
            </a:pPr>
            <a:r>
              <a:rPr lang="es-ES" noProof="1"/>
              <a:t>Initial stiffness of the structure K</a:t>
            </a:r>
          </a:p>
          <a:p>
            <a:pPr marL="742950" lvl="1" indent="-285750">
              <a:buFont typeface="Arial" pitchFamily="34" charset="0"/>
              <a:buChar char="•"/>
            </a:pPr>
            <a:r>
              <a:rPr lang="es-ES" noProof="1"/>
              <a:t>Rotational displacement U</a:t>
            </a:r>
            <a:r>
              <a:rPr lang="es-ES" baseline="-25000" noProof="1"/>
              <a:t>R1</a:t>
            </a:r>
            <a:r>
              <a:rPr lang="es-ES" noProof="1"/>
              <a:t> along the spanwise direction</a:t>
            </a:r>
            <a:endParaRPr lang="en-US" noProof="1"/>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33" y="2889053"/>
            <a:ext cx="5428992" cy="307281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577" y="2822255"/>
            <a:ext cx="5665029" cy="3206407"/>
          </a:xfrm>
          <a:prstGeom prst="rect">
            <a:avLst/>
          </a:prstGeom>
        </p:spPr>
      </p:pic>
    </p:spTree>
    <p:extLst>
      <p:ext uri="{BB962C8B-B14F-4D97-AF65-F5344CB8AC3E}">
        <p14:creationId xmlns:p14="http://schemas.microsoft.com/office/powerpoint/2010/main" val="31732392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7</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Next steps</a:t>
            </a:r>
          </a:p>
        </p:txBody>
      </p:sp>
      <p:sp>
        <p:nvSpPr>
          <p:cNvPr id="7" name="TextBox 6"/>
          <p:cNvSpPr txBox="1"/>
          <p:nvPr/>
        </p:nvSpPr>
        <p:spPr>
          <a:xfrm>
            <a:off x="616688" y="1255585"/>
            <a:ext cx="5178056" cy="646331"/>
          </a:xfrm>
          <a:prstGeom prst="rect">
            <a:avLst/>
          </a:prstGeom>
          <a:noFill/>
        </p:spPr>
        <p:txBody>
          <a:bodyPr wrap="square" rtlCol="0">
            <a:spAutoFit/>
          </a:bodyPr>
          <a:lstStyle/>
          <a:p>
            <a:pPr marL="285750" indent="-285750">
              <a:buFont typeface="Arial" pitchFamily="34" charset="0"/>
              <a:buChar char="•"/>
            </a:pPr>
            <a:r>
              <a:rPr lang="es-ES" noProof="1"/>
              <a:t>This week and upcoming week:</a:t>
            </a:r>
          </a:p>
          <a:p>
            <a:pPr marL="742950" lvl="1" indent="-285750">
              <a:buFont typeface="Arial" pitchFamily="34" charset="0"/>
              <a:buChar char="•"/>
            </a:pPr>
            <a:r>
              <a:rPr lang="es-ES" noProof="1"/>
              <a:t>Finish parametric study</a:t>
            </a:r>
            <a:endParaRPr lang="en-US" noProof="1"/>
          </a:p>
        </p:txBody>
      </p:sp>
      <p:graphicFrame>
        <p:nvGraphicFramePr>
          <p:cNvPr id="8" name="Object 7"/>
          <p:cNvGraphicFramePr>
            <a:graphicFrameLocks noChangeAspect="1"/>
          </p:cNvGraphicFramePr>
          <p:nvPr>
            <p:extLst>
              <p:ext uri="{D42A27DB-BD31-4B8C-83A1-F6EECF244321}">
                <p14:modId xmlns:p14="http://schemas.microsoft.com/office/powerpoint/2010/main" val="3414868703"/>
              </p:ext>
            </p:extLst>
          </p:nvPr>
        </p:nvGraphicFramePr>
        <p:xfrm>
          <a:off x="2028182" y="2934586"/>
          <a:ext cx="8851878" cy="3084549"/>
        </p:xfrm>
        <a:graphic>
          <a:graphicData uri="http://schemas.openxmlformats.org/presentationml/2006/ole">
            <mc:AlternateContent xmlns:mc="http://schemas.openxmlformats.org/markup-compatibility/2006">
              <mc:Choice xmlns:v="urn:schemas-microsoft-com:vml" Requires="v">
                <p:oleObj spid="_x0000_s1036" name="Worksheet" r:id="rId4" imgW="6505612" imgH="2267085" progId="Excel.Sheet.12">
                  <p:embed/>
                </p:oleObj>
              </mc:Choice>
              <mc:Fallback>
                <p:oleObj name="Worksheet" r:id="rId4" imgW="6505612" imgH="2267085" progId="Excel.Sheet.12">
                  <p:embed/>
                  <p:pic>
                    <p:nvPicPr>
                      <p:cNvPr id="0" name=""/>
                      <p:cNvPicPr/>
                      <p:nvPr/>
                    </p:nvPicPr>
                    <p:blipFill>
                      <a:blip r:embed="rId5"/>
                      <a:stretch>
                        <a:fillRect/>
                      </a:stretch>
                    </p:blipFill>
                    <p:spPr>
                      <a:xfrm>
                        <a:off x="2028182" y="2934586"/>
                        <a:ext cx="8851878" cy="3084549"/>
                      </a:xfrm>
                      <a:prstGeom prst="rect">
                        <a:avLst/>
                      </a:prstGeom>
                    </p:spPr>
                  </p:pic>
                </p:oleObj>
              </mc:Fallback>
            </mc:AlternateContent>
          </a:graphicData>
        </a:graphic>
      </p:graphicFrame>
      <p:sp>
        <p:nvSpPr>
          <p:cNvPr id="11" name="TextBox 10"/>
          <p:cNvSpPr txBox="1"/>
          <p:nvPr/>
        </p:nvSpPr>
        <p:spPr>
          <a:xfrm>
            <a:off x="6093620" y="1255585"/>
            <a:ext cx="5301517" cy="646331"/>
          </a:xfrm>
          <a:prstGeom prst="rect">
            <a:avLst/>
          </a:prstGeom>
          <a:noFill/>
        </p:spPr>
        <p:txBody>
          <a:bodyPr wrap="square" rtlCol="0">
            <a:spAutoFit/>
          </a:bodyPr>
          <a:lstStyle/>
          <a:p>
            <a:pPr marL="285750" indent="-285750">
              <a:buFont typeface="Arial" pitchFamily="34" charset="0"/>
              <a:buChar char="•"/>
            </a:pPr>
            <a:r>
              <a:rPr lang="es-ES" noProof="1"/>
              <a:t>Until the end of the month:</a:t>
            </a:r>
          </a:p>
          <a:p>
            <a:pPr marL="742950" lvl="1" indent="-285750">
              <a:buFont typeface="Arial" pitchFamily="34" charset="0"/>
              <a:buChar char="•"/>
            </a:pPr>
            <a:r>
              <a:rPr lang="es-ES" noProof="1"/>
              <a:t>Start manufacturing demostrator</a:t>
            </a:r>
            <a:endParaRPr lang="en-US" noProof="1"/>
          </a:p>
        </p:txBody>
      </p:sp>
      <p:sp>
        <p:nvSpPr>
          <p:cNvPr id="12" name="TextBox 11"/>
          <p:cNvSpPr txBox="1"/>
          <p:nvPr/>
        </p:nvSpPr>
        <p:spPr>
          <a:xfrm>
            <a:off x="3442861" y="2213826"/>
            <a:ext cx="5301517" cy="369332"/>
          </a:xfrm>
          <a:prstGeom prst="rect">
            <a:avLst/>
          </a:prstGeom>
          <a:noFill/>
        </p:spPr>
        <p:txBody>
          <a:bodyPr wrap="square" rtlCol="0">
            <a:spAutoFit/>
          </a:bodyPr>
          <a:lstStyle/>
          <a:p>
            <a:pPr algn="ctr"/>
            <a:r>
              <a:rPr lang="es-ES" noProof="1"/>
              <a:t>Gantt chart</a:t>
            </a:r>
            <a:endParaRPr lang="en-US" noProof="1"/>
          </a:p>
        </p:txBody>
      </p:sp>
    </p:spTree>
    <p:extLst>
      <p:ext uri="{BB962C8B-B14F-4D97-AF65-F5344CB8AC3E}">
        <p14:creationId xmlns:p14="http://schemas.microsoft.com/office/powerpoint/2010/main" val="27020177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B2F6CB8-9391-4BED-909F-C47A979AE1C4}" type="datetime1">
              <a:rPr lang="de-DE" smtClean="0"/>
              <a:t>11.05.2017</a:t>
            </a:fld>
            <a:endParaRPr lang="de-DE"/>
          </a:p>
        </p:txBody>
      </p:sp>
      <p:sp>
        <p:nvSpPr>
          <p:cNvPr id="4" name="Fußzeilenplatzhalter 3"/>
          <p:cNvSpPr>
            <a:spLocks noGrp="1"/>
          </p:cNvSpPr>
          <p:nvPr>
            <p:ph type="ftr" sz="quarter" idx="11"/>
          </p:nvPr>
        </p:nvSpPr>
        <p:spPr/>
        <p:txBody>
          <a:bodyPr/>
          <a:lstStyle/>
          <a:p>
            <a:r>
              <a:rPr lang="de-DE" dirty="0"/>
              <a:t>Valverde, Alejandro</a:t>
            </a:r>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
        <p:nvSpPr>
          <p:cNvPr id="6" name="Titel 5"/>
          <p:cNvSpPr>
            <a:spLocks noGrp="1"/>
          </p:cNvSpPr>
          <p:nvPr>
            <p:ph type="title"/>
          </p:nvPr>
        </p:nvSpPr>
        <p:spPr>
          <a:xfrm>
            <a:off x="431632" y="620714"/>
            <a:ext cx="11323975" cy="450205"/>
          </a:xfrm>
        </p:spPr>
        <p:txBody>
          <a:bodyPr anchor="t"/>
          <a:lstStyle/>
          <a:p>
            <a:r>
              <a:rPr lang="de-CH" dirty="0"/>
              <a:t>Thank you for your attention!</a:t>
            </a:r>
          </a:p>
        </p:txBody>
      </p:sp>
      <p:sp>
        <p:nvSpPr>
          <p:cNvPr id="7" name="TextBox 6"/>
          <p:cNvSpPr txBox="1"/>
          <p:nvPr/>
        </p:nvSpPr>
        <p:spPr>
          <a:xfrm>
            <a:off x="616687" y="1255585"/>
            <a:ext cx="11057861" cy="3139321"/>
          </a:xfrm>
          <a:prstGeom prst="rect">
            <a:avLst/>
          </a:prstGeom>
          <a:noFill/>
        </p:spPr>
        <p:txBody>
          <a:bodyPr wrap="square" rtlCol="0">
            <a:spAutoFit/>
          </a:bodyPr>
          <a:lstStyle/>
          <a:p>
            <a:r>
              <a:rPr lang="es-ES" noProof="1"/>
              <a:t>Bibliography:</a:t>
            </a:r>
          </a:p>
          <a:p>
            <a:endParaRPr lang="es-ES" noProof="1"/>
          </a:p>
          <a:p>
            <a:pPr marL="285750" indent="-285750">
              <a:buFont typeface="Arial" pitchFamily="34" charset="0"/>
              <a:buChar char="•"/>
            </a:pPr>
            <a:r>
              <a:rPr lang="en-US" noProof="1"/>
              <a:t>W. Raither, M. Heymanns, A. Bergamini, and P. Ermanni, “Morphing wing structure with controllable twist based on adaptive bending twist coupling,” Smart Mater. Struct., vol. 22, no. 6, p. 065017, Jun. 2013.</a:t>
            </a:r>
            <a:br>
              <a:rPr lang="en-US" noProof="1"/>
            </a:br>
            <a:endParaRPr lang="en-US" noProof="1"/>
          </a:p>
          <a:p>
            <a:pPr marL="285750" indent="-285750">
              <a:buFont typeface="Arial" pitchFamily="34" charset="0"/>
              <a:buChar char="•"/>
            </a:pPr>
            <a:r>
              <a:rPr lang="en-US" dirty="0"/>
              <a:t>F. </a:t>
            </a:r>
            <a:r>
              <a:rPr lang="en-US" dirty="0" err="1"/>
              <a:t>Runkel</a:t>
            </a:r>
            <a:r>
              <a:rPr lang="en-US" dirty="0"/>
              <a:t>, A. </a:t>
            </a:r>
            <a:r>
              <a:rPr lang="en-US" dirty="0" err="1"/>
              <a:t>Arrieta</a:t>
            </a:r>
            <a:r>
              <a:rPr lang="en-US" dirty="0"/>
              <a:t>, P. </a:t>
            </a:r>
            <a:r>
              <a:rPr lang="en-US" dirty="0" err="1"/>
              <a:t>Ermanni</a:t>
            </a:r>
            <a:r>
              <a:rPr lang="en-US" dirty="0"/>
              <a:t>, "Design of passive morphing wing structures using elastic instabilities", Proceedings of the 20th International Conference on Composite Materials, p. 1-12, Jul. 2015</a:t>
            </a:r>
            <a:br>
              <a:rPr lang="en-US" dirty="0"/>
            </a:br>
            <a:endParaRPr lang="en-US" dirty="0"/>
          </a:p>
          <a:p>
            <a:pPr marL="285750" indent="-285750">
              <a:buFont typeface="Arial" pitchFamily="34" charset="0"/>
              <a:buChar char="•"/>
            </a:pPr>
            <a:r>
              <a:rPr lang="en-US" dirty="0"/>
              <a:t>D. </a:t>
            </a:r>
            <a:r>
              <a:rPr lang="en-US" dirty="0" err="1"/>
              <a:t>Bornego</a:t>
            </a:r>
            <a:r>
              <a:rPr lang="en-US" dirty="0"/>
              <a:t>, F. </a:t>
            </a:r>
            <a:r>
              <a:rPr lang="en-US" dirty="0" err="1"/>
              <a:t>Scarpa</a:t>
            </a:r>
            <a:r>
              <a:rPr lang="en-US" dirty="0"/>
              <a:t>, C. </a:t>
            </a:r>
            <a:r>
              <a:rPr lang="en-US" dirty="0" err="1"/>
              <a:t>Remillat</a:t>
            </a:r>
            <a:r>
              <a:rPr lang="en-US" dirty="0"/>
              <a:t>, "Evaluation of hexagonal chiral structure for morphing airfoil concept", Proceedings of the Institution of Mechanical Engineers, Part G: Journal of Aerospace Engineering, p. 185--192, vol. 219, no. 3, 2005</a:t>
            </a:r>
            <a:endParaRPr lang="en-US" noProof="1"/>
          </a:p>
        </p:txBody>
      </p:sp>
    </p:spTree>
    <p:extLst>
      <p:ext uri="{BB962C8B-B14F-4D97-AF65-F5344CB8AC3E}">
        <p14:creationId xmlns:p14="http://schemas.microsoft.com/office/powerpoint/2010/main" val="4077650597"/>
      </p:ext>
    </p:extLst>
  </p:cSld>
  <p:clrMapOvr>
    <a:masterClrMapping/>
  </p:clrMapOvr>
  <p:transition>
    <p:fade/>
  </p:transition>
</p:sld>
</file>

<file path=ppt/theme/theme1.xml><?xml version="1.0" encoding="utf-8"?>
<a:theme xmlns:a="http://schemas.openxmlformats.org/drawingml/2006/main" name="CMASLab_presentation_16to9">
  <a:themeElements>
    <a:clrScheme name="ETH Zuerich - Fachwelt">
      <a:dk1>
        <a:sysClr val="windowText" lastClr="000000"/>
      </a:dk1>
      <a:lt1>
        <a:sysClr val="window" lastClr="FFFFFF"/>
      </a:lt1>
      <a:dk2>
        <a:srgbClr val="72791C"/>
      </a:dk2>
      <a:lt2>
        <a:srgbClr val="1269B0"/>
      </a:lt2>
      <a:accent1>
        <a:srgbClr val="91056A"/>
      </a:accent1>
      <a:accent2>
        <a:srgbClr val="6F6F64"/>
      </a:accent2>
      <a:accent3>
        <a:srgbClr val="A8322D"/>
      </a:accent3>
      <a:accent4>
        <a:srgbClr val="007A96"/>
      </a:accent4>
      <a:accent5>
        <a:srgbClr val="956013"/>
      </a:accent5>
      <a:accent6>
        <a:srgbClr val="FFFFFF"/>
      </a:accent6>
      <a:hlink>
        <a:srgbClr val="1269B0"/>
      </a:hlink>
      <a:folHlink>
        <a:srgbClr val="8CB63C"/>
      </a:folHlink>
    </a:clrScheme>
    <a:fontScheme name="ETH Züri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MASLab_presentation_16to9.potx" id="{E09B677F-EB88-43D1-9FDF-5AE613838345}" vid="{A9B9777C-6ED4-4A0E-9272-9194233257A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CMASLab_presentation_16to9</Template>
  <TotalTime>722</TotalTime>
  <Words>370</Words>
  <Application>Microsoft Office PowerPoint</Application>
  <PresentationFormat>Custom</PresentationFormat>
  <Paragraphs>90</Paragraphs>
  <Slides>8</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Wingdings</vt:lpstr>
      <vt:lpstr>CMASLab_presentation_16to9</vt:lpstr>
      <vt:lpstr>Worksheet</vt:lpstr>
      <vt:lpstr>Master Thesis Project: Bending-Twist Shape Adaptation of Wings by Compliant Chiral Spar Design</vt:lpstr>
      <vt:lpstr>Motivation</vt:lpstr>
      <vt:lpstr>Different approaches</vt:lpstr>
      <vt:lpstr>Model overview</vt:lpstr>
      <vt:lpstr>Preliminary results from simulations</vt:lpstr>
      <vt:lpstr>Preliminary results from parametric study</vt:lpstr>
      <vt:lpstr>Next steps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Valverde</dc:creator>
  <cp:lastModifiedBy>Alejandro Valverde</cp:lastModifiedBy>
  <cp:revision>30</cp:revision>
  <cp:lastPrinted>2017-05-10T14:00:41Z</cp:lastPrinted>
  <dcterms:created xsi:type="dcterms:W3CDTF">2017-05-08T14:46:56Z</dcterms:created>
  <dcterms:modified xsi:type="dcterms:W3CDTF">2017-05-11T07:03:58Z</dcterms:modified>
</cp:coreProperties>
</file>