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4"/>
    <p:sldMasterId id="2147483745" r:id="rId5"/>
  </p:sldMasterIdLst>
  <p:notesMasterIdLst>
    <p:notesMasterId r:id="rId18"/>
  </p:notesMasterIdLst>
  <p:handoutMasterIdLst>
    <p:handoutMasterId r:id="rId19"/>
  </p:handoutMasterIdLst>
  <p:sldIdLst>
    <p:sldId id="256" r:id="rId6"/>
    <p:sldId id="258" r:id="rId7"/>
    <p:sldId id="259" r:id="rId8"/>
    <p:sldId id="261" r:id="rId9"/>
    <p:sldId id="263" r:id="rId10"/>
    <p:sldId id="262" r:id="rId11"/>
    <p:sldId id="264" r:id="rId12"/>
    <p:sldId id="266" r:id="rId13"/>
    <p:sldId id="268" r:id="rId14"/>
    <p:sldId id="267" r:id="rId15"/>
    <p:sldId id="269" r:id="rId16"/>
    <p:sldId id="260" r:id="rId17"/>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7" userDrawn="1">
          <p15:clr>
            <a:srgbClr val="A4A3A4"/>
          </p15:clr>
        </p15:guide>
        <p15:guide id="2" pos="7529" userDrawn="1">
          <p15:clr>
            <a:srgbClr val="A4A3A4"/>
          </p15:clr>
        </p15:guide>
        <p15:guide id="3" orient="horz" pos="391" userDrawn="1">
          <p15:clr>
            <a:srgbClr val="A4A3A4"/>
          </p15:clr>
        </p15:guide>
        <p15:guide id="4" orient="horz" pos="73" userDrawn="1">
          <p15:clr>
            <a:srgbClr val="A4A3A4"/>
          </p15:clr>
        </p15:guide>
        <p15:guide id="5" pos="57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4"/>
    <a:srgbClr val="0C406D"/>
    <a:srgbClr val="2F444E"/>
    <a:srgbClr val="354248"/>
    <a:srgbClr val="091932"/>
    <a:srgbClr val="344248"/>
    <a:srgbClr val="384A50"/>
    <a:srgbClr val="633E88"/>
    <a:srgbClr val="27376F"/>
    <a:srgbClr val="E40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72" d="100"/>
          <a:sy n="72" d="100"/>
        </p:scale>
        <p:origin x="660" y="72"/>
      </p:cViewPr>
      <p:guideLst>
        <p:guide orient="horz" pos="1117"/>
        <p:guide pos="7529"/>
        <p:guide orient="horz" pos="391"/>
        <p:guide orient="horz" pos="73"/>
        <p:guide pos="577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29" d="100"/>
          <a:sy n="129" d="100"/>
        </p:scale>
        <p:origin x="397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latin typeface="Arial" charset="0"/>
              <a:ea typeface="Arial" charset="0"/>
              <a:cs typeface="Arial"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96F8EA1D-728A-4E5F-9A4B-D1A7FD31BCED}" type="datetimeFigureOut">
              <a:rPr lang="en-GB" smtClean="0">
                <a:latin typeface="Arial" charset="0"/>
                <a:ea typeface="Arial" charset="0"/>
                <a:cs typeface="Arial" charset="0"/>
              </a:rPr>
              <a:t>08/07/2017</a:t>
            </a:fld>
            <a:endParaRPr lang="en-GB" dirty="0">
              <a:latin typeface="Arial" charset="0"/>
              <a:ea typeface="Arial" charset="0"/>
              <a:cs typeface="Arial"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latin typeface="Arial" charset="0"/>
              <a:ea typeface="Arial" charset="0"/>
              <a:cs typeface="Arial"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539A8912-DC56-4920-85F1-EA9817C1761F}" type="slidenum">
              <a:rPr lang="en-GB" smtClean="0">
                <a:latin typeface="Arial" charset="0"/>
                <a:ea typeface="Arial" charset="0"/>
                <a:cs typeface="Arial" charset="0"/>
              </a:rPr>
              <a:t>‹#›</a:t>
            </a:fld>
            <a:endParaRPr lang="en-GB" dirty="0">
              <a:latin typeface="Arial" charset="0"/>
              <a:ea typeface="Arial" charset="0"/>
              <a:cs typeface="Arial" charset="0"/>
            </a:endParaRPr>
          </a:p>
        </p:txBody>
      </p:sp>
    </p:spTree>
    <p:extLst>
      <p:ext uri="{BB962C8B-B14F-4D97-AF65-F5344CB8AC3E}">
        <p14:creationId xmlns:p14="http://schemas.microsoft.com/office/powerpoint/2010/main" val="660024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463CE1C2-7DC9-FC47-9848-69281FD2BD18}" type="datetimeFigureOut">
              <a:rPr lang="en-US" smtClean="0"/>
              <a:t>7/8/2017</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3B11FC8D-FEAC-3A4D-B17B-284E661AD230}" type="slidenum">
              <a:rPr lang="en-US" smtClean="0"/>
              <a:t>‹#›</a:t>
            </a:fld>
            <a:endParaRPr lang="en-US"/>
          </a:p>
        </p:txBody>
      </p:sp>
    </p:spTree>
    <p:extLst>
      <p:ext uri="{BB962C8B-B14F-4D97-AF65-F5344CB8AC3E}">
        <p14:creationId xmlns:p14="http://schemas.microsoft.com/office/powerpoint/2010/main" val="81808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Working</a:t>
            </a:r>
            <a:r>
              <a:rPr lang="es-ES" dirty="0"/>
              <a:t> </a:t>
            </a:r>
            <a:r>
              <a:rPr lang="es-ES" dirty="0" err="1"/>
              <a:t>principle</a:t>
            </a:r>
            <a:endParaRPr lang="es-ES" dirty="0"/>
          </a:p>
          <a:p>
            <a:r>
              <a:rPr lang="en-US" dirty="0"/>
              <a:t>The variable shear stiffness G2t2 that is required for the activation of the adaptive web can in principle be achieved by changing either the web’s shear modulus or its thickness. The change in shear stiffness of the adaptive web will lead to a shift of the shear center in horizontal direction and thus to a non-zero twist of the profile.</a:t>
            </a:r>
          </a:p>
          <a:p>
            <a:endParaRPr lang="en-US" dirty="0"/>
          </a:p>
          <a:p>
            <a:r>
              <a:rPr lang="en-US" dirty="0"/>
              <a:t>Case</a:t>
            </a:r>
            <a:r>
              <a:rPr lang="en-US" baseline="0" dirty="0"/>
              <a:t> 1-Raither:</a:t>
            </a:r>
          </a:p>
          <a:p>
            <a:r>
              <a:rPr lang="en-US" dirty="0"/>
              <a:t>An implementation based on the variation of the elastic modulus of a polymer web due to changes in temperature is investigated.</a:t>
            </a:r>
          </a:p>
          <a:p>
            <a:endParaRPr lang="es-ES" dirty="0"/>
          </a:p>
          <a:p>
            <a:r>
              <a:rPr lang="es-ES" dirty="0"/>
              <a:t>Case 2-</a:t>
            </a:r>
            <a:r>
              <a:rPr lang="es-ES" baseline="0" dirty="0"/>
              <a:t>Runkel:</a:t>
            </a:r>
          </a:p>
          <a:p>
            <a:r>
              <a:rPr lang="en-US" baseline="0" dirty="0"/>
              <a:t>A particular material anisotropy by varying </a:t>
            </a:r>
            <a:r>
              <a:rPr lang="en-US" baseline="0" dirty="0" err="1"/>
              <a:t>fibre</a:t>
            </a:r>
            <a:r>
              <a:rPr lang="en-US" baseline="0" dirty="0"/>
              <a:t> orientation and thickness of the component is introduced.</a:t>
            </a:r>
            <a:endParaRPr lang="es-ES" baseline="0" dirty="0"/>
          </a:p>
          <a:p>
            <a:endParaRPr lang="en-US" dirty="0"/>
          </a:p>
          <a:p>
            <a:r>
              <a:rPr lang="en-US" dirty="0"/>
              <a:t>Case</a:t>
            </a:r>
            <a:r>
              <a:rPr lang="en-US" baseline="0" dirty="0"/>
              <a:t> 3-Chiral:</a:t>
            </a:r>
          </a:p>
          <a:p>
            <a:r>
              <a:rPr lang="en-GB" dirty="0"/>
              <a:t>At a particular external load, the shear flow in the web exceeds the buckling limit, resulting in a drastic reduction of the effective shear modulus of this structural element</a:t>
            </a:r>
            <a:endParaRPr lang="en-US" dirty="0"/>
          </a:p>
          <a:p>
            <a:endParaRPr lang="es-ES" dirty="0"/>
          </a:p>
        </p:txBody>
      </p:sp>
      <p:sp>
        <p:nvSpPr>
          <p:cNvPr id="4" name="Slide Number Placeholder 3"/>
          <p:cNvSpPr>
            <a:spLocks noGrp="1"/>
          </p:cNvSpPr>
          <p:nvPr>
            <p:ph type="sldNum" sz="quarter" idx="10"/>
          </p:nvPr>
        </p:nvSpPr>
        <p:spPr/>
        <p:txBody>
          <a:bodyPr/>
          <a:lstStyle/>
          <a:p>
            <a:fld id="{3B11FC8D-FEAC-3A4D-B17B-284E661AD230}" type="slidenum">
              <a:rPr lang="en-US" smtClean="0"/>
              <a:t>3</a:t>
            </a:fld>
            <a:endParaRPr lang="en-US"/>
          </a:p>
        </p:txBody>
      </p:sp>
    </p:spTree>
    <p:extLst>
      <p:ext uri="{BB962C8B-B14F-4D97-AF65-F5344CB8AC3E}">
        <p14:creationId xmlns:p14="http://schemas.microsoft.com/office/powerpoint/2010/main" val="2226853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or Chapter Tit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871864" y="1700460"/>
            <a:ext cx="6264696" cy="2160588"/>
          </a:xfrm>
          <a:prstGeom prst="rect">
            <a:avLst/>
          </a:prstGeom>
        </p:spPr>
        <p:txBody>
          <a:bodyPr anchor="ctr"/>
          <a:lstStyle>
            <a:lvl1pPr marL="0" indent="0">
              <a:buNone/>
              <a:defRPr sz="3200" b="1" i="0">
                <a:solidFill>
                  <a:srgbClr val="0C406D"/>
                </a:solidFill>
                <a:latin typeface="Arial" charset="0"/>
                <a:ea typeface="Arial" charset="0"/>
                <a:cs typeface="Arial" charset="0"/>
              </a:defRPr>
            </a:lvl1pPr>
          </a:lstStyle>
          <a:p>
            <a:pPr lvl="0"/>
            <a:r>
              <a:rPr lang="en-GB" dirty="0"/>
              <a:t>Presentation or Chapter Title, Arial Bold 32pt</a:t>
            </a:r>
            <a:endParaRPr lang="en-US" dirty="0"/>
          </a:p>
        </p:txBody>
      </p:sp>
      <p:sp>
        <p:nvSpPr>
          <p:cNvPr id="11" name="Text Placeholder 8"/>
          <p:cNvSpPr>
            <a:spLocks noGrp="1"/>
          </p:cNvSpPr>
          <p:nvPr>
            <p:ph type="body" sz="quarter" idx="11" hasCustomPrompt="1"/>
          </p:nvPr>
        </p:nvSpPr>
        <p:spPr>
          <a:xfrm>
            <a:off x="4871864" y="4149080"/>
            <a:ext cx="6264696" cy="792088"/>
          </a:xfrm>
          <a:prstGeom prst="rect">
            <a:avLst/>
          </a:prstGeom>
        </p:spPr>
        <p:txBody>
          <a:bodyPr anchor="ctr"/>
          <a:lstStyle>
            <a:lvl1pPr marL="0" indent="0">
              <a:buNone/>
              <a:defRPr sz="2200" b="1" i="0">
                <a:solidFill>
                  <a:srgbClr val="0099C4"/>
                </a:solidFill>
                <a:latin typeface="Arial" charset="0"/>
                <a:ea typeface="Arial" charset="0"/>
                <a:cs typeface="Arial" charset="0"/>
              </a:defRPr>
            </a:lvl1pPr>
          </a:lstStyle>
          <a:p>
            <a:pPr lvl="0"/>
            <a:r>
              <a:rPr lang="en-GB" dirty="0"/>
              <a:t>Presenter’s Name and Title, Arial Bold 22pt</a:t>
            </a:r>
            <a:endParaRPr lang="en-US" dirty="0"/>
          </a:p>
        </p:txBody>
      </p:sp>
      <p:sp>
        <p:nvSpPr>
          <p:cNvPr id="13" name="Text Placeholder 8"/>
          <p:cNvSpPr>
            <a:spLocks noGrp="1"/>
          </p:cNvSpPr>
          <p:nvPr>
            <p:ph type="body" sz="quarter" idx="12" hasCustomPrompt="1"/>
          </p:nvPr>
        </p:nvSpPr>
        <p:spPr>
          <a:xfrm>
            <a:off x="4873469" y="5229200"/>
            <a:ext cx="6264696" cy="504056"/>
          </a:xfrm>
          <a:prstGeom prst="rect">
            <a:avLst/>
          </a:prstGeom>
        </p:spPr>
        <p:txBody>
          <a:bodyPr anchor="ctr"/>
          <a:lstStyle>
            <a:lvl1pPr marL="0" indent="0">
              <a:buNone/>
              <a:defRPr sz="2000" b="1" i="0">
                <a:solidFill>
                  <a:schemeClr val="tx1"/>
                </a:solidFill>
                <a:latin typeface="Arial" charset="0"/>
                <a:ea typeface="Arial" charset="0"/>
                <a:cs typeface="Arial" charset="0"/>
              </a:defRPr>
            </a:lvl1pPr>
          </a:lstStyle>
          <a:p>
            <a:pPr lvl="0"/>
            <a:r>
              <a:rPr lang="en-GB" dirty="0"/>
              <a:t>Date, Arial 20pt</a:t>
            </a:r>
            <a:endParaRPr lang="en-US" dirty="0"/>
          </a:p>
        </p:txBody>
      </p:sp>
      <p:sp>
        <p:nvSpPr>
          <p:cNvPr id="5" name="Text Placeholder 17"/>
          <p:cNvSpPr txBox="1">
            <a:spLocks/>
          </p:cNvSpPr>
          <p:nvPr userDrawn="1"/>
        </p:nvSpPr>
        <p:spPr>
          <a:xfrm>
            <a:off x="4871864" y="602128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dirty="0" err="1"/>
              <a:t>www.cranfield.ac.uk</a:t>
            </a:r>
            <a:endParaRPr lang="en-GB" sz="2400" b="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Tree>
    <p:extLst>
      <p:ext uri="{BB962C8B-B14F-4D97-AF65-F5344CB8AC3E}">
        <p14:creationId xmlns:p14="http://schemas.microsoft.com/office/powerpoint/2010/main" val="414603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Body copy">
    <p:spTree>
      <p:nvGrpSpPr>
        <p:cNvPr id="1" name=""/>
        <p:cNvGrpSpPr/>
        <p:nvPr/>
      </p:nvGrpSpPr>
      <p:grpSpPr>
        <a:xfrm>
          <a:off x="0" y="0"/>
          <a:ext cx="0" cy="0"/>
          <a:chOff x="0" y="0"/>
          <a:chExt cx="0" cy="0"/>
        </a:xfrm>
      </p:grpSpPr>
      <p:sp>
        <p:nvSpPr>
          <p:cNvPr id="14"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6" name="Text Placeholder 2"/>
          <p:cNvSpPr>
            <a:spLocks noGrp="1"/>
          </p:cNvSpPr>
          <p:nvPr>
            <p:ph type="body" sz="quarter" idx="15" hasCustomPrompt="1"/>
          </p:nvPr>
        </p:nvSpPr>
        <p:spPr>
          <a:xfrm>
            <a:off x="407988" y="1412875"/>
            <a:ext cx="11376644"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7" name="Content Placeholder 7"/>
          <p:cNvSpPr>
            <a:spLocks noGrp="1"/>
          </p:cNvSpPr>
          <p:nvPr>
            <p:ph sz="quarter" idx="16"/>
          </p:nvPr>
        </p:nvSpPr>
        <p:spPr>
          <a:xfrm>
            <a:off x="407988" y="2349501"/>
            <a:ext cx="11376025" cy="381580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90943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Body copy, Image">
    <p:spTree>
      <p:nvGrpSpPr>
        <p:cNvPr id="1" name=""/>
        <p:cNvGrpSpPr/>
        <p:nvPr/>
      </p:nvGrpSpPr>
      <p:grpSpPr>
        <a:xfrm>
          <a:off x="0" y="0"/>
          <a:ext cx="0" cy="0"/>
          <a:chOff x="0" y="0"/>
          <a:chExt cx="0" cy="0"/>
        </a:xfrm>
      </p:grpSpPr>
      <p:sp>
        <p:nvSpPr>
          <p:cNvPr id="14"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10"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8" name="Text Placeholder 2"/>
          <p:cNvSpPr>
            <a:spLocks noGrp="1"/>
          </p:cNvSpPr>
          <p:nvPr>
            <p:ph type="body" sz="quarter" idx="15" hasCustomPrompt="1"/>
          </p:nvPr>
        </p:nvSpPr>
        <p:spPr>
          <a:xfrm>
            <a:off x="407988" y="1412875"/>
            <a:ext cx="6696488"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1" name="Content Placeholder 7"/>
          <p:cNvSpPr>
            <a:spLocks noGrp="1"/>
          </p:cNvSpPr>
          <p:nvPr>
            <p:ph sz="quarter" idx="16"/>
          </p:nvPr>
        </p:nvSpPr>
        <p:spPr>
          <a:xfrm>
            <a:off x="407989" y="2349501"/>
            <a:ext cx="6696124" cy="381580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166670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ody copy, Image">
    <p:spTree>
      <p:nvGrpSpPr>
        <p:cNvPr id="1" name=""/>
        <p:cNvGrpSpPr/>
        <p:nvPr/>
      </p:nvGrpSpPr>
      <p:grpSpPr>
        <a:xfrm>
          <a:off x="0" y="0"/>
          <a:ext cx="0" cy="0"/>
          <a:chOff x="0" y="0"/>
          <a:chExt cx="0" cy="0"/>
        </a:xfrm>
      </p:grpSpPr>
      <p:sp>
        <p:nvSpPr>
          <p:cNvPr id="13"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8"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5" name="Content Placeholder 7"/>
          <p:cNvSpPr>
            <a:spLocks noGrp="1"/>
          </p:cNvSpPr>
          <p:nvPr>
            <p:ph sz="quarter" idx="16"/>
          </p:nvPr>
        </p:nvSpPr>
        <p:spPr>
          <a:xfrm>
            <a:off x="407989" y="1412776"/>
            <a:ext cx="6696124" cy="475252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042298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arge image area">
    <p:spTree>
      <p:nvGrpSpPr>
        <p:cNvPr id="1" name=""/>
        <p:cNvGrpSpPr/>
        <p:nvPr/>
      </p:nvGrpSpPr>
      <p:grpSpPr>
        <a:xfrm>
          <a:off x="0" y="0"/>
          <a:ext cx="0" cy="0"/>
          <a:chOff x="0" y="0"/>
          <a:chExt cx="0" cy="0"/>
        </a:xfrm>
      </p:grpSpPr>
      <p:sp>
        <p:nvSpPr>
          <p:cNvPr id="11"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5" name="Content Placeholder 7"/>
          <p:cNvSpPr>
            <a:spLocks noGrp="1"/>
          </p:cNvSpPr>
          <p:nvPr>
            <p:ph sz="quarter" idx="16" hasCustomPrompt="1"/>
          </p:nvPr>
        </p:nvSpPr>
        <p:spPr>
          <a:xfrm>
            <a:off x="407988" y="1412776"/>
            <a:ext cx="11376643" cy="475252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814580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copy, Image">
    <p:spTree>
      <p:nvGrpSpPr>
        <p:cNvPr id="1" name=""/>
        <p:cNvGrpSpPr/>
        <p:nvPr/>
      </p:nvGrpSpPr>
      <p:grpSpPr>
        <a:xfrm>
          <a:off x="0" y="0"/>
          <a:ext cx="0" cy="0"/>
          <a:chOff x="0" y="0"/>
          <a:chExt cx="0" cy="0"/>
        </a:xfrm>
      </p:grpSpPr>
      <p:sp>
        <p:nvSpPr>
          <p:cNvPr id="12" name="Content Placeholder 2"/>
          <p:cNvSpPr>
            <a:spLocks noGrp="1"/>
          </p:cNvSpPr>
          <p:nvPr>
            <p:ph sz="quarter" idx="17" hasCustomPrompt="1"/>
          </p:nvPr>
        </p:nvSpPr>
        <p:spPr>
          <a:xfrm>
            <a:off x="7248525" y="404664"/>
            <a:ext cx="4535488" cy="5760640"/>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5" name="Content Placeholder 7"/>
          <p:cNvSpPr>
            <a:spLocks noGrp="1"/>
          </p:cNvSpPr>
          <p:nvPr>
            <p:ph sz="quarter" idx="16"/>
          </p:nvPr>
        </p:nvSpPr>
        <p:spPr>
          <a:xfrm>
            <a:off x="407989" y="404664"/>
            <a:ext cx="6552108" cy="5760641"/>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5322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image area">
    <p:spTree>
      <p:nvGrpSpPr>
        <p:cNvPr id="1" name=""/>
        <p:cNvGrpSpPr/>
        <p:nvPr/>
      </p:nvGrpSpPr>
      <p:grpSpPr>
        <a:xfrm>
          <a:off x="0" y="0"/>
          <a:ext cx="0" cy="0"/>
          <a:chOff x="0" y="0"/>
          <a:chExt cx="0" cy="0"/>
        </a:xfrm>
      </p:grpSpPr>
      <p:sp>
        <p:nvSpPr>
          <p:cNvPr id="3" name="Content Placeholder 7"/>
          <p:cNvSpPr>
            <a:spLocks noGrp="1"/>
          </p:cNvSpPr>
          <p:nvPr>
            <p:ph sz="quarter" idx="17" hasCustomPrompt="1"/>
          </p:nvPr>
        </p:nvSpPr>
        <p:spPr>
          <a:xfrm>
            <a:off x="407988" y="404664"/>
            <a:ext cx="1137664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173829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images">
    <p:spTree>
      <p:nvGrpSpPr>
        <p:cNvPr id="1" name=""/>
        <p:cNvGrpSpPr/>
        <p:nvPr/>
      </p:nvGrpSpPr>
      <p:grpSpPr>
        <a:xfrm>
          <a:off x="0" y="0"/>
          <a:ext cx="0" cy="0"/>
          <a:chOff x="0" y="0"/>
          <a:chExt cx="0" cy="0"/>
        </a:xfrm>
      </p:grpSpPr>
      <p:sp>
        <p:nvSpPr>
          <p:cNvPr id="6" name="Content Placeholder 7"/>
          <p:cNvSpPr>
            <a:spLocks noGrp="1"/>
          </p:cNvSpPr>
          <p:nvPr>
            <p:ph sz="quarter" idx="17" hasCustomPrompt="1"/>
          </p:nvPr>
        </p:nvSpPr>
        <p:spPr>
          <a:xfrm>
            <a:off x="407988" y="404664"/>
            <a:ext cx="561600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
        <p:nvSpPr>
          <p:cNvPr id="9" name="Content Placeholder 7"/>
          <p:cNvSpPr>
            <a:spLocks noGrp="1"/>
          </p:cNvSpPr>
          <p:nvPr>
            <p:ph sz="quarter" idx="20" hasCustomPrompt="1"/>
          </p:nvPr>
        </p:nvSpPr>
        <p:spPr>
          <a:xfrm>
            <a:off x="6168008" y="404664"/>
            <a:ext cx="561600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180603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058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13" name="TextBox 12"/>
          <p:cNvSpPr txBox="1"/>
          <p:nvPr userDrawn="1"/>
        </p:nvSpPr>
        <p:spPr>
          <a:xfrm>
            <a:off x="4871864" y="2367553"/>
            <a:ext cx="658087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400" b="1" dirty="0" err="1">
                <a:solidFill>
                  <a:srgbClr val="0C406D"/>
                </a:solidFill>
                <a:latin typeface="Arial" charset="0"/>
                <a:ea typeface="Arial" charset="0"/>
                <a:cs typeface="Arial" charset="0"/>
              </a:rPr>
              <a:t>www.cranfield.ac.uk</a:t>
            </a:r>
            <a:endParaRPr lang="en-GB" sz="4400" b="1" dirty="0">
              <a:solidFill>
                <a:srgbClr val="0C406D"/>
              </a:solidFill>
              <a:latin typeface="Arial" charset="0"/>
              <a:ea typeface="Arial" charset="0"/>
              <a:cs typeface="Arial" charset="0"/>
            </a:endParaRPr>
          </a:p>
        </p:txBody>
      </p:sp>
      <p:sp>
        <p:nvSpPr>
          <p:cNvPr id="15" name="TextBox 14"/>
          <p:cNvSpPr txBox="1"/>
          <p:nvPr userDrawn="1"/>
        </p:nvSpPr>
        <p:spPr>
          <a:xfrm>
            <a:off x="4871864" y="3585210"/>
            <a:ext cx="6336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solidFill>
                  <a:srgbClr val="0099C4"/>
                </a:solidFill>
                <a:latin typeface="Arial" charset="0"/>
                <a:ea typeface="Arial" charset="0"/>
                <a:cs typeface="Arial" charset="0"/>
              </a:rPr>
              <a:t>T: +44 (0)1234 750111</a:t>
            </a:r>
            <a:endParaRPr lang="en-US" sz="4000" b="1" dirty="0">
              <a:solidFill>
                <a:srgbClr val="0099C4"/>
              </a:solidFill>
              <a:latin typeface="Arial" charset="0"/>
              <a:ea typeface="Arial" charset="0"/>
              <a:cs typeface="Arial" charset="0"/>
            </a:endParaRPr>
          </a:p>
        </p:txBody>
      </p:sp>
      <p:sp>
        <p:nvSpPr>
          <p:cNvPr id="11" name="Rectangle 10"/>
          <p:cNvSpPr/>
          <p:nvPr userDrawn="1"/>
        </p:nvSpPr>
        <p:spPr>
          <a:xfrm>
            <a:off x="3719736" y="6309320"/>
            <a:ext cx="396044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Tree>
    <p:extLst>
      <p:ext uri="{BB962C8B-B14F-4D97-AF65-F5344CB8AC3E}">
        <p14:creationId xmlns:p14="http://schemas.microsoft.com/office/powerpoint/2010/main" val="149703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 Body copy">
    <p:spTree>
      <p:nvGrpSpPr>
        <p:cNvPr id="1" name=""/>
        <p:cNvGrpSpPr/>
        <p:nvPr/>
      </p:nvGrpSpPr>
      <p:grpSpPr>
        <a:xfrm>
          <a:off x="0" y="0"/>
          <a:ext cx="0" cy="0"/>
          <a:chOff x="0" y="0"/>
          <a:chExt cx="0" cy="0"/>
        </a:xfrm>
      </p:grpSpPr>
      <p:sp>
        <p:nvSpPr>
          <p:cNvPr id="6" name="Text Placeholder 8"/>
          <p:cNvSpPr>
            <a:spLocks noGrp="1"/>
          </p:cNvSpPr>
          <p:nvPr>
            <p:ph type="body" sz="quarter" idx="10"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Text Placeholder 2"/>
          <p:cNvSpPr>
            <a:spLocks noGrp="1"/>
          </p:cNvSpPr>
          <p:nvPr>
            <p:ph type="body" sz="quarter" idx="15" hasCustomPrompt="1"/>
          </p:nvPr>
        </p:nvSpPr>
        <p:spPr>
          <a:xfrm>
            <a:off x="407988" y="1412875"/>
            <a:ext cx="11376644"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1" name="Content Placeholder 7"/>
          <p:cNvSpPr>
            <a:spLocks noGrp="1"/>
          </p:cNvSpPr>
          <p:nvPr>
            <p:ph sz="quarter" idx="16"/>
          </p:nvPr>
        </p:nvSpPr>
        <p:spPr>
          <a:xfrm>
            <a:off x="407988" y="2349500"/>
            <a:ext cx="11376025" cy="395922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295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 Body copy, Image">
    <p:spTree>
      <p:nvGrpSpPr>
        <p:cNvPr id="1" name=""/>
        <p:cNvGrpSpPr/>
        <p:nvPr/>
      </p:nvGrpSpPr>
      <p:grpSpPr>
        <a:xfrm>
          <a:off x="0" y="0"/>
          <a:ext cx="0" cy="0"/>
          <a:chOff x="0" y="0"/>
          <a:chExt cx="0" cy="0"/>
        </a:xfrm>
      </p:grpSpPr>
      <p:sp>
        <p:nvSpPr>
          <p:cNvPr id="6" name="Text Placeholder 8"/>
          <p:cNvSpPr>
            <a:spLocks noGrp="1"/>
          </p:cNvSpPr>
          <p:nvPr>
            <p:ph type="body" sz="quarter" idx="15"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11" name="Content Placeholder 2"/>
          <p:cNvSpPr>
            <a:spLocks noGrp="1"/>
          </p:cNvSpPr>
          <p:nvPr>
            <p:ph sz="quarter" idx="17" hasCustomPrompt="1"/>
          </p:nvPr>
        </p:nvSpPr>
        <p:spPr>
          <a:xfrm>
            <a:off x="7248525" y="1412776"/>
            <a:ext cx="4535488" cy="4895949"/>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14" name="Text Placeholder 2"/>
          <p:cNvSpPr>
            <a:spLocks noGrp="1"/>
          </p:cNvSpPr>
          <p:nvPr>
            <p:ph type="body" sz="quarter" idx="18" hasCustomPrompt="1"/>
          </p:nvPr>
        </p:nvSpPr>
        <p:spPr>
          <a:xfrm>
            <a:off x="407988" y="1412875"/>
            <a:ext cx="6696488"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5" name="Content Placeholder 7"/>
          <p:cNvSpPr>
            <a:spLocks noGrp="1"/>
          </p:cNvSpPr>
          <p:nvPr>
            <p:ph sz="quarter" idx="16"/>
          </p:nvPr>
        </p:nvSpPr>
        <p:spPr>
          <a:xfrm>
            <a:off x="407989" y="2349500"/>
            <a:ext cx="6696124" cy="395922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122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dy copy, Image">
    <p:spTree>
      <p:nvGrpSpPr>
        <p:cNvPr id="1" name=""/>
        <p:cNvGrpSpPr/>
        <p:nvPr/>
      </p:nvGrpSpPr>
      <p:grpSpPr>
        <a:xfrm>
          <a:off x="0" y="0"/>
          <a:ext cx="0" cy="0"/>
          <a:chOff x="0" y="0"/>
          <a:chExt cx="0" cy="0"/>
        </a:xfrm>
      </p:grpSpPr>
      <p:sp>
        <p:nvSpPr>
          <p:cNvPr id="5" name="Text Placeholder 8"/>
          <p:cNvSpPr>
            <a:spLocks noGrp="1"/>
          </p:cNvSpPr>
          <p:nvPr>
            <p:ph type="body" sz="quarter" idx="16"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Content Placeholder 2"/>
          <p:cNvSpPr>
            <a:spLocks noGrp="1"/>
          </p:cNvSpPr>
          <p:nvPr>
            <p:ph sz="quarter" idx="18" hasCustomPrompt="1"/>
          </p:nvPr>
        </p:nvSpPr>
        <p:spPr>
          <a:xfrm>
            <a:off x="7248525" y="1412776"/>
            <a:ext cx="4535488" cy="4895949"/>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9" name="Content Placeholder 7"/>
          <p:cNvSpPr>
            <a:spLocks noGrp="1"/>
          </p:cNvSpPr>
          <p:nvPr>
            <p:ph sz="quarter" idx="20"/>
          </p:nvPr>
        </p:nvSpPr>
        <p:spPr>
          <a:xfrm>
            <a:off x="407989" y="1412776"/>
            <a:ext cx="6696124" cy="489594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693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arge image area">
    <p:spTree>
      <p:nvGrpSpPr>
        <p:cNvPr id="1" name=""/>
        <p:cNvGrpSpPr/>
        <p:nvPr/>
      </p:nvGrpSpPr>
      <p:grpSpPr>
        <a:xfrm>
          <a:off x="0" y="0"/>
          <a:ext cx="0" cy="0"/>
          <a:chOff x="0" y="0"/>
          <a:chExt cx="0" cy="0"/>
        </a:xfrm>
      </p:grpSpPr>
      <p:sp>
        <p:nvSpPr>
          <p:cNvPr id="3" name="Text Placeholder 8"/>
          <p:cNvSpPr>
            <a:spLocks noGrp="1"/>
          </p:cNvSpPr>
          <p:nvPr>
            <p:ph type="body" sz="quarter" idx="17"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6" name="Content Placeholder 7"/>
          <p:cNvSpPr>
            <a:spLocks noGrp="1"/>
          </p:cNvSpPr>
          <p:nvPr>
            <p:ph sz="quarter" idx="16" hasCustomPrompt="1"/>
          </p:nvPr>
        </p:nvSpPr>
        <p:spPr>
          <a:xfrm>
            <a:off x="407988" y="1412776"/>
            <a:ext cx="11376643" cy="4895949"/>
          </a:xfrm>
          <a:prstGeom prst="rect">
            <a:avLst/>
          </a:prstGeom>
        </p:spPr>
        <p:txBody>
          <a:bodyPr/>
          <a:lstStyle>
            <a:lvl1pPr>
              <a:lnSpc>
                <a:spcPct val="100000"/>
              </a:lnSpc>
              <a:defRPr/>
            </a:lvl1pPr>
          </a:lstStyle>
          <a:p>
            <a:pPr lvl="0"/>
            <a:r>
              <a:rPr lang="en-US" dirty="0"/>
              <a:t>Image/media area</a:t>
            </a:r>
            <a:endParaRPr lang="en-GB" dirty="0"/>
          </a:p>
        </p:txBody>
      </p:sp>
    </p:spTree>
    <p:extLst>
      <p:ext uri="{BB962C8B-B14F-4D97-AF65-F5344CB8AC3E}">
        <p14:creationId xmlns:p14="http://schemas.microsoft.com/office/powerpoint/2010/main" val="129790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8" name="Text Placeholder 8"/>
          <p:cNvSpPr>
            <a:spLocks noGrp="1"/>
          </p:cNvSpPr>
          <p:nvPr>
            <p:ph type="body" sz="quarter" idx="20"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Content Placeholder 7"/>
          <p:cNvSpPr>
            <a:spLocks noGrp="1"/>
          </p:cNvSpPr>
          <p:nvPr>
            <p:ph sz="quarter" idx="16" hasCustomPrompt="1"/>
          </p:nvPr>
        </p:nvSpPr>
        <p:spPr>
          <a:xfrm>
            <a:off x="407989" y="1412776"/>
            <a:ext cx="5616004" cy="4895949"/>
          </a:xfrm>
          <a:prstGeom prst="rect">
            <a:avLst/>
          </a:prstGeom>
        </p:spPr>
        <p:txBody>
          <a:bodyPr/>
          <a:lstStyle>
            <a:lvl1pPr>
              <a:lnSpc>
                <a:spcPct val="100000"/>
              </a:lnSpc>
              <a:defRPr/>
            </a:lvl1pPr>
          </a:lstStyle>
          <a:p>
            <a:pPr lvl="0"/>
            <a:r>
              <a:rPr lang="en-US" dirty="0"/>
              <a:t>Image/media area</a:t>
            </a:r>
            <a:endParaRPr lang="en-GB" dirty="0"/>
          </a:p>
        </p:txBody>
      </p:sp>
      <p:sp>
        <p:nvSpPr>
          <p:cNvPr id="10" name="Content Placeholder 7"/>
          <p:cNvSpPr>
            <a:spLocks noGrp="1"/>
          </p:cNvSpPr>
          <p:nvPr>
            <p:ph sz="quarter" idx="22" hasCustomPrompt="1"/>
          </p:nvPr>
        </p:nvSpPr>
        <p:spPr>
          <a:xfrm>
            <a:off x="6168008" y="1412776"/>
            <a:ext cx="5616004" cy="4895949"/>
          </a:xfrm>
          <a:prstGeom prst="rect">
            <a:avLst/>
          </a:prstGeom>
        </p:spPr>
        <p:txBody>
          <a:bodyPr/>
          <a:lstStyle>
            <a:lvl1pPr>
              <a:lnSpc>
                <a:spcPct val="100000"/>
              </a:lnSpc>
              <a:defRPr/>
            </a:lvl1pPr>
          </a:lstStyle>
          <a:p>
            <a:pPr lvl="0"/>
            <a:r>
              <a:rPr lang="en-US" dirty="0"/>
              <a:t>Image/media area</a:t>
            </a:r>
            <a:endParaRPr lang="en-GB" dirty="0"/>
          </a:p>
        </p:txBody>
      </p:sp>
    </p:spTree>
    <p:extLst>
      <p:ext uri="{BB962C8B-B14F-4D97-AF65-F5344CB8AC3E}">
        <p14:creationId xmlns:p14="http://schemas.microsoft.com/office/powerpoint/2010/main" val="16859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90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8" name="TextBox 7"/>
          <p:cNvSpPr txBox="1"/>
          <p:nvPr userDrawn="1"/>
        </p:nvSpPr>
        <p:spPr>
          <a:xfrm>
            <a:off x="4871864" y="2367553"/>
            <a:ext cx="658087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400" b="1" dirty="0" err="1">
                <a:solidFill>
                  <a:srgbClr val="0C406D"/>
                </a:solidFill>
                <a:latin typeface="Arial" charset="0"/>
                <a:ea typeface="Arial" charset="0"/>
                <a:cs typeface="Arial" charset="0"/>
              </a:rPr>
              <a:t>www.cranfield.ac.uk</a:t>
            </a:r>
            <a:endParaRPr lang="en-GB" sz="4400" b="1" dirty="0">
              <a:solidFill>
                <a:srgbClr val="0C406D"/>
              </a:solidFill>
              <a:latin typeface="Arial" charset="0"/>
              <a:ea typeface="Arial" charset="0"/>
              <a:cs typeface="Arial" charset="0"/>
            </a:endParaRPr>
          </a:p>
        </p:txBody>
      </p:sp>
      <p:sp>
        <p:nvSpPr>
          <p:cNvPr id="10" name="TextBox 9"/>
          <p:cNvSpPr txBox="1"/>
          <p:nvPr userDrawn="1"/>
        </p:nvSpPr>
        <p:spPr>
          <a:xfrm>
            <a:off x="4871864" y="3585210"/>
            <a:ext cx="6336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solidFill>
                  <a:srgbClr val="0099C4"/>
                </a:solidFill>
                <a:latin typeface="Arial" charset="0"/>
                <a:ea typeface="Arial" charset="0"/>
                <a:cs typeface="Arial" charset="0"/>
              </a:rPr>
              <a:t>T: +44 (0)1234 750111</a:t>
            </a:r>
            <a:endParaRPr lang="en-US" sz="4000" b="1" dirty="0">
              <a:solidFill>
                <a:srgbClr val="0099C4"/>
              </a:solidFill>
              <a:latin typeface="Arial" charset="0"/>
              <a:ea typeface="Arial" charset="0"/>
              <a:cs typeface="Arial" charset="0"/>
            </a:endParaRPr>
          </a:p>
        </p:txBody>
      </p:sp>
    </p:spTree>
    <p:extLst>
      <p:ext uri="{BB962C8B-B14F-4D97-AF65-F5344CB8AC3E}">
        <p14:creationId xmlns:p14="http://schemas.microsoft.com/office/powerpoint/2010/main" val="42376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or Chapter Tit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871864" y="1700460"/>
            <a:ext cx="6264696" cy="2160588"/>
          </a:xfrm>
          <a:prstGeom prst="rect">
            <a:avLst/>
          </a:prstGeom>
        </p:spPr>
        <p:txBody>
          <a:bodyPr anchor="ctr"/>
          <a:lstStyle>
            <a:lvl1pPr marL="0" indent="0">
              <a:buNone/>
              <a:defRPr sz="3200" b="1" i="0">
                <a:solidFill>
                  <a:srgbClr val="0C406D"/>
                </a:solidFill>
                <a:latin typeface="Arial" charset="0"/>
                <a:ea typeface="Arial" charset="0"/>
                <a:cs typeface="Arial" charset="0"/>
              </a:defRPr>
            </a:lvl1pPr>
          </a:lstStyle>
          <a:p>
            <a:pPr lvl="0"/>
            <a:r>
              <a:rPr lang="en-GB" dirty="0"/>
              <a:t>Presentation or Chapter Title, Arial Bold 32pt</a:t>
            </a:r>
            <a:endParaRPr lang="en-US" dirty="0"/>
          </a:p>
        </p:txBody>
      </p:sp>
      <p:sp>
        <p:nvSpPr>
          <p:cNvPr id="11" name="Text Placeholder 8"/>
          <p:cNvSpPr>
            <a:spLocks noGrp="1"/>
          </p:cNvSpPr>
          <p:nvPr>
            <p:ph type="body" sz="quarter" idx="11" hasCustomPrompt="1"/>
          </p:nvPr>
        </p:nvSpPr>
        <p:spPr>
          <a:xfrm>
            <a:off x="4871864" y="4005064"/>
            <a:ext cx="6264696" cy="792088"/>
          </a:xfrm>
          <a:prstGeom prst="rect">
            <a:avLst/>
          </a:prstGeom>
        </p:spPr>
        <p:txBody>
          <a:bodyPr anchor="ctr"/>
          <a:lstStyle>
            <a:lvl1pPr marL="0" indent="0">
              <a:buNone/>
              <a:defRPr sz="2200" b="1" i="0">
                <a:solidFill>
                  <a:srgbClr val="0099C4"/>
                </a:solidFill>
                <a:latin typeface="Arial" charset="0"/>
                <a:ea typeface="Arial" charset="0"/>
                <a:cs typeface="Arial" charset="0"/>
              </a:defRPr>
            </a:lvl1pPr>
          </a:lstStyle>
          <a:p>
            <a:pPr lvl="0"/>
            <a:r>
              <a:rPr lang="en-GB" dirty="0"/>
              <a:t>Presenter’s Name and Title, Arial Bold 22pt</a:t>
            </a:r>
            <a:endParaRPr lang="en-US" dirty="0"/>
          </a:p>
        </p:txBody>
      </p:sp>
      <p:sp>
        <p:nvSpPr>
          <p:cNvPr id="13" name="Text Placeholder 8"/>
          <p:cNvSpPr>
            <a:spLocks noGrp="1"/>
          </p:cNvSpPr>
          <p:nvPr>
            <p:ph type="body" sz="quarter" idx="12" hasCustomPrompt="1"/>
          </p:nvPr>
        </p:nvSpPr>
        <p:spPr>
          <a:xfrm>
            <a:off x="4873469" y="4941168"/>
            <a:ext cx="6264696" cy="504056"/>
          </a:xfrm>
          <a:prstGeom prst="rect">
            <a:avLst/>
          </a:prstGeom>
        </p:spPr>
        <p:txBody>
          <a:bodyPr anchor="ctr"/>
          <a:lstStyle>
            <a:lvl1pPr marL="0" indent="0">
              <a:buNone/>
              <a:defRPr sz="2000" b="1" i="0">
                <a:solidFill>
                  <a:schemeClr val="tx1"/>
                </a:solidFill>
                <a:latin typeface="Arial" charset="0"/>
                <a:ea typeface="Arial" charset="0"/>
                <a:cs typeface="Arial" charset="0"/>
              </a:defRPr>
            </a:lvl1pPr>
          </a:lstStyle>
          <a:p>
            <a:pPr lvl="0"/>
            <a:r>
              <a:rPr lang="en-GB" dirty="0"/>
              <a:t>Date, Arial 20pt</a:t>
            </a:r>
            <a:endParaRPr lang="en-US" dirty="0"/>
          </a:p>
        </p:txBody>
      </p:sp>
      <p:sp>
        <p:nvSpPr>
          <p:cNvPr id="5" name="Text Placeholder 17"/>
          <p:cNvSpPr txBox="1">
            <a:spLocks/>
          </p:cNvSpPr>
          <p:nvPr userDrawn="1"/>
        </p:nvSpPr>
        <p:spPr>
          <a:xfrm>
            <a:off x="4871864" y="566124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dirty="0" err="1"/>
              <a:t>www.cranfield.ac.uk</a:t>
            </a:r>
            <a:endParaRPr lang="en-GB" sz="2400" b="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8" name="Rectangle 7"/>
          <p:cNvSpPr/>
          <p:nvPr userDrawn="1"/>
        </p:nvSpPr>
        <p:spPr>
          <a:xfrm>
            <a:off x="3719736" y="6309320"/>
            <a:ext cx="396044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Tree>
    <p:extLst>
      <p:ext uri="{BB962C8B-B14F-4D97-AF65-F5344CB8AC3E}">
        <p14:creationId xmlns:p14="http://schemas.microsoft.com/office/powerpoint/2010/main" val="75489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8800" y="403200"/>
            <a:ext cx="10224000" cy="864000"/>
          </a:xfrm>
          <a:prstGeom prst="rect">
            <a:avLst/>
          </a:prstGeom>
        </p:spPr>
        <p:txBody>
          <a:bodyPr vert="horz" lIns="91440" tIns="45720" rIns="91440" bIns="45720" rtlCol="0" anchor="ctr">
            <a:normAutofit/>
          </a:bodyPr>
          <a:lstStyle/>
          <a:p>
            <a:r>
              <a:rPr lang="en-US" dirty="0"/>
              <a:t>Slide Title, Arial Bold 28pt</a:t>
            </a:r>
            <a:endParaRPr lang="en-GB"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0000" y="324000"/>
            <a:ext cx="972000" cy="972000"/>
          </a:xfrm>
          <a:prstGeom prst="rect">
            <a:avLst/>
          </a:prstGeom>
        </p:spPr>
      </p:pic>
      <p:sp>
        <p:nvSpPr>
          <p:cNvPr id="8" name="Footer Placeholder 4"/>
          <p:cNvSpPr txBox="1">
            <a:spLocks/>
          </p:cNvSpPr>
          <p:nvPr/>
        </p:nvSpPr>
        <p:spPr>
          <a:xfrm>
            <a:off x="5843972" y="6414382"/>
            <a:ext cx="504056" cy="32698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rgbClr val="0C406D"/>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1B87E66-6AAE-F643-B8FD-9355C1B5527C}" type="slidenum">
              <a:rPr lang="en-US" smtClean="0"/>
              <a:pPr algn="ctr"/>
              <a:t>‹#›</a:t>
            </a:fld>
            <a:endParaRPr lang="en-US" dirty="0"/>
          </a:p>
        </p:txBody>
      </p:sp>
    </p:spTree>
    <p:extLst>
      <p:ext uri="{BB962C8B-B14F-4D97-AF65-F5344CB8AC3E}">
        <p14:creationId xmlns:p14="http://schemas.microsoft.com/office/powerpoint/2010/main" val="152120112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1" r:id="rId5"/>
    <p:sldLayoutId id="2147483742" r:id="rId6"/>
    <p:sldLayoutId id="2147483743" r:id="rId7"/>
    <p:sldLayoutId id="2147483744" r:id="rId8"/>
  </p:sldLayoutIdLst>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800" y="403200"/>
            <a:ext cx="11376000" cy="864000"/>
          </a:xfrm>
          <a:prstGeom prst="rect">
            <a:avLst/>
          </a:prstGeom>
        </p:spPr>
        <p:txBody>
          <a:bodyPr vert="horz" lIns="91440" tIns="45720" rIns="91440" bIns="45720" rtlCol="0" anchor="ctr">
            <a:normAutofit/>
          </a:bodyPr>
          <a:lstStyle/>
          <a:p>
            <a:r>
              <a:rPr lang="en-US" dirty="0"/>
              <a:t>Slide Title, Arial Bold 28pt</a:t>
            </a:r>
            <a:endParaRPr lang="en-GB" dirty="0"/>
          </a:p>
        </p:txBody>
      </p:sp>
      <p:sp>
        <p:nvSpPr>
          <p:cNvPr id="13" name="Rectangle 12"/>
          <p:cNvSpPr/>
          <p:nvPr/>
        </p:nvSpPr>
        <p:spPr>
          <a:xfrm>
            <a:off x="0" y="6309320"/>
            <a:ext cx="1219200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14" name="TextBox 13"/>
          <p:cNvSpPr txBox="1"/>
          <p:nvPr/>
        </p:nvSpPr>
        <p:spPr>
          <a:xfrm>
            <a:off x="8904312" y="6414383"/>
            <a:ext cx="2880320" cy="338554"/>
          </a:xfrm>
          <a:prstGeom prst="rect">
            <a:avLst/>
          </a:prstGeom>
          <a:noFill/>
        </p:spPr>
        <p:txBody>
          <a:bodyPr wrap="square" rtlCol="0">
            <a:spAutoFit/>
          </a:bodyPr>
          <a:lstStyle/>
          <a:p>
            <a:pPr algn="r"/>
            <a:r>
              <a:rPr lang="en-US" sz="1600" dirty="0">
                <a:solidFill>
                  <a:prstClr val="white"/>
                </a:solidFill>
                <a:latin typeface="Arial" charset="0"/>
                <a:ea typeface="Arial" charset="0"/>
                <a:cs typeface="Arial" charset="0"/>
              </a:rPr>
              <a:t>© </a:t>
            </a:r>
            <a:r>
              <a:rPr lang="en-US" sz="1600" dirty="0" err="1">
                <a:solidFill>
                  <a:prstClr val="white"/>
                </a:solidFill>
                <a:latin typeface="Arial" charset="0"/>
                <a:ea typeface="Arial" charset="0"/>
                <a:cs typeface="Arial" charset="0"/>
              </a:rPr>
              <a:t>Cranfield</a:t>
            </a:r>
            <a:r>
              <a:rPr lang="en-US" sz="1600" dirty="0">
                <a:solidFill>
                  <a:prstClr val="white"/>
                </a:solidFill>
                <a:latin typeface="Arial" charset="0"/>
                <a:ea typeface="Arial" charset="0"/>
                <a:cs typeface="Arial" charset="0"/>
              </a:rPr>
              <a:t> University 2017</a:t>
            </a:r>
          </a:p>
        </p:txBody>
      </p:sp>
      <p:sp>
        <p:nvSpPr>
          <p:cNvPr id="15" name="Footer Placeholder 16"/>
          <p:cNvSpPr txBox="1">
            <a:spLocks/>
          </p:cNvSpPr>
          <p:nvPr/>
        </p:nvSpPr>
        <p:spPr>
          <a:xfrm>
            <a:off x="4038600" y="6414383"/>
            <a:ext cx="4114800" cy="307092"/>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bg1"/>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1B87E66-6AAE-F643-B8FD-9355C1B5527C}" type="slidenum">
              <a:rPr lang="en-US" smtClean="0">
                <a:solidFill>
                  <a:schemeClr val="bg1"/>
                </a:solidFill>
              </a:rPr>
              <a:pPr algn="ctr"/>
              <a:t>‹#›</a:t>
            </a:fld>
            <a:endParaRPr lang="en-US" dirty="0">
              <a:solidFill>
                <a:schemeClr val="bg1"/>
              </a:solidFill>
            </a:endParaRPr>
          </a:p>
        </p:txBody>
      </p:sp>
    </p:spTree>
    <p:extLst>
      <p:ext uri="{BB962C8B-B14F-4D97-AF65-F5344CB8AC3E}">
        <p14:creationId xmlns:p14="http://schemas.microsoft.com/office/powerpoint/2010/main" val="1940673710"/>
      </p:ext>
    </p:extLst>
  </p:cSld>
  <p:clrMap bg1="lt1" tx1="dk1" bg2="lt2" tx2="dk2" accent1="accent1" accent2="accent2" accent3="accent3" accent4="accent4" accent5="accent5" accent6="accent6" hlink="hlink" folHlink="folHlink"/>
  <p:sldLayoutIdLst>
    <p:sldLayoutId id="2147483730" r:id="rId1"/>
    <p:sldLayoutId id="2147483708" r:id="rId2"/>
    <p:sldLayoutId id="2147483729" r:id="rId3"/>
    <p:sldLayoutId id="2147483709" r:id="rId4"/>
    <p:sldLayoutId id="2147483712" r:id="rId5"/>
    <p:sldLayoutId id="2147483717" r:id="rId6"/>
    <p:sldLayoutId id="2147483714" r:id="rId7"/>
    <p:sldLayoutId id="2147483727" r:id="rId8"/>
    <p:sldLayoutId id="2147483711" r:id="rId9"/>
    <p:sldLayoutId id="2147483733" r:id="rId10"/>
  </p:sldLayoutIdLst>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1864" y="908720"/>
            <a:ext cx="6480720" cy="2952328"/>
          </a:xfrm>
        </p:spPr>
        <p:txBody>
          <a:bodyPr/>
          <a:lstStyle/>
          <a:p>
            <a:r>
              <a:rPr lang="en-US" dirty="0"/>
              <a:t>Master Thesis Project</a:t>
            </a:r>
            <a:br>
              <a:rPr lang="en-US" dirty="0"/>
            </a:br>
            <a:br>
              <a:rPr lang="en-US" dirty="0"/>
            </a:br>
            <a:r>
              <a:rPr lang="en-US" dirty="0"/>
              <a:t>Bending-Twist Shape Adaptation of Wings by</a:t>
            </a:r>
            <a:br>
              <a:rPr lang="en-US" dirty="0"/>
            </a:br>
            <a:r>
              <a:rPr lang="en-US" dirty="0"/>
              <a:t>Compliant Chiral Spar Design</a:t>
            </a:r>
            <a:endParaRPr lang="en-GB" dirty="0"/>
          </a:p>
        </p:txBody>
      </p:sp>
      <p:sp>
        <p:nvSpPr>
          <p:cNvPr id="3" name="Text Placeholder 2"/>
          <p:cNvSpPr>
            <a:spLocks noGrp="1"/>
          </p:cNvSpPr>
          <p:nvPr>
            <p:ph type="body" sz="quarter" idx="11"/>
          </p:nvPr>
        </p:nvSpPr>
        <p:spPr>
          <a:xfrm>
            <a:off x="4871863" y="3861048"/>
            <a:ext cx="6266301" cy="1080120"/>
          </a:xfrm>
        </p:spPr>
        <p:txBody>
          <a:bodyPr/>
          <a:lstStyle/>
          <a:p>
            <a:r>
              <a:rPr lang="en-GB" dirty="0"/>
              <a:t>Alejandro Valverde López</a:t>
            </a:r>
          </a:p>
          <a:p>
            <a:r>
              <a:rPr lang="en-GB" dirty="0"/>
              <a:t>Cranfield University</a:t>
            </a:r>
          </a:p>
          <a:p>
            <a:r>
              <a:rPr lang="en-GB" dirty="0"/>
              <a:t>ETH Zürich</a:t>
            </a:r>
          </a:p>
        </p:txBody>
      </p:sp>
      <p:sp>
        <p:nvSpPr>
          <p:cNvPr id="4" name="Text Placeholder 3"/>
          <p:cNvSpPr>
            <a:spLocks noGrp="1"/>
          </p:cNvSpPr>
          <p:nvPr>
            <p:ph type="body" sz="quarter" idx="12"/>
          </p:nvPr>
        </p:nvSpPr>
        <p:spPr/>
        <p:txBody>
          <a:bodyPr/>
          <a:lstStyle/>
          <a:p>
            <a:r>
              <a:rPr lang="en-GB" dirty="0"/>
              <a:t>07.07.2017 </a:t>
            </a:r>
            <a:r>
              <a:rPr lang="en-GB" dirty="0" err="1"/>
              <a:t>Ostfalia</a:t>
            </a:r>
            <a:r>
              <a:rPr lang="en-GB" dirty="0"/>
              <a:t> University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32" y="4812084"/>
            <a:ext cx="3431704" cy="921172"/>
          </a:xfrm>
          <a:prstGeom prst="rect">
            <a:avLst/>
          </a:prstGeom>
        </p:spPr>
      </p:pic>
    </p:spTree>
    <p:extLst>
      <p:ext uri="{BB962C8B-B14F-4D97-AF65-F5344CB8AC3E}">
        <p14:creationId xmlns:p14="http://schemas.microsoft.com/office/powerpoint/2010/main" val="389245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Whole</a:t>
            </a:r>
            <a:r>
              <a:rPr lang="es-ES" dirty="0"/>
              <a:t> </a:t>
            </a:r>
            <a:r>
              <a:rPr lang="es-ES" dirty="0" err="1"/>
              <a:t>wing</a:t>
            </a:r>
            <a:r>
              <a:rPr lang="es-ES" dirty="0"/>
              <a:t> </a:t>
            </a:r>
            <a:r>
              <a:rPr lang="es-ES" dirty="0" err="1"/>
              <a:t>model</a:t>
            </a:r>
            <a:endParaRPr lang="es-ES" dirty="0"/>
          </a:p>
        </p:txBody>
      </p:sp>
      <p:sp>
        <p:nvSpPr>
          <p:cNvPr id="7" name="TextBox 6"/>
          <p:cNvSpPr txBox="1"/>
          <p:nvPr/>
        </p:nvSpPr>
        <p:spPr>
          <a:xfrm>
            <a:off x="695400" y="1412777"/>
            <a:ext cx="6984776" cy="1703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CH" dirty="0"/>
              <a:t>Embeded wing box with chiral structure in one of the web</a:t>
            </a:r>
          </a:p>
          <a:p>
            <a:pPr marL="285750" indent="-285750">
              <a:lnSpc>
                <a:spcPct val="150000"/>
              </a:lnSpc>
              <a:buFont typeface="Arial" panose="020B0604020202020204" pitchFamily="34" charset="0"/>
              <a:buChar char="•"/>
            </a:pPr>
            <a:r>
              <a:rPr lang="de-CH" dirty="0"/>
              <a:t>Aerodynamic loads calculated using XFOIL and lift line evalution</a:t>
            </a:r>
          </a:p>
          <a:p>
            <a:pPr marL="285750" indent="-285750">
              <a:lnSpc>
                <a:spcPct val="150000"/>
              </a:lnSpc>
              <a:buFont typeface="Arial" panose="020B0604020202020204" pitchFamily="34" charset="0"/>
              <a:buChar char="•"/>
            </a:pPr>
            <a:r>
              <a:rPr lang="de-CH" dirty="0"/>
              <a:t>FEM + XFOIL interection within a loop until convergence is achieved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3284984"/>
            <a:ext cx="7776864" cy="2722947"/>
          </a:xfrm>
          <a:prstGeom prst="rect">
            <a:avLst/>
          </a:prstGeom>
        </p:spPr>
      </p:pic>
    </p:spTree>
    <p:extLst>
      <p:ext uri="{BB962C8B-B14F-4D97-AF65-F5344CB8AC3E}">
        <p14:creationId xmlns:p14="http://schemas.microsoft.com/office/powerpoint/2010/main" val="217608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a:t>Project status</a:t>
            </a:r>
          </a:p>
        </p:txBody>
      </p:sp>
      <p:sp>
        <p:nvSpPr>
          <p:cNvPr id="7" name="TextBox 6"/>
          <p:cNvSpPr txBox="1"/>
          <p:nvPr/>
        </p:nvSpPr>
        <p:spPr>
          <a:xfrm>
            <a:off x="839416" y="2060848"/>
            <a:ext cx="698477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de-CH" dirty="0"/>
              <a:t>Analytical model and parametric study</a:t>
            </a:r>
          </a:p>
          <a:p>
            <a:pPr marL="285750" indent="-285750">
              <a:lnSpc>
                <a:spcPct val="150000"/>
              </a:lnSpc>
              <a:buFont typeface="Wingdings" panose="05000000000000000000" pitchFamily="2" charset="2"/>
              <a:buChar char="ü"/>
            </a:pPr>
            <a:r>
              <a:rPr lang="de-CH" dirty="0"/>
              <a:t>Python code to build the model on Abaqus, fully parameterized </a:t>
            </a:r>
          </a:p>
          <a:p>
            <a:pPr marL="285750" indent="-285750">
              <a:lnSpc>
                <a:spcPct val="150000"/>
              </a:lnSpc>
              <a:buFont typeface="Wingdings" panose="05000000000000000000" pitchFamily="2" charset="2"/>
              <a:buChar char="ü"/>
            </a:pPr>
            <a:r>
              <a:rPr lang="de-CH" dirty="0"/>
              <a:t>Nonlinear simulation of the wing box model </a:t>
            </a:r>
          </a:p>
        </p:txBody>
      </p:sp>
      <p:sp>
        <p:nvSpPr>
          <p:cNvPr id="3" name="TextBox 2"/>
          <p:cNvSpPr txBox="1"/>
          <p:nvPr/>
        </p:nvSpPr>
        <p:spPr>
          <a:xfrm>
            <a:off x="841233" y="1652820"/>
            <a:ext cx="7848872" cy="369332"/>
          </a:xfrm>
          <a:prstGeom prst="rect">
            <a:avLst/>
          </a:prstGeom>
          <a:noFill/>
        </p:spPr>
        <p:txBody>
          <a:bodyPr wrap="square" rtlCol="0">
            <a:spAutoFit/>
          </a:bodyPr>
          <a:lstStyle/>
          <a:p>
            <a:r>
              <a:rPr lang="es-ES" b="1" dirty="0"/>
              <a:t>Done</a:t>
            </a:r>
          </a:p>
        </p:txBody>
      </p:sp>
      <p:sp>
        <p:nvSpPr>
          <p:cNvPr id="6" name="TextBox 5"/>
          <p:cNvSpPr txBox="1"/>
          <p:nvPr/>
        </p:nvSpPr>
        <p:spPr>
          <a:xfrm>
            <a:off x="839416" y="4149080"/>
            <a:ext cx="698477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de-CH" dirty="0"/>
              <a:t>Nonlinear simulations on the full wing model</a:t>
            </a:r>
          </a:p>
          <a:p>
            <a:pPr marL="285750" indent="-285750">
              <a:lnSpc>
                <a:spcPct val="150000"/>
              </a:lnSpc>
              <a:buFont typeface="Wingdings" panose="05000000000000000000" pitchFamily="2" charset="2"/>
              <a:buChar char="q"/>
            </a:pPr>
            <a:r>
              <a:rPr lang="de-CH" dirty="0"/>
              <a:t>Parametric study</a:t>
            </a:r>
          </a:p>
        </p:txBody>
      </p:sp>
      <p:sp>
        <p:nvSpPr>
          <p:cNvPr id="8" name="TextBox 7"/>
          <p:cNvSpPr txBox="1"/>
          <p:nvPr/>
        </p:nvSpPr>
        <p:spPr>
          <a:xfrm>
            <a:off x="841233" y="3741052"/>
            <a:ext cx="7848872" cy="369332"/>
          </a:xfrm>
          <a:prstGeom prst="rect">
            <a:avLst/>
          </a:prstGeom>
          <a:noFill/>
        </p:spPr>
        <p:txBody>
          <a:bodyPr wrap="square" rtlCol="0">
            <a:spAutoFit/>
          </a:bodyPr>
          <a:lstStyle/>
          <a:p>
            <a:r>
              <a:rPr lang="es-ES" b="1" dirty="0"/>
              <a:t>To be </a:t>
            </a:r>
            <a:r>
              <a:rPr lang="es-ES" b="1" dirty="0" err="1"/>
              <a:t>completed</a:t>
            </a:r>
            <a:endParaRPr lang="es-ES" b="1" dirty="0"/>
          </a:p>
        </p:txBody>
      </p:sp>
    </p:spTree>
    <p:extLst>
      <p:ext uri="{BB962C8B-B14F-4D97-AF65-F5344CB8AC3E}">
        <p14:creationId xmlns:p14="http://schemas.microsoft.com/office/powerpoint/2010/main" val="185350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r>
              <a:rPr lang="es-ES" dirty="0"/>
              <a:t>!</a:t>
            </a:r>
          </a:p>
        </p:txBody>
      </p:sp>
      <p:sp>
        <p:nvSpPr>
          <p:cNvPr id="6" name="TextBox 5"/>
          <p:cNvSpPr txBox="1"/>
          <p:nvPr/>
        </p:nvSpPr>
        <p:spPr>
          <a:xfrm>
            <a:off x="551384" y="1844824"/>
            <a:ext cx="11057861" cy="3139321"/>
          </a:xfrm>
          <a:prstGeom prst="rect">
            <a:avLst/>
          </a:prstGeom>
          <a:noFill/>
        </p:spPr>
        <p:txBody>
          <a:bodyPr wrap="square" rtlCol="0">
            <a:spAutoFit/>
          </a:bodyPr>
          <a:lstStyle/>
          <a:p>
            <a:r>
              <a:rPr lang="es-ES" noProof="1"/>
              <a:t>Bibliography:</a:t>
            </a:r>
          </a:p>
          <a:p>
            <a:endParaRPr lang="es-ES" noProof="1"/>
          </a:p>
          <a:p>
            <a:pPr marL="285750" indent="-285750">
              <a:buFont typeface="Arial" pitchFamily="34" charset="0"/>
              <a:buChar char="•"/>
            </a:pPr>
            <a:r>
              <a:rPr lang="en-US" noProof="1"/>
              <a:t>W. Raither, M. Heymanns, A. Bergamini, and P. Ermanni, “Morphing wing structure with controllable twist based on adaptive bending twist coupling,” Smart Mater. Struct., vol. 22, no. 6, p. 065017, Jun. 2013.</a:t>
            </a:r>
            <a:br>
              <a:rPr lang="en-US" noProof="1"/>
            </a:br>
            <a:endParaRPr lang="en-US" noProof="1"/>
          </a:p>
          <a:p>
            <a:pPr marL="285750" indent="-285750">
              <a:buFont typeface="Arial" pitchFamily="34" charset="0"/>
              <a:buChar char="•"/>
            </a:pPr>
            <a:r>
              <a:rPr lang="en-US" dirty="0"/>
              <a:t>F. </a:t>
            </a:r>
            <a:r>
              <a:rPr lang="en-US" dirty="0" err="1"/>
              <a:t>Runkel</a:t>
            </a:r>
            <a:r>
              <a:rPr lang="en-US" dirty="0"/>
              <a:t>, A. </a:t>
            </a:r>
            <a:r>
              <a:rPr lang="en-US" dirty="0" err="1"/>
              <a:t>Arrieta</a:t>
            </a:r>
            <a:r>
              <a:rPr lang="en-US" dirty="0"/>
              <a:t>, P. </a:t>
            </a:r>
            <a:r>
              <a:rPr lang="en-US" dirty="0" err="1"/>
              <a:t>Ermanni</a:t>
            </a:r>
            <a:r>
              <a:rPr lang="en-US" dirty="0"/>
              <a:t>, "Design of passive morphing wing structures using elastic instabilities", Proceedings of the 20th International Conference on Composite Materials, p. 1-12, Jul. 2015</a:t>
            </a:r>
            <a:br>
              <a:rPr lang="en-US" dirty="0"/>
            </a:br>
            <a:endParaRPr lang="en-US" dirty="0"/>
          </a:p>
          <a:p>
            <a:pPr marL="285750" indent="-285750">
              <a:buFont typeface="Arial" pitchFamily="34" charset="0"/>
              <a:buChar char="•"/>
            </a:pPr>
            <a:r>
              <a:rPr lang="en-US" dirty="0"/>
              <a:t>D. </a:t>
            </a:r>
            <a:r>
              <a:rPr lang="en-US" dirty="0" err="1"/>
              <a:t>Bornego</a:t>
            </a:r>
            <a:r>
              <a:rPr lang="en-US" dirty="0"/>
              <a:t>, F. </a:t>
            </a:r>
            <a:r>
              <a:rPr lang="en-US" dirty="0" err="1"/>
              <a:t>Scarpa</a:t>
            </a:r>
            <a:r>
              <a:rPr lang="en-US" dirty="0"/>
              <a:t>, C. </a:t>
            </a:r>
            <a:r>
              <a:rPr lang="en-US" dirty="0" err="1"/>
              <a:t>Remillat</a:t>
            </a:r>
            <a:r>
              <a:rPr lang="en-US" dirty="0"/>
              <a:t>, "Evaluation of hexagonal chiral structure for morphing airfoil concept", Proceedings of the Institution of Mechanical Engineers, Part G: Journal of Aerospace Engineering, p. 185--192, vol. 219, no. 3, 2005</a:t>
            </a:r>
            <a:endParaRPr lang="en-US" noProof="1"/>
          </a:p>
        </p:txBody>
      </p:sp>
    </p:spTree>
    <p:extLst>
      <p:ext uri="{BB962C8B-B14F-4D97-AF65-F5344CB8AC3E}">
        <p14:creationId xmlns:p14="http://schemas.microsoft.com/office/powerpoint/2010/main" val="350607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Motivation</a:t>
            </a:r>
            <a:endParaRPr lang="es-ES" dirty="0"/>
          </a:p>
        </p:txBody>
      </p:sp>
      <p:sp>
        <p:nvSpPr>
          <p:cNvPr id="6" name="TextBox 5"/>
          <p:cNvSpPr txBox="1"/>
          <p:nvPr/>
        </p:nvSpPr>
        <p:spPr>
          <a:xfrm>
            <a:off x="6577551" y="1424786"/>
            <a:ext cx="5178056" cy="369332"/>
          </a:xfrm>
          <a:prstGeom prst="rect">
            <a:avLst/>
          </a:prstGeom>
          <a:noFill/>
        </p:spPr>
        <p:txBody>
          <a:bodyPr wrap="square" rtlCol="0">
            <a:spAutoFit/>
          </a:bodyPr>
          <a:lstStyle/>
          <a:p>
            <a:pPr algn="ctr"/>
            <a:r>
              <a:rPr lang="es-ES" noProof="1"/>
              <a:t>Gust alleviation</a:t>
            </a:r>
            <a:endParaRPr lang="en-US" noProof="1"/>
          </a:p>
        </p:txBody>
      </p:sp>
      <p:sp>
        <p:nvSpPr>
          <p:cNvPr id="7" name="TextBox 6"/>
          <p:cNvSpPr txBox="1"/>
          <p:nvPr/>
        </p:nvSpPr>
        <p:spPr>
          <a:xfrm>
            <a:off x="792101" y="1842629"/>
            <a:ext cx="5301517" cy="369332"/>
          </a:xfrm>
          <a:prstGeom prst="rect">
            <a:avLst/>
          </a:prstGeom>
          <a:noFill/>
        </p:spPr>
        <p:txBody>
          <a:bodyPr wrap="square" rtlCol="0">
            <a:spAutoFit/>
          </a:bodyPr>
          <a:lstStyle/>
          <a:p>
            <a:pPr algn="ctr"/>
            <a:r>
              <a:rPr lang="es-ES" noProof="1"/>
              <a:t>Wing demonstrator</a:t>
            </a:r>
            <a:endParaRPr lang="en-US" noProof="1"/>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381" y="2027295"/>
            <a:ext cx="5586396" cy="173872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003" y="4066022"/>
            <a:ext cx="5043153" cy="1786679"/>
          </a:xfrm>
          <a:prstGeom prst="rect">
            <a:avLst/>
          </a:prstGeom>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491" y="2647013"/>
            <a:ext cx="4814739" cy="301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836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Different</a:t>
            </a:r>
            <a:r>
              <a:rPr lang="es-ES" dirty="0"/>
              <a:t> </a:t>
            </a:r>
            <a:r>
              <a:rPr lang="es-ES" dirty="0" err="1"/>
              <a:t>approaches</a:t>
            </a:r>
            <a:endParaRPr lang="es-E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30514"/>
            <a:ext cx="2957087" cy="177767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2149" y="4624642"/>
            <a:ext cx="2265728" cy="147844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975" y="4624642"/>
            <a:ext cx="3369266" cy="1630753"/>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2419" t="13458" r="3943" b="11684"/>
          <a:stretch/>
        </p:blipFill>
        <p:spPr>
          <a:xfrm>
            <a:off x="4744962" y="5098149"/>
            <a:ext cx="1213762" cy="53142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850" y="4581287"/>
            <a:ext cx="1737408" cy="1710627"/>
          </a:xfrm>
          <a:prstGeom prst="rect">
            <a:avLst/>
          </a:prstGeom>
        </p:spPr>
      </p:pic>
      <p:sp>
        <p:nvSpPr>
          <p:cNvPr id="16" name="Right Arrow 13"/>
          <p:cNvSpPr/>
          <p:nvPr/>
        </p:nvSpPr>
        <p:spPr>
          <a:xfrm>
            <a:off x="4871863" y="2182207"/>
            <a:ext cx="2879271" cy="38269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4"/>
          <p:cNvSpPr/>
          <p:nvPr/>
        </p:nvSpPr>
        <p:spPr>
          <a:xfrm rot="5400000">
            <a:off x="9356859" y="3434261"/>
            <a:ext cx="722302" cy="50976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1384" y="1409773"/>
            <a:ext cx="5260687" cy="369332"/>
          </a:xfrm>
          <a:prstGeom prst="rect">
            <a:avLst/>
          </a:prstGeom>
          <a:noFill/>
        </p:spPr>
        <p:txBody>
          <a:bodyPr wrap="square" rtlCol="0">
            <a:spAutoFit/>
          </a:bodyPr>
          <a:lstStyle/>
          <a:p>
            <a:pPr algn="ctr"/>
            <a:r>
              <a:rPr lang="de-CH" dirty="0"/>
              <a:t>Working principle, publicated on: Raither(2013) </a:t>
            </a:r>
            <a:endParaRPr lang="en-US" dirty="0"/>
          </a:p>
        </p:txBody>
      </p:sp>
      <p:sp>
        <p:nvSpPr>
          <p:cNvPr id="19" name="TextBox 18"/>
          <p:cNvSpPr txBox="1"/>
          <p:nvPr/>
        </p:nvSpPr>
        <p:spPr>
          <a:xfrm>
            <a:off x="7408260" y="4152491"/>
            <a:ext cx="3654413" cy="646331"/>
          </a:xfrm>
          <a:prstGeom prst="rect">
            <a:avLst/>
          </a:prstGeom>
          <a:noFill/>
        </p:spPr>
        <p:txBody>
          <a:bodyPr wrap="square" rtlCol="0">
            <a:spAutoFit/>
          </a:bodyPr>
          <a:lstStyle/>
          <a:p>
            <a:pPr algn="ctr"/>
            <a:r>
              <a:rPr lang="de-CH" dirty="0"/>
              <a:t>Runkel (2015): </a:t>
            </a:r>
            <a:r>
              <a:rPr lang="el-GR" dirty="0"/>
              <a:t>Δ</a:t>
            </a:r>
            <a:r>
              <a:rPr lang="es-ES" dirty="0"/>
              <a:t>β → material </a:t>
            </a:r>
            <a:r>
              <a:rPr lang="en-US" dirty="0"/>
              <a:t>anisotropy</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0888" y="1169581"/>
            <a:ext cx="3354249" cy="2511927"/>
          </a:xfrm>
          <a:prstGeom prst="rect">
            <a:avLst/>
          </a:prstGeom>
        </p:spPr>
      </p:pic>
      <p:sp>
        <p:nvSpPr>
          <p:cNvPr id="21" name="Right Arrow 18"/>
          <p:cNvSpPr/>
          <p:nvPr/>
        </p:nvSpPr>
        <p:spPr>
          <a:xfrm rot="10800000">
            <a:off x="6262176" y="5199943"/>
            <a:ext cx="1146084" cy="40608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040888" y="950218"/>
            <a:ext cx="3080277" cy="369332"/>
          </a:xfrm>
          <a:prstGeom prst="rect">
            <a:avLst/>
          </a:prstGeom>
          <a:noFill/>
        </p:spPr>
        <p:txBody>
          <a:bodyPr wrap="square" rtlCol="0">
            <a:spAutoFit/>
          </a:bodyPr>
          <a:lstStyle/>
          <a:p>
            <a:pPr algn="ctr"/>
            <a:r>
              <a:rPr lang="el-GR" dirty="0"/>
              <a:t>Δ</a:t>
            </a:r>
            <a:r>
              <a:rPr lang="es-ES" dirty="0"/>
              <a:t>T → G</a:t>
            </a:r>
            <a:r>
              <a:rPr lang="es-ES" baseline="-25000" dirty="0"/>
              <a:t>2</a:t>
            </a:r>
            <a:r>
              <a:rPr lang="es-ES" dirty="0"/>
              <a:t> t</a:t>
            </a:r>
            <a:r>
              <a:rPr lang="es-ES" baseline="-25000" dirty="0"/>
              <a:t>2</a:t>
            </a:r>
            <a:endParaRPr lang="en-US" baseline="-25000" dirty="0"/>
          </a:p>
        </p:txBody>
      </p:sp>
      <p:sp>
        <p:nvSpPr>
          <p:cNvPr id="23" name="TextBox 22"/>
          <p:cNvSpPr txBox="1"/>
          <p:nvPr/>
        </p:nvSpPr>
        <p:spPr>
          <a:xfrm>
            <a:off x="810094" y="3875492"/>
            <a:ext cx="3654413" cy="646331"/>
          </a:xfrm>
          <a:prstGeom prst="rect">
            <a:avLst/>
          </a:prstGeom>
          <a:noFill/>
        </p:spPr>
        <p:txBody>
          <a:bodyPr wrap="square" rtlCol="0">
            <a:spAutoFit/>
          </a:bodyPr>
          <a:lstStyle/>
          <a:p>
            <a:pPr algn="ctr"/>
            <a:r>
              <a:rPr lang="en-US" dirty="0"/>
              <a:t>Current project: Buckling-induced shear modulus variation</a:t>
            </a:r>
          </a:p>
        </p:txBody>
      </p:sp>
    </p:spTree>
    <p:extLst>
      <p:ext uri="{BB962C8B-B14F-4D97-AF65-F5344CB8AC3E}">
        <p14:creationId xmlns:p14="http://schemas.microsoft.com/office/powerpoint/2010/main" val="203032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Chiral</a:t>
            </a:r>
            <a:r>
              <a:rPr lang="es-ES" dirty="0"/>
              <a:t> reticular </a:t>
            </a:r>
            <a:r>
              <a:rPr lang="es-ES" dirty="0" err="1"/>
              <a:t>structure</a:t>
            </a:r>
            <a:endParaRPr lang="es-E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779105"/>
            <a:ext cx="2350141" cy="1777671"/>
          </a:xfrm>
          <a:prstGeom prst="rect">
            <a:avLst/>
          </a:prstGeom>
        </p:spPr>
      </p:pic>
      <p:sp>
        <p:nvSpPr>
          <p:cNvPr id="18" name="TextBox 17"/>
          <p:cNvSpPr txBox="1"/>
          <p:nvPr/>
        </p:nvSpPr>
        <p:spPr>
          <a:xfrm>
            <a:off x="551384" y="1409773"/>
            <a:ext cx="5260687" cy="369332"/>
          </a:xfrm>
          <a:prstGeom prst="rect">
            <a:avLst/>
          </a:prstGeom>
          <a:noFill/>
        </p:spPr>
        <p:txBody>
          <a:bodyPr wrap="square" rtlCol="0">
            <a:spAutoFit/>
          </a:bodyPr>
          <a:lstStyle/>
          <a:p>
            <a:r>
              <a:rPr lang="de-CH" dirty="0"/>
              <a:t>Constitutive elements</a:t>
            </a:r>
            <a:endParaRPr lang="en-US" dirty="0"/>
          </a:p>
        </p:txBody>
      </p:sp>
      <p:grpSp>
        <p:nvGrpSpPr>
          <p:cNvPr id="6" name="Group 5"/>
          <p:cNvGrpSpPr/>
          <p:nvPr/>
        </p:nvGrpSpPr>
        <p:grpSpPr>
          <a:xfrm>
            <a:off x="6698569" y="1191617"/>
            <a:ext cx="5260687" cy="4393834"/>
            <a:chOff x="6715125" y="548680"/>
            <a:chExt cx="5260687" cy="439383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306" y="548680"/>
              <a:ext cx="4878326" cy="3880486"/>
            </a:xfrm>
            <a:prstGeom prst="rect">
              <a:avLst/>
            </a:prstGeom>
          </p:spPr>
        </p:pic>
        <p:sp>
          <p:nvSpPr>
            <p:cNvPr id="24" name="TextBox 23"/>
            <p:cNvSpPr txBox="1"/>
            <p:nvPr/>
          </p:nvSpPr>
          <p:spPr>
            <a:xfrm>
              <a:off x="6715125" y="4573182"/>
              <a:ext cx="5260687" cy="369332"/>
            </a:xfrm>
            <a:prstGeom prst="rect">
              <a:avLst/>
            </a:prstGeom>
            <a:noFill/>
          </p:spPr>
          <p:txBody>
            <a:bodyPr wrap="square" rtlCol="0">
              <a:spAutoFit/>
            </a:bodyPr>
            <a:lstStyle/>
            <a:p>
              <a:pPr algn="ctr"/>
              <a:r>
                <a:rPr lang="de-CH" dirty="0"/>
                <a:t>Prall (1997)</a:t>
              </a:r>
              <a:endParaRPr lang="en-US" dirty="0"/>
            </a:p>
          </p:txBody>
        </p:sp>
      </p:gr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5341" y="3803349"/>
            <a:ext cx="4274595" cy="2325747"/>
          </a:xfrm>
          <a:prstGeom prst="rect">
            <a:avLst/>
          </a:prstGeom>
        </p:spPr>
      </p:pic>
      <p:pic>
        <p:nvPicPr>
          <p:cNvPr id="5" name="Picture 4"/>
          <p:cNvPicPr>
            <a:picLocks noChangeAspect="1"/>
          </p:cNvPicPr>
          <p:nvPr/>
        </p:nvPicPr>
        <p:blipFill>
          <a:blip r:embed="rId5"/>
          <a:stretch>
            <a:fillRect/>
          </a:stretch>
        </p:blipFill>
        <p:spPr>
          <a:xfrm>
            <a:off x="3592073" y="1191617"/>
            <a:ext cx="2767116" cy="2101387"/>
          </a:xfrm>
          <a:prstGeom prst="rect">
            <a:avLst/>
          </a:prstGeom>
        </p:spPr>
      </p:pic>
    </p:spTree>
    <p:extLst>
      <p:ext uri="{BB962C8B-B14F-4D97-AF65-F5344CB8AC3E}">
        <p14:creationId xmlns:p14="http://schemas.microsoft.com/office/powerpoint/2010/main" val="298517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Analytical</a:t>
            </a:r>
            <a:r>
              <a:rPr lang="es-ES" dirty="0"/>
              <a:t> </a:t>
            </a:r>
            <a:r>
              <a:rPr lang="es-ES" dirty="0" err="1"/>
              <a:t>model</a:t>
            </a:r>
            <a:endParaRPr lang="es-E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4536" t="17233" r="19176" b="23683"/>
          <a:stretch/>
        </p:blipFill>
        <p:spPr>
          <a:xfrm>
            <a:off x="6812311" y="650559"/>
            <a:ext cx="4324250" cy="2661076"/>
          </a:xfrm>
          <a:prstGeom prst="rect">
            <a:avLst/>
          </a:prstGeom>
        </p:spPr>
      </p:pic>
      <p:pic>
        <p:nvPicPr>
          <p:cNvPr id="8" name="Picture 7"/>
          <p:cNvPicPr>
            <a:picLocks noChangeAspect="1"/>
          </p:cNvPicPr>
          <p:nvPr/>
        </p:nvPicPr>
        <p:blipFill>
          <a:blip r:embed="rId3"/>
          <a:stretch>
            <a:fillRect/>
          </a:stretch>
        </p:blipFill>
        <p:spPr>
          <a:xfrm>
            <a:off x="3105382" y="1162358"/>
            <a:ext cx="3024336" cy="1044771"/>
          </a:xfrm>
          <a:prstGeom prst="rect">
            <a:avLst/>
          </a:prstGeom>
        </p:spPr>
      </p:pic>
      <p:sp>
        <p:nvSpPr>
          <p:cNvPr id="12" name="TextBox 11"/>
          <p:cNvSpPr txBox="1"/>
          <p:nvPr/>
        </p:nvSpPr>
        <p:spPr>
          <a:xfrm>
            <a:off x="943325" y="1526559"/>
            <a:ext cx="5260687" cy="1200329"/>
          </a:xfrm>
          <a:prstGeom prst="rect">
            <a:avLst/>
          </a:prstGeom>
          <a:noFill/>
        </p:spPr>
        <p:txBody>
          <a:bodyPr wrap="square" rtlCol="0">
            <a:spAutoFit/>
          </a:bodyPr>
          <a:lstStyle/>
          <a:p>
            <a:pPr marL="285750" indent="-285750">
              <a:buFontTx/>
              <a:buChar char="-"/>
            </a:pPr>
            <a:r>
              <a:rPr lang="de-CH" dirty="0"/>
              <a:t>Bending:</a:t>
            </a:r>
          </a:p>
          <a:p>
            <a:pPr marL="285750" indent="-285750">
              <a:buFontTx/>
              <a:buChar char="-"/>
            </a:pPr>
            <a:endParaRPr lang="de-CH" dirty="0"/>
          </a:p>
          <a:p>
            <a:pPr marL="285750" indent="-285750">
              <a:buFontTx/>
              <a:buChar char="-"/>
            </a:pPr>
            <a:endParaRPr lang="en-US" dirty="0"/>
          </a:p>
          <a:p>
            <a:pPr marL="285750" indent="-285750">
              <a:buFontTx/>
              <a:buChar char="-"/>
            </a:pPr>
            <a:r>
              <a:rPr lang="en-US" dirty="0"/>
              <a:t>St. </a:t>
            </a:r>
            <a:r>
              <a:rPr lang="en-US" dirty="0" err="1"/>
              <a:t>Venant</a:t>
            </a:r>
            <a:r>
              <a:rPr lang="en-US" dirty="0"/>
              <a:t> torsion:</a:t>
            </a:r>
          </a:p>
        </p:txBody>
      </p:sp>
      <p:pic>
        <p:nvPicPr>
          <p:cNvPr id="9" name="Picture 8"/>
          <p:cNvPicPr>
            <a:picLocks noChangeAspect="1"/>
          </p:cNvPicPr>
          <p:nvPr/>
        </p:nvPicPr>
        <p:blipFill>
          <a:blip r:embed="rId4"/>
          <a:stretch>
            <a:fillRect/>
          </a:stretch>
        </p:blipFill>
        <p:spPr>
          <a:xfrm>
            <a:off x="3265114" y="1988224"/>
            <a:ext cx="2704872" cy="106421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342" y="3232299"/>
            <a:ext cx="4873562" cy="293981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4012" y="3142438"/>
            <a:ext cx="5171499" cy="3119537"/>
          </a:xfrm>
          <a:prstGeom prst="rect">
            <a:avLst/>
          </a:prstGeom>
        </p:spPr>
      </p:pic>
    </p:spTree>
    <p:extLst>
      <p:ext uri="{BB962C8B-B14F-4D97-AF65-F5344CB8AC3E}">
        <p14:creationId xmlns:p14="http://schemas.microsoft.com/office/powerpoint/2010/main" val="142026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model</a:t>
            </a:r>
            <a:r>
              <a:rPr lang="es-ES" dirty="0"/>
              <a:t> </a:t>
            </a:r>
            <a:r>
              <a:rPr lang="es-ES" dirty="0" err="1"/>
              <a:t>overview</a:t>
            </a:r>
            <a:endParaRPr lang="es-ES" dirty="0"/>
          </a:p>
        </p:txBody>
      </p:sp>
      <p:sp>
        <p:nvSpPr>
          <p:cNvPr id="7" name="TextBox 6"/>
          <p:cNvSpPr txBox="1"/>
          <p:nvPr/>
        </p:nvSpPr>
        <p:spPr>
          <a:xfrm>
            <a:off x="7233249" y="886253"/>
            <a:ext cx="3476847" cy="369332"/>
          </a:xfrm>
          <a:prstGeom prst="rect">
            <a:avLst/>
          </a:prstGeom>
          <a:noFill/>
        </p:spPr>
        <p:txBody>
          <a:bodyPr wrap="square" rtlCol="0">
            <a:spAutoFit/>
          </a:bodyPr>
          <a:lstStyle/>
          <a:p>
            <a:pPr algn="ctr"/>
            <a:r>
              <a:rPr lang="de-CH" dirty="0"/>
              <a:t>Abaqus model with mesh</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7740" y="1354247"/>
            <a:ext cx="5567867" cy="2686383"/>
          </a:xfrm>
          <a:prstGeom prst="rect">
            <a:avLst/>
          </a:prstGeom>
        </p:spPr>
      </p:pic>
      <p:sp>
        <p:nvSpPr>
          <p:cNvPr id="9" name="TextBox 8"/>
          <p:cNvSpPr txBox="1"/>
          <p:nvPr/>
        </p:nvSpPr>
        <p:spPr>
          <a:xfrm>
            <a:off x="626266" y="1382825"/>
            <a:ext cx="5571052" cy="4801314"/>
          </a:xfrm>
          <a:prstGeom prst="rect">
            <a:avLst/>
          </a:prstGeom>
          <a:noFill/>
        </p:spPr>
        <p:txBody>
          <a:bodyPr wrap="square" rtlCol="0">
            <a:spAutoFit/>
          </a:bodyPr>
          <a:lstStyle/>
          <a:p>
            <a:pPr marL="285750" indent="-285750">
              <a:buFont typeface="Arial" pitchFamily="34" charset="0"/>
              <a:buChar char="•"/>
            </a:pPr>
            <a:r>
              <a:rPr lang="es-ES" dirty="0"/>
              <a:t>Script </a:t>
            </a:r>
            <a:r>
              <a:rPr lang="es-ES" dirty="0" err="1"/>
              <a:t>developed</a:t>
            </a:r>
            <a:r>
              <a:rPr lang="es-ES" dirty="0"/>
              <a:t> in </a:t>
            </a:r>
            <a:r>
              <a:rPr lang="es-ES" dirty="0" err="1"/>
              <a:t>Python</a:t>
            </a:r>
            <a:br>
              <a:rPr lang="es-ES" dirty="0"/>
            </a:br>
            <a:endParaRPr lang="en-US" dirty="0"/>
          </a:p>
          <a:p>
            <a:pPr marL="285750" indent="-285750">
              <a:buFont typeface="Arial" pitchFamily="34" charset="0"/>
              <a:buChar char="•"/>
            </a:pPr>
            <a:r>
              <a:rPr lang="en-US" dirty="0"/>
              <a:t>Fully parameterized</a:t>
            </a:r>
            <a:br>
              <a:rPr lang="en-US" dirty="0"/>
            </a:br>
            <a:endParaRPr lang="en-US" dirty="0"/>
          </a:p>
          <a:p>
            <a:pPr marL="285750" indent="-285750">
              <a:buFont typeface="Arial" pitchFamily="34" charset="0"/>
              <a:buChar char="•"/>
            </a:pPr>
            <a:r>
              <a:rPr lang="en-US" dirty="0"/>
              <a:t>Parameter study, with 5 variable parameters</a:t>
            </a:r>
          </a:p>
          <a:p>
            <a:pPr marL="742950" lvl="1" indent="-285750">
              <a:buFont typeface="Arial" pitchFamily="34" charset="0"/>
              <a:buChar char="•"/>
            </a:pPr>
            <a:r>
              <a:rPr lang="es-ES" dirty="0"/>
              <a:t>C-box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frame</a:t>
            </a:r>
            <a:r>
              <a:rPr lang="es-ES" dirty="0"/>
              <a:t> </a:t>
            </a:r>
            <a:r>
              <a:rPr lang="es-ES" dirty="0" err="1"/>
              <a:t>width</a:t>
            </a:r>
            <a:endParaRPr lang="es-ES" dirty="0"/>
          </a:p>
          <a:p>
            <a:pPr marL="742950" lvl="1" indent="-285750">
              <a:buFont typeface="Arial" pitchFamily="34" charset="0"/>
              <a:buChar char="•"/>
            </a:pPr>
            <a:r>
              <a:rPr lang="es-ES" noProof="1"/>
              <a:t>Chiral ligament eccentricity</a:t>
            </a:r>
          </a:p>
          <a:p>
            <a:pPr marL="742950" lvl="1" indent="-285750">
              <a:buFont typeface="Arial" pitchFamily="34" charset="0"/>
              <a:buChar char="•"/>
            </a:pPr>
            <a:r>
              <a:rPr lang="es-ES" noProof="1"/>
              <a:t>Chiral section thickness</a:t>
            </a:r>
            <a:br>
              <a:rPr lang="es-ES" noProof="1"/>
            </a:br>
            <a:endParaRPr lang="es-ES" noProof="1"/>
          </a:p>
          <a:p>
            <a:pPr marL="285750" indent="-285750">
              <a:buFont typeface="Arial" pitchFamily="34" charset="0"/>
              <a:buChar char="•"/>
            </a:pPr>
            <a:r>
              <a:rPr lang="es-ES" noProof="1"/>
              <a:t>Length in the spanwise dimension: 1m</a:t>
            </a:r>
          </a:p>
          <a:p>
            <a:pPr marL="742950" lvl="1" indent="-285750">
              <a:buFont typeface="Arial" pitchFamily="34" charset="0"/>
              <a:buChar char="•"/>
            </a:pPr>
            <a:endParaRPr lang="es-ES" noProof="1"/>
          </a:p>
          <a:p>
            <a:pPr marL="285750" indent="-285750">
              <a:buFont typeface="Arial" pitchFamily="34" charset="0"/>
              <a:buChar char="•"/>
            </a:pPr>
            <a:r>
              <a:rPr lang="es-ES" noProof="1"/>
              <a:t>Fixed support at the wing root</a:t>
            </a:r>
          </a:p>
          <a:p>
            <a:pPr marL="285750" indent="-285750">
              <a:buFont typeface="Arial" pitchFamily="34" charset="0"/>
              <a:buChar char="•"/>
            </a:pPr>
            <a:endParaRPr lang="es-ES" noProof="1"/>
          </a:p>
          <a:p>
            <a:pPr marL="285750" indent="-285750">
              <a:buFont typeface="Arial" pitchFamily="34" charset="0"/>
              <a:buChar char="•"/>
            </a:pPr>
            <a:r>
              <a:rPr lang="es-ES" noProof="1"/>
              <a:t>Various load introduction strategies</a:t>
            </a:r>
            <a:br>
              <a:rPr lang="es-ES" noProof="1"/>
            </a:br>
            <a:endParaRPr lang="es-ES" noProof="1"/>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8248" t="19954" r="11989" b="5599"/>
          <a:stretch/>
        </p:blipFill>
        <p:spPr>
          <a:xfrm>
            <a:off x="6315535" y="3928141"/>
            <a:ext cx="4636000" cy="2380585"/>
          </a:xfrm>
          <a:prstGeom prst="rect">
            <a:avLst/>
          </a:prstGeom>
        </p:spPr>
      </p:pic>
    </p:spTree>
    <p:extLst>
      <p:ext uri="{BB962C8B-B14F-4D97-AF65-F5344CB8AC3E}">
        <p14:creationId xmlns:p14="http://schemas.microsoft.com/office/powerpoint/2010/main" val="151487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5400600" cy="369332"/>
          </a:xfrm>
          <a:prstGeom prst="rect">
            <a:avLst/>
          </a:prstGeom>
          <a:noFill/>
        </p:spPr>
        <p:txBody>
          <a:bodyPr wrap="square" rtlCol="0">
            <a:spAutoFit/>
          </a:bodyPr>
          <a:lstStyle/>
          <a:p>
            <a:r>
              <a:rPr lang="de-CH" dirty="0"/>
              <a:t>Single load introduction point on last rib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921865"/>
            <a:ext cx="7776864" cy="4421524"/>
          </a:xfrm>
          <a:prstGeom prst="rect">
            <a:avLst/>
          </a:prstGeom>
        </p:spPr>
      </p:pic>
    </p:spTree>
    <p:extLst>
      <p:ext uri="{BB962C8B-B14F-4D97-AF65-F5344CB8AC3E}">
        <p14:creationId xmlns:p14="http://schemas.microsoft.com/office/powerpoint/2010/main" val="381384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5400600" cy="369332"/>
          </a:xfrm>
          <a:prstGeom prst="rect">
            <a:avLst/>
          </a:prstGeom>
          <a:noFill/>
        </p:spPr>
        <p:txBody>
          <a:bodyPr wrap="square" rtlCol="0">
            <a:spAutoFit/>
          </a:bodyPr>
          <a:lstStyle/>
          <a:p>
            <a:r>
              <a:rPr lang="de-CH" dirty="0"/>
              <a:t>Multiple load introduction points on inner ribs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921865"/>
            <a:ext cx="7776864" cy="4421523"/>
          </a:xfrm>
          <a:prstGeom prst="rect">
            <a:avLst/>
          </a:prstGeom>
        </p:spPr>
      </p:pic>
    </p:spTree>
    <p:extLst>
      <p:ext uri="{BB962C8B-B14F-4D97-AF65-F5344CB8AC3E}">
        <p14:creationId xmlns:p14="http://schemas.microsoft.com/office/powerpoint/2010/main" val="353938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6192688" cy="369332"/>
          </a:xfrm>
          <a:prstGeom prst="rect">
            <a:avLst/>
          </a:prstGeom>
          <a:noFill/>
        </p:spPr>
        <p:txBody>
          <a:bodyPr wrap="square" rtlCol="0">
            <a:spAutoFit/>
          </a:bodyPr>
          <a:lstStyle/>
          <a:p>
            <a:r>
              <a:rPr lang="de-CH" dirty="0"/>
              <a:t>Beam twist evolution with the fraction of load applied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761561"/>
            <a:ext cx="7513971" cy="4581828"/>
          </a:xfrm>
          <a:prstGeom prst="rect">
            <a:avLst/>
          </a:prstGeom>
        </p:spPr>
      </p:pic>
    </p:spTree>
    <p:extLst>
      <p:ext uri="{BB962C8B-B14F-4D97-AF65-F5344CB8AC3E}">
        <p14:creationId xmlns:p14="http://schemas.microsoft.com/office/powerpoint/2010/main" val="3265074744"/>
      </p:ext>
    </p:extLst>
  </p:cSld>
  <p:clrMapOvr>
    <a:masterClrMapping/>
  </p:clrMapOvr>
</p:sld>
</file>

<file path=ppt/theme/theme1.xml><?xml version="1.0" encoding="utf-8"?>
<a:theme xmlns:a="http://schemas.openxmlformats.org/drawingml/2006/main" name="Academic-Template-16x9-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82D1C0-3FFB-488C-A657-49F61302509E}" vid="{83E3CA31-1B28-4ECD-90BF-366E698A545D}"/>
    </a:ext>
  </a:extLst>
</a:theme>
</file>

<file path=ppt/theme/theme2.xml><?xml version="1.0" encoding="utf-8"?>
<a:theme xmlns:a="http://schemas.openxmlformats.org/drawingml/2006/main" name="No Logo 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82D1C0-3FFB-488C-A657-49F61302509E}" vid="{51E38808-6DAA-4C3F-98FE-02C7751893B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F9A780F40D6D43967DF6A0E4BBBC14" ma:contentTypeVersion="3" ma:contentTypeDescription="Create a new document." ma:contentTypeScope="" ma:versionID="46084dd6e4eb7f4e55e22b01662baf7b">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2FDF69-5A1A-4E32-A5EE-49837B61342A}">
  <ds:schemaRefs>
    <ds:schemaRef ds:uri="http://schemas.microsoft.com/sharepoint/v3/contenttype/forms"/>
  </ds:schemaRefs>
</ds:datastoreItem>
</file>

<file path=customXml/itemProps2.xml><?xml version="1.0" encoding="utf-8"?>
<ds:datastoreItem xmlns:ds="http://schemas.openxmlformats.org/officeDocument/2006/customXml" ds:itemID="{6429D86A-3AF6-48A4-855F-0A95E6AF055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D48CA2-582A-4403-B04A-9D152538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Academic-Template-16x9-01</Template>
  <TotalTime>138</TotalTime>
  <Words>394</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Wingdings</vt:lpstr>
      <vt:lpstr>Academic-Template-16x9-01</vt:lpstr>
      <vt:lpstr>No Logo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Valverde</dc:creator>
  <cp:lastModifiedBy>Alejandro Valverde</cp:lastModifiedBy>
  <cp:revision>12</cp:revision>
  <cp:lastPrinted>2014-09-02T09:13:37Z</cp:lastPrinted>
  <dcterms:created xsi:type="dcterms:W3CDTF">2017-07-07T04:40:26Z</dcterms:created>
  <dcterms:modified xsi:type="dcterms:W3CDTF">2017-07-08T10:49:58Z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0x01010029F9A780F40D6D43967DF6A0E4BBBC14</vt:lpwstr>
  </property>
</Properties>
</file>