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03A83AD-4121-405D-A732-0563035AEE0A}" type="datetimeFigureOut">
              <a:rPr lang="es-MX" smtClean="0"/>
              <a:t>29/11/2018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03446A7-D876-40FB-9222-FEA4D2E545BE}" type="slidenum">
              <a:rPr lang="es-MX" smtClean="0"/>
              <a:t>‹Nº›</a:t>
            </a:fld>
            <a:endParaRPr lang="es-MX"/>
          </a:p>
        </p:txBody>
      </p:sp>
    </p:spTree>
    <p:extLst>
      <p:ext uri="{BB962C8B-B14F-4D97-AF65-F5344CB8AC3E}">
        <p14:creationId xmlns:p14="http://schemas.microsoft.com/office/powerpoint/2010/main" val="2032027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03A83AD-4121-405D-A732-0563035AEE0A}" type="datetimeFigureOut">
              <a:rPr lang="es-MX" smtClean="0"/>
              <a:t>29/11/2018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03446A7-D876-40FB-9222-FEA4D2E545BE}" type="slidenum">
              <a:rPr lang="es-MX" smtClean="0"/>
              <a:t>‹Nº›</a:t>
            </a:fld>
            <a:endParaRPr lang="es-MX"/>
          </a:p>
        </p:txBody>
      </p:sp>
    </p:spTree>
    <p:extLst>
      <p:ext uri="{BB962C8B-B14F-4D97-AF65-F5344CB8AC3E}">
        <p14:creationId xmlns:p14="http://schemas.microsoft.com/office/powerpoint/2010/main" val="261864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Editar los estilos de texto del patrón</a:t>
            </a:r>
          </a:p>
        </p:txBody>
      </p:sp>
      <p:sp>
        <p:nvSpPr>
          <p:cNvPr id="4" name="Date Placeholder 3"/>
          <p:cNvSpPr>
            <a:spLocks noGrp="1"/>
          </p:cNvSpPr>
          <p:nvPr>
            <p:ph type="dt" sz="half" idx="10"/>
          </p:nvPr>
        </p:nvSpPr>
        <p:spPr/>
        <p:txBody>
          <a:bodyPr/>
          <a:lstStyle/>
          <a:p>
            <a:fld id="{603A83AD-4121-405D-A732-0563035AEE0A}" type="datetimeFigureOut">
              <a:rPr lang="es-MX" smtClean="0"/>
              <a:t>29/11/2018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03446A7-D876-40FB-9222-FEA4D2E545BE}" type="slidenum">
              <a:rPr lang="es-MX" smtClean="0"/>
              <a:t>‹Nº›</a:t>
            </a:fld>
            <a:endParaRPr lang="es-MX"/>
          </a:p>
        </p:txBody>
      </p:sp>
    </p:spTree>
    <p:extLst>
      <p:ext uri="{BB962C8B-B14F-4D97-AF65-F5344CB8AC3E}">
        <p14:creationId xmlns:p14="http://schemas.microsoft.com/office/powerpoint/2010/main" val="3179336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Editar los estilos de texto del patrón</a:t>
            </a:r>
          </a:p>
        </p:txBody>
      </p:sp>
      <p:sp>
        <p:nvSpPr>
          <p:cNvPr id="2" name="Date Placeholder 1"/>
          <p:cNvSpPr>
            <a:spLocks noGrp="1"/>
          </p:cNvSpPr>
          <p:nvPr>
            <p:ph type="dt" sz="half" idx="10"/>
          </p:nvPr>
        </p:nvSpPr>
        <p:spPr/>
        <p:txBody>
          <a:bodyPr/>
          <a:lstStyle/>
          <a:p>
            <a:fld id="{603A83AD-4121-405D-A732-0563035AEE0A}" type="datetimeFigureOut">
              <a:rPr lang="es-MX" smtClean="0"/>
              <a:t>29/11/2018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703446A7-D876-40FB-9222-FEA4D2E545BE}" type="slidenum">
              <a:rPr lang="es-MX" smtClean="0"/>
              <a:t>‹Nº›</a:t>
            </a:fld>
            <a:endParaRPr lang="es-MX"/>
          </a:p>
        </p:txBody>
      </p:sp>
    </p:spTree>
    <p:extLst>
      <p:ext uri="{BB962C8B-B14F-4D97-AF65-F5344CB8AC3E}">
        <p14:creationId xmlns:p14="http://schemas.microsoft.com/office/powerpoint/2010/main" val="3350872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03A83AD-4121-405D-A732-0563035AEE0A}" type="datetimeFigureOut">
              <a:rPr lang="es-MX" smtClean="0"/>
              <a:t>29/11/2018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03446A7-D876-40FB-9222-FEA4D2E545BE}" type="slidenum">
              <a:rPr lang="es-MX" smtClean="0"/>
              <a:t>‹Nº›</a:t>
            </a:fld>
            <a:endParaRPr lang="es-MX"/>
          </a:p>
        </p:txBody>
      </p:sp>
    </p:spTree>
    <p:extLst>
      <p:ext uri="{BB962C8B-B14F-4D97-AF65-F5344CB8AC3E}">
        <p14:creationId xmlns:p14="http://schemas.microsoft.com/office/powerpoint/2010/main" val="3994164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03A83AD-4121-405D-A732-0563035AEE0A}" type="datetimeFigureOut">
              <a:rPr lang="es-MX" smtClean="0"/>
              <a:t>29/11/2018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03446A7-D876-40FB-9222-FEA4D2E545BE}" type="slidenum">
              <a:rPr lang="es-MX" smtClean="0"/>
              <a:t>‹Nº›</a:t>
            </a:fld>
            <a:endParaRPr lang="es-MX"/>
          </a:p>
        </p:txBody>
      </p:sp>
    </p:spTree>
    <p:extLst>
      <p:ext uri="{BB962C8B-B14F-4D97-AF65-F5344CB8AC3E}">
        <p14:creationId xmlns:p14="http://schemas.microsoft.com/office/powerpoint/2010/main" val="1511255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03A83AD-4121-405D-A732-0563035AEE0A}" type="datetimeFigureOut">
              <a:rPr lang="es-MX" smtClean="0"/>
              <a:t>29/11/2018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03446A7-D876-40FB-9222-FEA4D2E545BE}" type="slidenum">
              <a:rPr lang="es-MX" smtClean="0"/>
              <a:t>‹Nº›</a:t>
            </a:fld>
            <a:endParaRPr lang="es-MX"/>
          </a:p>
        </p:txBody>
      </p:sp>
    </p:spTree>
    <p:extLst>
      <p:ext uri="{BB962C8B-B14F-4D97-AF65-F5344CB8AC3E}">
        <p14:creationId xmlns:p14="http://schemas.microsoft.com/office/powerpoint/2010/main" val="454536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603A83AD-4121-405D-A732-0563035AEE0A}" type="datetimeFigureOut">
              <a:rPr lang="es-MX" smtClean="0"/>
              <a:t>29/11/2018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03446A7-D876-40FB-9222-FEA4D2E545BE}" type="slidenum">
              <a:rPr lang="es-MX" smtClean="0"/>
              <a:t>‹Nº›</a:t>
            </a:fld>
            <a:endParaRPr lang="es-MX"/>
          </a:p>
        </p:txBody>
      </p:sp>
    </p:spTree>
    <p:extLst>
      <p:ext uri="{BB962C8B-B14F-4D97-AF65-F5344CB8AC3E}">
        <p14:creationId xmlns:p14="http://schemas.microsoft.com/office/powerpoint/2010/main" val="547657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03A83AD-4121-405D-A732-0563035AEE0A}" type="datetimeFigureOut">
              <a:rPr lang="es-MX" smtClean="0"/>
              <a:t>29/11/2018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03446A7-D876-40FB-9222-FEA4D2E545BE}" type="slidenum">
              <a:rPr lang="es-MX" smtClean="0"/>
              <a:t>‹Nº›</a:t>
            </a:fld>
            <a:endParaRPr lang="es-MX"/>
          </a:p>
        </p:txBody>
      </p:sp>
    </p:spTree>
    <p:extLst>
      <p:ext uri="{BB962C8B-B14F-4D97-AF65-F5344CB8AC3E}">
        <p14:creationId xmlns:p14="http://schemas.microsoft.com/office/powerpoint/2010/main" val="1394155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03A83AD-4121-405D-A732-0563035AEE0A}" type="datetimeFigureOut">
              <a:rPr lang="es-MX" smtClean="0"/>
              <a:t>29/11/2018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703446A7-D876-40FB-9222-FEA4D2E545BE}" type="slidenum">
              <a:rPr lang="es-MX" smtClean="0"/>
              <a:t>‹Nº›</a:t>
            </a:fld>
            <a:endParaRPr lang="es-MX"/>
          </a:p>
        </p:txBody>
      </p:sp>
    </p:spTree>
    <p:extLst>
      <p:ext uri="{BB962C8B-B14F-4D97-AF65-F5344CB8AC3E}">
        <p14:creationId xmlns:p14="http://schemas.microsoft.com/office/powerpoint/2010/main" val="1394420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03A83AD-4121-405D-A732-0563035AEE0A}" type="datetimeFigureOut">
              <a:rPr lang="es-MX" smtClean="0"/>
              <a:t>29/11/2018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703446A7-D876-40FB-9222-FEA4D2E545BE}" type="slidenum">
              <a:rPr lang="es-MX" smtClean="0"/>
              <a:t>‹Nº›</a:t>
            </a:fld>
            <a:endParaRPr lang="es-MX"/>
          </a:p>
        </p:txBody>
      </p:sp>
    </p:spTree>
    <p:extLst>
      <p:ext uri="{BB962C8B-B14F-4D97-AF65-F5344CB8AC3E}">
        <p14:creationId xmlns:p14="http://schemas.microsoft.com/office/powerpoint/2010/main" val="2195507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3A83AD-4121-405D-A732-0563035AEE0A}" type="datetimeFigureOut">
              <a:rPr lang="es-MX" smtClean="0"/>
              <a:t>29/11/2018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703446A7-D876-40FB-9222-FEA4D2E545BE}" type="slidenum">
              <a:rPr lang="es-MX" smtClean="0"/>
              <a:t>‹Nº›</a:t>
            </a:fld>
            <a:endParaRPr lang="es-MX"/>
          </a:p>
        </p:txBody>
      </p:sp>
    </p:spTree>
    <p:extLst>
      <p:ext uri="{BB962C8B-B14F-4D97-AF65-F5344CB8AC3E}">
        <p14:creationId xmlns:p14="http://schemas.microsoft.com/office/powerpoint/2010/main" val="17322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03A83AD-4121-405D-A732-0563035AEE0A}" type="datetimeFigureOut">
              <a:rPr lang="es-MX" smtClean="0"/>
              <a:t>29/11/2018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03446A7-D876-40FB-9222-FEA4D2E545BE}" type="slidenum">
              <a:rPr lang="es-MX" smtClean="0"/>
              <a:t>‹Nº›</a:t>
            </a:fld>
            <a:endParaRPr lang="es-MX"/>
          </a:p>
        </p:txBody>
      </p:sp>
    </p:spTree>
    <p:extLst>
      <p:ext uri="{BB962C8B-B14F-4D97-AF65-F5344CB8AC3E}">
        <p14:creationId xmlns:p14="http://schemas.microsoft.com/office/powerpoint/2010/main" val="2963411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603A83AD-4121-405D-A732-0563035AEE0A}" type="datetimeFigureOut">
              <a:rPr lang="es-MX" smtClean="0"/>
              <a:t>29/11/2018</a:t>
            </a:fld>
            <a:endParaRPr lang="es-MX"/>
          </a:p>
        </p:txBody>
      </p:sp>
      <p:sp>
        <p:nvSpPr>
          <p:cNvPr id="6" name="Footer Placeholder 5"/>
          <p:cNvSpPr>
            <a:spLocks noGrp="1"/>
          </p:cNvSpPr>
          <p:nvPr>
            <p:ph type="ftr" sz="quarter" idx="11"/>
          </p:nvPr>
        </p:nvSpPr>
        <p:spPr>
          <a:xfrm>
            <a:off x="590396" y="6041362"/>
            <a:ext cx="3295413" cy="365125"/>
          </a:xfrm>
        </p:spPr>
        <p:txBody>
          <a:bodyPr/>
          <a:lstStyle/>
          <a:p>
            <a:endParaRPr lang="es-MX"/>
          </a:p>
        </p:txBody>
      </p:sp>
      <p:sp>
        <p:nvSpPr>
          <p:cNvPr id="7" name="Slide Number Placeholder 6"/>
          <p:cNvSpPr>
            <a:spLocks noGrp="1"/>
          </p:cNvSpPr>
          <p:nvPr>
            <p:ph type="sldNum" sz="quarter" idx="12"/>
          </p:nvPr>
        </p:nvSpPr>
        <p:spPr>
          <a:xfrm>
            <a:off x="4862689" y="5915888"/>
            <a:ext cx="1062155" cy="490599"/>
          </a:xfrm>
        </p:spPr>
        <p:txBody>
          <a:bodyPr/>
          <a:lstStyle/>
          <a:p>
            <a:fld id="{703446A7-D876-40FB-9222-FEA4D2E545BE}" type="slidenum">
              <a:rPr lang="es-MX" smtClean="0"/>
              <a:t>‹Nº›</a:t>
            </a:fld>
            <a:endParaRPr lang="es-MX"/>
          </a:p>
        </p:txBody>
      </p:sp>
    </p:spTree>
    <p:extLst>
      <p:ext uri="{BB962C8B-B14F-4D97-AF65-F5344CB8AC3E}">
        <p14:creationId xmlns:p14="http://schemas.microsoft.com/office/powerpoint/2010/main" val="2533188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s-MX"/>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603A83AD-4121-405D-A732-0563035AEE0A}" type="datetimeFigureOut">
              <a:rPr lang="es-MX" smtClean="0"/>
              <a:t>29/11/2018</a:t>
            </a:fld>
            <a:endParaRPr lang="es-MX"/>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03446A7-D876-40FB-9222-FEA4D2E545BE}" type="slidenum">
              <a:rPr lang="es-MX" smtClean="0"/>
              <a:t>‹Nº›</a:t>
            </a:fld>
            <a:endParaRPr lang="es-MX"/>
          </a:p>
        </p:txBody>
      </p:sp>
    </p:spTree>
    <p:extLst>
      <p:ext uri="{BB962C8B-B14F-4D97-AF65-F5344CB8AC3E}">
        <p14:creationId xmlns:p14="http://schemas.microsoft.com/office/powerpoint/2010/main" val="2975523932"/>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11674D-C8E4-4E95-971B-04639447A18B}"/>
              </a:ext>
            </a:extLst>
          </p:cNvPr>
          <p:cNvSpPr>
            <a:spLocks noGrp="1"/>
          </p:cNvSpPr>
          <p:nvPr>
            <p:ph type="ctrTitle"/>
          </p:nvPr>
        </p:nvSpPr>
        <p:spPr>
          <a:xfrm>
            <a:off x="1375983" y="457201"/>
            <a:ext cx="9440034" cy="3726926"/>
          </a:xfrm>
        </p:spPr>
        <p:txBody>
          <a:bodyPr>
            <a:noAutofit/>
          </a:bodyPr>
          <a:lstStyle/>
          <a:p>
            <a:pPr algn="ctr"/>
            <a:r>
              <a:rPr lang="en-US" sz="8000" dirty="0">
                <a:effectLst/>
              </a:rPr>
              <a:t>Integrating MDC Web into Frameworks</a:t>
            </a:r>
            <a:endParaRPr lang="es-MX" sz="8000" dirty="0"/>
          </a:p>
        </p:txBody>
      </p:sp>
      <p:sp>
        <p:nvSpPr>
          <p:cNvPr id="6" name="Título 1">
            <a:extLst>
              <a:ext uri="{FF2B5EF4-FFF2-40B4-BE49-F238E27FC236}">
                <a16:creationId xmlns:a16="http://schemas.microsoft.com/office/drawing/2014/main" id="{8A1FBFF6-5481-4914-8871-92C1F8DDA428}"/>
              </a:ext>
            </a:extLst>
          </p:cNvPr>
          <p:cNvSpPr txBox="1">
            <a:spLocks/>
          </p:cNvSpPr>
          <p:nvPr/>
        </p:nvSpPr>
        <p:spPr>
          <a:xfrm>
            <a:off x="1375983" y="2016648"/>
            <a:ext cx="9440034" cy="3726926"/>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dirty="0"/>
              <a:t>Alejandro de Jes</a:t>
            </a:r>
            <a:r>
              <a:rPr lang="es-MX" sz="3000" dirty="0"/>
              <a:t>ús Zepeda Flores</a:t>
            </a:r>
          </a:p>
        </p:txBody>
      </p:sp>
    </p:spTree>
    <p:extLst>
      <p:ext uri="{BB962C8B-B14F-4D97-AF65-F5344CB8AC3E}">
        <p14:creationId xmlns:p14="http://schemas.microsoft.com/office/powerpoint/2010/main" val="3218823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2B5D5A3-6870-4328-BDF5-98692D5E7EAD}"/>
              </a:ext>
            </a:extLst>
          </p:cNvPr>
          <p:cNvSpPr>
            <a:spLocks noGrp="1"/>
          </p:cNvSpPr>
          <p:nvPr>
            <p:ph idx="1"/>
          </p:nvPr>
        </p:nvSpPr>
        <p:spPr>
          <a:xfrm>
            <a:off x="4605295" y="2814639"/>
            <a:ext cx="6529431" cy="3157537"/>
          </a:xfrm>
        </p:spPr>
        <p:txBody>
          <a:bodyPr>
            <a:normAutofit fontScale="92500"/>
          </a:bodyPr>
          <a:lstStyle/>
          <a:p>
            <a:pPr marL="36900" indent="0" algn="just">
              <a:buNone/>
            </a:pPr>
            <a:r>
              <a:rPr lang="es-MX" sz="2800" dirty="0">
                <a:effectLst/>
              </a:rPr>
              <a:t>Material Design Components Web se diseñó para integrarse de la forma más fácil posible en todos y cada uno de los frameworks web. Este framework guiará a través de estrategias para integrar componentes en varios tipos de marcos.</a:t>
            </a:r>
            <a:endParaRPr lang="es-MX" sz="2800" dirty="0"/>
          </a:p>
        </p:txBody>
      </p:sp>
      <p:sp>
        <p:nvSpPr>
          <p:cNvPr id="4" name="Título 1">
            <a:extLst>
              <a:ext uri="{FF2B5EF4-FFF2-40B4-BE49-F238E27FC236}">
                <a16:creationId xmlns:a16="http://schemas.microsoft.com/office/drawing/2014/main" id="{E3882407-934F-494E-AF66-CC010F382A9A}"/>
              </a:ext>
            </a:extLst>
          </p:cNvPr>
          <p:cNvSpPr>
            <a:spLocks noGrp="1"/>
          </p:cNvSpPr>
          <p:nvPr>
            <p:ph type="title"/>
          </p:nvPr>
        </p:nvSpPr>
        <p:spPr>
          <a:xfrm>
            <a:off x="810000" y="447188"/>
            <a:ext cx="10571998" cy="970450"/>
          </a:xfrm>
        </p:spPr>
        <p:txBody>
          <a:bodyPr/>
          <a:lstStyle/>
          <a:p>
            <a:pPr algn="ctr"/>
            <a:r>
              <a:rPr lang="es-MX" dirty="0"/>
              <a:t>INTRODUCCIÓN</a:t>
            </a:r>
          </a:p>
        </p:txBody>
      </p:sp>
      <p:pic>
        <p:nvPicPr>
          <p:cNvPr id="1026" name="Picture 2" descr="https://lh3.googleusercontent.com/I7hhDrV8Utfz7tlajGVzsqvOHyD7ZgeQrhITRQy4uLpGQdtfQZ9oDeODUkntHPR_Xf00INaAFsTOP8SHRtPLGbjEpmQjrVBBar2SMxkOSFsrXKFVc3ymvYUPRULva_vO4d5QPG1mk40">
            <a:extLst>
              <a:ext uri="{FF2B5EF4-FFF2-40B4-BE49-F238E27FC236}">
                <a16:creationId xmlns:a16="http://schemas.microsoft.com/office/drawing/2014/main" id="{9285E2DF-BAB9-4E68-92A7-D4F0905776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263" r="20283"/>
          <a:stretch/>
        </p:blipFill>
        <p:spPr bwMode="auto">
          <a:xfrm>
            <a:off x="1057274" y="2543176"/>
            <a:ext cx="3220115" cy="3700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465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943081-FF75-4A3A-8466-F58E006C4AAA}"/>
              </a:ext>
            </a:extLst>
          </p:cNvPr>
          <p:cNvSpPr>
            <a:spLocks noGrp="1"/>
          </p:cNvSpPr>
          <p:nvPr>
            <p:ph type="title"/>
          </p:nvPr>
        </p:nvSpPr>
        <p:spPr/>
        <p:txBody>
          <a:bodyPr/>
          <a:lstStyle/>
          <a:p>
            <a:pPr algn="ctr"/>
            <a:r>
              <a:rPr lang="en-US" dirty="0"/>
              <a:t>MATERIAL DESIGN COMPONENTS WEB</a:t>
            </a:r>
            <a:endParaRPr lang="es-MX" dirty="0"/>
          </a:p>
        </p:txBody>
      </p:sp>
      <p:sp>
        <p:nvSpPr>
          <p:cNvPr id="3" name="Marcador de contenido 2">
            <a:extLst>
              <a:ext uri="{FF2B5EF4-FFF2-40B4-BE49-F238E27FC236}">
                <a16:creationId xmlns:a16="http://schemas.microsoft.com/office/drawing/2014/main" id="{52158EF2-579A-42E7-A3EC-F0FCC49EEA4B}"/>
              </a:ext>
            </a:extLst>
          </p:cNvPr>
          <p:cNvSpPr>
            <a:spLocks noGrp="1"/>
          </p:cNvSpPr>
          <p:nvPr>
            <p:ph idx="1"/>
          </p:nvPr>
        </p:nvSpPr>
        <p:spPr>
          <a:xfrm>
            <a:off x="492262" y="2176424"/>
            <a:ext cx="7545051" cy="3778463"/>
          </a:xfrm>
        </p:spPr>
        <p:txBody>
          <a:bodyPr>
            <a:normAutofit fontScale="92500"/>
          </a:bodyPr>
          <a:lstStyle/>
          <a:p>
            <a:pPr marL="0" indent="0" algn="just">
              <a:buNone/>
            </a:pPr>
            <a:r>
              <a:rPr lang="es-MX" sz="2800" dirty="0"/>
              <a:t>Los componentes de material para la web (MDC Web) ayudan a los desarrolladores a ejecutar Material Design. </a:t>
            </a:r>
          </a:p>
          <a:p>
            <a:pPr marL="0" indent="0" algn="just">
              <a:buNone/>
            </a:pPr>
            <a:r>
              <a:rPr lang="es-MX" sz="2800" dirty="0"/>
              <a:t>Desarrollados por un equipo central de ingenieros y diseñadores de UX en Google, estos componentes permiten un flujo de trabajo de desarrollo confiable para construir proyectos web hermosos y funcionales.</a:t>
            </a:r>
          </a:p>
        </p:txBody>
      </p:sp>
      <p:pic>
        <p:nvPicPr>
          <p:cNvPr id="2050" name="Picture 2" descr="https://lh5.googleusercontent.com/MHEmHSX46KpzU2tn9eo2sg___ipG11riu6BvnZrd-Iej9gAN1tnhDsJW6MgIEo7xOtlrtyces3HKUq-l56X3PLKCVssX0G00_IYqOkmfv9vr8fHG6PerIc0Dhz7BE2zgsNbfSGR9H7Q">
            <a:extLst>
              <a:ext uri="{FF2B5EF4-FFF2-40B4-BE49-F238E27FC236}">
                <a16:creationId xmlns:a16="http://schemas.microsoft.com/office/drawing/2014/main" id="{7C16BF9E-EDC3-4988-9A00-B808708A95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3888" y="2416312"/>
            <a:ext cx="3298688" cy="3298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203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992D08-99E0-43A4-9EEC-D415CD5E4AE6}"/>
              </a:ext>
            </a:extLst>
          </p:cNvPr>
          <p:cNvSpPr>
            <a:spLocks noGrp="1"/>
          </p:cNvSpPr>
          <p:nvPr>
            <p:ph type="title"/>
          </p:nvPr>
        </p:nvSpPr>
        <p:spPr/>
        <p:txBody>
          <a:bodyPr/>
          <a:lstStyle/>
          <a:p>
            <a:pPr algn="ctr"/>
            <a:r>
              <a:rPr lang="en-US" dirty="0"/>
              <a:t>ENFOQUE</a:t>
            </a:r>
            <a:endParaRPr lang="es-MX" dirty="0"/>
          </a:p>
        </p:txBody>
      </p:sp>
      <p:sp>
        <p:nvSpPr>
          <p:cNvPr id="3" name="Marcador de contenido 2">
            <a:extLst>
              <a:ext uri="{FF2B5EF4-FFF2-40B4-BE49-F238E27FC236}">
                <a16:creationId xmlns:a16="http://schemas.microsoft.com/office/drawing/2014/main" id="{FB524724-7790-4C4B-9E1C-B71943F47B76}"/>
              </a:ext>
            </a:extLst>
          </p:cNvPr>
          <p:cNvSpPr>
            <a:spLocks noGrp="1"/>
          </p:cNvSpPr>
          <p:nvPr>
            <p:ph idx="1"/>
          </p:nvPr>
        </p:nvSpPr>
        <p:spPr>
          <a:xfrm>
            <a:off x="810000" y="2065094"/>
            <a:ext cx="10554574" cy="2727812"/>
          </a:xfrm>
        </p:spPr>
        <p:txBody>
          <a:bodyPr>
            <a:normAutofit/>
          </a:bodyPr>
          <a:lstStyle/>
          <a:p>
            <a:pPr marL="0" indent="0" algn="just">
              <a:buNone/>
            </a:pPr>
            <a:r>
              <a:rPr lang="es-MX" sz="2800" dirty="0"/>
              <a:t>Hay dos enfoques que puede tomar para integrar nuestros componentes en frameworks: el enfoque simple y el enfoque avanzado. Ambos tienen ventajas e desventajas y se explican a continuación.</a:t>
            </a:r>
          </a:p>
          <a:p>
            <a:pPr marL="0" indent="0" algn="just">
              <a:buNone/>
            </a:pPr>
            <a:endParaRPr lang="es-MX" sz="2800" dirty="0"/>
          </a:p>
        </p:txBody>
      </p:sp>
      <p:pic>
        <p:nvPicPr>
          <p:cNvPr id="3074" name="Picture 2" descr="https://lh5.googleusercontent.com/zm5u8hpOtVXtAd73_s59Ql_o34NaEMph3kA50mH6kwxTgmfDBnVac-wLMJ6ayiJL8wlXK9Q1KRt5eWHnh9UIcyIbEO_fBON1nqIWoQXp8fDz5osWXemxtuEsTtyR-uFYqQf2A2Ug2Z8">
            <a:extLst>
              <a:ext uri="{FF2B5EF4-FFF2-40B4-BE49-F238E27FC236}">
                <a16:creationId xmlns:a16="http://schemas.microsoft.com/office/drawing/2014/main" id="{EB1C79DD-D1F6-4B6D-AC80-963189473F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000" b="7000"/>
          <a:stretch/>
        </p:blipFill>
        <p:spPr bwMode="auto">
          <a:xfrm>
            <a:off x="2934891" y="4175918"/>
            <a:ext cx="6322217" cy="2528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447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461967-2554-462A-9839-F2A286401349}"/>
              </a:ext>
            </a:extLst>
          </p:cNvPr>
          <p:cNvSpPr>
            <a:spLocks noGrp="1"/>
          </p:cNvSpPr>
          <p:nvPr>
            <p:ph type="title"/>
          </p:nvPr>
        </p:nvSpPr>
        <p:spPr>
          <a:xfrm>
            <a:off x="810000" y="447188"/>
            <a:ext cx="10554574" cy="1210162"/>
          </a:xfrm>
        </p:spPr>
        <p:txBody>
          <a:bodyPr/>
          <a:lstStyle/>
          <a:p>
            <a:pPr algn="ctr"/>
            <a:r>
              <a:rPr lang="es-MX" dirty="0"/>
              <a:t>Enfoque Simple: Envolviendo los componentes de la vainilla de MDC Web</a:t>
            </a:r>
          </a:p>
        </p:txBody>
      </p:sp>
      <p:sp>
        <p:nvSpPr>
          <p:cNvPr id="3" name="Marcador de contenido 2">
            <a:extLst>
              <a:ext uri="{FF2B5EF4-FFF2-40B4-BE49-F238E27FC236}">
                <a16:creationId xmlns:a16="http://schemas.microsoft.com/office/drawing/2014/main" id="{24DE74A6-CAD2-4A3B-83B3-86034DD4C506}"/>
              </a:ext>
            </a:extLst>
          </p:cNvPr>
          <p:cNvSpPr>
            <a:spLocks noGrp="1"/>
          </p:cNvSpPr>
          <p:nvPr>
            <p:ph idx="1"/>
          </p:nvPr>
        </p:nvSpPr>
        <p:spPr>
          <a:xfrm>
            <a:off x="827426" y="1365037"/>
            <a:ext cx="10554574" cy="3636511"/>
          </a:xfrm>
        </p:spPr>
        <p:txBody>
          <a:bodyPr>
            <a:normAutofit/>
          </a:bodyPr>
          <a:lstStyle/>
          <a:p>
            <a:pPr marL="0" indent="0" algn="just">
              <a:buNone/>
            </a:pPr>
            <a:r>
              <a:rPr lang="es-MX" sz="2800" dirty="0"/>
              <a:t>La forma más fácil de integrar MDC Web en frameworks es usar nuestros componentes de vainilla directamente. Esto funciona bien para los frameworks que asumen que se ejecutarán dentro del contexto de un navegador.</a:t>
            </a:r>
          </a:p>
        </p:txBody>
      </p:sp>
      <p:pic>
        <p:nvPicPr>
          <p:cNvPr id="5" name="Imagen 4">
            <a:extLst>
              <a:ext uri="{FF2B5EF4-FFF2-40B4-BE49-F238E27FC236}">
                <a16:creationId xmlns:a16="http://schemas.microsoft.com/office/drawing/2014/main" id="{4AF022E6-A5A8-4F5E-BFA0-155C0C5C4058}"/>
              </a:ext>
            </a:extLst>
          </p:cNvPr>
          <p:cNvPicPr>
            <a:picLocks noChangeAspect="1"/>
          </p:cNvPicPr>
          <p:nvPr/>
        </p:nvPicPr>
        <p:blipFill>
          <a:blip r:embed="rId2"/>
          <a:stretch>
            <a:fillRect/>
          </a:stretch>
        </p:blipFill>
        <p:spPr>
          <a:xfrm>
            <a:off x="827426" y="4324396"/>
            <a:ext cx="4933949" cy="2337134"/>
          </a:xfrm>
          <a:prstGeom prst="rect">
            <a:avLst/>
          </a:prstGeom>
        </p:spPr>
      </p:pic>
      <p:pic>
        <p:nvPicPr>
          <p:cNvPr id="7" name="Imagen 6">
            <a:extLst>
              <a:ext uri="{FF2B5EF4-FFF2-40B4-BE49-F238E27FC236}">
                <a16:creationId xmlns:a16="http://schemas.microsoft.com/office/drawing/2014/main" id="{A1F193C4-746E-4488-BF75-D5F508A0F2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5477" y="4324396"/>
            <a:ext cx="4933949" cy="2337134"/>
          </a:xfrm>
          <a:prstGeom prst="rect">
            <a:avLst/>
          </a:prstGeom>
        </p:spPr>
      </p:pic>
    </p:spTree>
    <p:extLst>
      <p:ext uri="{BB962C8B-B14F-4D97-AF65-F5344CB8AC3E}">
        <p14:creationId xmlns:p14="http://schemas.microsoft.com/office/powerpoint/2010/main" val="4143167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1D39AD-0CE2-4352-A0BD-AA2020024B9F}"/>
              </a:ext>
            </a:extLst>
          </p:cNvPr>
          <p:cNvSpPr>
            <a:spLocks noGrp="1"/>
          </p:cNvSpPr>
          <p:nvPr>
            <p:ph type="title"/>
          </p:nvPr>
        </p:nvSpPr>
        <p:spPr>
          <a:xfrm>
            <a:off x="1254350" y="447188"/>
            <a:ext cx="9648450" cy="1267312"/>
          </a:xfrm>
        </p:spPr>
        <p:txBody>
          <a:bodyPr/>
          <a:lstStyle/>
          <a:p>
            <a:pPr algn="ctr"/>
            <a:r>
              <a:rPr lang="es-MX" dirty="0"/>
              <a:t>Enfoque Avanzado: Uso de fundaciones y adaptadores</a:t>
            </a:r>
          </a:p>
        </p:txBody>
      </p:sp>
      <p:sp>
        <p:nvSpPr>
          <p:cNvPr id="3" name="Marcador de contenido 2">
            <a:extLst>
              <a:ext uri="{FF2B5EF4-FFF2-40B4-BE49-F238E27FC236}">
                <a16:creationId xmlns:a16="http://schemas.microsoft.com/office/drawing/2014/main" id="{60307EAE-36FA-41D3-BF0F-2383E7B9C45E}"/>
              </a:ext>
            </a:extLst>
          </p:cNvPr>
          <p:cNvSpPr>
            <a:spLocks noGrp="1"/>
          </p:cNvSpPr>
          <p:nvPr>
            <p:ph idx="1"/>
          </p:nvPr>
        </p:nvSpPr>
        <p:spPr>
          <a:xfrm>
            <a:off x="801288" y="2218838"/>
            <a:ext cx="10554574" cy="4482000"/>
          </a:xfrm>
        </p:spPr>
        <p:txBody>
          <a:bodyPr>
            <a:noAutofit/>
          </a:bodyPr>
          <a:lstStyle/>
          <a:p>
            <a:pPr marL="0" indent="0" algn="just">
              <a:buNone/>
            </a:pPr>
            <a:r>
              <a:rPr lang="es-MX" sz="2800" dirty="0"/>
              <a:t>Muchas bibliotecas/frameworks de </a:t>
            </a:r>
            <a:r>
              <a:rPr lang="es-MX" sz="2800" dirty="0" err="1"/>
              <a:t>front-end</a:t>
            </a:r>
            <a:r>
              <a:rPr lang="es-MX" sz="2800" dirty="0"/>
              <a:t> modernos terminan dirigiéndose a algo más que un navegador web. Para estos frameworks, y para algunas arquitecturas de aplicaciones altamente avanzadas, se requiere un enfoque más robusto. </a:t>
            </a:r>
          </a:p>
          <a:p>
            <a:pPr marL="0" indent="0" algn="just">
              <a:buNone/>
            </a:pPr>
            <a:r>
              <a:rPr lang="es-MX" sz="2800" dirty="0"/>
              <a:t>Debido a la complejidad de aplicación, de momento solo utilizaremos el enfoque avanzado.</a:t>
            </a:r>
          </a:p>
        </p:txBody>
      </p:sp>
    </p:spTree>
    <p:extLst>
      <p:ext uri="{BB962C8B-B14F-4D97-AF65-F5344CB8AC3E}">
        <p14:creationId xmlns:p14="http://schemas.microsoft.com/office/powerpoint/2010/main" val="149448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1D39AD-0CE2-4352-A0BD-AA2020024B9F}"/>
              </a:ext>
            </a:extLst>
          </p:cNvPr>
          <p:cNvSpPr>
            <a:spLocks noGrp="1"/>
          </p:cNvSpPr>
          <p:nvPr>
            <p:ph type="title"/>
          </p:nvPr>
        </p:nvSpPr>
        <p:spPr>
          <a:xfrm>
            <a:off x="1254350" y="447188"/>
            <a:ext cx="9648450" cy="881550"/>
          </a:xfrm>
        </p:spPr>
        <p:txBody>
          <a:bodyPr/>
          <a:lstStyle/>
          <a:p>
            <a:pPr algn="ctr"/>
            <a:r>
              <a:rPr lang="es-MX" dirty="0"/>
              <a:t>Implementación del enfoque simple</a:t>
            </a:r>
          </a:p>
        </p:txBody>
      </p:sp>
      <p:sp>
        <p:nvSpPr>
          <p:cNvPr id="3" name="Marcador de contenido 2">
            <a:extLst>
              <a:ext uri="{FF2B5EF4-FFF2-40B4-BE49-F238E27FC236}">
                <a16:creationId xmlns:a16="http://schemas.microsoft.com/office/drawing/2014/main" id="{60307EAE-36FA-41D3-BF0F-2383E7B9C45E}"/>
              </a:ext>
            </a:extLst>
          </p:cNvPr>
          <p:cNvSpPr>
            <a:spLocks noGrp="1"/>
          </p:cNvSpPr>
          <p:nvPr>
            <p:ph idx="1"/>
          </p:nvPr>
        </p:nvSpPr>
        <p:spPr>
          <a:xfrm>
            <a:off x="801288" y="2218838"/>
            <a:ext cx="10554574" cy="4482000"/>
          </a:xfrm>
        </p:spPr>
        <p:txBody>
          <a:bodyPr>
            <a:noAutofit/>
          </a:bodyPr>
          <a:lstStyle/>
          <a:p>
            <a:pPr algn="just" fontAlgn="base">
              <a:buFont typeface="+mj-lt"/>
              <a:buAutoNum type="arabicPeriod"/>
            </a:pPr>
            <a:r>
              <a:rPr lang="es-MX" sz="2200" dirty="0"/>
              <a:t>Incluya el CSS del componente en la página de la forma que desee.</a:t>
            </a:r>
          </a:p>
          <a:p>
            <a:pPr algn="just" fontAlgn="base">
              <a:buFont typeface="+mj-lt"/>
              <a:buAutoNum type="arabicPeriod"/>
            </a:pPr>
            <a:r>
              <a:rPr lang="es-MX" sz="2200" dirty="0"/>
              <a:t>Cree un componente contenedor para el framework de su elección y agregue una propiedad que se establecerá en el valor del componente web de MDC. </a:t>
            </a:r>
          </a:p>
          <a:p>
            <a:pPr algn="just" fontAlgn="base">
              <a:buFont typeface="+mj-lt"/>
              <a:buAutoNum type="arabicPeriod"/>
            </a:pPr>
            <a:r>
              <a:rPr lang="es-MX" sz="2200" dirty="0"/>
              <a:t>Cuando el componente contenedor se inicializa, cree una instancia del componente web de MDC con un elemento raíz y asígnelo a la propiedad </a:t>
            </a:r>
            <a:r>
              <a:rPr lang="es-MX" sz="2200" dirty="0" err="1"/>
              <a:t>mdcComponent</a:t>
            </a:r>
            <a:r>
              <a:rPr lang="es-MX" sz="2200" dirty="0"/>
              <a:t>.</a:t>
            </a:r>
          </a:p>
          <a:p>
            <a:pPr algn="just" fontAlgn="base">
              <a:buFont typeface="+mj-lt"/>
              <a:buAutoNum type="arabicPeriod"/>
            </a:pPr>
            <a:r>
              <a:rPr lang="es-MX" sz="2200" dirty="0"/>
              <a:t>Cuando el componente del contenedor se destruye (por ejemplo, se desvincula y se separa del DOM), llame a </a:t>
            </a:r>
            <a:r>
              <a:rPr lang="es-MX" sz="2200" dirty="0" err="1"/>
              <a:t>mdcComponent.destroy</a:t>
            </a:r>
            <a:r>
              <a:rPr lang="es-MX" sz="2200" dirty="0"/>
              <a:t> () para limpiar el componente web de MDC.</a:t>
            </a:r>
          </a:p>
        </p:txBody>
      </p:sp>
    </p:spTree>
    <p:extLst>
      <p:ext uri="{BB962C8B-B14F-4D97-AF65-F5344CB8AC3E}">
        <p14:creationId xmlns:p14="http://schemas.microsoft.com/office/powerpoint/2010/main" val="13974836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Ci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Citable</Template>
  <TotalTime>43</TotalTime>
  <Words>352</Words>
  <Application>Microsoft Office PowerPoint</Application>
  <PresentationFormat>Panorámica</PresentationFormat>
  <Paragraphs>19</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Century Gothic</vt:lpstr>
      <vt:lpstr>Wingdings 2</vt:lpstr>
      <vt:lpstr>Citable</vt:lpstr>
      <vt:lpstr>Integrating MDC Web into Frameworks</vt:lpstr>
      <vt:lpstr>INTRODUCCIÓN</vt:lpstr>
      <vt:lpstr>MATERIAL DESIGN COMPONENTS WEB</vt:lpstr>
      <vt:lpstr>ENFOQUE</vt:lpstr>
      <vt:lpstr>Enfoque Simple: Envolviendo los componentes de la vainilla de MDC Web</vt:lpstr>
      <vt:lpstr>Enfoque Avanzado: Uso de fundaciones y adaptadores</vt:lpstr>
      <vt:lpstr>Implementación del enfoque simple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Integrating MDC Web into Frameworks</dc:title>
  <dc:creator>Alejandro Zepeda</dc:creator>
  <cp:lastModifiedBy>Alejandro Zepeda</cp:lastModifiedBy>
  <cp:revision>6</cp:revision>
  <dcterms:created xsi:type="dcterms:W3CDTF">2018-11-29T16:43:57Z</dcterms:created>
  <dcterms:modified xsi:type="dcterms:W3CDTF">2018-11-29T17:27:56Z</dcterms:modified>
</cp:coreProperties>
</file>