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774"/>
  </p:normalViewPr>
  <p:slideViewPr>
    <p:cSldViewPr snapToGrid="0">
      <p:cViewPr>
        <p:scale>
          <a:sx n="100" d="100"/>
          <a:sy n="100" d="100"/>
        </p:scale>
        <p:origin x="-880" y="-80"/>
      </p:cViewPr>
      <p:guideLst>
        <p:guide orient="horz" pos="3032"/>
        <p:guide pos="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5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xmlns:p14="http://schemas.microsoft.com/office/powerpoint/2010/main"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90500" y="584200"/>
            <a:ext cx="9575799" cy="6444138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sp>
        <p:nvSpPr>
          <p:cNvPr id="62" name="Shape 62"/>
          <p:cNvSpPr/>
          <p:nvPr/>
        </p:nvSpPr>
        <p:spPr>
          <a:xfrm flipH="1" flipV="1">
            <a:off x="2476501" y="698500"/>
            <a:ext cx="17436" cy="6312576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545600" y="635060"/>
            <a:ext cx="1255366" cy="2309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" b="1" dirty="0">
                <a:solidFill>
                  <a:srgbClr val="4277BB"/>
                </a:solidFill>
              </a:rPr>
              <a:t>PUBLIC NETWORK</a:t>
            </a:r>
          </a:p>
        </p:txBody>
      </p:sp>
      <p:sp>
        <p:nvSpPr>
          <p:cNvPr id="64" name="Shape 64"/>
          <p:cNvSpPr/>
          <p:nvPr/>
        </p:nvSpPr>
        <p:spPr>
          <a:xfrm>
            <a:off x="2601912" y="635060"/>
            <a:ext cx="115416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" b="1" dirty="0">
                <a:solidFill>
                  <a:srgbClr val="4277BB"/>
                </a:solidFill>
              </a:rPr>
              <a:t>CLOUD </a:t>
            </a:r>
            <a:r>
              <a:rPr sz="1000" b="1" dirty="0" smtClean="0">
                <a:solidFill>
                  <a:srgbClr val="4277BB"/>
                </a:solidFill>
              </a:rPr>
              <a:t>NETWORK</a:t>
            </a:r>
            <a:r>
              <a:rPr lang="en-US" sz="1000" b="1" dirty="0" smtClean="0">
                <a:solidFill>
                  <a:srgbClr val="4277BB"/>
                </a:solidFill>
              </a:rPr>
              <a:t> 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65" name="Shape 65"/>
          <p:cNvSpPr/>
          <p:nvPr/>
        </p:nvSpPr>
        <p:spPr>
          <a:xfrm>
            <a:off x="7434977" y="635060"/>
            <a:ext cx="125675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PRIVATE NETWORK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66" name="Shape 66"/>
          <p:cNvSpPr/>
          <p:nvPr/>
        </p:nvSpPr>
        <p:spPr>
          <a:xfrm flipV="1">
            <a:off x="7336098" y="609600"/>
            <a:ext cx="4502" cy="6413598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71" name="Group 239"/>
          <p:cNvGrpSpPr/>
          <p:nvPr/>
        </p:nvGrpSpPr>
        <p:grpSpPr>
          <a:xfrm>
            <a:off x="1091215" y="2463800"/>
            <a:ext cx="1166986" cy="943949"/>
            <a:chOff x="-229874" y="9504"/>
            <a:chExt cx="1166985" cy="943947"/>
          </a:xfrm>
        </p:grpSpPr>
        <p:sp>
          <p:nvSpPr>
            <p:cNvPr id="72" name="Shape 237"/>
            <p:cNvSpPr/>
            <p:nvPr/>
          </p:nvSpPr>
          <p:spPr>
            <a:xfrm>
              <a:off x="1694" y="950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3" name="Shape 238"/>
            <p:cNvSpPr/>
            <p:nvPr/>
          </p:nvSpPr>
          <p:spPr>
            <a:xfrm>
              <a:off x="-229874" y="707231"/>
              <a:ext cx="1166985" cy="24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Browser/</a:t>
              </a:r>
              <a:r>
                <a:rPr lang="en-US" sz="800" b="1" dirty="0" err="1" smtClean="0">
                  <a:solidFill>
                    <a:srgbClr val="4277BB"/>
                  </a:solidFill>
                </a:rPr>
                <a:t>nodeRED</a:t>
              </a:r>
              <a:r>
                <a:rPr lang="en-US" sz="800" b="1" dirty="0" smtClean="0">
                  <a:solidFill>
                    <a:srgbClr val="4277BB"/>
                  </a:solidFill>
                </a:rPr>
                <a:t> UI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(Web Client Dashboard)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sp>
        <p:nvSpPr>
          <p:cNvPr id="94" name="Shape 64"/>
          <p:cNvSpPr/>
          <p:nvPr/>
        </p:nvSpPr>
        <p:spPr>
          <a:xfrm>
            <a:off x="5243512" y="660460"/>
            <a:ext cx="126123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BLUEMIX SERVICES</a:t>
            </a:r>
            <a:endParaRPr sz="1000" b="1" dirty="0">
              <a:solidFill>
                <a:srgbClr val="4277BB"/>
              </a:solidFill>
            </a:endParaRPr>
          </a:p>
        </p:txBody>
      </p:sp>
      <p:grpSp>
        <p:nvGrpSpPr>
          <p:cNvPr id="101" name="Group 228"/>
          <p:cNvGrpSpPr/>
          <p:nvPr/>
        </p:nvGrpSpPr>
        <p:grpSpPr>
          <a:xfrm>
            <a:off x="1015065" y="1244600"/>
            <a:ext cx="1372171" cy="833512"/>
            <a:chOff x="-133398" y="0"/>
            <a:chExt cx="1372170" cy="833510"/>
          </a:xfrm>
        </p:grpSpPr>
        <p:sp>
          <p:nvSpPr>
            <p:cNvPr id="102" name="Shape 224"/>
            <p:cNvSpPr/>
            <p:nvPr/>
          </p:nvSpPr>
          <p:spPr>
            <a:xfrm>
              <a:off x="19023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03" name="Group 227"/>
            <p:cNvGrpSpPr/>
            <p:nvPr/>
          </p:nvGrpSpPr>
          <p:grpSpPr>
            <a:xfrm>
              <a:off x="-133398" y="176869"/>
              <a:ext cx="1372170" cy="656641"/>
              <a:chOff x="-118993" y="164126"/>
              <a:chExt cx="1372169" cy="656640"/>
            </a:xfrm>
          </p:grpSpPr>
          <p:pic>
            <p:nvPicPr>
              <p:cNvPr id="104" name="_-05.png"/>
              <p:cNvPicPr/>
              <p:nvPr/>
            </p:nvPicPr>
            <p:blipFill>
              <a:blip r:embed="rId3">
                <a:extLst/>
              </a:blip>
              <a:srcRect l="23064" t="23206" r="23064" b="23206"/>
              <a:stretch>
                <a:fillRect/>
              </a:stretch>
            </p:blipFill>
            <p:spPr>
              <a:xfrm>
                <a:off x="367768" y="164126"/>
                <a:ext cx="380996" cy="37898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05" name="Shape 226"/>
              <p:cNvSpPr/>
              <p:nvPr/>
            </p:nvSpPr>
            <p:spPr>
              <a:xfrm>
                <a:off x="-118993" y="697656"/>
                <a:ext cx="1372169" cy="12311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Raspberry Pi with </a:t>
                </a:r>
                <a:r>
                  <a:rPr lang="en-US" sz="800" b="1" dirty="0" err="1" smtClean="0">
                    <a:solidFill>
                      <a:srgbClr val="4277BB"/>
                    </a:solidFill>
                  </a:rPr>
                  <a:t>SenseHat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127" name="Straight Connector 126"/>
          <p:cNvCxnSpPr/>
          <p:nvPr/>
        </p:nvCxnSpPr>
        <p:spPr>
          <a:xfrm>
            <a:off x="4864100" y="2997200"/>
            <a:ext cx="25400" cy="290830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Arrow Connector 133"/>
          <p:cNvCxnSpPr/>
          <p:nvPr/>
        </p:nvCxnSpPr>
        <p:spPr>
          <a:xfrm>
            <a:off x="4876800" y="3937000"/>
            <a:ext cx="914400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6" name="Straight Arrow Connector 135"/>
          <p:cNvCxnSpPr/>
          <p:nvPr/>
        </p:nvCxnSpPr>
        <p:spPr>
          <a:xfrm>
            <a:off x="4889500" y="4991100"/>
            <a:ext cx="901700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Arrow Connector 137"/>
          <p:cNvCxnSpPr/>
          <p:nvPr/>
        </p:nvCxnSpPr>
        <p:spPr>
          <a:xfrm>
            <a:off x="4902200" y="5892800"/>
            <a:ext cx="876300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" name="Straight Connector 141"/>
          <p:cNvCxnSpPr/>
          <p:nvPr/>
        </p:nvCxnSpPr>
        <p:spPr>
          <a:xfrm>
            <a:off x="4521200" y="3009900"/>
            <a:ext cx="3556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5" name="Straight Connector 154"/>
          <p:cNvCxnSpPr/>
          <p:nvPr/>
        </p:nvCxnSpPr>
        <p:spPr>
          <a:xfrm>
            <a:off x="2057400" y="1600200"/>
            <a:ext cx="20447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0" name="Straight Arrow Connector 159"/>
          <p:cNvCxnSpPr/>
          <p:nvPr/>
        </p:nvCxnSpPr>
        <p:spPr>
          <a:xfrm>
            <a:off x="4114800" y="1587500"/>
            <a:ext cx="12700" cy="93980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2" name="Straight Arrow Connector 161"/>
          <p:cNvCxnSpPr/>
          <p:nvPr/>
        </p:nvCxnSpPr>
        <p:spPr>
          <a:xfrm>
            <a:off x="2032000" y="2895600"/>
            <a:ext cx="1778000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5" name="Group 94"/>
          <p:cNvGrpSpPr/>
          <p:nvPr/>
        </p:nvGrpSpPr>
        <p:grpSpPr>
          <a:xfrm>
            <a:off x="5819735" y="4590057"/>
            <a:ext cx="707232" cy="953452"/>
            <a:chOff x="514081" y="3294657"/>
            <a:chExt cx="707232" cy="953452"/>
          </a:xfrm>
        </p:grpSpPr>
        <p:sp>
          <p:nvSpPr>
            <p:cNvPr id="96" name="Shape 558"/>
            <p:cNvSpPr/>
            <p:nvPr/>
          </p:nvSpPr>
          <p:spPr>
            <a:xfrm>
              <a:off x="514081" y="3294657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Shape 564"/>
            <p:cNvSpPr/>
            <p:nvPr/>
          </p:nvSpPr>
          <p:spPr>
            <a:xfrm>
              <a:off x="579156" y="4001888"/>
              <a:ext cx="577081" cy="246221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r>
                <a:rPr sz="800" b="1" dirty="0">
                  <a:solidFill>
                    <a:schemeClr val="accent1"/>
                  </a:solidFill>
                  <a:latin typeface="Helvetica"/>
                  <a:ea typeface="Helvetica"/>
                  <a:cs typeface="Helvetica"/>
                  <a:sym typeface="Helvetica"/>
                </a:rPr>
                <a:t>CLOUDANT</a:t>
              </a:r>
            </a:p>
            <a:p>
              <a:pPr lvl="0">
                <a:defRPr sz="1800"/>
              </a:pPr>
              <a:r>
                <a:rPr sz="800" b="1" dirty="0">
                  <a:solidFill>
                    <a:schemeClr val="accent1"/>
                  </a:solidFill>
                  <a:latin typeface="Helvetica"/>
                  <a:ea typeface="Helvetica"/>
                  <a:cs typeface="Helvetica"/>
                  <a:sym typeface="Helvetica"/>
                </a:rPr>
                <a:t>NOSQL DB</a:t>
              </a:r>
            </a:p>
          </p:txBody>
        </p:sp>
        <p:pic>
          <p:nvPicPr>
            <p:cNvPr id="98" name="cloudant50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22130" y="3402458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5651500"/>
            <a:ext cx="762000" cy="736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08257" y="6440388"/>
            <a:ext cx="643604" cy="20245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 err="1" smtClean="0">
                <a:ln>
                  <a:noFill/>
                </a:ln>
                <a:solidFill>
                  <a:srgbClr val="0365C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IoT</a:t>
            </a:r>
            <a:r>
              <a:rPr kumimoji="0" lang="en-US" sz="800" b="1" i="0" u="none" strike="noStrike" cap="none" spc="0" normalizeH="0" baseline="0" dirty="0" smtClean="0">
                <a:ln>
                  <a:noFill/>
                </a:ln>
                <a:solidFill>
                  <a:srgbClr val="0365C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Platform</a:t>
            </a:r>
            <a:endParaRPr kumimoji="0" lang="en-US" sz="800" b="1" i="0" u="none" strike="noStrike" cap="none" spc="0" normalizeH="0" baseline="0" dirty="0">
              <a:ln>
                <a:noFill/>
              </a:ln>
              <a:solidFill>
                <a:srgbClr val="0365C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2540000"/>
            <a:ext cx="762000" cy="74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15534" y="3252688"/>
            <a:ext cx="579484" cy="20245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Node-RED</a:t>
            </a:r>
            <a:endParaRPr kumimoji="0" lang="en-US" sz="80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8500" y="3467100"/>
            <a:ext cx="749300" cy="711200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5979842" y="4154388"/>
            <a:ext cx="464068" cy="20245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DashDB</a:t>
            </a:r>
            <a:endParaRPr kumimoji="0" lang="en-US" sz="80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949" y="115044"/>
            <a:ext cx="8684267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STSA WORKSHOP</a:t>
            </a:r>
            <a:r>
              <a:rPr kumimoji="0" lang="en-US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#1:   </a:t>
            </a:r>
            <a:r>
              <a:rPr kumimoji="0" lang="en-US" sz="1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Transform Products &amp; Services with Intelligent Connected Devices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White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2017-06-05T12:40:09Z</dcterms:modified>
  <cp:category/>
</cp:coreProperties>
</file>