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4320000" cx="7560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Open Sans ExtraBold"/>
      <p:bold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61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61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ExtraBold-bold.fntdata"/><Relationship Id="rId22" Type="http://schemas.openxmlformats.org/officeDocument/2006/relationships/font" Target="fonts/RobotoMono-regular.fntdata"/><Relationship Id="rId21" Type="http://schemas.openxmlformats.org/officeDocument/2006/relationships/font" Target="fonts/OpenSansExtraBold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428927" y="685800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428927" y="685800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d9469b206_0_81:notes"/>
          <p:cNvSpPr/>
          <p:nvPr>
            <p:ph idx="2" type="sldImg"/>
          </p:nvPr>
        </p:nvSpPr>
        <p:spPr>
          <a:xfrm>
            <a:off x="428927" y="685800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d9469b20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d9469b206_0_0:notes"/>
          <p:cNvSpPr/>
          <p:nvPr>
            <p:ph idx="2" type="sldImg"/>
          </p:nvPr>
        </p:nvSpPr>
        <p:spPr>
          <a:xfrm>
            <a:off x="428927" y="685800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d9469b2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d9469b206_0_5:notes"/>
          <p:cNvSpPr/>
          <p:nvPr>
            <p:ph idx="2" type="sldImg"/>
          </p:nvPr>
        </p:nvSpPr>
        <p:spPr>
          <a:xfrm>
            <a:off x="428927" y="685800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d9469b2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d9469b206_0_10:notes"/>
          <p:cNvSpPr/>
          <p:nvPr>
            <p:ph idx="2" type="sldImg"/>
          </p:nvPr>
        </p:nvSpPr>
        <p:spPr>
          <a:xfrm>
            <a:off x="428927" y="685800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d9469b2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d9469b206_0_36:notes"/>
          <p:cNvSpPr/>
          <p:nvPr>
            <p:ph idx="2" type="sldImg"/>
          </p:nvPr>
        </p:nvSpPr>
        <p:spPr>
          <a:xfrm>
            <a:off x="428927" y="685800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d9469b20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d9469b206_0_43:notes"/>
          <p:cNvSpPr/>
          <p:nvPr>
            <p:ph idx="2" type="sldImg"/>
          </p:nvPr>
        </p:nvSpPr>
        <p:spPr>
          <a:xfrm>
            <a:off x="428927" y="685800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d9469b20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d9469b206_0_52:notes"/>
          <p:cNvSpPr/>
          <p:nvPr>
            <p:ph idx="2" type="sldImg"/>
          </p:nvPr>
        </p:nvSpPr>
        <p:spPr>
          <a:xfrm>
            <a:off x="428927" y="685800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d9469b20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d9469b206_0_60:notes"/>
          <p:cNvSpPr/>
          <p:nvPr>
            <p:ph idx="2" type="sldImg"/>
          </p:nvPr>
        </p:nvSpPr>
        <p:spPr>
          <a:xfrm>
            <a:off x="428927" y="685800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d9469b2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d9469b206_0_71:notes"/>
          <p:cNvSpPr/>
          <p:nvPr>
            <p:ph idx="2" type="sldImg"/>
          </p:nvPr>
        </p:nvSpPr>
        <p:spPr>
          <a:xfrm>
            <a:off x="428927" y="685800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d9469b20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625365"/>
            <a:ext cx="7044600" cy="1724100"/>
          </a:xfrm>
          <a:prstGeom prst="rect">
            <a:avLst/>
          </a:prstGeom>
        </p:spPr>
        <p:txBody>
          <a:bodyPr anchorCtr="0" anchor="b" bIns="73600" lIns="73600" spcFirstLastPara="1" rIns="73600" wrap="square" tIns="736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2380367"/>
            <a:ext cx="7044600" cy="6657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3916613"/>
            <a:ext cx="453600" cy="330600"/>
          </a:xfrm>
          <a:prstGeom prst="rect">
            <a:avLst/>
          </a:prstGeom>
        </p:spPr>
        <p:txBody>
          <a:bodyPr anchorCtr="0" anchor="ctr" bIns="73600" lIns="73600" spcFirstLastPara="1" rIns="73600" wrap="square" tIns="73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929029"/>
            <a:ext cx="7044600" cy="1649100"/>
          </a:xfrm>
          <a:prstGeom prst="rect">
            <a:avLst/>
          </a:prstGeom>
        </p:spPr>
        <p:txBody>
          <a:bodyPr anchorCtr="0" anchor="b" bIns="73600" lIns="73600" spcFirstLastPara="1" rIns="73600" wrap="square" tIns="736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1pPr>
            <a:lvl2pPr lvl="1" algn="ctr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2pPr>
            <a:lvl3pPr lvl="2" algn="ctr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3pPr>
            <a:lvl4pPr lvl="3" algn="ctr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4pPr>
            <a:lvl5pPr lvl="4" algn="ctr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5pPr>
            <a:lvl6pPr lvl="5" algn="ctr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6pPr>
            <a:lvl7pPr lvl="6" algn="ctr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7pPr>
            <a:lvl8pPr lvl="7" algn="ctr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8pPr>
            <a:lvl9pPr lvl="8" algn="ctr">
              <a:spcBef>
                <a:spcPts val="0"/>
              </a:spcBef>
              <a:spcAft>
                <a:spcPts val="0"/>
              </a:spcAft>
              <a:buSzPts val="9700"/>
              <a:buNone/>
              <a:defRPr sz="9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2647538"/>
            <a:ext cx="7044600" cy="10926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3916613"/>
            <a:ext cx="453600" cy="330600"/>
          </a:xfrm>
          <a:prstGeom prst="rect">
            <a:avLst/>
          </a:prstGeom>
        </p:spPr>
        <p:txBody>
          <a:bodyPr anchorCtr="0" anchor="ctr" bIns="73600" lIns="73600" spcFirstLastPara="1" rIns="73600" wrap="square" tIns="73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3916613"/>
            <a:ext cx="453600" cy="330600"/>
          </a:xfrm>
          <a:prstGeom prst="rect">
            <a:avLst/>
          </a:prstGeom>
        </p:spPr>
        <p:txBody>
          <a:bodyPr anchorCtr="0" anchor="ctr" bIns="73600" lIns="73600" spcFirstLastPara="1" rIns="73600" wrap="square" tIns="73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1806488"/>
            <a:ext cx="7044600" cy="707100"/>
          </a:xfrm>
          <a:prstGeom prst="rect">
            <a:avLst/>
          </a:prstGeom>
        </p:spPr>
        <p:txBody>
          <a:bodyPr anchorCtr="0" anchor="ctr" bIns="73600" lIns="73600" spcFirstLastPara="1" rIns="73600" wrap="square" tIns="736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3916613"/>
            <a:ext cx="453600" cy="330600"/>
          </a:xfrm>
          <a:prstGeom prst="rect">
            <a:avLst/>
          </a:prstGeom>
        </p:spPr>
        <p:txBody>
          <a:bodyPr anchorCtr="0" anchor="ctr" bIns="73600" lIns="73600" spcFirstLastPara="1" rIns="73600" wrap="square" tIns="73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373774"/>
            <a:ext cx="7044600" cy="4809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967958"/>
            <a:ext cx="7044600" cy="28695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3916613"/>
            <a:ext cx="453600" cy="330600"/>
          </a:xfrm>
          <a:prstGeom prst="rect">
            <a:avLst/>
          </a:prstGeom>
        </p:spPr>
        <p:txBody>
          <a:bodyPr anchorCtr="0" anchor="ctr" bIns="73600" lIns="73600" spcFirstLastPara="1" rIns="73600" wrap="square" tIns="73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373774"/>
            <a:ext cx="7044600" cy="4809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967958"/>
            <a:ext cx="3306900" cy="28695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967958"/>
            <a:ext cx="3306900" cy="28695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3916613"/>
            <a:ext cx="453600" cy="330600"/>
          </a:xfrm>
          <a:prstGeom prst="rect">
            <a:avLst/>
          </a:prstGeom>
        </p:spPr>
        <p:txBody>
          <a:bodyPr anchorCtr="0" anchor="ctr" bIns="73600" lIns="73600" spcFirstLastPara="1" rIns="73600" wrap="square" tIns="73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373774"/>
            <a:ext cx="7044600" cy="4809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3916613"/>
            <a:ext cx="453600" cy="330600"/>
          </a:xfrm>
          <a:prstGeom prst="rect">
            <a:avLst/>
          </a:prstGeom>
        </p:spPr>
        <p:txBody>
          <a:bodyPr anchorCtr="0" anchor="ctr" bIns="73600" lIns="73600" spcFirstLastPara="1" rIns="73600" wrap="square" tIns="73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466646"/>
            <a:ext cx="2321700" cy="634800"/>
          </a:xfrm>
          <a:prstGeom prst="rect">
            <a:avLst/>
          </a:prstGeom>
        </p:spPr>
        <p:txBody>
          <a:bodyPr anchorCtr="0" anchor="b" bIns="73600" lIns="73600" spcFirstLastPara="1" rIns="73600" wrap="square" tIns="73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1167118"/>
            <a:ext cx="2321700" cy="26703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3916613"/>
            <a:ext cx="453600" cy="330600"/>
          </a:xfrm>
          <a:prstGeom prst="rect">
            <a:avLst/>
          </a:prstGeom>
        </p:spPr>
        <p:txBody>
          <a:bodyPr anchorCtr="0" anchor="ctr" bIns="73600" lIns="73600" spcFirstLastPara="1" rIns="73600" wrap="square" tIns="73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378079"/>
            <a:ext cx="5264700" cy="3435900"/>
          </a:xfrm>
          <a:prstGeom prst="rect">
            <a:avLst/>
          </a:prstGeom>
        </p:spPr>
        <p:txBody>
          <a:bodyPr anchorCtr="0" anchor="ctr" bIns="73600" lIns="73600" spcFirstLastPara="1" rIns="73600" wrap="square" tIns="73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3916613"/>
            <a:ext cx="453600" cy="330600"/>
          </a:xfrm>
          <a:prstGeom prst="rect">
            <a:avLst/>
          </a:prstGeom>
        </p:spPr>
        <p:txBody>
          <a:bodyPr anchorCtr="0" anchor="ctr" bIns="73600" lIns="73600" spcFirstLastPara="1" rIns="73600" wrap="square" tIns="73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105"/>
            <a:ext cx="3780000" cy="43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73600" lIns="73600" spcFirstLastPara="1" rIns="73600" wrap="square" tIns="7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1035738"/>
            <a:ext cx="3344400" cy="1245000"/>
          </a:xfrm>
          <a:prstGeom prst="rect">
            <a:avLst/>
          </a:prstGeom>
        </p:spPr>
        <p:txBody>
          <a:bodyPr anchorCtr="0" anchor="b" bIns="73600" lIns="73600" spcFirstLastPara="1" rIns="73600" wrap="square" tIns="736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2354289"/>
            <a:ext cx="3344400" cy="10374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608147"/>
            <a:ext cx="3172500" cy="3103500"/>
          </a:xfrm>
          <a:prstGeom prst="rect">
            <a:avLst/>
          </a:prstGeom>
        </p:spPr>
        <p:txBody>
          <a:bodyPr anchorCtr="0" anchor="ctr" bIns="73600" lIns="73600" spcFirstLastPara="1" rIns="73600" wrap="square" tIns="7360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3916613"/>
            <a:ext cx="453600" cy="330600"/>
          </a:xfrm>
          <a:prstGeom prst="rect">
            <a:avLst/>
          </a:prstGeom>
        </p:spPr>
        <p:txBody>
          <a:bodyPr anchorCtr="0" anchor="ctr" bIns="73600" lIns="73600" spcFirstLastPara="1" rIns="73600" wrap="square" tIns="73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3553239"/>
            <a:ext cx="4959600" cy="508200"/>
          </a:xfrm>
          <a:prstGeom prst="rect">
            <a:avLst/>
          </a:prstGeom>
        </p:spPr>
        <p:txBody>
          <a:bodyPr anchorCtr="0" anchor="ctr" bIns="73600" lIns="73600" spcFirstLastPara="1" rIns="73600" wrap="square" tIns="736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3916613"/>
            <a:ext cx="453600" cy="330600"/>
          </a:xfrm>
          <a:prstGeom prst="rect">
            <a:avLst/>
          </a:prstGeom>
        </p:spPr>
        <p:txBody>
          <a:bodyPr anchorCtr="0" anchor="ctr" bIns="73600" lIns="73600" spcFirstLastPara="1" rIns="73600" wrap="square" tIns="73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373774"/>
            <a:ext cx="70446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3600" lIns="73600" spcFirstLastPara="1" rIns="73600" wrap="square" tIns="73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967958"/>
            <a:ext cx="7044600" cy="28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73600" lIns="73600" spcFirstLastPara="1" rIns="73600" wrap="square" tIns="73600">
            <a:norm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3916613"/>
            <a:ext cx="4536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600" lIns="73600" spcFirstLastPara="1" rIns="73600" wrap="square" tIns="73600">
            <a:normAutofit/>
          </a:bodyPr>
          <a:lstStyle>
            <a:lvl1pPr lvl="0" algn="r">
              <a:buNone/>
              <a:defRPr sz="800">
                <a:solidFill>
                  <a:schemeClr val="dk2"/>
                </a:solidFill>
              </a:defRPr>
            </a:lvl1pPr>
            <a:lvl2pPr lvl="1" algn="r">
              <a:buNone/>
              <a:defRPr sz="800">
                <a:solidFill>
                  <a:schemeClr val="dk2"/>
                </a:solidFill>
              </a:defRPr>
            </a:lvl2pPr>
            <a:lvl3pPr lvl="2" algn="r">
              <a:buNone/>
              <a:defRPr sz="800">
                <a:solidFill>
                  <a:schemeClr val="dk2"/>
                </a:solidFill>
              </a:defRPr>
            </a:lvl3pPr>
            <a:lvl4pPr lvl="3" algn="r">
              <a:buNone/>
              <a:defRPr sz="800">
                <a:solidFill>
                  <a:schemeClr val="dk2"/>
                </a:solidFill>
              </a:defRPr>
            </a:lvl4pPr>
            <a:lvl5pPr lvl="4" algn="r">
              <a:buNone/>
              <a:defRPr sz="800">
                <a:solidFill>
                  <a:schemeClr val="dk2"/>
                </a:solidFill>
              </a:defRPr>
            </a:lvl5pPr>
            <a:lvl6pPr lvl="5" algn="r">
              <a:buNone/>
              <a:defRPr sz="800">
                <a:solidFill>
                  <a:schemeClr val="dk2"/>
                </a:solidFill>
              </a:defRPr>
            </a:lvl6pPr>
            <a:lvl7pPr lvl="6" algn="r">
              <a:buNone/>
              <a:defRPr sz="800">
                <a:solidFill>
                  <a:schemeClr val="dk2"/>
                </a:solidFill>
              </a:defRPr>
            </a:lvl7pPr>
            <a:lvl8pPr lvl="7" algn="r">
              <a:buNone/>
              <a:defRPr sz="800">
                <a:solidFill>
                  <a:schemeClr val="dk2"/>
                </a:solidFill>
              </a:defRPr>
            </a:lvl8pPr>
            <a:lvl9pPr lvl="8" algn="r">
              <a:buNone/>
              <a:defRPr sz="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38700" y="2812150"/>
            <a:ext cx="3810600" cy="686100"/>
          </a:xfrm>
          <a:prstGeom prst="rect">
            <a:avLst/>
          </a:prstGeom>
        </p:spPr>
        <p:txBody>
          <a:bodyPr anchorCtr="0" anchor="b" bIns="73600" lIns="73600" spcFirstLastPara="1" rIns="73600" wrap="square" tIns="7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2E4C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Proyecto Programación</a:t>
            </a:r>
            <a:endParaRPr sz="1800">
              <a:solidFill>
                <a:srgbClr val="002E4C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438700" y="3443100"/>
            <a:ext cx="3810600" cy="5997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2E4C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Alejandro Garcia-Mauriño Salas </a:t>
            </a:r>
            <a:endParaRPr sz="1500">
              <a:solidFill>
                <a:srgbClr val="002E4C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2E4C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Antonio Moro del Toro</a:t>
            </a:r>
            <a:endParaRPr sz="1500">
              <a:solidFill>
                <a:srgbClr val="002E4C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12" y="2440012"/>
            <a:ext cx="2191498" cy="62707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3086000" y="2501650"/>
            <a:ext cx="29700" cy="15039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69075" y="43950"/>
            <a:ext cx="7308600" cy="37998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Botón de insertar: </a:t>
            </a:r>
            <a:r>
              <a:rPr lang="es" sz="1100">
                <a:solidFill>
                  <a:schemeClr val="dk1"/>
                </a:solidFill>
              </a:rPr>
              <a:t>Al pulsar el botón, se recoge la información de los campos, se conecta a la base de datos usando la clase ConexionMySQL.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Inserción en la base de datos:</a:t>
            </a:r>
            <a:r>
              <a:rPr lang="es" sz="1100">
                <a:solidFill>
                  <a:schemeClr val="dk1"/>
                </a:solidFill>
              </a:rPr>
              <a:t> Construí una consulta SQL INSERT para añadir un nuevo libro a la tabla libros.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Fondo con imagen: </a:t>
            </a:r>
            <a:r>
              <a:rPr lang="es" sz="1100">
                <a:solidFill>
                  <a:schemeClr val="dk1"/>
                </a:solidFill>
              </a:rPr>
              <a:t>Se añade un JLabel con una imagen de fondo que cubre toda la ventana.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8100"/>
            <a:ext cx="5756399" cy="4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75" y="1120275"/>
            <a:ext cx="6399975" cy="3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00" y="2006363"/>
            <a:ext cx="66294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57705" y="373774"/>
            <a:ext cx="7044600" cy="4809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000"/>
              <a:t>Clase ConexionMySQL</a:t>
            </a:r>
            <a:endParaRPr b="1" i="1" sz="20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57705" y="967958"/>
            <a:ext cx="7044600" cy="28695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Sirve para conectar y gestionar una base de datos MySQL desde Java.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00" y="1286675"/>
            <a:ext cx="4282325" cy="28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100" y="1286673"/>
            <a:ext cx="2428875" cy="26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57705" y="373774"/>
            <a:ext cx="7044600" cy="4809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s" sz="1200"/>
              <a:t>Funciones principales</a:t>
            </a:r>
            <a:endParaRPr b="1" sz="1200"/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 sz="1000"/>
              <a:t>Constructor</a:t>
            </a:r>
            <a:r>
              <a:rPr lang="es" sz="1000"/>
              <a:t>: Recibe usuario, contraseña y nombre de base de datos.</a:t>
            </a:r>
            <a:br>
              <a:rPr lang="es" sz="1000"/>
            </a:br>
            <a:endParaRPr sz="10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conectar()</a:t>
            </a:r>
            <a:r>
              <a:rPr b="1" lang="es" sz="1000"/>
              <a:t>:</a:t>
            </a:r>
            <a:r>
              <a:rPr lang="es" sz="1000"/>
              <a:t> Establece la conexión con MySQL usando zona horaria.</a:t>
            </a:r>
            <a:br>
              <a:rPr lang="es" sz="1000"/>
            </a:br>
            <a:endParaRPr sz="10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desconectar()</a:t>
            </a:r>
            <a:r>
              <a:rPr lang="es" sz="1000"/>
              <a:t>: Cierra la conexión si está abierta.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000"/>
            </a:br>
            <a:endParaRPr sz="1000"/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ejecutarSelect()</a:t>
            </a:r>
            <a:r>
              <a:rPr lang="es" sz="1000"/>
              <a:t>: Ejecuta consultas tipo </a:t>
            </a:r>
            <a:r>
              <a:rPr lang="es" sz="1000"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s" sz="1000"/>
              <a:t> y devuelve resultados.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000"/>
            </a:br>
            <a:endParaRPr sz="1000"/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 sz="1000">
                <a:latin typeface="Roboto Mono"/>
                <a:ea typeface="Roboto Mono"/>
                <a:cs typeface="Roboto Mono"/>
                <a:sym typeface="Roboto Mono"/>
              </a:rPr>
              <a:t>ejecutarInsertDeleteUpdate()</a:t>
            </a:r>
            <a:r>
              <a:rPr lang="es" sz="1000"/>
              <a:t>: Ejecuta </a:t>
            </a:r>
            <a:r>
              <a:rPr lang="es" sz="1000"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s" sz="1000"/>
              <a:t>, </a:t>
            </a:r>
            <a:r>
              <a:rPr lang="es" sz="1000"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s" sz="1000"/>
              <a:t> o </a:t>
            </a:r>
            <a:r>
              <a:rPr lang="es" sz="1000"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lang="es" sz="1000"/>
              <a:t>.</a:t>
            </a:r>
            <a:br>
              <a:rPr lang="es" sz="1000"/>
            </a:b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150" y="33825"/>
            <a:ext cx="2473950" cy="9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175" y="1069150"/>
            <a:ext cx="1670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602550"/>
            <a:ext cx="41052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125" y="2530250"/>
            <a:ext cx="59817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2175" y="3428150"/>
            <a:ext cx="641985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57705" y="373774"/>
            <a:ext cx="7044600" cy="4809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Tecnología usada</a:t>
            </a:r>
            <a:endParaRPr b="1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26305" y="974233"/>
            <a:ext cx="7044600" cy="28695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JDBC con MySQL</a:t>
            </a:r>
            <a:r>
              <a:rPr b="1" lang="es">
                <a:solidFill>
                  <a:schemeClr val="dk1"/>
                </a:solidFill>
              </a:rPr>
              <a:t>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DriverManager y Connection: para conectar: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ResultSet: para leer datos: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.jar</a:t>
            </a:r>
            <a:r>
              <a:rPr lang="es" sz="1100">
                <a:solidFill>
                  <a:schemeClr val="dk1"/>
                </a:solidFill>
              </a:rPr>
              <a:t>: se añadió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mysql-connector-java.jar</a:t>
            </a:r>
            <a:r>
              <a:rPr lang="es" sz="1100">
                <a:solidFill>
                  <a:schemeClr val="dk1"/>
                </a:solidFill>
              </a:rPr>
              <a:t> al proyecto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100" y="660025"/>
            <a:ext cx="1314825" cy="6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444" y="1376275"/>
            <a:ext cx="2831156" cy="6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5">
            <a:alphaModFix/>
          </a:blip>
          <a:srcRect b="53652" l="0" r="388" t="0"/>
          <a:stretch/>
        </p:blipFill>
        <p:spPr>
          <a:xfrm>
            <a:off x="-1045725" y="2159993"/>
            <a:ext cx="7324800" cy="18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3075" y="3474025"/>
            <a:ext cx="1314825" cy="69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57705" y="373774"/>
            <a:ext cx="7044600" cy="4809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Principal.java</a:t>
            </a:r>
            <a:endParaRPr b="1" i="1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257705" y="967958"/>
            <a:ext cx="7044600" cy="28695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Esta clase representa la </a:t>
            </a:r>
            <a:r>
              <a:rPr b="1" lang="es" sz="1100">
                <a:solidFill>
                  <a:schemeClr val="dk1"/>
                </a:solidFill>
              </a:rPr>
              <a:t>ventana principal</a:t>
            </a:r>
            <a:r>
              <a:rPr lang="es" sz="1100">
                <a:solidFill>
                  <a:schemeClr val="dk1"/>
                </a:solidFill>
              </a:rPr>
              <a:t> del programa de gestión de biblioteca.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El código usa </a:t>
            </a:r>
            <a:r>
              <a:rPr b="1" lang="es" sz="1100">
                <a:solidFill>
                  <a:schemeClr val="dk1"/>
                </a:solidFill>
              </a:rPr>
              <a:t>Swing</a:t>
            </a:r>
            <a:r>
              <a:rPr lang="es" sz="1100">
                <a:solidFill>
                  <a:schemeClr val="dk1"/>
                </a:solidFill>
              </a:rPr>
              <a:t> para construir la interfaz gráfica.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Muestra un </a:t>
            </a:r>
            <a:r>
              <a:rPr b="1" lang="es" sz="1100">
                <a:solidFill>
                  <a:schemeClr val="dk1"/>
                </a:solidFill>
              </a:rPr>
              <a:t>título</a:t>
            </a:r>
            <a:r>
              <a:rPr lang="es" sz="1100">
                <a:solidFill>
                  <a:schemeClr val="dk1"/>
                </a:solidFill>
              </a:rPr>
              <a:t> ("BIBLIOTECA") con estilo (</a:t>
            </a:r>
            <a:r>
              <a:rPr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JLabel</a:t>
            </a:r>
            <a:r>
              <a:rPr lang="es" sz="1100">
                <a:solidFill>
                  <a:schemeClr val="dk1"/>
                </a:solidFill>
              </a:rPr>
              <a:t> con fuente y color).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Tiene dos </a:t>
            </a:r>
            <a:r>
              <a:rPr b="1" lang="es" sz="1100">
                <a:solidFill>
                  <a:schemeClr val="dk1"/>
                </a:solidFill>
              </a:rPr>
              <a:t>botones principales</a:t>
            </a:r>
            <a:r>
              <a:rPr lang="es" sz="1100">
                <a:solidFill>
                  <a:schemeClr val="dk1"/>
                </a:solidFill>
              </a:rPr>
              <a:t>: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chemeClr val="dk1"/>
                </a:solidFill>
              </a:rPr>
              <a:t>🔍</a:t>
            </a:r>
            <a:r>
              <a:rPr b="1" lang="es" sz="1100">
                <a:solidFill>
                  <a:schemeClr val="dk1"/>
                </a:solidFill>
              </a:rPr>
              <a:t> </a:t>
            </a:r>
            <a:r>
              <a:rPr b="1"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Buscar libro</a:t>
            </a:r>
            <a:r>
              <a:rPr lang="es" sz="1100">
                <a:solidFill>
                  <a:schemeClr val="dk1"/>
                </a:solidFill>
              </a:rPr>
              <a:t>: abre la ventana para buscar un libro en la base de datos.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chemeClr val="dk1"/>
                </a:solidFill>
              </a:rPr>
              <a:t>➕</a:t>
            </a:r>
            <a:r>
              <a:rPr b="1" lang="es" sz="1100">
                <a:solidFill>
                  <a:schemeClr val="dk1"/>
                </a:solidFill>
              </a:rPr>
              <a:t> </a:t>
            </a:r>
            <a:r>
              <a:rPr b="1"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Insertar libro</a:t>
            </a:r>
            <a:r>
              <a:rPr lang="es" sz="1100">
                <a:solidFill>
                  <a:schemeClr val="dk1"/>
                </a:solidFill>
              </a:rPr>
              <a:t>: abre la ventana para añadir un nuevo libro.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550" y="1050700"/>
            <a:ext cx="2594426" cy="18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500" y="3492850"/>
            <a:ext cx="3271400" cy="7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0995" y="2825970"/>
            <a:ext cx="2911550" cy="5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26050" y="144425"/>
            <a:ext cx="7076100" cy="27378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Tiene una </a:t>
            </a:r>
            <a:r>
              <a:rPr b="1" lang="es" sz="1100">
                <a:solidFill>
                  <a:schemeClr val="dk1"/>
                </a:solidFill>
              </a:rPr>
              <a:t>imagen de fondo</a:t>
            </a:r>
            <a:r>
              <a:rPr lang="es" sz="1100">
                <a:solidFill>
                  <a:schemeClr val="dk1"/>
                </a:solidFill>
              </a:rPr>
              <a:t> (</a:t>
            </a:r>
            <a:r>
              <a:rPr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fondo.jpg</a:t>
            </a:r>
            <a:r>
              <a:rPr lang="es" sz="1100">
                <a:solidFill>
                  <a:schemeClr val="dk1"/>
                </a:solidFill>
              </a:rPr>
              <a:t>) cargada con </a:t>
            </a:r>
            <a:r>
              <a:rPr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ImageIcon</a:t>
            </a:r>
            <a:r>
              <a:rPr lang="es" sz="1100">
                <a:solidFill>
                  <a:schemeClr val="dk1"/>
                </a:solidFill>
              </a:rPr>
              <a:t>, colocada al final para que no tape los botones.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Se usa </a:t>
            </a:r>
            <a:r>
              <a:rPr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JFrame</a:t>
            </a:r>
            <a:r>
              <a:rPr lang="es" sz="1100">
                <a:solidFill>
                  <a:schemeClr val="dk1"/>
                </a:solidFill>
              </a:rPr>
              <a:t>, </a:t>
            </a:r>
            <a:r>
              <a:rPr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JPanel</a:t>
            </a:r>
            <a:r>
              <a:rPr lang="es" sz="1100">
                <a:solidFill>
                  <a:schemeClr val="dk1"/>
                </a:solidFill>
              </a:rPr>
              <a:t>, </a:t>
            </a:r>
            <a:r>
              <a:rPr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JButton</a:t>
            </a:r>
            <a:r>
              <a:rPr lang="es" sz="1100">
                <a:solidFill>
                  <a:schemeClr val="dk1"/>
                </a:solidFill>
              </a:rPr>
              <a:t>, </a:t>
            </a:r>
            <a:r>
              <a:rPr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JLabel</a:t>
            </a:r>
            <a:r>
              <a:rPr lang="es" sz="1100">
                <a:solidFill>
                  <a:schemeClr val="dk1"/>
                </a:solidFill>
              </a:rPr>
              <a:t>, y eventos con </a:t>
            </a:r>
            <a:r>
              <a:rPr lang="e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ActionListener</a:t>
            </a:r>
            <a:r>
              <a:rPr lang="e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25" y="679975"/>
            <a:ext cx="62198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57705" y="373774"/>
            <a:ext cx="7044600" cy="4809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Ventana_Buscar</a:t>
            </a:r>
            <a:endParaRPr b="1" i="1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257705" y="967958"/>
            <a:ext cx="7044600" cy="28695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Interfaz gráfica con Swing: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Usé JFrame, JPanel, JLabel, JTextField, JTextArea y JButton para construir la ventana de búsqueda.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Funcionalidad: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Permite al usuario ingresar un ID de libro y, al pulsar el botón "Buscar", ejecuta una consulta SQL a la base de datos para recuperar los datos del libro.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800" y="1593963"/>
            <a:ext cx="1846050" cy="11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275" y="3265948"/>
            <a:ext cx="3587300" cy="9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87900" y="100473"/>
            <a:ext cx="7214400" cy="37371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Código: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Conexión a base de datos: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Creé un objeto ConexionMySQL para conectar, ejecutar una consulta SELECT y mostrar los resultados en el JTextArea.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Carga y muestra de imagen de fondo: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También usé ImageIcon y JLabel para poner una imagen de fondo sin tapar los controles.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75" y="414425"/>
            <a:ext cx="2610400" cy="4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955" y="1695708"/>
            <a:ext cx="3561751" cy="5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163" y="2851800"/>
            <a:ext cx="65246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3846" y="3518550"/>
            <a:ext cx="2476150" cy="7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57705" y="373774"/>
            <a:ext cx="7044600" cy="4809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/>
              <a:t>Ventana_Insertar</a:t>
            </a:r>
            <a:endParaRPr b="1" i="1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57705" y="894796"/>
            <a:ext cx="7044600" cy="28695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Interfaz gráfica creada con Swing:</a:t>
            </a:r>
            <a:r>
              <a:rPr lang="es" sz="1200">
                <a:solidFill>
                  <a:schemeClr val="dk1"/>
                </a:solidFill>
              </a:rPr>
              <a:t> Uso de JFrame, JPanel, JLabel, JTextField, JButton y JCheckBox para crear el formulario de inserción de libros. Por ejemplo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JButton: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Botón para activar la acción de insertar: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JLabel: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Usado para mostrar texto y etiquetas en el formulario, por ejemplo: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50" y="1973188"/>
            <a:ext cx="47244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125" y="3223808"/>
            <a:ext cx="2527289" cy="221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700" y="3539946"/>
            <a:ext cx="3416161" cy="250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