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7"/>
  </p:notesMasterIdLst>
  <p:sldIdLst>
    <p:sldId id="256" r:id="rId2"/>
    <p:sldId id="257" r:id="rId3"/>
    <p:sldId id="297" r:id="rId4"/>
    <p:sldId id="258" r:id="rId5"/>
    <p:sldId id="259" r:id="rId6"/>
    <p:sldId id="298" r:id="rId7"/>
    <p:sldId id="300" r:id="rId8"/>
    <p:sldId id="260" r:id="rId9"/>
    <p:sldId id="301" r:id="rId10"/>
    <p:sldId id="303" r:id="rId11"/>
    <p:sldId id="302" r:id="rId12"/>
    <p:sldId id="304" r:id="rId13"/>
    <p:sldId id="305" r:id="rId14"/>
    <p:sldId id="307" r:id="rId15"/>
    <p:sldId id="308" r:id="rId16"/>
    <p:sldId id="306" r:id="rId17"/>
    <p:sldId id="309" r:id="rId18"/>
    <p:sldId id="262" r:id="rId19"/>
    <p:sldId id="264" r:id="rId20"/>
    <p:sldId id="310" r:id="rId21"/>
    <p:sldId id="311" r:id="rId22"/>
    <p:sldId id="314" r:id="rId23"/>
    <p:sldId id="312" r:id="rId24"/>
    <p:sldId id="313" r:id="rId25"/>
    <p:sldId id="278" r:id="rId26"/>
  </p:sldIdLst>
  <p:sldSz cx="9144000" cy="5143500" type="screen16x9"/>
  <p:notesSz cx="6858000" cy="9144000"/>
  <p:embeddedFontLst>
    <p:embeddedFont>
      <p:font typeface="Advent Pro SemiBold" panose="020B0604020202020204" charset="0"/>
      <p:regular r:id="rId28"/>
      <p:bold r:id="rId29"/>
    </p:embeddedFont>
    <p:embeddedFont>
      <p:font typeface="Fira Sans Condensed Medium" panose="020B060402020202020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Maven Pro" panose="020B0604020202020204" charset="0"/>
      <p:regular r:id="rId38"/>
      <p:bold r:id="rId39"/>
    </p:embeddedFont>
    <p:embeddedFont>
      <p:font typeface="Share Tech"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7CB112-771C-4555-814D-625C11F859D1}">
  <a:tblStyle styleId="{127CB112-771C-4555-814D-625C11F859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1306"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886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9" r:id="rId7"/>
    <p:sldLayoutId id="2147483665" r:id="rId8"/>
    <p:sldLayoutId id="2147483666"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dspp-hane-1601/Nchs/Edit/DocumentationView.aspx?Id=4306&amp;Dataset=CBC_J#LBXMCHSI" TargetMode="External"/><Relationship Id="rId13" Type="http://schemas.openxmlformats.org/officeDocument/2006/relationships/hyperlink" Target="http://dspp-hane-1601/Nchs/Edit/DocumentationView.aspx?Id=4306&amp;Dataset=CBC_J#LBXNRBC" TargetMode="External"/><Relationship Id="rId3" Type="http://schemas.openxmlformats.org/officeDocument/2006/relationships/hyperlink" Target="http://dspp-hane-1601/Nchs/Edit/DocumentationView.aspx?Id=4306&amp;Dataset=CBC_J#LBDBANO" TargetMode="External"/><Relationship Id="rId7" Type="http://schemas.openxmlformats.org/officeDocument/2006/relationships/hyperlink" Target="http://dspp-hane-1601/Nchs/Edit/DocumentationView.aspx?Id=4306&amp;Dataset=CBC_J#LBXMCVSI" TargetMode="External"/><Relationship Id="rId12" Type="http://schemas.openxmlformats.org/officeDocument/2006/relationships/hyperlink" Target="http://dspp-hane-1601/Nchs/Edit/DocumentationView.aspx?Id=4306&amp;Dataset=CBC_J#LBXMPSI" TargetMode="External"/><Relationship Id="rId2" Type="http://schemas.openxmlformats.org/officeDocument/2006/relationships/hyperlink" Target="http://dspp-hane-1601/Nchs/Edit/DocumentationView.aspx?Id=4306&amp;Dataset=CBC_J#LBDEONO" TargetMode="External"/><Relationship Id="rId1" Type="http://schemas.openxmlformats.org/officeDocument/2006/relationships/slideLayout" Target="../slideLayouts/slideLayout6.xml"/><Relationship Id="rId6" Type="http://schemas.openxmlformats.org/officeDocument/2006/relationships/hyperlink" Target="http://dspp-hane-1601/Nchs/Edit/DocumentationView.aspx?Id=4306&amp;Dataset=CBC_J#LBXHCT" TargetMode="External"/><Relationship Id="rId11" Type="http://schemas.openxmlformats.org/officeDocument/2006/relationships/hyperlink" Target="http://dspp-hane-1601/Nchs/Edit/DocumentationView.aspx?Id=4306&amp;Dataset=CBC_J#LBXPLTSI" TargetMode="External"/><Relationship Id="rId5" Type="http://schemas.openxmlformats.org/officeDocument/2006/relationships/hyperlink" Target="http://dspp-hane-1601/Nchs/Edit/DocumentationView.aspx?Id=4306&amp;Dataset=CBC_J#LBXHGB" TargetMode="External"/><Relationship Id="rId10" Type="http://schemas.openxmlformats.org/officeDocument/2006/relationships/hyperlink" Target="http://dspp-hane-1601/Nchs/Edit/DocumentationView.aspx?Id=4306&amp;Dataset=CBC_J#LBXRDW" TargetMode="External"/><Relationship Id="rId4" Type="http://schemas.openxmlformats.org/officeDocument/2006/relationships/hyperlink" Target="http://dspp-hane-1601/Nchs/Edit/DocumentationView.aspx?Id=4306&amp;Dataset=CBC_J#LBXRBCSI" TargetMode="External"/><Relationship Id="rId9" Type="http://schemas.openxmlformats.org/officeDocument/2006/relationships/hyperlink" Target="http://dspp-hane-1601/Nchs/Edit/DocumentationView.aspx?Id=4306&amp;Dataset=CBC_J#LBXM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n.cdc.gov/Nchs/Nhanes/2015-2016/HPVSWR_I.htm#LBDRPCR" TargetMode="External"/><Relationship Id="rId2" Type="http://schemas.openxmlformats.org/officeDocument/2006/relationships/hyperlink" Target="http://dspp-hane-1601/Nchs/Edit/DocumentationView.aspx?Id=4306&amp;Dataset=CBC_J#SEQN"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google.com/spreadsheets/d/1vTu7Se8kTXNeu0nfne0enewkuZP5gXoWv1ZuVc1MnJg/co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hyperlink" Target="http://dspp-hane-1601/Nchs/Edit/DocumentationView.aspx?Id=4306&amp;Dataset=CBC_J#LBXBAPCT" TargetMode="External"/><Relationship Id="rId3" Type="http://schemas.openxmlformats.org/officeDocument/2006/relationships/hyperlink" Target="http://dspp-hane-1601/Nchs/Edit/DocumentationView.aspx?Id=4306&amp;Dataset=CBC_J#LBXWBCSI" TargetMode="External"/><Relationship Id="rId7" Type="http://schemas.openxmlformats.org/officeDocument/2006/relationships/hyperlink" Target="http://dspp-hane-1601/Nchs/Edit/DocumentationView.aspx?Id=4306&amp;Dataset=CBC_J#LBXEOPCT" TargetMode="External"/><Relationship Id="rId2" Type="http://schemas.openxmlformats.org/officeDocument/2006/relationships/hyperlink" Target="http://dspp-hane-1601/Nchs/Edit/DocumentationView.aspx?Id=4306&amp;Dataset=CBC_J#SEQN" TargetMode="External"/><Relationship Id="rId1" Type="http://schemas.openxmlformats.org/officeDocument/2006/relationships/slideLayout" Target="../slideLayouts/slideLayout6.xml"/><Relationship Id="rId6" Type="http://schemas.openxmlformats.org/officeDocument/2006/relationships/hyperlink" Target="http://dspp-hane-1601/Nchs/Edit/DocumentationView.aspx?Id=4306&amp;Dataset=CBC_J#LBXNEPCT" TargetMode="External"/><Relationship Id="rId11" Type="http://schemas.openxmlformats.org/officeDocument/2006/relationships/hyperlink" Target="http://dspp-hane-1601/Nchs/Edit/DocumentationView.aspx?Id=4306&amp;Dataset=CBC_J#LBDNENO" TargetMode="External"/><Relationship Id="rId5" Type="http://schemas.openxmlformats.org/officeDocument/2006/relationships/hyperlink" Target="http://dspp-hane-1601/Nchs/Edit/DocumentationView.aspx?Id=4306&amp;Dataset=CBC_J#LBXMOPCT" TargetMode="External"/><Relationship Id="rId10" Type="http://schemas.openxmlformats.org/officeDocument/2006/relationships/hyperlink" Target="http://dspp-hane-1601/Nchs/Edit/DocumentationView.aspx?Id=4306&amp;Dataset=CBC_J#LBDMONO" TargetMode="External"/><Relationship Id="rId4" Type="http://schemas.openxmlformats.org/officeDocument/2006/relationships/hyperlink" Target="http://dspp-hane-1601/Nchs/Edit/DocumentationView.aspx?Id=4306&amp;Dataset=CBC_J#LBXLYPCT" TargetMode="External"/><Relationship Id="rId9" Type="http://schemas.openxmlformats.org/officeDocument/2006/relationships/hyperlink" Target="http://dspp-hane-1601/Nchs/Edit/DocumentationView.aspx?Id=4306&amp;Dataset=CBC_J#LBDLYMN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297335" y="444208"/>
            <a:ext cx="8549312" cy="32629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HPV preliminary diagnosis through complete blood sample test, a </a:t>
            </a:r>
            <a:r>
              <a:rPr lang="en-US" dirty="0">
                <a:solidFill>
                  <a:schemeClr val="accent2"/>
                </a:solidFill>
              </a:rPr>
              <a:t>machine learning </a:t>
            </a:r>
            <a:r>
              <a:rPr lang="en-US" dirty="0"/>
              <a:t>approach</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25"/>
          <p:cNvSpPr txBox="1">
            <a:spLocks noGrp="1"/>
          </p:cNvSpPr>
          <p:nvPr>
            <p:ph type="subTitle" idx="1"/>
          </p:nvPr>
        </p:nvSpPr>
        <p:spPr>
          <a:xfrm>
            <a:off x="2571263" y="3719650"/>
            <a:ext cx="4001455" cy="9833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Alejandro López Vázquez</a:t>
            </a:r>
          </a:p>
          <a:p>
            <a:pPr marL="0" lvl="0" indent="0" algn="ctr" rtl="0">
              <a:spcBef>
                <a:spcPts val="0"/>
              </a:spcBef>
              <a:spcAft>
                <a:spcPts val="0"/>
              </a:spcAft>
              <a:buNone/>
            </a:pPr>
            <a:r>
              <a:rPr lang="en" dirty="0"/>
              <a:t>Tecnológico de Monterrey</a:t>
            </a:r>
          </a:p>
          <a:p>
            <a:pPr marL="0" lvl="0" indent="0" algn="ctr" rtl="0">
              <a:spcBef>
                <a:spcPts val="0"/>
              </a:spcBef>
              <a:spcAft>
                <a:spcPts val="0"/>
              </a:spcAft>
              <a:buNone/>
            </a:pPr>
            <a:r>
              <a:rPr lang="en-US" dirty="0">
                <a:effectLst/>
                <a:latin typeface="Arial" panose="020B0604020202020204" pitchFamily="34" charset="0"/>
              </a:rPr>
              <a:t>School of Engineering and Science</a:t>
            </a:r>
            <a:endParaRPr lang="en"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ítulo 28">
            <a:extLst>
              <a:ext uri="{FF2B5EF4-FFF2-40B4-BE49-F238E27FC236}">
                <a16:creationId xmlns:a16="http://schemas.microsoft.com/office/drawing/2014/main" id="{0B33ACEF-D6A3-4CFE-8837-5D903758DD02}"/>
              </a:ext>
            </a:extLst>
          </p:cNvPr>
          <p:cNvSpPr>
            <a:spLocks noGrp="1"/>
          </p:cNvSpPr>
          <p:nvPr>
            <p:ph type="title"/>
          </p:nvPr>
        </p:nvSpPr>
        <p:spPr>
          <a:xfrm>
            <a:off x="265500" y="1842774"/>
            <a:ext cx="2894260" cy="2759705"/>
          </a:xfrm>
        </p:spPr>
        <p:txBody>
          <a:bodyPr/>
          <a:lstStyle/>
          <a:p>
            <a:r>
              <a:rPr lang="en-US" dirty="0"/>
              <a:t>Complete Blood Count with 5-part Differential - Whole Blood</a:t>
            </a:r>
            <a:endParaRPr lang="es-MX" dirty="0"/>
          </a:p>
        </p:txBody>
      </p:sp>
      <p:sp>
        <p:nvSpPr>
          <p:cNvPr id="31" name="Marcador de texto 30">
            <a:extLst>
              <a:ext uri="{FF2B5EF4-FFF2-40B4-BE49-F238E27FC236}">
                <a16:creationId xmlns:a16="http://schemas.microsoft.com/office/drawing/2014/main" id="{B526D9D0-9D44-490D-A9A3-BA01062867D6}"/>
              </a:ext>
            </a:extLst>
          </p:cNvPr>
          <p:cNvSpPr>
            <a:spLocks noGrp="1"/>
          </p:cNvSpPr>
          <p:nvPr>
            <p:ph type="body" idx="2"/>
          </p:nvPr>
        </p:nvSpPr>
        <p:spPr>
          <a:xfrm>
            <a:off x="3007360" y="724075"/>
            <a:ext cx="6055360" cy="3695100"/>
          </a:xfrm>
        </p:spPr>
        <p:txBody>
          <a:bodyPr/>
          <a:lstStyle/>
          <a:p>
            <a:pPr>
              <a:buFont typeface="Arial" panose="020B0604020202020204" pitchFamily="34" charset="0"/>
              <a:buChar char="•"/>
            </a:pPr>
            <a:r>
              <a:rPr lang="es-MX" dirty="0">
                <a:hlinkClick r:id="rId2"/>
              </a:rPr>
              <a:t>LBDEONO - </a:t>
            </a:r>
            <a:r>
              <a:rPr lang="es-MX" dirty="0" err="1">
                <a:hlinkClick r:id="rId2"/>
              </a:rPr>
              <a:t>Eosinophils</a:t>
            </a:r>
            <a:r>
              <a:rPr lang="es-MX" dirty="0">
                <a:hlinkClick r:id="rId2"/>
              </a:rPr>
              <a:t> </a:t>
            </a:r>
            <a:r>
              <a:rPr lang="es-MX" dirty="0" err="1">
                <a:hlinkClick r:id="rId2"/>
              </a:rPr>
              <a:t>number</a:t>
            </a:r>
            <a:r>
              <a:rPr lang="es-MX" dirty="0">
                <a:hlinkClick r:id="rId2"/>
              </a:rPr>
              <a:t> (1000 </a:t>
            </a:r>
            <a:r>
              <a:rPr lang="es-MX" dirty="0" err="1">
                <a:hlinkClick r:id="rId2"/>
              </a:rPr>
              <a:t>cells</a:t>
            </a:r>
            <a:r>
              <a:rPr lang="es-MX" dirty="0">
                <a:hlinkClick r:id="rId2"/>
              </a:rPr>
              <a:t>/</a:t>
            </a:r>
            <a:r>
              <a:rPr lang="es-MX" dirty="0" err="1">
                <a:hlinkClick r:id="rId2"/>
              </a:rPr>
              <a:t>uL</a:t>
            </a:r>
            <a:r>
              <a:rPr lang="es-MX" dirty="0">
                <a:hlinkClick r:id="rId2"/>
              </a:rPr>
              <a:t>)</a:t>
            </a:r>
            <a:r>
              <a:rPr lang="es-MX" dirty="0"/>
              <a:t> </a:t>
            </a:r>
          </a:p>
          <a:p>
            <a:pPr>
              <a:buFont typeface="Arial" panose="020B0604020202020204" pitchFamily="34" charset="0"/>
              <a:buChar char="•"/>
            </a:pPr>
            <a:r>
              <a:rPr lang="es-MX" dirty="0">
                <a:hlinkClick r:id="rId3"/>
              </a:rPr>
              <a:t>LBDBANO - </a:t>
            </a:r>
            <a:r>
              <a:rPr lang="es-MX" dirty="0" err="1">
                <a:hlinkClick r:id="rId3"/>
              </a:rPr>
              <a:t>Basophils</a:t>
            </a:r>
            <a:r>
              <a:rPr lang="es-MX" dirty="0">
                <a:hlinkClick r:id="rId3"/>
              </a:rPr>
              <a:t> </a:t>
            </a:r>
            <a:r>
              <a:rPr lang="es-MX" dirty="0" err="1">
                <a:hlinkClick r:id="rId3"/>
              </a:rPr>
              <a:t>number</a:t>
            </a:r>
            <a:r>
              <a:rPr lang="es-MX" dirty="0">
                <a:hlinkClick r:id="rId3"/>
              </a:rPr>
              <a:t> (1000 </a:t>
            </a:r>
            <a:r>
              <a:rPr lang="es-MX" dirty="0" err="1">
                <a:hlinkClick r:id="rId3"/>
              </a:rPr>
              <a:t>cells</a:t>
            </a:r>
            <a:r>
              <a:rPr lang="es-MX" dirty="0">
                <a:hlinkClick r:id="rId3"/>
              </a:rPr>
              <a:t>/</a:t>
            </a:r>
            <a:r>
              <a:rPr lang="es-MX" dirty="0" err="1">
                <a:hlinkClick r:id="rId3"/>
              </a:rPr>
              <a:t>uL</a:t>
            </a:r>
            <a:r>
              <a:rPr lang="es-MX" dirty="0">
                <a:hlinkClick r:id="rId3"/>
              </a:rPr>
              <a:t>)</a:t>
            </a:r>
            <a:r>
              <a:rPr lang="es-MX" dirty="0"/>
              <a:t> </a:t>
            </a:r>
          </a:p>
          <a:p>
            <a:pPr>
              <a:buFont typeface="Arial" panose="020B0604020202020204" pitchFamily="34" charset="0"/>
              <a:buChar char="•"/>
            </a:pPr>
            <a:r>
              <a:rPr lang="es-MX" dirty="0">
                <a:hlinkClick r:id="rId4"/>
              </a:rPr>
              <a:t>LBXRBCSI - Red </a:t>
            </a:r>
            <a:r>
              <a:rPr lang="es-MX" dirty="0" err="1">
                <a:hlinkClick r:id="rId4"/>
              </a:rPr>
              <a:t>blood</a:t>
            </a:r>
            <a:r>
              <a:rPr lang="es-MX" dirty="0">
                <a:hlinkClick r:id="rId4"/>
              </a:rPr>
              <a:t> </a:t>
            </a:r>
            <a:r>
              <a:rPr lang="es-MX" dirty="0" err="1">
                <a:hlinkClick r:id="rId4"/>
              </a:rPr>
              <a:t>cell</a:t>
            </a:r>
            <a:r>
              <a:rPr lang="es-MX" dirty="0">
                <a:hlinkClick r:id="rId4"/>
              </a:rPr>
              <a:t> </a:t>
            </a:r>
            <a:r>
              <a:rPr lang="es-MX" dirty="0" err="1">
                <a:hlinkClick r:id="rId4"/>
              </a:rPr>
              <a:t>count</a:t>
            </a:r>
            <a:r>
              <a:rPr lang="es-MX" dirty="0">
                <a:hlinkClick r:id="rId4"/>
              </a:rPr>
              <a:t> (</a:t>
            </a:r>
            <a:r>
              <a:rPr lang="es-MX" dirty="0" err="1">
                <a:hlinkClick r:id="rId4"/>
              </a:rPr>
              <a:t>million</a:t>
            </a:r>
            <a:r>
              <a:rPr lang="es-MX" dirty="0">
                <a:hlinkClick r:id="rId4"/>
              </a:rPr>
              <a:t> </a:t>
            </a:r>
            <a:r>
              <a:rPr lang="es-MX" dirty="0" err="1">
                <a:hlinkClick r:id="rId4"/>
              </a:rPr>
              <a:t>cells</a:t>
            </a:r>
            <a:r>
              <a:rPr lang="es-MX" dirty="0">
                <a:hlinkClick r:id="rId4"/>
              </a:rPr>
              <a:t>/</a:t>
            </a:r>
            <a:r>
              <a:rPr lang="es-MX" dirty="0" err="1">
                <a:hlinkClick r:id="rId4"/>
              </a:rPr>
              <a:t>uL</a:t>
            </a:r>
            <a:r>
              <a:rPr lang="es-MX" dirty="0">
                <a:hlinkClick r:id="rId4"/>
              </a:rPr>
              <a:t>)</a:t>
            </a:r>
            <a:r>
              <a:rPr lang="es-MX" dirty="0"/>
              <a:t> </a:t>
            </a:r>
          </a:p>
          <a:p>
            <a:pPr>
              <a:buFont typeface="Arial" panose="020B0604020202020204" pitchFamily="34" charset="0"/>
              <a:buChar char="•"/>
            </a:pPr>
            <a:r>
              <a:rPr lang="es-MX" dirty="0">
                <a:hlinkClick r:id="rId5"/>
              </a:rPr>
              <a:t>LBXHGB - </a:t>
            </a:r>
            <a:r>
              <a:rPr lang="es-MX" dirty="0" err="1">
                <a:hlinkClick r:id="rId5"/>
              </a:rPr>
              <a:t>Hemoglobin</a:t>
            </a:r>
            <a:r>
              <a:rPr lang="es-MX" dirty="0">
                <a:hlinkClick r:id="rId5"/>
              </a:rPr>
              <a:t> (g/</a:t>
            </a:r>
            <a:r>
              <a:rPr lang="es-MX" dirty="0" err="1">
                <a:hlinkClick r:id="rId5"/>
              </a:rPr>
              <a:t>dL</a:t>
            </a:r>
            <a:r>
              <a:rPr lang="es-MX" dirty="0">
                <a:hlinkClick r:id="rId5"/>
              </a:rPr>
              <a:t>)</a:t>
            </a:r>
            <a:r>
              <a:rPr lang="es-MX" dirty="0"/>
              <a:t> </a:t>
            </a:r>
          </a:p>
          <a:p>
            <a:pPr>
              <a:buFont typeface="Arial" panose="020B0604020202020204" pitchFamily="34" charset="0"/>
              <a:buChar char="•"/>
            </a:pPr>
            <a:r>
              <a:rPr lang="es-MX" dirty="0">
                <a:hlinkClick r:id="rId6"/>
              </a:rPr>
              <a:t>LBXHCT - </a:t>
            </a:r>
            <a:r>
              <a:rPr lang="es-MX" dirty="0" err="1">
                <a:hlinkClick r:id="rId6"/>
              </a:rPr>
              <a:t>Hematocrit</a:t>
            </a:r>
            <a:r>
              <a:rPr lang="es-MX" dirty="0">
                <a:hlinkClick r:id="rId6"/>
              </a:rPr>
              <a:t> (%)</a:t>
            </a:r>
            <a:r>
              <a:rPr lang="es-MX" dirty="0"/>
              <a:t> </a:t>
            </a:r>
          </a:p>
          <a:p>
            <a:pPr>
              <a:buFont typeface="Arial" panose="020B0604020202020204" pitchFamily="34" charset="0"/>
              <a:buChar char="•"/>
            </a:pPr>
            <a:r>
              <a:rPr lang="es-MX" dirty="0">
                <a:hlinkClick r:id="rId7"/>
              </a:rPr>
              <a:t>LBXMCVSI - Mean </a:t>
            </a:r>
            <a:r>
              <a:rPr lang="es-MX" dirty="0" err="1">
                <a:hlinkClick r:id="rId7"/>
              </a:rPr>
              <a:t>cell</a:t>
            </a:r>
            <a:r>
              <a:rPr lang="es-MX" dirty="0">
                <a:hlinkClick r:id="rId7"/>
              </a:rPr>
              <a:t> </a:t>
            </a:r>
            <a:r>
              <a:rPr lang="es-MX" dirty="0" err="1">
                <a:hlinkClick r:id="rId7"/>
              </a:rPr>
              <a:t>volume</a:t>
            </a:r>
            <a:r>
              <a:rPr lang="es-MX" dirty="0">
                <a:hlinkClick r:id="rId7"/>
              </a:rPr>
              <a:t> (</a:t>
            </a:r>
            <a:r>
              <a:rPr lang="es-MX" dirty="0" err="1">
                <a:hlinkClick r:id="rId7"/>
              </a:rPr>
              <a:t>fL</a:t>
            </a:r>
            <a:r>
              <a:rPr lang="es-MX" dirty="0">
                <a:hlinkClick r:id="rId7"/>
              </a:rPr>
              <a:t>)</a:t>
            </a:r>
            <a:r>
              <a:rPr lang="es-MX" dirty="0"/>
              <a:t> </a:t>
            </a:r>
          </a:p>
          <a:p>
            <a:pPr>
              <a:buFont typeface="Arial" panose="020B0604020202020204" pitchFamily="34" charset="0"/>
              <a:buChar char="•"/>
            </a:pPr>
            <a:r>
              <a:rPr lang="es-MX" dirty="0">
                <a:hlinkClick r:id="rId8"/>
              </a:rPr>
              <a:t>LBXMCHSI - Mean </a:t>
            </a:r>
            <a:r>
              <a:rPr lang="es-MX" dirty="0" err="1">
                <a:hlinkClick r:id="rId8"/>
              </a:rPr>
              <a:t>cell</a:t>
            </a:r>
            <a:r>
              <a:rPr lang="es-MX" dirty="0">
                <a:hlinkClick r:id="rId8"/>
              </a:rPr>
              <a:t> </a:t>
            </a:r>
            <a:r>
              <a:rPr lang="es-MX" dirty="0" err="1">
                <a:hlinkClick r:id="rId8"/>
              </a:rPr>
              <a:t>hemoglobin</a:t>
            </a:r>
            <a:r>
              <a:rPr lang="es-MX" dirty="0">
                <a:hlinkClick r:id="rId8"/>
              </a:rPr>
              <a:t> (</a:t>
            </a:r>
            <a:r>
              <a:rPr lang="es-MX" dirty="0" err="1">
                <a:hlinkClick r:id="rId8"/>
              </a:rPr>
              <a:t>pg</a:t>
            </a:r>
            <a:r>
              <a:rPr lang="es-MX" dirty="0">
                <a:hlinkClick r:id="rId8"/>
              </a:rPr>
              <a:t>)</a:t>
            </a:r>
            <a:r>
              <a:rPr lang="es-MX" dirty="0"/>
              <a:t> </a:t>
            </a:r>
          </a:p>
          <a:p>
            <a:pPr>
              <a:buFont typeface="Arial" panose="020B0604020202020204" pitchFamily="34" charset="0"/>
              <a:buChar char="•"/>
            </a:pPr>
            <a:r>
              <a:rPr lang="es-MX" dirty="0">
                <a:hlinkClick r:id="rId9"/>
              </a:rPr>
              <a:t>LBXMC - Mean Cell </a:t>
            </a:r>
            <a:r>
              <a:rPr lang="es-MX" dirty="0" err="1">
                <a:hlinkClick r:id="rId9"/>
              </a:rPr>
              <a:t>Hgb</a:t>
            </a:r>
            <a:r>
              <a:rPr lang="es-MX" dirty="0">
                <a:hlinkClick r:id="rId9"/>
              </a:rPr>
              <a:t> </a:t>
            </a:r>
            <a:r>
              <a:rPr lang="es-MX" dirty="0" err="1">
                <a:hlinkClick r:id="rId9"/>
              </a:rPr>
              <a:t>Conc</a:t>
            </a:r>
            <a:r>
              <a:rPr lang="es-MX" dirty="0">
                <a:hlinkClick r:id="rId9"/>
              </a:rPr>
              <a:t>. (g/</a:t>
            </a:r>
            <a:r>
              <a:rPr lang="es-MX" dirty="0" err="1">
                <a:hlinkClick r:id="rId9"/>
              </a:rPr>
              <a:t>dL</a:t>
            </a:r>
            <a:r>
              <a:rPr lang="es-MX" dirty="0">
                <a:hlinkClick r:id="rId9"/>
              </a:rPr>
              <a:t>) </a:t>
            </a:r>
            <a:endParaRPr lang="es-MX" dirty="0"/>
          </a:p>
          <a:p>
            <a:pPr>
              <a:buFont typeface="Arial" panose="020B0604020202020204" pitchFamily="34" charset="0"/>
              <a:buChar char="•"/>
            </a:pPr>
            <a:r>
              <a:rPr lang="es-MX" dirty="0">
                <a:hlinkClick r:id="rId10"/>
              </a:rPr>
              <a:t>LBXRDW - Red </a:t>
            </a:r>
            <a:r>
              <a:rPr lang="es-MX" dirty="0" err="1">
                <a:hlinkClick r:id="rId10"/>
              </a:rPr>
              <a:t>cell</a:t>
            </a:r>
            <a:r>
              <a:rPr lang="es-MX" dirty="0">
                <a:hlinkClick r:id="rId10"/>
              </a:rPr>
              <a:t> </a:t>
            </a:r>
            <a:r>
              <a:rPr lang="es-MX" dirty="0" err="1">
                <a:hlinkClick r:id="rId10"/>
              </a:rPr>
              <a:t>distribution</a:t>
            </a:r>
            <a:r>
              <a:rPr lang="es-MX" dirty="0">
                <a:hlinkClick r:id="rId10"/>
              </a:rPr>
              <a:t> </a:t>
            </a:r>
            <a:r>
              <a:rPr lang="es-MX" dirty="0" err="1">
                <a:hlinkClick r:id="rId10"/>
              </a:rPr>
              <a:t>width</a:t>
            </a:r>
            <a:r>
              <a:rPr lang="es-MX" dirty="0">
                <a:hlinkClick r:id="rId10"/>
              </a:rPr>
              <a:t> (%)</a:t>
            </a:r>
            <a:r>
              <a:rPr lang="es-MX" dirty="0"/>
              <a:t> </a:t>
            </a:r>
          </a:p>
          <a:p>
            <a:pPr>
              <a:buFont typeface="Arial" panose="020B0604020202020204" pitchFamily="34" charset="0"/>
              <a:buChar char="•"/>
            </a:pPr>
            <a:r>
              <a:rPr lang="es-MX" dirty="0">
                <a:hlinkClick r:id="rId11"/>
              </a:rPr>
              <a:t>LBXPLTSI - </a:t>
            </a:r>
            <a:r>
              <a:rPr lang="es-MX" dirty="0" err="1">
                <a:hlinkClick r:id="rId11"/>
              </a:rPr>
              <a:t>Platelet</a:t>
            </a:r>
            <a:r>
              <a:rPr lang="es-MX" dirty="0">
                <a:hlinkClick r:id="rId11"/>
              </a:rPr>
              <a:t> </a:t>
            </a:r>
            <a:r>
              <a:rPr lang="es-MX" dirty="0" err="1">
                <a:hlinkClick r:id="rId11"/>
              </a:rPr>
              <a:t>count</a:t>
            </a:r>
            <a:r>
              <a:rPr lang="es-MX" dirty="0">
                <a:hlinkClick r:id="rId11"/>
              </a:rPr>
              <a:t> (1000 </a:t>
            </a:r>
            <a:r>
              <a:rPr lang="es-MX" dirty="0" err="1">
                <a:hlinkClick r:id="rId11"/>
              </a:rPr>
              <a:t>cells</a:t>
            </a:r>
            <a:r>
              <a:rPr lang="es-MX" dirty="0">
                <a:hlinkClick r:id="rId11"/>
              </a:rPr>
              <a:t>/</a:t>
            </a:r>
            <a:r>
              <a:rPr lang="es-MX" dirty="0" err="1">
                <a:hlinkClick r:id="rId11"/>
              </a:rPr>
              <a:t>uL</a:t>
            </a:r>
            <a:r>
              <a:rPr lang="es-MX" dirty="0">
                <a:hlinkClick r:id="rId11"/>
              </a:rPr>
              <a:t>)</a:t>
            </a:r>
            <a:r>
              <a:rPr lang="es-MX" dirty="0"/>
              <a:t> </a:t>
            </a:r>
          </a:p>
          <a:p>
            <a:pPr>
              <a:buFont typeface="Arial" panose="020B0604020202020204" pitchFamily="34" charset="0"/>
              <a:buChar char="•"/>
            </a:pPr>
            <a:r>
              <a:rPr lang="es-MX" dirty="0">
                <a:hlinkClick r:id="rId12"/>
              </a:rPr>
              <a:t>LBXMPSI - Mean </a:t>
            </a:r>
            <a:r>
              <a:rPr lang="es-MX" dirty="0" err="1">
                <a:hlinkClick r:id="rId12"/>
              </a:rPr>
              <a:t>platelet</a:t>
            </a:r>
            <a:r>
              <a:rPr lang="es-MX" dirty="0">
                <a:hlinkClick r:id="rId12"/>
              </a:rPr>
              <a:t> </a:t>
            </a:r>
            <a:r>
              <a:rPr lang="es-MX" dirty="0" err="1">
                <a:hlinkClick r:id="rId12"/>
              </a:rPr>
              <a:t>volume</a:t>
            </a:r>
            <a:r>
              <a:rPr lang="es-MX" dirty="0">
                <a:hlinkClick r:id="rId12"/>
              </a:rPr>
              <a:t> (</a:t>
            </a:r>
            <a:r>
              <a:rPr lang="es-MX" dirty="0" err="1">
                <a:hlinkClick r:id="rId12"/>
              </a:rPr>
              <a:t>fL</a:t>
            </a:r>
            <a:r>
              <a:rPr lang="es-MX" dirty="0">
                <a:hlinkClick r:id="rId12"/>
              </a:rPr>
              <a:t>)</a:t>
            </a:r>
            <a:r>
              <a:rPr lang="es-MX" dirty="0"/>
              <a:t> </a:t>
            </a:r>
          </a:p>
          <a:p>
            <a:pPr>
              <a:buFont typeface="Arial" panose="020B0604020202020204" pitchFamily="34" charset="0"/>
              <a:buChar char="•"/>
            </a:pPr>
            <a:r>
              <a:rPr lang="es-MX" dirty="0">
                <a:hlinkClick r:id="rId13"/>
              </a:rPr>
              <a:t>LBXNRBC - </a:t>
            </a:r>
            <a:r>
              <a:rPr lang="es-MX" dirty="0" err="1">
                <a:hlinkClick r:id="rId13"/>
              </a:rPr>
              <a:t>Nucleated</a:t>
            </a:r>
            <a:r>
              <a:rPr lang="es-MX" dirty="0">
                <a:hlinkClick r:id="rId13"/>
              </a:rPr>
              <a:t> red </a:t>
            </a:r>
            <a:r>
              <a:rPr lang="es-MX" dirty="0" err="1">
                <a:hlinkClick r:id="rId13"/>
              </a:rPr>
              <a:t>blood</a:t>
            </a:r>
            <a:r>
              <a:rPr lang="es-MX" dirty="0">
                <a:hlinkClick r:id="rId13"/>
              </a:rPr>
              <a:t> </a:t>
            </a:r>
            <a:r>
              <a:rPr lang="es-MX" dirty="0" err="1">
                <a:hlinkClick r:id="rId13"/>
              </a:rPr>
              <a:t>cells</a:t>
            </a:r>
            <a:r>
              <a:rPr lang="es-MX" dirty="0">
                <a:hlinkClick r:id="rId13"/>
              </a:rPr>
              <a:t> </a:t>
            </a:r>
            <a:endParaRPr lang="es-MX" dirty="0"/>
          </a:p>
        </p:txBody>
      </p:sp>
    </p:spTree>
    <p:extLst>
      <p:ext uri="{BB962C8B-B14F-4D97-AF65-F5344CB8AC3E}">
        <p14:creationId xmlns:p14="http://schemas.microsoft.com/office/powerpoint/2010/main" val="391113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58E14-233F-42AA-97BF-60BB96516434}"/>
              </a:ext>
            </a:extLst>
          </p:cNvPr>
          <p:cNvSpPr>
            <a:spLocks noGrp="1"/>
          </p:cNvSpPr>
          <p:nvPr>
            <p:ph type="ctrTitle"/>
          </p:nvPr>
        </p:nvSpPr>
        <p:spPr>
          <a:xfrm>
            <a:off x="618825" y="828235"/>
            <a:ext cx="6255050" cy="577800"/>
          </a:xfrm>
        </p:spPr>
        <p:txBody>
          <a:bodyPr/>
          <a:lstStyle/>
          <a:p>
            <a:r>
              <a:rPr lang="es-MX" dirty="0"/>
              <a:t>Human </a:t>
            </a:r>
            <a:r>
              <a:rPr lang="es-MX" dirty="0" err="1"/>
              <a:t>Papillomavirus</a:t>
            </a:r>
            <a:r>
              <a:rPr lang="es-MX" dirty="0"/>
              <a:t> (HPV) DNA - Vaginal </a:t>
            </a:r>
            <a:r>
              <a:rPr lang="es-MX" dirty="0" err="1"/>
              <a:t>Swab</a:t>
            </a:r>
            <a:r>
              <a:rPr lang="es-MX" dirty="0"/>
              <a:t>: </a:t>
            </a:r>
            <a:r>
              <a:rPr lang="es-MX" b="1" dirty="0"/>
              <a:t>Roche Linear Array </a:t>
            </a:r>
            <a:endParaRPr lang="es-MX" dirty="0"/>
          </a:p>
        </p:txBody>
      </p:sp>
      <p:sp>
        <p:nvSpPr>
          <p:cNvPr id="7" name="Subtítulo 6">
            <a:extLst>
              <a:ext uri="{FF2B5EF4-FFF2-40B4-BE49-F238E27FC236}">
                <a16:creationId xmlns:a16="http://schemas.microsoft.com/office/drawing/2014/main" id="{0F71CD73-DAF5-42DB-B8FF-BCB46E1AD40A}"/>
              </a:ext>
            </a:extLst>
          </p:cNvPr>
          <p:cNvSpPr>
            <a:spLocks noGrp="1"/>
          </p:cNvSpPr>
          <p:nvPr>
            <p:ph type="subTitle" idx="4294967295"/>
          </p:nvPr>
        </p:nvSpPr>
        <p:spPr>
          <a:xfrm>
            <a:off x="0" y="1643063"/>
            <a:ext cx="5660571" cy="825500"/>
          </a:xfrm>
        </p:spPr>
        <p:txBody>
          <a:bodyPr/>
          <a:lstStyle/>
          <a:p>
            <a:pPr algn="ctr"/>
            <a:r>
              <a:rPr lang="es-MX" dirty="0">
                <a:hlinkClick r:id="rId2"/>
              </a:rPr>
              <a:t>SEQN - </a:t>
            </a:r>
            <a:r>
              <a:rPr lang="es-MX" dirty="0" err="1">
                <a:hlinkClick r:id="rId2"/>
              </a:rPr>
              <a:t>Respondent</a:t>
            </a:r>
            <a:r>
              <a:rPr lang="es-MX" dirty="0">
                <a:hlinkClick r:id="rId2"/>
              </a:rPr>
              <a:t> </a:t>
            </a:r>
            <a:r>
              <a:rPr lang="es-MX" dirty="0" err="1">
                <a:hlinkClick r:id="rId2"/>
              </a:rPr>
              <a:t>sequence</a:t>
            </a:r>
            <a:r>
              <a:rPr lang="es-MX" dirty="0">
                <a:hlinkClick r:id="rId2"/>
              </a:rPr>
              <a:t> </a:t>
            </a:r>
            <a:r>
              <a:rPr lang="es-MX" dirty="0" err="1">
                <a:hlinkClick r:id="rId2"/>
              </a:rPr>
              <a:t>number</a:t>
            </a:r>
            <a:r>
              <a:rPr lang="es-MX" dirty="0"/>
              <a:t> </a:t>
            </a:r>
          </a:p>
          <a:p>
            <a:pPr algn="ctr"/>
            <a:endParaRPr lang="es-MX" dirty="0">
              <a:effectLst/>
            </a:endParaRPr>
          </a:p>
          <a:p>
            <a:endParaRPr lang="es-MX" dirty="0"/>
          </a:p>
        </p:txBody>
      </p:sp>
      <p:sp>
        <p:nvSpPr>
          <p:cNvPr id="12" name="Subtítulo 11">
            <a:extLst>
              <a:ext uri="{FF2B5EF4-FFF2-40B4-BE49-F238E27FC236}">
                <a16:creationId xmlns:a16="http://schemas.microsoft.com/office/drawing/2014/main" id="{E8235B26-DD56-49A9-ACC1-EC0228C6E8CC}"/>
              </a:ext>
            </a:extLst>
          </p:cNvPr>
          <p:cNvSpPr>
            <a:spLocks noGrp="1"/>
          </p:cNvSpPr>
          <p:nvPr>
            <p:ph type="subTitle" idx="4294967295"/>
          </p:nvPr>
        </p:nvSpPr>
        <p:spPr>
          <a:xfrm>
            <a:off x="475465" y="2293634"/>
            <a:ext cx="7681564" cy="823913"/>
          </a:xfrm>
        </p:spPr>
        <p:txBody>
          <a:bodyPr/>
          <a:lstStyle/>
          <a:p>
            <a:r>
              <a:rPr kumimoji="0" lang="es-MX" altLang="es-MX" sz="1800" b="0" i="0" u="none" strike="noStrike" cap="none" normalizeH="0" baseline="0" dirty="0">
                <a:ln>
                  <a:noFill/>
                </a:ln>
                <a:solidFill>
                  <a:schemeClr val="tx1"/>
                </a:solidFill>
                <a:effectLst/>
                <a:latin typeface="Arial" panose="020B0604020202020204" pitchFamily="34" charset="0"/>
                <a:hlinkClick r:id="rId3"/>
              </a:rPr>
              <a:t>LBDRPCR - Roche HPV linear array </a:t>
            </a:r>
            <a:r>
              <a:rPr kumimoji="0" lang="es-MX" altLang="es-MX" sz="1800" b="0" i="0" u="none" strike="noStrike" cap="none" normalizeH="0" baseline="0" dirty="0" err="1">
                <a:ln>
                  <a:noFill/>
                </a:ln>
                <a:solidFill>
                  <a:schemeClr val="tx1"/>
                </a:solidFill>
                <a:effectLst/>
                <a:latin typeface="Arial" panose="020B0604020202020204" pitchFamily="34" charset="0"/>
                <a:hlinkClick r:id="rId3"/>
              </a:rPr>
              <a:t>summary</a:t>
            </a:r>
            <a:r>
              <a:rPr kumimoji="0" lang="es-MX" altLang="es-MX" sz="1800" b="0" i="0" u="none" strike="noStrike" cap="none" normalizeH="0" baseline="0" dirty="0">
                <a:ln>
                  <a:noFill/>
                </a:ln>
                <a:solidFill>
                  <a:schemeClr val="tx1"/>
                </a:solidFill>
                <a:effectLst/>
                <a:latin typeface="Arial" panose="020B0604020202020204" pitchFamily="34" charset="0"/>
                <a:hlinkClick r:id="rId3"/>
              </a:rPr>
              <a:t> </a:t>
            </a:r>
            <a:r>
              <a:rPr kumimoji="0" lang="es-MX" altLang="es-MX" sz="1800" b="0" i="0" u="none" strike="noStrike" cap="none" normalizeH="0" baseline="0" dirty="0" err="1">
                <a:ln>
                  <a:noFill/>
                </a:ln>
                <a:solidFill>
                  <a:schemeClr val="tx1"/>
                </a:solidFill>
                <a:effectLst/>
                <a:latin typeface="Arial" panose="020B0604020202020204" pitchFamily="34" charset="0"/>
                <a:hlinkClick r:id="rId3"/>
              </a:rPr>
              <a:t>result</a:t>
            </a:r>
            <a:r>
              <a:rPr kumimoji="0" lang="es-MX" altLang="es-MX" sz="1800" b="0" i="0" u="none" strike="noStrike" cap="none" normalizeH="0" baseline="0" dirty="0">
                <a:ln>
                  <a:noFill/>
                </a:ln>
                <a:solidFill>
                  <a:schemeClr val="tx1"/>
                </a:solidFill>
                <a:effectLst/>
                <a:latin typeface="Arial" panose="020B0604020202020204" pitchFamily="34" charset="0"/>
              </a:rPr>
              <a:t> </a:t>
            </a:r>
          </a:p>
          <a:p>
            <a:pPr marL="114300" indent="0">
              <a:buNone/>
            </a:pPr>
            <a:endParaRPr lang="en-US" dirty="0"/>
          </a:p>
          <a:p>
            <a:pPr marL="114300" indent="0">
              <a:buNone/>
            </a:pPr>
            <a:r>
              <a:rPr lang="en-US" dirty="0"/>
              <a:t>LBDRPCR  - The HPV PCR Summary variable indicates if at least one type is positive (LBDRPCR=1); the sample is negative (LBDRPCR=2); the sample is inadequate (LBDRPCR=3); or the sample is missing (LBDRPCR=.)</a:t>
            </a:r>
            <a:endParaRPr lang="es-MX" dirty="0">
              <a:effectLst/>
            </a:endParaRPr>
          </a:p>
        </p:txBody>
      </p:sp>
    </p:spTree>
    <p:extLst>
      <p:ext uri="{BB962C8B-B14F-4D97-AF65-F5344CB8AC3E}">
        <p14:creationId xmlns:p14="http://schemas.microsoft.com/office/powerpoint/2010/main" val="1002603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D5FBF76-0D2E-48BF-98C8-502CA27FB3E6}"/>
              </a:ext>
            </a:extLst>
          </p:cNvPr>
          <p:cNvSpPr>
            <a:spLocks noGrp="1"/>
          </p:cNvSpPr>
          <p:nvPr>
            <p:ph type="body" idx="1"/>
          </p:nvPr>
        </p:nvSpPr>
        <p:spPr>
          <a:xfrm>
            <a:off x="618305" y="1190171"/>
            <a:ext cx="5753465" cy="3048000"/>
          </a:xfrm>
        </p:spPr>
        <p:txBody>
          <a:bodyPr/>
          <a:lstStyle/>
          <a:p>
            <a:endParaRPr lang="es-MX" dirty="0"/>
          </a:p>
          <a:p>
            <a:endParaRPr lang="es-MX" dirty="0"/>
          </a:p>
        </p:txBody>
      </p:sp>
      <p:sp>
        <p:nvSpPr>
          <p:cNvPr id="3" name="Título 2">
            <a:extLst>
              <a:ext uri="{FF2B5EF4-FFF2-40B4-BE49-F238E27FC236}">
                <a16:creationId xmlns:a16="http://schemas.microsoft.com/office/drawing/2014/main" id="{69C585E3-FF64-4FB6-9BE8-6235AEC85222}"/>
              </a:ext>
            </a:extLst>
          </p:cNvPr>
          <p:cNvSpPr>
            <a:spLocks noGrp="1"/>
          </p:cNvSpPr>
          <p:nvPr>
            <p:ph type="ctrTitle"/>
          </p:nvPr>
        </p:nvSpPr>
        <p:spPr/>
        <p:txBody>
          <a:bodyPr/>
          <a:lstStyle/>
          <a:p>
            <a:r>
              <a:rPr lang="es-MX" dirty="0"/>
              <a:t>Data </a:t>
            </a:r>
            <a:r>
              <a:rPr lang="es-MX" dirty="0" err="1"/>
              <a:t>Understanding</a:t>
            </a:r>
            <a:endParaRPr lang="es-MX" dirty="0"/>
          </a:p>
        </p:txBody>
      </p:sp>
      <p:pic>
        <p:nvPicPr>
          <p:cNvPr id="5" name="Imagen 4">
            <a:extLst>
              <a:ext uri="{FF2B5EF4-FFF2-40B4-BE49-F238E27FC236}">
                <a16:creationId xmlns:a16="http://schemas.microsoft.com/office/drawing/2014/main" id="{FB4D35FE-2B87-467D-998C-449AD1127DFE}"/>
              </a:ext>
            </a:extLst>
          </p:cNvPr>
          <p:cNvPicPr>
            <a:picLocks noChangeAspect="1"/>
          </p:cNvPicPr>
          <p:nvPr/>
        </p:nvPicPr>
        <p:blipFill rotWithShape="1">
          <a:blip r:embed="rId2"/>
          <a:srcRect l="30289" t="23140" r="43750" b="8004"/>
          <a:stretch/>
        </p:blipFill>
        <p:spPr>
          <a:xfrm>
            <a:off x="342091" y="1190170"/>
            <a:ext cx="2373923" cy="3541655"/>
          </a:xfrm>
          <a:prstGeom prst="rect">
            <a:avLst/>
          </a:prstGeom>
        </p:spPr>
      </p:pic>
      <p:pic>
        <p:nvPicPr>
          <p:cNvPr id="7" name="Imagen 6">
            <a:extLst>
              <a:ext uri="{FF2B5EF4-FFF2-40B4-BE49-F238E27FC236}">
                <a16:creationId xmlns:a16="http://schemas.microsoft.com/office/drawing/2014/main" id="{B59D5604-D579-4D3A-8BCC-2E104A73DB9C}"/>
              </a:ext>
            </a:extLst>
          </p:cNvPr>
          <p:cNvPicPr>
            <a:picLocks noChangeAspect="1"/>
          </p:cNvPicPr>
          <p:nvPr/>
        </p:nvPicPr>
        <p:blipFill>
          <a:blip r:embed="rId3"/>
          <a:stretch>
            <a:fillRect/>
          </a:stretch>
        </p:blipFill>
        <p:spPr>
          <a:xfrm>
            <a:off x="3108176" y="1190170"/>
            <a:ext cx="2571615" cy="3541655"/>
          </a:xfrm>
          <a:prstGeom prst="rect">
            <a:avLst/>
          </a:prstGeom>
        </p:spPr>
      </p:pic>
      <p:pic>
        <p:nvPicPr>
          <p:cNvPr id="9" name="Imagen 8">
            <a:extLst>
              <a:ext uri="{FF2B5EF4-FFF2-40B4-BE49-F238E27FC236}">
                <a16:creationId xmlns:a16="http://schemas.microsoft.com/office/drawing/2014/main" id="{3896F3ED-32F6-4903-837C-D3D627DA2D5E}"/>
              </a:ext>
            </a:extLst>
          </p:cNvPr>
          <p:cNvPicPr>
            <a:picLocks noChangeAspect="1"/>
          </p:cNvPicPr>
          <p:nvPr/>
        </p:nvPicPr>
        <p:blipFill>
          <a:blip r:embed="rId4"/>
          <a:stretch>
            <a:fillRect/>
          </a:stretch>
        </p:blipFill>
        <p:spPr>
          <a:xfrm>
            <a:off x="6071953" y="1190169"/>
            <a:ext cx="2456552" cy="3541655"/>
          </a:xfrm>
          <a:prstGeom prst="rect">
            <a:avLst/>
          </a:prstGeom>
        </p:spPr>
      </p:pic>
    </p:spTree>
    <p:extLst>
      <p:ext uri="{BB962C8B-B14F-4D97-AF65-F5344CB8AC3E}">
        <p14:creationId xmlns:p14="http://schemas.microsoft.com/office/powerpoint/2010/main" val="103971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D5FBF76-0D2E-48BF-98C8-502CA27FB3E6}"/>
              </a:ext>
            </a:extLst>
          </p:cNvPr>
          <p:cNvSpPr>
            <a:spLocks noGrp="1"/>
          </p:cNvSpPr>
          <p:nvPr>
            <p:ph type="body" idx="1"/>
          </p:nvPr>
        </p:nvSpPr>
        <p:spPr>
          <a:xfrm>
            <a:off x="618305" y="1190171"/>
            <a:ext cx="5753465" cy="3048000"/>
          </a:xfrm>
        </p:spPr>
        <p:txBody>
          <a:bodyPr/>
          <a:lstStyle/>
          <a:p>
            <a:endParaRPr lang="es-MX" dirty="0"/>
          </a:p>
          <a:p>
            <a:endParaRPr lang="es-MX" dirty="0"/>
          </a:p>
        </p:txBody>
      </p:sp>
      <p:sp>
        <p:nvSpPr>
          <p:cNvPr id="3" name="Título 2">
            <a:extLst>
              <a:ext uri="{FF2B5EF4-FFF2-40B4-BE49-F238E27FC236}">
                <a16:creationId xmlns:a16="http://schemas.microsoft.com/office/drawing/2014/main" id="{69C585E3-FF64-4FB6-9BE8-6235AEC85222}"/>
              </a:ext>
            </a:extLst>
          </p:cNvPr>
          <p:cNvSpPr>
            <a:spLocks noGrp="1"/>
          </p:cNvSpPr>
          <p:nvPr>
            <p:ph type="ctrTitle"/>
          </p:nvPr>
        </p:nvSpPr>
        <p:spPr/>
        <p:txBody>
          <a:bodyPr/>
          <a:lstStyle/>
          <a:p>
            <a:r>
              <a:rPr lang="es-MX" dirty="0"/>
              <a:t>Data </a:t>
            </a:r>
            <a:r>
              <a:rPr lang="es-MX" dirty="0" err="1"/>
              <a:t>Understanding</a:t>
            </a:r>
            <a:endParaRPr lang="es-MX" dirty="0"/>
          </a:p>
        </p:txBody>
      </p:sp>
      <p:pic>
        <p:nvPicPr>
          <p:cNvPr id="6" name="Imagen 5">
            <a:extLst>
              <a:ext uri="{FF2B5EF4-FFF2-40B4-BE49-F238E27FC236}">
                <a16:creationId xmlns:a16="http://schemas.microsoft.com/office/drawing/2014/main" id="{6FE3513B-E540-4239-B776-2B090D0A3131}"/>
              </a:ext>
            </a:extLst>
          </p:cNvPr>
          <p:cNvPicPr>
            <a:picLocks noChangeAspect="1"/>
          </p:cNvPicPr>
          <p:nvPr/>
        </p:nvPicPr>
        <p:blipFill>
          <a:blip r:embed="rId2"/>
          <a:stretch>
            <a:fillRect/>
          </a:stretch>
        </p:blipFill>
        <p:spPr>
          <a:xfrm>
            <a:off x="474221" y="1212154"/>
            <a:ext cx="2383418" cy="3323492"/>
          </a:xfrm>
          <a:prstGeom prst="rect">
            <a:avLst/>
          </a:prstGeom>
        </p:spPr>
      </p:pic>
      <p:pic>
        <p:nvPicPr>
          <p:cNvPr id="10" name="Imagen 9">
            <a:extLst>
              <a:ext uri="{FF2B5EF4-FFF2-40B4-BE49-F238E27FC236}">
                <a16:creationId xmlns:a16="http://schemas.microsoft.com/office/drawing/2014/main" id="{C63DDCF8-1A97-4F80-ADBF-A8C7F7D0E82A}"/>
              </a:ext>
            </a:extLst>
          </p:cNvPr>
          <p:cNvPicPr>
            <a:picLocks noChangeAspect="1"/>
          </p:cNvPicPr>
          <p:nvPr/>
        </p:nvPicPr>
        <p:blipFill>
          <a:blip r:embed="rId3"/>
          <a:stretch>
            <a:fillRect/>
          </a:stretch>
        </p:blipFill>
        <p:spPr>
          <a:xfrm>
            <a:off x="3387739" y="1212153"/>
            <a:ext cx="2368521" cy="3323493"/>
          </a:xfrm>
          <a:prstGeom prst="rect">
            <a:avLst/>
          </a:prstGeom>
        </p:spPr>
      </p:pic>
      <p:pic>
        <p:nvPicPr>
          <p:cNvPr id="12" name="Imagen 11">
            <a:extLst>
              <a:ext uri="{FF2B5EF4-FFF2-40B4-BE49-F238E27FC236}">
                <a16:creationId xmlns:a16="http://schemas.microsoft.com/office/drawing/2014/main" id="{350E4CD5-560B-43AF-A55F-4E778B9A66F4}"/>
              </a:ext>
            </a:extLst>
          </p:cNvPr>
          <p:cNvPicPr>
            <a:picLocks noChangeAspect="1"/>
          </p:cNvPicPr>
          <p:nvPr/>
        </p:nvPicPr>
        <p:blipFill>
          <a:blip r:embed="rId4"/>
          <a:stretch>
            <a:fillRect/>
          </a:stretch>
        </p:blipFill>
        <p:spPr>
          <a:xfrm>
            <a:off x="6286360" y="1190171"/>
            <a:ext cx="2239335" cy="3323494"/>
          </a:xfrm>
          <a:prstGeom prst="rect">
            <a:avLst/>
          </a:prstGeom>
        </p:spPr>
      </p:pic>
    </p:spTree>
    <p:extLst>
      <p:ext uri="{BB962C8B-B14F-4D97-AF65-F5344CB8AC3E}">
        <p14:creationId xmlns:p14="http://schemas.microsoft.com/office/powerpoint/2010/main" val="90667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D5FBF76-0D2E-48BF-98C8-502CA27FB3E6}"/>
              </a:ext>
            </a:extLst>
          </p:cNvPr>
          <p:cNvSpPr>
            <a:spLocks noGrp="1"/>
          </p:cNvSpPr>
          <p:nvPr>
            <p:ph type="body" idx="1"/>
          </p:nvPr>
        </p:nvSpPr>
        <p:spPr>
          <a:xfrm>
            <a:off x="618305" y="1190171"/>
            <a:ext cx="5753465" cy="3048000"/>
          </a:xfrm>
        </p:spPr>
        <p:txBody>
          <a:bodyPr/>
          <a:lstStyle/>
          <a:p>
            <a:endParaRPr lang="es-MX" dirty="0"/>
          </a:p>
          <a:p>
            <a:endParaRPr lang="es-MX" dirty="0"/>
          </a:p>
        </p:txBody>
      </p:sp>
      <p:sp>
        <p:nvSpPr>
          <p:cNvPr id="3" name="Título 2">
            <a:extLst>
              <a:ext uri="{FF2B5EF4-FFF2-40B4-BE49-F238E27FC236}">
                <a16:creationId xmlns:a16="http://schemas.microsoft.com/office/drawing/2014/main" id="{69C585E3-FF64-4FB6-9BE8-6235AEC85222}"/>
              </a:ext>
            </a:extLst>
          </p:cNvPr>
          <p:cNvSpPr>
            <a:spLocks noGrp="1"/>
          </p:cNvSpPr>
          <p:nvPr>
            <p:ph type="ctrTitle"/>
          </p:nvPr>
        </p:nvSpPr>
        <p:spPr/>
        <p:txBody>
          <a:bodyPr/>
          <a:lstStyle/>
          <a:p>
            <a:r>
              <a:rPr lang="es-MX" dirty="0"/>
              <a:t>Data </a:t>
            </a:r>
            <a:r>
              <a:rPr lang="es-MX" dirty="0" err="1"/>
              <a:t>Understanding</a:t>
            </a:r>
            <a:endParaRPr lang="es-MX" dirty="0"/>
          </a:p>
        </p:txBody>
      </p:sp>
      <p:pic>
        <p:nvPicPr>
          <p:cNvPr id="5" name="Imagen 4">
            <a:extLst>
              <a:ext uri="{FF2B5EF4-FFF2-40B4-BE49-F238E27FC236}">
                <a16:creationId xmlns:a16="http://schemas.microsoft.com/office/drawing/2014/main" id="{8725ED2B-0E7F-4FC1-A8EE-AA37AEFA0613}"/>
              </a:ext>
            </a:extLst>
          </p:cNvPr>
          <p:cNvPicPr>
            <a:picLocks noChangeAspect="1"/>
          </p:cNvPicPr>
          <p:nvPr/>
        </p:nvPicPr>
        <p:blipFill>
          <a:blip r:embed="rId2"/>
          <a:stretch>
            <a:fillRect/>
          </a:stretch>
        </p:blipFill>
        <p:spPr>
          <a:xfrm>
            <a:off x="445140" y="1119554"/>
            <a:ext cx="2355784" cy="3404958"/>
          </a:xfrm>
          <a:prstGeom prst="rect">
            <a:avLst/>
          </a:prstGeom>
        </p:spPr>
      </p:pic>
      <p:pic>
        <p:nvPicPr>
          <p:cNvPr id="8" name="Imagen 7">
            <a:extLst>
              <a:ext uri="{FF2B5EF4-FFF2-40B4-BE49-F238E27FC236}">
                <a16:creationId xmlns:a16="http://schemas.microsoft.com/office/drawing/2014/main" id="{D5DD6EFB-69DD-4177-80CA-4FDA4DF2F9C5}"/>
              </a:ext>
            </a:extLst>
          </p:cNvPr>
          <p:cNvPicPr>
            <a:picLocks noChangeAspect="1"/>
          </p:cNvPicPr>
          <p:nvPr/>
        </p:nvPicPr>
        <p:blipFill>
          <a:blip r:embed="rId3"/>
          <a:stretch>
            <a:fillRect/>
          </a:stretch>
        </p:blipFill>
        <p:spPr>
          <a:xfrm>
            <a:off x="3399561" y="1119554"/>
            <a:ext cx="2344878" cy="3404958"/>
          </a:xfrm>
          <a:prstGeom prst="rect">
            <a:avLst/>
          </a:prstGeom>
        </p:spPr>
      </p:pic>
      <p:pic>
        <p:nvPicPr>
          <p:cNvPr id="11" name="Imagen 10">
            <a:extLst>
              <a:ext uri="{FF2B5EF4-FFF2-40B4-BE49-F238E27FC236}">
                <a16:creationId xmlns:a16="http://schemas.microsoft.com/office/drawing/2014/main" id="{E792EAE6-0B9A-4206-9E8A-620A1CE9BD0C}"/>
              </a:ext>
            </a:extLst>
          </p:cNvPr>
          <p:cNvPicPr>
            <a:picLocks noChangeAspect="1"/>
          </p:cNvPicPr>
          <p:nvPr/>
        </p:nvPicPr>
        <p:blipFill>
          <a:blip r:embed="rId4"/>
          <a:stretch>
            <a:fillRect/>
          </a:stretch>
        </p:blipFill>
        <p:spPr>
          <a:xfrm>
            <a:off x="6343076" y="1119554"/>
            <a:ext cx="2347387" cy="3408131"/>
          </a:xfrm>
          <a:prstGeom prst="rect">
            <a:avLst/>
          </a:prstGeom>
        </p:spPr>
      </p:pic>
    </p:spTree>
    <p:extLst>
      <p:ext uri="{BB962C8B-B14F-4D97-AF65-F5344CB8AC3E}">
        <p14:creationId xmlns:p14="http://schemas.microsoft.com/office/powerpoint/2010/main" val="459738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D5FBF76-0D2E-48BF-98C8-502CA27FB3E6}"/>
              </a:ext>
            </a:extLst>
          </p:cNvPr>
          <p:cNvSpPr>
            <a:spLocks noGrp="1"/>
          </p:cNvSpPr>
          <p:nvPr>
            <p:ph type="body" idx="1"/>
          </p:nvPr>
        </p:nvSpPr>
        <p:spPr>
          <a:xfrm>
            <a:off x="618305" y="1190171"/>
            <a:ext cx="5753465" cy="3048000"/>
          </a:xfrm>
        </p:spPr>
        <p:txBody>
          <a:bodyPr/>
          <a:lstStyle/>
          <a:p>
            <a:endParaRPr lang="es-MX" dirty="0"/>
          </a:p>
          <a:p>
            <a:endParaRPr lang="es-MX" dirty="0"/>
          </a:p>
        </p:txBody>
      </p:sp>
      <p:sp>
        <p:nvSpPr>
          <p:cNvPr id="3" name="Título 2">
            <a:extLst>
              <a:ext uri="{FF2B5EF4-FFF2-40B4-BE49-F238E27FC236}">
                <a16:creationId xmlns:a16="http://schemas.microsoft.com/office/drawing/2014/main" id="{69C585E3-FF64-4FB6-9BE8-6235AEC85222}"/>
              </a:ext>
            </a:extLst>
          </p:cNvPr>
          <p:cNvSpPr>
            <a:spLocks noGrp="1"/>
          </p:cNvSpPr>
          <p:nvPr>
            <p:ph type="ctrTitle"/>
          </p:nvPr>
        </p:nvSpPr>
        <p:spPr/>
        <p:txBody>
          <a:bodyPr/>
          <a:lstStyle/>
          <a:p>
            <a:r>
              <a:rPr lang="es-MX" dirty="0"/>
              <a:t>Data </a:t>
            </a:r>
            <a:r>
              <a:rPr lang="es-MX" dirty="0" err="1"/>
              <a:t>Understanding</a:t>
            </a:r>
            <a:endParaRPr lang="es-MX" dirty="0"/>
          </a:p>
        </p:txBody>
      </p:sp>
      <p:pic>
        <p:nvPicPr>
          <p:cNvPr id="6" name="Imagen 5">
            <a:extLst>
              <a:ext uri="{FF2B5EF4-FFF2-40B4-BE49-F238E27FC236}">
                <a16:creationId xmlns:a16="http://schemas.microsoft.com/office/drawing/2014/main" id="{15A9D291-F773-4E80-9B18-283C0203A91A}"/>
              </a:ext>
            </a:extLst>
          </p:cNvPr>
          <p:cNvPicPr>
            <a:picLocks noChangeAspect="1"/>
          </p:cNvPicPr>
          <p:nvPr/>
        </p:nvPicPr>
        <p:blipFill>
          <a:blip r:embed="rId2"/>
          <a:stretch>
            <a:fillRect/>
          </a:stretch>
        </p:blipFill>
        <p:spPr>
          <a:xfrm>
            <a:off x="3274677" y="1065706"/>
            <a:ext cx="2594646" cy="3666119"/>
          </a:xfrm>
          <a:prstGeom prst="rect">
            <a:avLst/>
          </a:prstGeom>
        </p:spPr>
      </p:pic>
    </p:spTree>
    <p:extLst>
      <p:ext uri="{BB962C8B-B14F-4D97-AF65-F5344CB8AC3E}">
        <p14:creationId xmlns:p14="http://schemas.microsoft.com/office/powerpoint/2010/main" val="3130237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27B1DE95-93DE-440D-A5D3-FC0E830E569C}"/>
              </a:ext>
            </a:extLst>
          </p:cNvPr>
          <p:cNvSpPr>
            <a:spLocks noGrp="1"/>
          </p:cNvSpPr>
          <p:nvPr>
            <p:ph type="body" idx="1"/>
          </p:nvPr>
        </p:nvSpPr>
        <p:spPr/>
        <p:txBody>
          <a:bodyPr/>
          <a:lstStyle/>
          <a:p>
            <a:r>
              <a:rPr lang="es-MX" dirty="0"/>
              <a:t>LBDEONO </a:t>
            </a:r>
          </a:p>
          <a:p>
            <a:r>
              <a:rPr lang="es-MX" dirty="0"/>
              <a:t>LBDNENO</a:t>
            </a:r>
          </a:p>
          <a:p>
            <a:r>
              <a:rPr lang="es-MX" dirty="0"/>
              <a:t>LBXNEPCT </a:t>
            </a:r>
          </a:p>
          <a:p>
            <a:r>
              <a:rPr lang="es-MX" dirty="0"/>
              <a:t>LBXHCT </a:t>
            </a:r>
          </a:p>
          <a:p>
            <a:r>
              <a:rPr lang="es-MX" dirty="0"/>
              <a:t>LBXMCHSI</a:t>
            </a:r>
          </a:p>
        </p:txBody>
      </p:sp>
      <p:sp>
        <p:nvSpPr>
          <p:cNvPr id="3" name="Título 2">
            <a:extLst>
              <a:ext uri="{FF2B5EF4-FFF2-40B4-BE49-F238E27FC236}">
                <a16:creationId xmlns:a16="http://schemas.microsoft.com/office/drawing/2014/main" id="{7371CCE8-55F0-4A96-9D09-4A9AAC36D052}"/>
              </a:ext>
            </a:extLst>
          </p:cNvPr>
          <p:cNvSpPr>
            <a:spLocks noGrp="1"/>
          </p:cNvSpPr>
          <p:nvPr>
            <p:ph type="ctrTitle"/>
          </p:nvPr>
        </p:nvSpPr>
        <p:spPr>
          <a:xfrm>
            <a:off x="618824" y="411675"/>
            <a:ext cx="5963207" cy="577800"/>
          </a:xfrm>
        </p:spPr>
        <p:txBody>
          <a:bodyPr/>
          <a:lstStyle/>
          <a:p>
            <a:r>
              <a:rPr lang="es-MX" dirty="0" err="1"/>
              <a:t>Correlation</a:t>
            </a:r>
            <a:r>
              <a:rPr lang="es-MX" dirty="0"/>
              <a:t> Matrix Removed Variables</a:t>
            </a:r>
          </a:p>
        </p:txBody>
      </p:sp>
      <p:pic>
        <p:nvPicPr>
          <p:cNvPr id="3073" name="Picture 1">
            <a:extLst>
              <a:ext uri="{FF2B5EF4-FFF2-40B4-BE49-F238E27FC236}">
                <a16:creationId xmlns:a16="http://schemas.microsoft.com/office/drawing/2014/main" id="{5FAABEF6-5E50-4C22-B76D-B1DD45C2D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500" y="1223195"/>
            <a:ext cx="4316819" cy="3508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10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7624423-9CBA-4BEE-B1BC-793AA583512E}"/>
              </a:ext>
            </a:extLst>
          </p:cNvPr>
          <p:cNvSpPr>
            <a:spLocks noGrp="1"/>
          </p:cNvSpPr>
          <p:nvPr>
            <p:ph type="body" idx="1"/>
          </p:nvPr>
        </p:nvSpPr>
        <p:spPr/>
        <p:txBody>
          <a:bodyPr/>
          <a:lstStyle/>
          <a:p>
            <a:endParaRPr lang="es-MX"/>
          </a:p>
        </p:txBody>
      </p:sp>
      <p:sp>
        <p:nvSpPr>
          <p:cNvPr id="3" name="Título 2">
            <a:extLst>
              <a:ext uri="{FF2B5EF4-FFF2-40B4-BE49-F238E27FC236}">
                <a16:creationId xmlns:a16="http://schemas.microsoft.com/office/drawing/2014/main" id="{950CD222-BD4F-44E0-9847-4E3AC4CEAF09}"/>
              </a:ext>
            </a:extLst>
          </p:cNvPr>
          <p:cNvSpPr>
            <a:spLocks noGrp="1"/>
          </p:cNvSpPr>
          <p:nvPr>
            <p:ph type="ctrTitle"/>
          </p:nvPr>
        </p:nvSpPr>
        <p:spPr/>
        <p:txBody>
          <a:bodyPr/>
          <a:lstStyle/>
          <a:p>
            <a:endParaRPr lang="es-MX"/>
          </a:p>
        </p:txBody>
      </p:sp>
      <p:pic>
        <p:nvPicPr>
          <p:cNvPr id="4097" name="Picture 1">
            <a:extLst>
              <a:ext uri="{FF2B5EF4-FFF2-40B4-BE49-F238E27FC236}">
                <a16:creationId xmlns:a16="http://schemas.microsoft.com/office/drawing/2014/main" id="{688143CB-D28E-4681-B2F9-79C2FB947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258" y="423998"/>
            <a:ext cx="5271484" cy="430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166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preparation</a:t>
            </a:r>
            <a:endParaRPr dirty="0"/>
          </a:p>
        </p:txBody>
      </p:sp>
      <p:sp>
        <p:nvSpPr>
          <p:cNvPr id="659" name="Google Shape;659;p31"/>
          <p:cNvSpPr/>
          <p:nvPr/>
        </p:nvSpPr>
        <p:spPr>
          <a:xfrm>
            <a:off x="4838514" y="1332152"/>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5824349" y="1332152"/>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6810184" y="1332152"/>
            <a:ext cx="72" cy="3058625"/>
          </a:xfrm>
          <a:custGeom>
            <a:avLst/>
            <a:gdLst/>
            <a:ahLst/>
            <a:cxnLst/>
            <a:rect l="l" t="t" r="r" b="b"/>
            <a:pathLst>
              <a:path w="1" h="42769" fill="none" extrusionOk="0">
                <a:moveTo>
                  <a:pt x="1" y="1"/>
                </a:moveTo>
                <a:lnTo>
                  <a:pt x="1"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7796090" y="1332152"/>
            <a:ext cx="72" cy="3058625"/>
          </a:xfrm>
          <a:custGeom>
            <a:avLst/>
            <a:gdLst/>
            <a:ahLst/>
            <a:cxnLst/>
            <a:rect l="l" t="t" r="r" b="b"/>
            <a:pathLst>
              <a:path w="1" h="42769" fill="none" extrusionOk="0">
                <a:moveTo>
                  <a:pt x="0" y="1"/>
                </a:moveTo>
                <a:lnTo>
                  <a:pt x="0" y="42768"/>
                </a:lnTo>
              </a:path>
            </a:pathLst>
          </a:custGeom>
          <a:noFill/>
          <a:ln w="3150" cap="flat" cmpd="sng">
            <a:solidFill>
              <a:srgbClr val="FFD6E1"/>
            </a:solidFill>
            <a:prstDash val="solid"/>
            <a:miter lim="126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1"/>
          <p:cNvGrpSpPr/>
          <p:nvPr/>
        </p:nvGrpSpPr>
        <p:grpSpPr>
          <a:xfrm>
            <a:off x="4730383" y="3877601"/>
            <a:ext cx="3601799" cy="274905"/>
            <a:chOff x="3828658" y="3897730"/>
            <a:chExt cx="3601799" cy="274905"/>
          </a:xfrm>
        </p:grpSpPr>
        <p:sp>
          <p:nvSpPr>
            <p:cNvPr id="664" name="Google Shape;664;p31"/>
            <p:cNvSpPr/>
            <p:nvPr/>
          </p:nvSpPr>
          <p:spPr>
            <a:xfrm>
              <a:off x="3829516" y="3897730"/>
              <a:ext cx="2234837" cy="106414"/>
            </a:xfrm>
            <a:custGeom>
              <a:avLst/>
              <a:gdLst/>
              <a:ahLst/>
              <a:cxnLst/>
              <a:rect l="l" t="t" r="r" b="b"/>
              <a:pathLst>
                <a:path w="31251" h="1488" extrusionOk="0">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3828658" y="4067150"/>
              <a:ext cx="3601799" cy="105485"/>
            </a:xfrm>
            <a:custGeom>
              <a:avLst/>
              <a:gdLst/>
              <a:ahLst/>
              <a:cxnLst/>
              <a:rect l="l" t="t" r="r" b="b"/>
              <a:pathLst>
                <a:path w="50366" h="1475" extrusionOk="0">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1"/>
          <p:cNvGrpSpPr/>
          <p:nvPr/>
        </p:nvGrpSpPr>
        <p:grpSpPr>
          <a:xfrm>
            <a:off x="4713219" y="3006803"/>
            <a:ext cx="4240571" cy="274977"/>
            <a:chOff x="3811494" y="3103763"/>
            <a:chExt cx="4240571" cy="274977"/>
          </a:xfrm>
        </p:grpSpPr>
        <p:sp>
          <p:nvSpPr>
            <p:cNvPr id="667" name="Google Shape;667;p31"/>
            <p:cNvSpPr/>
            <p:nvPr/>
          </p:nvSpPr>
          <p:spPr>
            <a:xfrm>
              <a:off x="3811498" y="3103763"/>
              <a:ext cx="4240568" cy="106403"/>
            </a:xfrm>
            <a:custGeom>
              <a:avLst/>
              <a:gdLst/>
              <a:ahLst/>
              <a:cxnLst/>
              <a:rect l="l" t="t" r="r" b="b"/>
              <a:pathLst>
                <a:path w="69772" h="1488" extrusionOk="0">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3811494" y="3272326"/>
              <a:ext cx="1369750" cy="106414"/>
            </a:xfrm>
            <a:custGeom>
              <a:avLst/>
              <a:gdLst/>
              <a:ahLst/>
              <a:cxnLst/>
              <a:rect l="l" t="t" r="r" b="b"/>
              <a:pathLst>
                <a:path w="19154" h="1488" extrusionOk="0">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1"/>
          <p:cNvGrpSpPr/>
          <p:nvPr/>
        </p:nvGrpSpPr>
        <p:grpSpPr>
          <a:xfrm>
            <a:off x="4695197" y="2193075"/>
            <a:ext cx="2235767" cy="274905"/>
            <a:chOff x="3793472" y="2309869"/>
            <a:chExt cx="2235767" cy="274905"/>
          </a:xfrm>
        </p:grpSpPr>
        <p:sp>
          <p:nvSpPr>
            <p:cNvPr id="670" name="Google Shape;670;p31"/>
            <p:cNvSpPr/>
            <p:nvPr/>
          </p:nvSpPr>
          <p:spPr>
            <a:xfrm>
              <a:off x="3793472" y="2309869"/>
              <a:ext cx="2235767" cy="106414"/>
            </a:xfrm>
            <a:custGeom>
              <a:avLst/>
              <a:gdLst/>
              <a:ahLst/>
              <a:cxnLst/>
              <a:rect l="l" t="t" r="r" b="b"/>
              <a:pathLst>
                <a:path w="31264" h="1488" extrusionOk="0">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3793472" y="2478360"/>
              <a:ext cx="1508556" cy="106414"/>
            </a:xfrm>
            <a:custGeom>
              <a:avLst/>
              <a:gdLst/>
              <a:ahLst/>
              <a:cxnLst/>
              <a:rect l="l" t="t" r="r" b="b"/>
              <a:pathLst>
                <a:path w="21095" h="1488" extrusionOk="0">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1"/>
          <p:cNvGrpSpPr/>
          <p:nvPr/>
        </p:nvGrpSpPr>
        <p:grpSpPr>
          <a:xfrm>
            <a:off x="4673600" y="1407550"/>
            <a:ext cx="2876447" cy="274047"/>
            <a:chOff x="3771875" y="1457332"/>
            <a:chExt cx="2876447" cy="274047"/>
          </a:xfrm>
        </p:grpSpPr>
        <p:sp>
          <p:nvSpPr>
            <p:cNvPr id="673" name="Google Shape;673;p31"/>
            <p:cNvSpPr/>
            <p:nvPr/>
          </p:nvSpPr>
          <p:spPr>
            <a:xfrm>
              <a:off x="3771875" y="1457332"/>
              <a:ext cx="962415" cy="105556"/>
            </a:xfrm>
            <a:custGeom>
              <a:avLst/>
              <a:gdLst/>
              <a:ahLst/>
              <a:cxnLst/>
              <a:rect l="l" t="t" r="r" b="b"/>
              <a:pathLst>
                <a:path w="13458" h="1476" extrusionOk="0">
                  <a:moveTo>
                    <a:pt x="744" y="1"/>
                  </a:moveTo>
                  <a:cubicBezTo>
                    <a:pt x="328" y="1"/>
                    <a:pt x="0" y="329"/>
                    <a:pt x="0" y="744"/>
                  </a:cubicBezTo>
                  <a:cubicBezTo>
                    <a:pt x="0" y="1148"/>
                    <a:pt x="328" y="1475"/>
                    <a:pt x="744" y="1475"/>
                  </a:cubicBezTo>
                  <a:lnTo>
                    <a:pt x="12714" y="1475"/>
                  </a:lnTo>
                  <a:cubicBezTo>
                    <a:pt x="13118" y="1475"/>
                    <a:pt x="13458" y="1148"/>
                    <a:pt x="13458" y="744"/>
                  </a:cubicBezTo>
                  <a:cubicBezTo>
                    <a:pt x="13458" y="329"/>
                    <a:pt x="13118" y="1"/>
                    <a:pt x="12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3771875" y="1625894"/>
              <a:ext cx="2876447" cy="105485"/>
            </a:xfrm>
            <a:custGeom>
              <a:avLst/>
              <a:gdLst/>
              <a:ahLst/>
              <a:cxnLst/>
              <a:rect l="l" t="t" r="r" b="b"/>
              <a:pathLst>
                <a:path w="40223" h="1475" extrusionOk="0">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31"/>
          <p:cNvSpPr txBox="1">
            <a:spLocks noGrp="1"/>
          </p:cNvSpPr>
          <p:nvPr>
            <p:ph type="ctrTitle" idx="4294967295"/>
          </p:nvPr>
        </p:nvSpPr>
        <p:spPr>
          <a:xfrm>
            <a:off x="1089998" y="1176309"/>
            <a:ext cx="2487638" cy="46248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solidFill>
                  <a:schemeClr val="accent1"/>
                </a:solidFill>
              </a:rPr>
              <a:t>Variable normalization</a:t>
            </a:r>
            <a:endParaRPr sz="1800" dirty="0">
              <a:solidFill>
                <a:schemeClr val="accent1"/>
              </a:solidFill>
            </a:endParaRPr>
          </a:p>
        </p:txBody>
      </p:sp>
      <p:sp>
        <p:nvSpPr>
          <p:cNvPr id="676" name="Google Shape;676;p31"/>
          <p:cNvSpPr txBox="1">
            <a:spLocks noGrp="1"/>
          </p:cNvSpPr>
          <p:nvPr>
            <p:ph type="subTitle" idx="4294967295"/>
          </p:nvPr>
        </p:nvSpPr>
        <p:spPr>
          <a:xfrm>
            <a:off x="910259" y="1627127"/>
            <a:ext cx="2667377" cy="1681705"/>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1400" dirty="0"/>
              <a:t>All the variables are continuos so in order to prepare the data a normalization conversion was performed  in oorder to place them between the values of 0 and 1  </a:t>
            </a:r>
            <a:endParaRPr sz="1400" dirty="0"/>
          </a:p>
        </p:txBody>
      </p:sp>
      <p:sp>
        <p:nvSpPr>
          <p:cNvPr id="27" name="Google Shape;677;p31">
            <a:extLst>
              <a:ext uri="{FF2B5EF4-FFF2-40B4-BE49-F238E27FC236}">
                <a16:creationId xmlns:a16="http://schemas.microsoft.com/office/drawing/2014/main" id="{90102E6F-35FD-4CB5-99D4-BC5E7D74315C}"/>
              </a:ext>
            </a:extLst>
          </p:cNvPr>
          <p:cNvSpPr txBox="1">
            <a:spLocks/>
          </p:cNvSpPr>
          <p:nvPr/>
        </p:nvSpPr>
        <p:spPr>
          <a:xfrm>
            <a:off x="1258915" y="3281780"/>
            <a:ext cx="2338627" cy="2953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r"/>
            <a:r>
              <a:rPr lang="es-MX" sz="1800" dirty="0">
                <a:solidFill>
                  <a:schemeClr val="accent2"/>
                </a:solidFill>
              </a:rPr>
              <a:t>Train and test </a:t>
            </a:r>
            <a:r>
              <a:rPr lang="es-MX" sz="1800" dirty="0" err="1">
                <a:solidFill>
                  <a:schemeClr val="accent2"/>
                </a:solidFill>
              </a:rPr>
              <a:t>splitting</a:t>
            </a:r>
            <a:endParaRPr lang="es-MX" sz="1800" dirty="0">
              <a:solidFill>
                <a:schemeClr val="accent2"/>
              </a:solidFill>
            </a:endParaRPr>
          </a:p>
        </p:txBody>
      </p:sp>
      <p:sp>
        <p:nvSpPr>
          <p:cNvPr id="28" name="Google Shape;678;p31">
            <a:extLst>
              <a:ext uri="{FF2B5EF4-FFF2-40B4-BE49-F238E27FC236}">
                <a16:creationId xmlns:a16="http://schemas.microsoft.com/office/drawing/2014/main" id="{A90BA616-2343-4BC7-ABE2-7ACFCBD14C20}"/>
              </a:ext>
            </a:extLst>
          </p:cNvPr>
          <p:cNvSpPr txBox="1">
            <a:spLocks/>
          </p:cNvSpPr>
          <p:nvPr/>
        </p:nvSpPr>
        <p:spPr>
          <a:xfrm>
            <a:off x="911006" y="3507806"/>
            <a:ext cx="2665882" cy="64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0" indent="0" algn="r">
              <a:lnSpc>
                <a:spcPct val="100000"/>
              </a:lnSpc>
              <a:spcAft>
                <a:spcPts val="1600"/>
              </a:spcAft>
              <a:buFont typeface="Maven Pro"/>
              <a:buNone/>
            </a:pPr>
            <a:r>
              <a:rPr lang="en-US" sz="1400" dirty="0"/>
              <a:t>The data was divided into target and predictors, and for both of them a division for a training an a test set was performed with a 75% and a 25% of the data respectively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2" name="Marcador de texto 1">
            <a:extLst>
              <a:ext uri="{FF2B5EF4-FFF2-40B4-BE49-F238E27FC236}">
                <a16:creationId xmlns:a16="http://schemas.microsoft.com/office/drawing/2014/main" id="{7C2CB8A3-5956-48B4-847B-6A3B0F76CD39}"/>
              </a:ext>
            </a:extLst>
          </p:cNvPr>
          <p:cNvSpPr>
            <a:spLocks noGrp="1"/>
          </p:cNvSpPr>
          <p:nvPr>
            <p:ph type="body" idx="1"/>
          </p:nvPr>
        </p:nvSpPr>
        <p:spPr>
          <a:xfrm>
            <a:off x="618825" y="1584427"/>
            <a:ext cx="3563950" cy="2133133"/>
          </a:xfrm>
        </p:spPr>
        <p:txBody>
          <a:bodyPr/>
          <a:lstStyle/>
          <a:p>
            <a:r>
              <a:rPr lang="es-MX" dirty="0" err="1"/>
              <a:t>Decision</a:t>
            </a:r>
            <a:r>
              <a:rPr lang="es-MX" dirty="0"/>
              <a:t> </a:t>
            </a:r>
            <a:r>
              <a:rPr lang="es-MX" dirty="0" err="1"/>
              <a:t>Tree</a:t>
            </a:r>
            <a:endParaRPr lang="es-MX" dirty="0"/>
          </a:p>
          <a:p>
            <a:r>
              <a:rPr lang="es-MX" dirty="0" err="1"/>
              <a:t>Logistic</a:t>
            </a:r>
            <a:r>
              <a:rPr lang="es-MX" dirty="0"/>
              <a:t> </a:t>
            </a:r>
            <a:r>
              <a:rPr lang="es-MX" dirty="0" err="1"/>
              <a:t>Regression</a:t>
            </a:r>
            <a:endParaRPr lang="es-MX" dirty="0"/>
          </a:p>
          <a:p>
            <a:r>
              <a:rPr lang="es-MX" dirty="0" err="1"/>
              <a:t>Naive</a:t>
            </a:r>
            <a:r>
              <a:rPr lang="es-MX" dirty="0"/>
              <a:t> Bayes</a:t>
            </a:r>
          </a:p>
          <a:p>
            <a:r>
              <a:rPr lang="es-MX" dirty="0"/>
              <a:t>K </a:t>
            </a:r>
            <a:r>
              <a:rPr lang="es-MX" dirty="0" err="1"/>
              <a:t>neares</a:t>
            </a:r>
            <a:r>
              <a:rPr lang="es-MX" dirty="0"/>
              <a:t> </a:t>
            </a:r>
            <a:r>
              <a:rPr lang="es-MX" dirty="0" err="1"/>
              <a:t>Neighbors</a:t>
            </a:r>
            <a:endParaRPr lang="es-MX" dirty="0"/>
          </a:p>
          <a:p>
            <a:r>
              <a:rPr lang="es-MX" dirty="0" err="1"/>
              <a:t>Random</a:t>
            </a:r>
            <a:r>
              <a:rPr lang="es-MX" dirty="0"/>
              <a:t> Forest</a:t>
            </a:r>
          </a:p>
          <a:p>
            <a:r>
              <a:rPr lang="es-MX" dirty="0"/>
              <a:t>Multi-</a:t>
            </a:r>
            <a:r>
              <a:rPr lang="es-MX" dirty="0" err="1"/>
              <a:t>Layer</a:t>
            </a:r>
            <a:r>
              <a:rPr lang="es-MX" dirty="0"/>
              <a:t> </a:t>
            </a:r>
            <a:r>
              <a:rPr lang="es-MX" dirty="0" err="1"/>
              <a:t>Perception</a:t>
            </a:r>
            <a:endParaRPr lang="es-MX" dirty="0"/>
          </a:p>
        </p:txBody>
      </p:sp>
      <p:sp>
        <p:nvSpPr>
          <p:cNvPr id="698" name="Google Shape;698;p3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lt1"/>
              </a:buClr>
              <a:buSzPts val="1200"/>
              <a:buFont typeface="Maven Pro"/>
              <a:buAutoNum type="arabicPeriod"/>
            </a:pPr>
            <a:r>
              <a:rPr lang="en" sz="1600" dirty="0"/>
              <a:t>Cervical Cancer is a deadly desease which  causes millions of deads yearly world wide. The main goal for this project was to develop a model which can pre-diagnose Human Papiloma Virus (HPV) with certain accuracy bases on a complete blood laboratory exam.</a:t>
            </a:r>
          </a:p>
          <a:p>
            <a:pPr marL="457200" lvl="0" indent="-304800" algn="l" rtl="0">
              <a:lnSpc>
                <a:spcPct val="100000"/>
              </a:lnSpc>
              <a:spcBef>
                <a:spcPts val="0"/>
              </a:spcBef>
              <a:spcAft>
                <a:spcPts val="0"/>
              </a:spcAft>
              <a:buClr>
                <a:schemeClr val="lt1"/>
              </a:buClr>
              <a:buSzPts val="1200"/>
              <a:buFont typeface="Maven Pro"/>
              <a:buAutoNum type="arabicPeriod"/>
            </a:pPr>
            <a:r>
              <a:rPr lang="en" sz="1600" dirty="0"/>
              <a:t>Key words: </a:t>
            </a:r>
            <a:endParaRPr sz="1600" dirty="0"/>
          </a:p>
          <a:p>
            <a:pPr marL="914400" lvl="0" indent="-304800" algn="l" rtl="0">
              <a:lnSpc>
                <a:spcPct val="100000"/>
              </a:lnSpc>
              <a:spcBef>
                <a:spcPts val="0"/>
              </a:spcBef>
              <a:spcAft>
                <a:spcPts val="0"/>
              </a:spcAft>
              <a:buClr>
                <a:schemeClr val="lt1"/>
              </a:buClr>
              <a:buSzPts val="1200"/>
              <a:buFont typeface="Maven Pro"/>
              <a:buChar char="●"/>
            </a:pPr>
            <a:r>
              <a:rPr lang="en" sz="1600" dirty="0"/>
              <a:t>Machine learning.</a:t>
            </a:r>
            <a:endParaRPr sz="1600" dirty="0"/>
          </a:p>
          <a:p>
            <a:pPr marL="914400" lvl="0" indent="-304800" algn="l" rtl="0">
              <a:lnSpc>
                <a:spcPct val="100000"/>
              </a:lnSpc>
              <a:spcBef>
                <a:spcPts val="0"/>
              </a:spcBef>
              <a:spcAft>
                <a:spcPts val="0"/>
              </a:spcAft>
              <a:buClr>
                <a:schemeClr val="lt1"/>
              </a:buClr>
              <a:buSzPts val="1200"/>
              <a:buFont typeface="Maven Pro"/>
              <a:buChar char="●"/>
            </a:pPr>
            <a:r>
              <a:rPr lang="en" sz="1600" dirty="0"/>
              <a:t>HPV. </a:t>
            </a:r>
            <a:endParaRPr sz="1600" dirty="0"/>
          </a:p>
          <a:p>
            <a:pPr marL="914400" lvl="0" indent="-304800" algn="l" rtl="0">
              <a:lnSpc>
                <a:spcPct val="100000"/>
              </a:lnSpc>
              <a:spcBef>
                <a:spcPts val="0"/>
              </a:spcBef>
              <a:spcAft>
                <a:spcPts val="0"/>
              </a:spcAft>
              <a:buClr>
                <a:schemeClr val="lt1"/>
              </a:buClr>
              <a:buSzPts val="1200"/>
              <a:buFont typeface="Maven Pro"/>
              <a:buChar char="●"/>
            </a:pPr>
            <a:r>
              <a:rPr lang="es-MX" sz="1600" dirty="0"/>
              <a:t>E</a:t>
            </a:r>
            <a:r>
              <a:rPr lang="en" sz="1600" dirty="0"/>
              <a:t>arly detection.</a:t>
            </a:r>
          </a:p>
          <a:p>
            <a:pPr marL="914400" lvl="0" indent="-304800" algn="l" rtl="0">
              <a:lnSpc>
                <a:spcPct val="100000"/>
              </a:lnSpc>
              <a:spcBef>
                <a:spcPts val="0"/>
              </a:spcBef>
              <a:spcAft>
                <a:spcPts val="0"/>
              </a:spcAft>
              <a:buClr>
                <a:schemeClr val="lt1"/>
              </a:buClr>
              <a:buSzPts val="1200"/>
              <a:buFont typeface="Maven Pro"/>
              <a:buChar char="●"/>
            </a:pPr>
            <a:r>
              <a:rPr lang="en" sz="1600" dirty="0"/>
              <a:t>PCR.</a:t>
            </a:r>
          </a:p>
          <a:p>
            <a:pPr marL="914400" lvl="0" indent="-304800" algn="l" rtl="0">
              <a:lnSpc>
                <a:spcPct val="100000"/>
              </a:lnSpc>
              <a:spcBef>
                <a:spcPts val="0"/>
              </a:spcBef>
              <a:spcAft>
                <a:spcPts val="0"/>
              </a:spcAft>
              <a:buClr>
                <a:schemeClr val="lt1"/>
              </a:buClr>
              <a:buSzPts val="1200"/>
              <a:buFont typeface="Maven Pro"/>
              <a:buChar char="●"/>
            </a:pPr>
            <a:r>
              <a:rPr lang="en" sz="1600" dirty="0"/>
              <a:t>Neural Network</a:t>
            </a:r>
            <a:endParaRPr sz="16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28FB3-D835-4DDC-AD31-DCA0B00CFC94}"/>
              </a:ext>
            </a:extLst>
          </p:cNvPr>
          <p:cNvSpPr>
            <a:spLocks noGrp="1"/>
          </p:cNvSpPr>
          <p:nvPr>
            <p:ph type="ctrTitle"/>
          </p:nvPr>
        </p:nvSpPr>
        <p:spPr/>
        <p:txBody>
          <a:bodyPr/>
          <a:lstStyle/>
          <a:p>
            <a:r>
              <a:rPr lang="es-MX" dirty="0" err="1"/>
              <a:t>Results</a:t>
            </a:r>
            <a:endParaRPr lang="es-MX" dirty="0"/>
          </a:p>
        </p:txBody>
      </p:sp>
      <p:pic>
        <p:nvPicPr>
          <p:cNvPr id="4" name="Imagen 3">
            <a:extLst>
              <a:ext uri="{FF2B5EF4-FFF2-40B4-BE49-F238E27FC236}">
                <a16:creationId xmlns:a16="http://schemas.microsoft.com/office/drawing/2014/main" id="{D0D2088E-85FE-41B7-8CCD-82A78489036B}"/>
              </a:ext>
            </a:extLst>
          </p:cNvPr>
          <p:cNvPicPr>
            <a:picLocks noChangeAspect="1"/>
          </p:cNvPicPr>
          <p:nvPr/>
        </p:nvPicPr>
        <p:blipFill>
          <a:blip r:embed="rId2"/>
          <a:stretch>
            <a:fillRect/>
          </a:stretch>
        </p:blipFill>
        <p:spPr>
          <a:xfrm>
            <a:off x="1281266" y="1434741"/>
            <a:ext cx="2628900" cy="2657475"/>
          </a:xfrm>
          <a:prstGeom prst="rect">
            <a:avLst/>
          </a:prstGeom>
        </p:spPr>
      </p:pic>
      <p:pic>
        <p:nvPicPr>
          <p:cNvPr id="6" name="Imagen 5">
            <a:extLst>
              <a:ext uri="{FF2B5EF4-FFF2-40B4-BE49-F238E27FC236}">
                <a16:creationId xmlns:a16="http://schemas.microsoft.com/office/drawing/2014/main" id="{C324D871-4B1B-4B3E-88D1-1DEDA7A6D7B4}"/>
              </a:ext>
            </a:extLst>
          </p:cNvPr>
          <p:cNvPicPr>
            <a:picLocks noChangeAspect="1"/>
          </p:cNvPicPr>
          <p:nvPr/>
        </p:nvPicPr>
        <p:blipFill>
          <a:blip r:embed="rId3"/>
          <a:stretch>
            <a:fillRect/>
          </a:stretch>
        </p:blipFill>
        <p:spPr>
          <a:xfrm>
            <a:off x="4794301" y="1434741"/>
            <a:ext cx="3419475" cy="2647950"/>
          </a:xfrm>
          <a:prstGeom prst="rect">
            <a:avLst/>
          </a:prstGeom>
        </p:spPr>
      </p:pic>
    </p:spTree>
    <p:extLst>
      <p:ext uri="{BB962C8B-B14F-4D97-AF65-F5344CB8AC3E}">
        <p14:creationId xmlns:p14="http://schemas.microsoft.com/office/powerpoint/2010/main" val="2471275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F482D-DFB2-4ACF-86C1-2043707F64CF}"/>
              </a:ext>
            </a:extLst>
          </p:cNvPr>
          <p:cNvSpPr>
            <a:spLocks noGrp="1"/>
          </p:cNvSpPr>
          <p:nvPr>
            <p:ph type="ctrTitle"/>
          </p:nvPr>
        </p:nvSpPr>
        <p:spPr/>
        <p:txBody>
          <a:bodyPr/>
          <a:lstStyle/>
          <a:p>
            <a:r>
              <a:rPr lang="es-MX" dirty="0" err="1"/>
              <a:t>Comparisson</a:t>
            </a:r>
            <a:r>
              <a:rPr lang="es-MX" dirty="0"/>
              <a:t> </a:t>
            </a:r>
            <a:r>
              <a:rPr lang="es-MX" dirty="0" err="1"/>
              <a:t>Boxplot</a:t>
            </a:r>
            <a:endParaRPr lang="es-MX" dirty="0"/>
          </a:p>
        </p:txBody>
      </p:sp>
      <p:pic>
        <p:nvPicPr>
          <p:cNvPr id="5121" name="Picture 1">
            <a:extLst>
              <a:ext uri="{FF2B5EF4-FFF2-40B4-BE49-F238E27FC236}">
                <a16:creationId xmlns:a16="http://schemas.microsoft.com/office/drawing/2014/main" id="{A9E85497-91E0-4A8C-862A-F3AC7093C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701" y="989475"/>
            <a:ext cx="5186597" cy="3821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309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D329B-4340-4F34-91E4-48F8EB0B4F91}"/>
              </a:ext>
            </a:extLst>
          </p:cNvPr>
          <p:cNvSpPr>
            <a:spLocks noGrp="1"/>
          </p:cNvSpPr>
          <p:nvPr>
            <p:ph type="ctrTitle"/>
          </p:nvPr>
        </p:nvSpPr>
        <p:spPr/>
        <p:txBody>
          <a:bodyPr/>
          <a:lstStyle/>
          <a:p>
            <a:r>
              <a:rPr lang="es-MX" dirty="0" err="1"/>
              <a:t>Correlation</a:t>
            </a:r>
            <a:r>
              <a:rPr lang="es-MX" dirty="0"/>
              <a:t> </a:t>
            </a:r>
            <a:r>
              <a:rPr lang="es-MX" dirty="0" err="1"/>
              <a:t>matrixes</a:t>
            </a:r>
            <a:endParaRPr lang="es-MX" dirty="0"/>
          </a:p>
        </p:txBody>
      </p:sp>
      <p:pic>
        <p:nvPicPr>
          <p:cNvPr id="6" name="Imagen 5">
            <a:extLst>
              <a:ext uri="{FF2B5EF4-FFF2-40B4-BE49-F238E27FC236}">
                <a16:creationId xmlns:a16="http://schemas.microsoft.com/office/drawing/2014/main" id="{04F58753-5860-4729-A03F-0CCBB3E3D286}"/>
              </a:ext>
            </a:extLst>
          </p:cNvPr>
          <p:cNvPicPr>
            <a:picLocks noChangeAspect="1"/>
          </p:cNvPicPr>
          <p:nvPr/>
        </p:nvPicPr>
        <p:blipFill rotWithShape="1">
          <a:blip r:embed="rId2"/>
          <a:srcRect l="30191" t="22010" r="10952" b="5726"/>
          <a:stretch/>
        </p:blipFill>
        <p:spPr>
          <a:xfrm>
            <a:off x="1741716" y="892293"/>
            <a:ext cx="5956124" cy="4113454"/>
          </a:xfrm>
          <a:prstGeom prst="rect">
            <a:avLst/>
          </a:prstGeom>
        </p:spPr>
      </p:pic>
    </p:spTree>
    <p:extLst>
      <p:ext uri="{BB962C8B-B14F-4D97-AF65-F5344CB8AC3E}">
        <p14:creationId xmlns:p14="http://schemas.microsoft.com/office/powerpoint/2010/main" val="1449370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CEE2CA9A-2885-45F6-B0FD-396D758A5FE5}"/>
              </a:ext>
            </a:extLst>
          </p:cNvPr>
          <p:cNvSpPr>
            <a:spLocks noGrp="1"/>
          </p:cNvSpPr>
          <p:nvPr>
            <p:ph type="body" idx="1"/>
          </p:nvPr>
        </p:nvSpPr>
        <p:spPr/>
        <p:txBody>
          <a:bodyPr/>
          <a:lstStyle/>
          <a:p>
            <a:r>
              <a:rPr lang="es-MX" dirty="0" err="1"/>
              <a:t>The</a:t>
            </a:r>
            <a:r>
              <a:rPr lang="es-MX" dirty="0"/>
              <a:t> </a:t>
            </a:r>
            <a:r>
              <a:rPr lang="es-MX" dirty="0" err="1"/>
              <a:t>propossed</a:t>
            </a:r>
            <a:r>
              <a:rPr lang="es-MX" dirty="0"/>
              <a:t> </a:t>
            </a:r>
            <a:r>
              <a:rPr lang="es-MX" dirty="0" err="1"/>
              <a:t>models</a:t>
            </a:r>
            <a:r>
              <a:rPr lang="es-MX" dirty="0"/>
              <a:t> </a:t>
            </a:r>
            <a:r>
              <a:rPr lang="es-MX" dirty="0" err="1"/>
              <a:t>cannot</a:t>
            </a:r>
            <a:r>
              <a:rPr lang="es-MX" dirty="0"/>
              <a:t> </a:t>
            </a:r>
            <a:r>
              <a:rPr lang="es-MX" dirty="0" err="1"/>
              <a:t>preddict</a:t>
            </a:r>
            <a:r>
              <a:rPr lang="es-MX" dirty="0"/>
              <a:t> </a:t>
            </a:r>
            <a:r>
              <a:rPr lang="es-MX" dirty="0" err="1"/>
              <a:t>with</a:t>
            </a:r>
            <a:r>
              <a:rPr lang="es-MX" dirty="0"/>
              <a:t> Good </a:t>
            </a:r>
            <a:r>
              <a:rPr lang="es-MX" dirty="0" err="1"/>
              <a:t>accuaricy</a:t>
            </a:r>
            <a:r>
              <a:rPr lang="es-MX" dirty="0"/>
              <a:t> </a:t>
            </a:r>
            <a:r>
              <a:rPr lang="es-MX" dirty="0" err="1"/>
              <a:t>the</a:t>
            </a:r>
            <a:r>
              <a:rPr lang="es-MX" dirty="0"/>
              <a:t> </a:t>
            </a:r>
            <a:r>
              <a:rPr lang="es-MX" dirty="0" err="1"/>
              <a:t>presence</a:t>
            </a:r>
            <a:r>
              <a:rPr lang="es-MX" dirty="0"/>
              <a:t> </a:t>
            </a:r>
            <a:r>
              <a:rPr lang="es-MX" dirty="0" err="1"/>
              <a:t>of</a:t>
            </a:r>
            <a:r>
              <a:rPr lang="es-MX" dirty="0"/>
              <a:t> HPV </a:t>
            </a:r>
            <a:r>
              <a:rPr lang="es-MX" dirty="0" err="1"/>
              <a:t>with</a:t>
            </a:r>
            <a:r>
              <a:rPr lang="es-MX" dirty="0"/>
              <a:t> </a:t>
            </a:r>
            <a:r>
              <a:rPr lang="es-MX" dirty="0" err="1"/>
              <a:t>the</a:t>
            </a:r>
            <a:r>
              <a:rPr lang="es-MX" dirty="0"/>
              <a:t> complete </a:t>
            </a:r>
            <a:r>
              <a:rPr lang="es-MX" dirty="0" err="1"/>
              <a:t>blood</a:t>
            </a:r>
            <a:r>
              <a:rPr lang="es-MX" dirty="0"/>
              <a:t> </a:t>
            </a:r>
            <a:r>
              <a:rPr lang="es-MX" dirty="0" err="1"/>
              <a:t>laboratory</a:t>
            </a:r>
            <a:r>
              <a:rPr lang="es-MX" dirty="0"/>
              <a:t> </a:t>
            </a:r>
            <a:r>
              <a:rPr lang="es-MX" dirty="0" err="1"/>
              <a:t>results</a:t>
            </a:r>
            <a:r>
              <a:rPr lang="es-MX" dirty="0"/>
              <a:t>. </a:t>
            </a:r>
          </a:p>
        </p:txBody>
      </p:sp>
      <p:sp>
        <p:nvSpPr>
          <p:cNvPr id="3" name="Título 2">
            <a:extLst>
              <a:ext uri="{FF2B5EF4-FFF2-40B4-BE49-F238E27FC236}">
                <a16:creationId xmlns:a16="http://schemas.microsoft.com/office/drawing/2014/main" id="{7F5A395F-C324-4C5B-9A6F-53253546D7A7}"/>
              </a:ext>
            </a:extLst>
          </p:cNvPr>
          <p:cNvSpPr>
            <a:spLocks noGrp="1"/>
          </p:cNvSpPr>
          <p:nvPr>
            <p:ph type="ctrTitle"/>
          </p:nvPr>
        </p:nvSpPr>
        <p:spPr/>
        <p:txBody>
          <a:bodyPr/>
          <a:lstStyle/>
          <a:p>
            <a:r>
              <a:rPr lang="es-MX" dirty="0" err="1"/>
              <a:t>Discussion</a:t>
            </a:r>
            <a:endParaRPr lang="es-MX" dirty="0"/>
          </a:p>
        </p:txBody>
      </p:sp>
      <p:grpSp>
        <p:nvGrpSpPr>
          <p:cNvPr id="5" name="Google Shape;1567;p48">
            <a:extLst>
              <a:ext uri="{FF2B5EF4-FFF2-40B4-BE49-F238E27FC236}">
                <a16:creationId xmlns:a16="http://schemas.microsoft.com/office/drawing/2014/main" id="{963BEA74-5CAF-4181-8040-38A944C3A9CB}"/>
              </a:ext>
            </a:extLst>
          </p:cNvPr>
          <p:cNvGrpSpPr/>
          <p:nvPr/>
        </p:nvGrpSpPr>
        <p:grpSpPr>
          <a:xfrm>
            <a:off x="5421855" y="1679175"/>
            <a:ext cx="2628172" cy="1971364"/>
            <a:chOff x="3139200" y="4215125"/>
            <a:chExt cx="1046575" cy="785350"/>
          </a:xfrm>
        </p:grpSpPr>
        <p:sp>
          <p:nvSpPr>
            <p:cNvPr id="6" name="Google Shape;1568;p48">
              <a:extLst>
                <a:ext uri="{FF2B5EF4-FFF2-40B4-BE49-F238E27FC236}">
                  <a16:creationId xmlns:a16="http://schemas.microsoft.com/office/drawing/2014/main" id="{6BD3361D-0E70-47B7-B9CB-20576E0CFC56}"/>
                </a:ext>
              </a:extLst>
            </p:cNvPr>
            <p:cNvSpPr/>
            <p:nvPr/>
          </p:nvSpPr>
          <p:spPr>
            <a:xfrm>
              <a:off x="3273525" y="4573575"/>
              <a:ext cx="315225" cy="77325"/>
            </a:xfrm>
            <a:custGeom>
              <a:avLst/>
              <a:gdLst/>
              <a:ahLst/>
              <a:cxnLst/>
              <a:rect l="l" t="t" r="r" b="b"/>
              <a:pathLst>
                <a:path w="12609" h="3093" extrusionOk="0">
                  <a:moveTo>
                    <a:pt x="2061" y="1"/>
                  </a:moveTo>
                  <a:cubicBezTo>
                    <a:pt x="693" y="1"/>
                    <a:pt x="1" y="1665"/>
                    <a:pt x="973" y="2638"/>
                  </a:cubicBezTo>
                  <a:cubicBezTo>
                    <a:pt x="1287" y="2952"/>
                    <a:pt x="1672" y="3092"/>
                    <a:pt x="2049" y="3092"/>
                  </a:cubicBezTo>
                  <a:cubicBezTo>
                    <a:pt x="2840" y="3092"/>
                    <a:pt x="3599"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297" y="2952"/>
                    <a:pt x="10680" y="3092"/>
                    <a:pt x="11057" y="3092"/>
                  </a:cubicBezTo>
                  <a:cubicBezTo>
                    <a:pt x="11846" y="3092"/>
                    <a:pt x="12609" y="2476"/>
                    <a:pt x="12609" y="1550"/>
                  </a:cubicBezTo>
                  <a:cubicBezTo>
                    <a:pt x="12609" y="693"/>
                    <a:pt x="11933" y="1"/>
                    <a:pt x="11076"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9;p48">
              <a:extLst>
                <a:ext uri="{FF2B5EF4-FFF2-40B4-BE49-F238E27FC236}">
                  <a16:creationId xmlns:a16="http://schemas.microsoft.com/office/drawing/2014/main" id="{8F807EAD-213C-4E67-8A1F-BFCD51C9ABE9}"/>
                </a:ext>
              </a:extLst>
            </p:cNvPr>
            <p:cNvSpPr/>
            <p:nvPr/>
          </p:nvSpPr>
          <p:spPr>
            <a:xfrm>
              <a:off x="3273525" y="4312775"/>
              <a:ext cx="653500" cy="77300"/>
            </a:xfrm>
            <a:custGeom>
              <a:avLst/>
              <a:gdLst/>
              <a:ahLst/>
              <a:cxnLst/>
              <a:rect l="l" t="t" r="r" b="b"/>
              <a:pathLst>
                <a:path w="26140" h="3092" extrusionOk="0">
                  <a:moveTo>
                    <a:pt x="2061" y="0"/>
                  </a:moveTo>
                  <a:cubicBezTo>
                    <a:pt x="693" y="0"/>
                    <a:pt x="1" y="1665"/>
                    <a:pt x="973" y="2637"/>
                  </a:cubicBezTo>
                  <a:cubicBezTo>
                    <a:pt x="1287" y="2951"/>
                    <a:pt x="1674" y="3092"/>
                    <a:pt x="2053" y="3092"/>
                  </a:cubicBezTo>
                  <a:cubicBezTo>
                    <a:pt x="2847" y="3092"/>
                    <a:pt x="3610" y="2475"/>
                    <a:pt x="3610" y="1549"/>
                  </a:cubicBezTo>
                  <a:cubicBezTo>
                    <a:pt x="3610" y="692"/>
                    <a:pt x="2918" y="0"/>
                    <a:pt x="2061" y="0"/>
                  </a:cubicBezTo>
                  <a:close/>
                  <a:moveTo>
                    <a:pt x="6560" y="0"/>
                  </a:moveTo>
                  <a:cubicBezTo>
                    <a:pt x="5192" y="0"/>
                    <a:pt x="4500" y="1665"/>
                    <a:pt x="5472" y="2637"/>
                  </a:cubicBezTo>
                  <a:cubicBezTo>
                    <a:pt x="5786" y="2951"/>
                    <a:pt x="6173" y="3092"/>
                    <a:pt x="6552" y="3092"/>
                  </a:cubicBezTo>
                  <a:cubicBezTo>
                    <a:pt x="7347" y="3092"/>
                    <a:pt x="8109" y="2475"/>
                    <a:pt x="8109" y="1549"/>
                  </a:cubicBezTo>
                  <a:cubicBezTo>
                    <a:pt x="8109" y="692"/>
                    <a:pt x="7417" y="0"/>
                    <a:pt x="6560" y="0"/>
                  </a:cubicBezTo>
                  <a:close/>
                  <a:moveTo>
                    <a:pt x="11076" y="0"/>
                  </a:moveTo>
                  <a:cubicBezTo>
                    <a:pt x="9691" y="0"/>
                    <a:pt x="9016" y="1665"/>
                    <a:pt x="9988" y="2637"/>
                  </a:cubicBezTo>
                  <a:cubicBezTo>
                    <a:pt x="10302" y="2951"/>
                    <a:pt x="10687" y="3092"/>
                    <a:pt x="11064" y="3092"/>
                  </a:cubicBezTo>
                  <a:cubicBezTo>
                    <a:pt x="11853" y="3092"/>
                    <a:pt x="12609" y="2475"/>
                    <a:pt x="12609" y="1549"/>
                  </a:cubicBezTo>
                  <a:cubicBezTo>
                    <a:pt x="12609" y="692"/>
                    <a:pt x="11933" y="0"/>
                    <a:pt x="11076" y="0"/>
                  </a:cubicBezTo>
                  <a:close/>
                  <a:moveTo>
                    <a:pt x="15575" y="0"/>
                  </a:moveTo>
                  <a:cubicBezTo>
                    <a:pt x="14207" y="0"/>
                    <a:pt x="13515" y="1665"/>
                    <a:pt x="14487" y="2637"/>
                  </a:cubicBezTo>
                  <a:cubicBezTo>
                    <a:pt x="14802" y="2951"/>
                    <a:pt x="15188" y="3092"/>
                    <a:pt x="15567" y="3092"/>
                  </a:cubicBezTo>
                  <a:cubicBezTo>
                    <a:pt x="16362" y="3092"/>
                    <a:pt x="17124" y="2475"/>
                    <a:pt x="17124" y="1549"/>
                  </a:cubicBezTo>
                  <a:cubicBezTo>
                    <a:pt x="17124" y="692"/>
                    <a:pt x="16432" y="0"/>
                    <a:pt x="15592" y="0"/>
                  </a:cubicBezTo>
                  <a:close/>
                  <a:moveTo>
                    <a:pt x="20091" y="0"/>
                  </a:moveTo>
                  <a:cubicBezTo>
                    <a:pt x="18707" y="0"/>
                    <a:pt x="18031" y="1665"/>
                    <a:pt x="19003" y="2637"/>
                  </a:cubicBezTo>
                  <a:cubicBezTo>
                    <a:pt x="19317" y="2951"/>
                    <a:pt x="19702" y="3092"/>
                    <a:pt x="20079" y="3092"/>
                  </a:cubicBezTo>
                  <a:cubicBezTo>
                    <a:pt x="20869" y="3092"/>
                    <a:pt x="21624" y="2475"/>
                    <a:pt x="21624" y="1549"/>
                  </a:cubicBezTo>
                  <a:cubicBezTo>
                    <a:pt x="21624" y="692"/>
                    <a:pt x="20948" y="0"/>
                    <a:pt x="20091" y="0"/>
                  </a:cubicBezTo>
                  <a:close/>
                  <a:moveTo>
                    <a:pt x="24590" y="0"/>
                  </a:moveTo>
                  <a:cubicBezTo>
                    <a:pt x="23222" y="0"/>
                    <a:pt x="22530" y="1665"/>
                    <a:pt x="23503" y="2637"/>
                  </a:cubicBezTo>
                  <a:cubicBezTo>
                    <a:pt x="23817" y="2951"/>
                    <a:pt x="24203" y="3092"/>
                    <a:pt x="24582" y="3092"/>
                  </a:cubicBezTo>
                  <a:cubicBezTo>
                    <a:pt x="25377" y="3092"/>
                    <a:pt x="26140" y="2475"/>
                    <a:pt x="26140" y="1549"/>
                  </a:cubicBezTo>
                  <a:cubicBezTo>
                    <a:pt x="26140" y="692"/>
                    <a:pt x="25447" y="0"/>
                    <a:pt x="24590" y="0"/>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70;p48">
              <a:extLst>
                <a:ext uri="{FF2B5EF4-FFF2-40B4-BE49-F238E27FC236}">
                  <a16:creationId xmlns:a16="http://schemas.microsoft.com/office/drawing/2014/main" id="{859F3C42-D5E4-40A9-BBC7-5002E350EA98}"/>
                </a:ext>
              </a:extLst>
            </p:cNvPr>
            <p:cNvSpPr/>
            <p:nvPr/>
          </p:nvSpPr>
          <p:spPr>
            <a:xfrm>
              <a:off x="3273525" y="4721900"/>
              <a:ext cx="540600" cy="77325"/>
            </a:xfrm>
            <a:custGeom>
              <a:avLst/>
              <a:gdLst/>
              <a:ahLst/>
              <a:cxnLst/>
              <a:rect l="l" t="t" r="r" b="b"/>
              <a:pathLst>
                <a:path w="21624" h="3093" extrusionOk="0">
                  <a:moveTo>
                    <a:pt x="2061" y="1"/>
                  </a:moveTo>
                  <a:cubicBezTo>
                    <a:pt x="693" y="1"/>
                    <a:pt x="1" y="1665"/>
                    <a:pt x="973" y="2638"/>
                  </a:cubicBezTo>
                  <a:cubicBezTo>
                    <a:pt x="1287" y="2952"/>
                    <a:pt x="1674" y="3092"/>
                    <a:pt x="2053" y="3092"/>
                  </a:cubicBezTo>
                  <a:cubicBezTo>
                    <a:pt x="2847" y="3092"/>
                    <a:pt x="3610" y="2476"/>
                    <a:pt x="3610" y="1550"/>
                  </a:cubicBezTo>
                  <a:cubicBezTo>
                    <a:pt x="3610" y="693"/>
                    <a:pt x="2918" y="1"/>
                    <a:pt x="2061" y="1"/>
                  </a:cubicBezTo>
                  <a:close/>
                  <a:moveTo>
                    <a:pt x="6560" y="1"/>
                  </a:moveTo>
                  <a:cubicBezTo>
                    <a:pt x="5192" y="1"/>
                    <a:pt x="4500" y="1665"/>
                    <a:pt x="5472" y="2638"/>
                  </a:cubicBezTo>
                  <a:cubicBezTo>
                    <a:pt x="5786" y="2952"/>
                    <a:pt x="6173" y="3092"/>
                    <a:pt x="6552" y="3092"/>
                  </a:cubicBezTo>
                  <a:cubicBezTo>
                    <a:pt x="7347" y="3092"/>
                    <a:pt x="8109" y="2476"/>
                    <a:pt x="8109" y="1550"/>
                  </a:cubicBezTo>
                  <a:cubicBezTo>
                    <a:pt x="8109" y="693"/>
                    <a:pt x="7417" y="1"/>
                    <a:pt x="6560" y="1"/>
                  </a:cubicBezTo>
                  <a:close/>
                  <a:moveTo>
                    <a:pt x="11076" y="1"/>
                  </a:moveTo>
                  <a:cubicBezTo>
                    <a:pt x="9691" y="1"/>
                    <a:pt x="9016" y="1665"/>
                    <a:pt x="9988" y="2638"/>
                  </a:cubicBezTo>
                  <a:cubicBezTo>
                    <a:pt x="10302" y="2952"/>
                    <a:pt x="10687" y="3092"/>
                    <a:pt x="11064" y="3092"/>
                  </a:cubicBezTo>
                  <a:cubicBezTo>
                    <a:pt x="11853" y="3092"/>
                    <a:pt x="12609" y="2476"/>
                    <a:pt x="12609" y="1550"/>
                  </a:cubicBezTo>
                  <a:cubicBezTo>
                    <a:pt x="12609" y="693"/>
                    <a:pt x="11933" y="1"/>
                    <a:pt x="11076" y="1"/>
                  </a:cubicBezTo>
                  <a:close/>
                  <a:moveTo>
                    <a:pt x="15575" y="1"/>
                  </a:moveTo>
                  <a:cubicBezTo>
                    <a:pt x="14207" y="1"/>
                    <a:pt x="13515" y="1665"/>
                    <a:pt x="14487" y="2638"/>
                  </a:cubicBezTo>
                  <a:cubicBezTo>
                    <a:pt x="14802" y="2952"/>
                    <a:pt x="15188" y="3092"/>
                    <a:pt x="15567" y="3092"/>
                  </a:cubicBezTo>
                  <a:cubicBezTo>
                    <a:pt x="16362" y="3092"/>
                    <a:pt x="17124" y="2476"/>
                    <a:pt x="17124" y="1550"/>
                  </a:cubicBezTo>
                  <a:cubicBezTo>
                    <a:pt x="17124" y="693"/>
                    <a:pt x="16432" y="1"/>
                    <a:pt x="15592" y="1"/>
                  </a:cubicBezTo>
                  <a:close/>
                  <a:moveTo>
                    <a:pt x="20091" y="1"/>
                  </a:moveTo>
                  <a:cubicBezTo>
                    <a:pt x="18707" y="1"/>
                    <a:pt x="18031" y="1665"/>
                    <a:pt x="19003" y="2638"/>
                  </a:cubicBezTo>
                  <a:cubicBezTo>
                    <a:pt x="19317" y="2952"/>
                    <a:pt x="19702" y="3092"/>
                    <a:pt x="20079" y="3092"/>
                  </a:cubicBezTo>
                  <a:cubicBezTo>
                    <a:pt x="20869" y="3092"/>
                    <a:pt x="21624" y="2476"/>
                    <a:pt x="21624" y="1550"/>
                  </a:cubicBezTo>
                  <a:cubicBezTo>
                    <a:pt x="21624" y="693"/>
                    <a:pt x="20948" y="1"/>
                    <a:pt x="20091"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71;p48">
              <a:extLst>
                <a:ext uri="{FF2B5EF4-FFF2-40B4-BE49-F238E27FC236}">
                  <a16:creationId xmlns:a16="http://schemas.microsoft.com/office/drawing/2014/main" id="{6E2FA51F-208E-4C07-8E88-60047B284A93}"/>
                </a:ext>
              </a:extLst>
            </p:cNvPr>
            <p:cNvSpPr/>
            <p:nvPr/>
          </p:nvSpPr>
          <p:spPr>
            <a:xfrm>
              <a:off x="3273525" y="4443375"/>
              <a:ext cx="902375" cy="77300"/>
            </a:xfrm>
            <a:custGeom>
              <a:avLst/>
              <a:gdLst/>
              <a:ahLst/>
              <a:cxnLst/>
              <a:rect l="l" t="t" r="r" b="b"/>
              <a:pathLst>
                <a:path w="36095" h="3092" extrusionOk="0">
                  <a:moveTo>
                    <a:pt x="2061" y="1"/>
                  </a:moveTo>
                  <a:cubicBezTo>
                    <a:pt x="693" y="1"/>
                    <a:pt x="1" y="1649"/>
                    <a:pt x="973" y="2638"/>
                  </a:cubicBezTo>
                  <a:cubicBezTo>
                    <a:pt x="1286" y="2951"/>
                    <a:pt x="1670" y="3092"/>
                    <a:pt x="2047" y="3092"/>
                  </a:cubicBezTo>
                  <a:cubicBezTo>
                    <a:pt x="2839" y="3092"/>
                    <a:pt x="3599" y="2471"/>
                    <a:pt x="3610" y="1533"/>
                  </a:cubicBezTo>
                  <a:cubicBezTo>
                    <a:pt x="3610" y="693"/>
                    <a:pt x="2918" y="1"/>
                    <a:pt x="2061" y="1"/>
                  </a:cubicBezTo>
                  <a:close/>
                  <a:moveTo>
                    <a:pt x="6692" y="1"/>
                  </a:moveTo>
                  <a:cubicBezTo>
                    <a:pt x="5324" y="1"/>
                    <a:pt x="4632" y="1665"/>
                    <a:pt x="5604" y="2638"/>
                  </a:cubicBezTo>
                  <a:cubicBezTo>
                    <a:pt x="5918" y="2951"/>
                    <a:pt x="6303" y="3092"/>
                    <a:pt x="6682" y="3092"/>
                  </a:cubicBezTo>
                  <a:cubicBezTo>
                    <a:pt x="7477" y="3092"/>
                    <a:pt x="8241" y="2471"/>
                    <a:pt x="8241" y="1533"/>
                  </a:cubicBezTo>
                  <a:cubicBezTo>
                    <a:pt x="8241" y="693"/>
                    <a:pt x="7549" y="1"/>
                    <a:pt x="6708" y="1"/>
                  </a:cubicBezTo>
                  <a:close/>
                  <a:moveTo>
                    <a:pt x="11340" y="1"/>
                  </a:moveTo>
                  <a:cubicBezTo>
                    <a:pt x="9955" y="1"/>
                    <a:pt x="9263" y="1649"/>
                    <a:pt x="10235" y="2638"/>
                  </a:cubicBezTo>
                  <a:cubicBezTo>
                    <a:pt x="10549" y="2951"/>
                    <a:pt x="10934" y="3092"/>
                    <a:pt x="11313" y="3092"/>
                  </a:cubicBezTo>
                  <a:cubicBezTo>
                    <a:pt x="12108" y="3092"/>
                    <a:pt x="12872" y="2471"/>
                    <a:pt x="12872" y="1533"/>
                  </a:cubicBezTo>
                  <a:cubicBezTo>
                    <a:pt x="12872" y="693"/>
                    <a:pt x="12197" y="1"/>
                    <a:pt x="11340" y="1"/>
                  </a:cubicBezTo>
                  <a:close/>
                  <a:moveTo>
                    <a:pt x="15971" y="1"/>
                  </a:moveTo>
                  <a:cubicBezTo>
                    <a:pt x="14603" y="1"/>
                    <a:pt x="13911" y="1665"/>
                    <a:pt x="14883" y="2638"/>
                  </a:cubicBezTo>
                  <a:cubicBezTo>
                    <a:pt x="15197" y="2951"/>
                    <a:pt x="15582" y="3092"/>
                    <a:pt x="15961" y="3092"/>
                  </a:cubicBezTo>
                  <a:cubicBezTo>
                    <a:pt x="16756" y="3092"/>
                    <a:pt x="17520" y="2471"/>
                    <a:pt x="17520" y="1533"/>
                  </a:cubicBezTo>
                  <a:cubicBezTo>
                    <a:pt x="17520" y="693"/>
                    <a:pt x="16844" y="1"/>
                    <a:pt x="16004" y="1"/>
                  </a:cubicBezTo>
                  <a:close/>
                  <a:moveTo>
                    <a:pt x="20618" y="1"/>
                  </a:moveTo>
                  <a:cubicBezTo>
                    <a:pt x="19251" y="1"/>
                    <a:pt x="18558" y="1649"/>
                    <a:pt x="19531" y="2638"/>
                  </a:cubicBezTo>
                  <a:cubicBezTo>
                    <a:pt x="19844" y="2951"/>
                    <a:pt x="20230" y="3092"/>
                    <a:pt x="20608" y="3092"/>
                  </a:cubicBezTo>
                  <a:cubicBezTo>
                    <a:pt x="21404" y="3092"/>
                    <a:pt x="22168" y="2471"/>
                    <a:pt x="22168" y="1533"/>
                  </a:cubicBezTo>
                  <a:cubicBezTo>
                    <a:pt x="22168" y="693"/>
                    <a:pt x="21475" y="1"/>
                    <a:pt x="20635" y="1"/>
                  </a:cubicBezTo>
                  <a:close/>
                  <a:moveTo>
                    <a:pt x="25266" y="1"/>
                  </a:moveTo>
                  <a:cubicBezTo>
                    <a:pt x="23882" y="1"/>
                    <a:pt x="23206" y="1665"/>
                    <a:pt x="24178" y="2638"/>
                  </a:cubicBezTo>
                  <a:cubicBezTo>
                    <a:pt x="24492" y="2951"/>
                    <a:pt x="24876" y="3092"/>
                    <a:pt x="25252" y="3092"/>
                  </a:cubicBezTo>
                  <a:cubicBezTo>
                    <a:pt x="26042" y="3092"/>
                    <a:pt x="26799" y="2471"/>
                    <a:pt x="26799" y="1533"/>
                  </a:cubicBezTo>
                  <a:cubicBezTo>
                    <a:pt x="26799" y="693"/>
                    <a:pt x="26123" y="1"/>
                    <a:pt x="25266" y="1"/>
                  </a:cubicBezTo>
                  <a:close/>
                  <a:moveTo>
                    <a:pt x="29897" y="1"/>
                  </a:moveTo>
                  <a:cubicBezTo>
                    <a:pt x="28529" y="1"/>
                    <a:pt x="27837" y="1649"/>
                    <a:pt x="28810" y="2638"/>
                  </a:cubicBezTo>
                  <a:cubicBezTo>
                    <a:pt x="29123" y="2951"/>
                    <a:pt x="29509" y="3092"/>
                    <a:pt x="29887" y="3092"/>
                  </a:cubicBezTo>
                  <a:cubicBezTo>
                    <a:pt x="30682" y="3092"/>
                    <a:pt x="31447" y="2471"/>
                    <a:pt x="31447" y="1533"/>
                  </a:cubicBezTo>
                  <a:cubicBezTo>
                    <a:pt x="31447" y="693"/>
                    <a:pt x="30771" y="1"/>
                    <a:pt x="29914" y="1"/>
                  </a:cubicBezTo>
                  <a:close/>
                  <a:moveTo>
                    <a:pt x="34545" y="1"/>
                  </a:moveTo>
                  <a:cubicBezTo>
                    <a:pt x="33177" y="1"/>
                    <a:pt x="32485" y="1665"/>
                    <a:pt x="33457" y="2638"/>
                  </a:cubicBezTo>
                  <a:cubicBezTo>
                    <a:pt x="33771" y="2951"/>
                    <a:pt x="34156" y="3092"/>
                    <a:pt x="34535" y="3092"/>
                  </a:cubicBezTo>
                  <a:cubicBezTo>
                    <a:pt x="35330" y="3092"/>
                    <a:pt x="36094" y="2471"/>
                    <a:pt x="36094" y="1533"/>
                  </a:cubicBezTo>
                  <a:cubicBezTo>
                    <a:pt x="36094" y="693"/>
                    <a:pt x="35402" y="1"/>
                    <a:pt x="34562"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2;p48">
              <a:extLst>
                <a:ext uri="{FF2B5EF4-FFF2-40B4-BE49-F238E27FC236}">
                  <a16:creationId xmlns:a16="http://schemas.microsoft.com/office/drawing/2014/main" id="{4920B0FB-1CCD-4AD6-B062-79343842366E}"/>
                </a:ext>
              </a:extLst>
            </p:cNvPr>
            <p:cNvSpPr/>
            <p:nvPr/>
          </p:nvSpPr>
          <p:spPr>
            <a:xfrm>
              <a:off x="3139200" y="4881775"/>
              <a:ext cx="1046575" cy="3725"/>
            </a:xfrm>
            <a:custGeom>
              <a:avLst/>
              <a:gdLst/>
              <a:ahLst/>
              <a:cxnLst/>
              <a:rect l="l" t="t" r="r" b="b"/>
              <a:pathLst>
                <a:path w="41863" h="149" extrusionOk="0">
                  <a:moveTo>
                    <a:pt x="1" y="1"/>
                  </a:moveTo>
                  <a:lnTo>
                    <a:pt x="1" y="149"/>
                  </a:lnTo>
                  <a:lnTo>
                    <a:pt x="41863" y="149"/>
                  </a:lnTo>
                  <a:lnTo>
                    <a:pt x="418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3;p48">
              <a:extLst>
                <a:ext uri="{FF2B5EF4-FFF2-40B4-BE49-F238E27FC236}">
                  <a16:creationId xmlns:a16="http://schemas.microsoft.com/office/drawing/2014/main" id="{E72DC91D-2B66-4D10-940A-6BE0DAD89058}"/>
                </a:ext>
              </a:extLst>
            </p:cNvPr>
            <p:cNvSpPr/>
            <p:nvPr/>
          </p:nvSpPr>
          <p:spPr>
            <a:xfrm>
              <a:off x="3182050" y="4215125"/>
              <a:ext cx="4150" cy="721475"/>
            </a:xfrm>
            <a:custGeom>
              <a:avLst/>
              <a:gdLst/>
              <a:ahLst/>
              <a:cxnLst/>
              <a:rect l="l" t="t" r="r" b="b"/>
              <a:pathLst>
                <a:path w="166" h="28859" extrusionOk="0">
                  <a:moveTo>
                    <a:pt x="1" y="0"/>
                  </a:moveTo>
                  <a:lnTo>
                    <a:pt x="1" y="28859"/>
                  </a:lnTo>
                  <a:lnTo>
                    <a:pt x="166" y="28859"/>
                  </a:lnTo>
                  <a:lnTo>
                    <a:pt x="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74;p48">
              <a:extLst>
                <a:ext uri="{FF2B5EF4-FFF2-40B4-BE49-F238E27FC236}">
                  <a16:creationId xmlns:a16="http://schemas.microsoft.com/office/drawing/2014/main" id="{678FC985-4783-4357-81D9-B4AD8C51A24E}"/>
                </a:ext>
              </a:extLst>
            </p:cNvPr>
            <p:cNvSpPr/>
            <p:nvPr/>
          </p:nvSpPr>
          <p:spPr>
            <a:xfrm>
              <a:off x="3293300" y="4966250"/>
              <a:ext cx="22700" cy="34225"/>
            </a:xfrm>
            <a:custGeom>
              <a:avLst/>
              <a:gdLst/>
              <a:ahLst/>
              <a:cxnLst/>
              <a:rect l="l" t="t" r="r" b="b"/>
              <a:pathLst>
                <a:path w="908" h="1369" extrusionOk="0">
                  <a:moveTo>
                    <a:pt x="462" y="132"/>
                  </a:moveTo>
                  <a:cubicBezTo>
                    <a:pt x="545" y="132"/>
                    <a:pt x="627" y="181"/>
                    <a:pt x="660" y="280"/>
                  </a:cubicBezTo>
                  <a:cubicBezTo>
                    <a:pt x="709" y="363"/>
                    <a:pt x="742" y="495"/>
                    <a:pt x="742" y="676"/>
                  </a:cubicBezTo>
                  <a:cubicBezTo>
                    <a:pt x="742" y="857"/>
                    <a:pt x="709" y="1006"/>
                    <a:pt x="660" y="1088"/>
                  </a:cubicBezTo>
                  <a:cubicBezTo>
                    <a:pt x="627" y="1187"/>
                    <a:pt x="545" y="1220"/>
                    <a:pt x="462" y="1220"/>
                  </a:cubicBezTo>
                  <a:cubicBezTo>
                    <a:pt x="363" y="1220"/>
                    <a:pt x="297" y="1187"/>
                    <a:pt x="248" y="1088"/>
                  </a:cubicBezTo>
                  <a:cubicBezTo>
                    <a:pt x="198" y="1006"/>
                    <a:pt x="182" y="857"/>
                    <a:pt x="182" y="676"/>
                  </a:cubicBezTo>
                  <a:cubicBezTo>
                    <a:pt x="182" y="495"/>
                    <a:pt x="198" y="363"/>
                    <a:pt x="248" y="280"/>
                  </a:cubicBezTo>
                  <a:cubicBezTo>
                    <a:pt x="297" y="181"/>
                    <a:pt x="363" y="132"/>
                    <a:pt x="462" y="132"/>
                  </a:cubicBezTo>
                  <a:close/>
                  <a:moveTo>
                    <a:pt x="462" y="0"/>
                  </a:moveTo>
                  <a:cubicBezTo>
                    <a:pt x="314" y="0"/>
                    <a:pt x="198" y="50"/>
                    <a:pt x="116" y="181"/>
                  </a:cubicBezTo>
                  <a:cubicBezTo>
                    <a:pt x="34" y="297"/>
                    <a:pt x="1" y="462"/>
                    <a:pt x="1" y="676"/>
                  </a:cubicBezTo>
                  <a:cubicBezTo>
                    <a:pt x="1" y="907"/>
                    <a:pt x="34" y="1071"/>
                    <a:pt x="116" y="1187"/>
                  </a:cubicBezTo>
                  <a:cubicBezTo>
                    <a:pt x="198" y="1319"/>
                    <a:pt x="314" y="1368"/>
                    <a:pt x="462" y="1368"/>
                  </a:cubicBezTo>
                  <a:cubicBezTo>
                    <a:pt x="610" y="1368"/>
                    <a:pt x="726" y="1319"/>
                    <a:pt x="792" y="1187"/>
                  </a:cubicBezTo>
                  <a:cubicBezTo>
                    <a:pt x="874" y="1071"/>
                    <a:pt x="907" y="907"/>
                    <a:pt x="907" y="676"/>
                  </a:cubicBezTo>
                  <a:cubicBezTo>
                    <a:pt x="907" y="462"/>
                    <a:pt x="874" y="297"/>
                    <a:pt x="792" y="181"/>
                  </a:cubicBezTo>
                  <a:cubicBezTo>
                    <a:pt x="726" y="50"/>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75;p48">
              <a:extLst>
                <a:ext uri="{FF2B5EF4-FFF2-40B4-BE49-F238E27FC236}">
                  <a16:creationId xmlns:a16="http://schemas.microsoft.com/office/drawing/2014/main" id="{1D143976-16AE-43CD-921E-8AA1012C2D42}"/>
                </a:ext>
              </a:extLst>
            </p:cNvPr>
            <p:cNvSpPr/>
            <p:nvPr/>
          </p:nvSpPr>
          <p:spPr>
            <a:xfrm>
              <a:off x="3324200" y="4966650"/>
              <a:ext cx="19800" cy="33400"/>
            </a:xfrm>
            <a:custGeom>
              <a:avLst/>
              <a:gdLst/>
              <a:ahLst/>
              <a:cxnLst/>
              <a:rect l="l" t="t" r="r" b="b"/>
              <a:pathLst>
                <a:path w="792" h="1336" extrusionOk="0">
                  <a:moveTo>
                    <a:pt x="314" y="1"/>
                  </a:moveTo>
                  <a:lnTo>
                    <a:pt x="1" y="67"/>
                  </a:lnTo>
                  <a:lnTo>
                    <a:pt x="1" y="231"/>
                  </a:lnTo>
                  <a:lnTo>
                    <a:pt x="314" y="165"/>
                  </a:lnTo>
                  <a:lnTo>
                    <a:pt x="314" y="1171"/>
                  </a:lnTo>
                  <a:lnTo>
                    <a:pt x="17" y="1171"/>
                  </a:lnTo>
                  <a:lnTo>
                    <a:pt x="17" y="1336"/>
                  </a:lnTo>
                  <a:lnTo>
                    <a:pt x="792" y="1336"/>
                  </a:lnTo>
                  <a:lnTo>
                    <a:pt x="792" y="1171"/>
                  </a:lnTo>
                  <a:lnTo>
                    <a:pt x="495" y="1171"/>
                  </a:lnTo>
                  <a:lnTo>
                    <a:pt x="4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76;p48">
              <a:extLst>
                <a:ext uri="{FF2B5EF4-FFF2-40B4-BE49-F238E27FC236}">
                  <a16:creationId xmlns:a16="http://schemas.microsoft.com/office/drawing/2014/main" id="{C41CF696-59A5-4922-A20A-00E5FB17453E}"/>
                </a:ext>
              </a:extLst>
            </p:cNvPr>
            <p:cNvSpPr/>
            <p:nvPr/>
          </p:nvSpPr>
          <p:spPr>
            <a:xfrm>
              <a:off x="3535575" y="4966250"/>
              <a:ext cx="23100" cy="34225"/>
            </a:xfrm>
            <a:custGeom>
              <a:avLst/>
              <a:gdLst/>
              <a:ahLst/>
              <a:cxnLst/>
              <a:rect l="l" t="t" r="r" b="b"/>
              <a:pathLst>
                <a:path w="924" h="1369" extrusionOk="0">
                  <a:moveTo>
                    <a:pt x="462" y="132"/>
                  </a:moveTo>
                  <a:cubicBezTo>
                    <a:pt x="561" y="132"/>
                    <a:pt x="627" y="181"/>
                    <a:pt x="676" y="280"/>
                  </a:cubicBezTo>
                  <a:cubicBezTo>
                    <a:pt x="726" y="363"/>
                    <a:pt x="742" y="495"/>
                    <a:pt x="742" y="676"/>
                  </a:cubicBezTo>
                  <a:cubicBezTo>
                    <a:pt x="742" y="857"/>
                    <a:pt x="726" y="1006"/>
                    <a:pt x="676" y="1088"/>
                  </a:cubicBezTo>
                  <a:cubicBezTo>
                    <a:pt x="627" y="1187"/>
                    <a:pt x="561" y="1220"/>
                    <a:pt x="462" y="1220"/>
                  </a:cubicBezTo>
                  <a:cubicBezTo>
                    <a:pt x="380" y="1220"/>
                    <a:pt x="297" y="1187"/>
                    <a:pt x="248" y="1088"/>
                  </a:cubicBezTo>
                  <a:cubicBezTo>
                    <a:pt x="215" y="1006"/>
                    <a:pt x="182" y="857"/>
                    <a:pt x="182" y="676"/>
                  </a:cubicBezTo>
                  <a:cubicBezTo>
                    <a:pt x="182" y="495"/>
                    <a:pt x="215" y="363"/>
                    <a:pt x="248" y="280"/>
                  </a:cubicBezTo>
                  <a:cubicBezTo>
                    <a:pt x="297" y="181"/>
                    <a:pt x="380" y="132"/>
                    <a:pt x="462" y="132"/>
                  </a:cubicBezTo>
                  <a:close/>
                  <a:moveTo>
                    <a:pt x="462" y="0"/>
                  </a:moveTo>
                  <a:cubicBezTo>
                    <a:pt x="314" y="0"/>
                    <a:pt x="198" y="50"/>
                    <a:pt x="116" y="181"/>
                  </a:cubicBezTo>
                  <a:cubicBezTo>
                    <a:pt x="50" y="297"/>
                    <a:pt x="1" y="462"/>
                    <a:pt x="1" y="676"/>
                  </a:cubicBezTo>
                  <a:cubicBezTo>
                    <a:pt x="1" y="907"/>
                    <a:pt x="50" y="1071"/>
                    <a:pt x="116" y="1187"/>
                  </a:cubicBezTo>
                  <a:cubicBezTo>
                    <a:pt x="198" y="1319"/>
                    <a:pt x="314" y="1368"/>
                    <a:pt x="462" y="1368"/>
                  </a:cubicBezTo>
                  <a:cubicBezTo>
                    <a:pt x="610" y="1368"/>
                    <a:pt x="726" y="1319"/>
                    <a:pt x="808" y="1187"/>
                  </a:cubicBezTo>
                  <a:cubicBezTo>
                    <a:pt x="874" y="1071"/>
                    <a:pt x="924" y="907"/>
                    <a:pt x="924" y="676"/>
                  </a:cubicBezTo>
                  <a:cubicBezTo>
                    <a:pt x="924" y="462"/>
                    <a:pt x="874" y="297"/>
                    <a:pt x="808" y="181"/>
                  </a:cubicBezTo>
                  <a:cubicBezTo>
                    <a:pt x="726" y="50"/>
                    <a:pt x="610"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77;p48">
              <a:extLst>
                <a:ext uri="{FF2B5EF4-FFF2-40B4-BE49-F238E27FC236}">
                  <a16:creationId xmlns:a16="http://schemas.microsoft.com/office/drawing/2014/main" id="{EC4EBB29-EF1B-4223-BDE7-B451417211CF}"/>
                </a:ext>
              </a:extLst>
            </p:cNvPr>
            <p:cNvSpPr/>
            <p:nvPr/>
          </p:nvSpPr>
          <p:spPr>
            <a:xfrm>
              <a:off x="3564825" y="4966250"/>
              <a:ext cx="21050" cy="33800"/>
            </a:xfrm>
            <a:custGeom>
              <a:avLst/>
              <a:gdLst/>
              <a:ahLst/>
              <a:cxnLst/>
              <a:rect l="l" t="t" r="r" b="b"/>
              <a:pathLst>
                <a:path w="842" h="1352" extrusionOk="0">
                  <a:moveTo>
                    <a:pt x="380" y="0"/>
                  </a:moveTo>
                  <a:cubicBezTo>
                    <a:pt x="330" y="0"/>
                    <a:pt x="281" y="0"/>
                    <a:pt x="215" y="17"/>
                  </a:cubicBezTo>
                  <a:cubicBezTo>
                    <a:pt x="149" y="33"/>
                    <a:pt x="83" y="50"/>
                    <a:pt x="17" y="83"/>
                  </a:cubicBezTo>
                  <a:lnTo>
                    <a:pt x="17" y="264"/>
                  </a:lnTo>
                  <a:cubicBezTo>
                    <a:pt x="83" y="231"/>
                    <a:pt x="149" y="198"/>
                    <a:pt x="215" y="181"/>
                  </a:cubicBezTo>
                  <a:cubicBezTo>
                    <a:pt x="281" y="165"/>
                    <a:pt x="330" y="149"/>
                    <a:pt x="396" y="149"/>
                  </a:cubicBezTo>
                  <a:cubicBezTo>
                    <a:pt x="462" y="149"/>
                    <a:pt x="528" y="165"/>
                    <a:pt x="578" y="214"/>
                  </a:cubicBezTo>
                  <a:cubicBezTo>
                    <a:pt x="627" y="264"/>
                    <a:pt x="660" y="313"/>
                    <a:pt x="660" y="379"/>
                  </a:cubicBezTo>
                  <a:cubicBezTo>
                    <a:pt x="660" y="429"/>
                    <a:pt x="643" y="478"/>
                    <a:pt x="627" y="511"/>
                  </a:cubicBezTo>
                  <a:cubicBezTo>
                    <a:pt x="594" y="561"/>
                    <a:pt x="561" y="610"/>
                    <a:pt x="495" y="676"/>
                  </a:cubicBezTo>
                  <a:cubicBezTo>
                    <a:pt x="479" y="709"/>
                    <a:pt x="396" y="791"/>
                    <a:pt x="281" y="907"/>
                  </a:cubicBezTo>
                  <a:cubicBezTo>
                    <a:pt x="166" y="1022"/>
                    <a:pt x="67" y="1121"/>
                    <a:pt x="1" y="1187"/>
                  </a:cubicBezTo>
                  <a:lnTo>
                    <a:pt x="1" y="1352"/>
                  </a:lnTo>
                  <a:lnTo>
                    <a:pt x="841" y="1352"/>
                  </a:lnTo>
                  <a:lnTo>
                    <a:pt x="841" y="1187"/>
                  </a:lnTo>
                  <a:lnTo>
                    <a:pt x="215" y="1187"/>
                  </a:lnTo>
                  <a:cubicBezTo>
                    <a:pt x="363" y="1038"/>
                    <a:pt x="479" y="940"/>
                    <a:pt x="561" y="857"/>
                  </a:cubicBezTo>
                  <a:cubicBezTo>
                    <a:pt x="627" y="775"/>
                    <a:pt x="676" y="725"/>
                    <a:pt x="693" y="709"/>
                  </a:cubicBezTo>
                  <a:cubicBezTo>
                    <a:pt x="742" y="643"/>
                    <a:pt x="792" y="577"/>
                    <a:pt x="808" y="528"/>
                  </a:cubicBezTo>
                  <a:cubicBezTo>
                    <a:pt x="825" y="478"/>
                    <a:pt x="841" y="429"/>
                    <a:pt x="841" y="379"/>
                  </a:cubicBezTo>
                  <a:cubicBezTo>
                    <a:pt x="841" y="264"/>
                    <a:pt x="792" y="165"/>
                    <a:pt x="709" y="99"/>
                  </a:cubicBezTo>
                  <a:cubicBezTo>
                    <a:pt x="627" y="33"/>
                    <a:pt x="528" y="0"/>
                    <a:pt x="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78;p48">
              <a:extLst>
                <a:ext uri="{FF2B5EF4-FFF2-40B4-BE49-F238E27FC236}">
                  <a16:creationId xmlns:a16="http://schemas.microsoft.com/office/drawing/2014/main" id="{E7A45268-D7E1-49D6-AD81-3D92C991DE51}"/>
                </a:ext>
              </a:extLst>
            </p:cNvPr>
            <p:cNvSpPr/>
            <p:nvPr/>
          </p:nvSpPr>
          <p:spPr>
            <a:xfrm>
              <a:off x="3778250" y="4966250"/>
              <a:ext cx="22700" cy="34225"/>
            </a:xfrm>
            <a:custGeom>
              <a:avLst/>
              <a:gdLst/>
              <a:ahLst/>
              <a:cxnLst/>
              <a:rect l="l" t="t" r="r" b="b"/>
              <a:pathLst>
                <a:path w="908" h="1369" extrusionOk="0">
                  <a:moveTo>
                    <a:pt x="446" y="132"/>
                  </a:moveTo>
                  <a:cubicBezTo>
                    <a:pt x="545" y="132"/>
                    <a:pt x="611" y="181"/>
                    <a:pt x="660" y="280"/>
                  </a:cubicBezTo>
                  <a:cubicBezTo>
                    <a:pt x="710" y="363"/>
                    <a:pt x="726" y="495"/>
                    <a:pt x="726" y="676"/>
                  </a:cubicBezTo>
                  <a:cubicBezTo>
                    <a:pt x="726" y="857"/>
                    <a:pt x="710" y="1006"/>
                    <a:pt x="660" y="1088"/>
                  </a:cubicBezTo>
                  <a:cubicBezTo>
                    <a:pt x="611" y="1187"/>
                    <a:pt x="545" y="1220"/>
                    <a:pt x="446" y="1220"/>
                  </a:cubicBezTo>
                  <a:cubicBezTo>
                    <a:pt x="364" y="1220"/>
                    <a:pt x="298" y="1187"/>
                    <a:pt x="248" y="1088"/>
                  </a:cubicBezTo>
                  <a:cubicBezTo>
                    <a:pt x="199" y="1006"/>
                    <a:pt x="182" y="857"/>
                    <a:pt x="182" y="676"/>
                  </a:cubicBezTo>
                  <a:cubicBezTo>
                    <a:pt x="182" y="495"/>
                    <a:pt x="199" y="363"/>
                    <a:pt x="248" y="280"/>
                  </a:cubicBezTo>
                  <a:cubicBezTo>
                    <a:pt x="298" y="181"/>
                    <a:pt x="364" y="132"/>
                    <a:pt x="446" y="132"/>
                  </a:cubicBezTo>
                  <a:close/>
                  <a:moveTo>
                    <a:pt x="446" y="0"/>
                  </a:moveTo>
                  <a:cubicBezTo>
                    <a:pt x="298" y="0"/>
                    <a:pt x="199" y="50"/>
                    <a:pt x="116" y="181"/>
                  </a:cubicBezTo>
                  <a:cubicBezTo>
                    <a:pt x="34" y="297"/>
                    <a:pt x="1" y="462"/>
                    <a:pt x="1" y="676"/>
                  </a:cubicBezTo>
                  <a:cubicBezTo>
                    <a:pt x="1" y="907"/>
                    <a:pt x="34" y="1071"/>
                    <a:pt x="116" y="1187"/>
                  </a:cubicBezTo>
                  <a:cubicBezTo>
                    <a:pt x="199" y="1319"/>
                    <a:pt x="298" y="1368"/>
                    <a:pt x="446" y="1368"/>
                  </a:cubicBezTo>
                  <a:cubicBezTo>
                    <a:pt x="594" y="1368"/>
                    <a:pt x="710" y="1319"/>
                    <a:pt x="792" y="1187"/>
                  </a:cubicBezTo>
                  <a:cubicBezTo>
                    <a:pt x="874" y="1071"/>
                    <a:pt x="907" y="907"/>
                    <a:pt x="907" y="676"/>
                  </a:cubicBezTo>
                  <a:cubicBezTo>
                    <a:pt x="907" y="462"/>
                    <a:pt x="874" y="297"/>
                    <a:pt x="792" y="181"/>
                  </a:cubicBezTo>
                  <a:cubicBezTo>
                    <a:pt x="710" y="50"/>
                    <a:pt x="594"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79;p48">
              <a:extLst>
                <a:ext uri="{FF2B5EF4-FFF2-40B4-BE49-F238E27FC236}">
                  <a16:creationId xmlns:a16="http://schemas.microsoft.com/office/drawing/2014/main" id="{BA13F342-E672-4B56-AB68-98616F9187DA}"/>
                </a:ext>
              </a:extLst>
            </p:cNvPr>
            <p:cNvSpPr/>
            <p:nvPr/>
          </p:nvSpPr>
          <p:spPr>
            <a:xfrm>
              <a:off x="3807525" y="4966250"/>
              <a:ext cx="21850" cy="34225"/>
            </a:xfrm>
            <a:custGeom>
              <a:avLst/>
              <a:gdLst/>
              <a:ahLst/>
              <a:cxnLst/>
              <a:rect l="l" t="t" r="r" b="b"/>
              <a:pathLst>
                <a:path w="874" h="1369" extrusionOk="0">
                  <a:moveTo>
                    <a:pt x="396" y="0"/>
                  </a:moveTo>
                  <a:cubicBezTo>
                    <a:pt x="346" y="0"/>
                    <a:pt x="280" y="0"/>
                    <a:pt x="231" y="17"/>
                  </a:cubicBezTo>
                  <a:cubicBezTo>
                    <a:pt x="165" y="17"/>
                    <a:pt x="99" y="33"/>
                    <a:pt x="33" y="50"/>
                  </a:cubicBezTo>
                  <a:lnTo>
                    <a:pt x="33" y="214"/>
                  </a:lnTo>
                  <a:cubicBezTo>
                    <a:pt x="99" y="198"/>
                    <a:pt x="165" y="181"/>
                    <a:pt x="231" y="165"/>
                  </a:cubicBezTo>
                  <a:cubicBezTo>
                    <a:pt x="280" y="149"/>
                    <a:pt x="330" y="149"/>
                    <a:pt x="379" y="149"/>
                  </a:cubicBezTo>
                  <a:cubicBezTo>
                    <a:pt x="478" y="149"/>
                    <a:pt x="544" y="165"/>
                    <a:pt x="593" y="198"/>
                  </a:cubicBezTo>
                  <a:cubicBezTo>
                    <a:pt x="643" y="247"/>
                    <a:pt x="659" y="297"/>
                    <a:pt x="659" y="363"/>
                  </a:cubicBezTo>
                  <a:cubicBezTo>
                    <a:pt x="659" y="429"/>
                    <a:pt x="643" y="478"/>
                    <a:pt x="593" y="511"/>
                  </a:cubicBezTo>
                  <a:cubicBezTo>
                    <a:pt x="544" y="544"/>
                    <a:pt x="478" y="561"/>
                    <a:pt x="396" y="561"/>
                  </a:cubicBezTo>
                  <a:lnTo>
                    <a:pt x="231" y="561"/>
                  </a:lnTo>
                  <a:lnTo>
                    <a:pt x="231" y="709"/>
                  </a:lnTo>
                  <a:lnTo>
                    <a:pt x="379" y="709"/>
                  </a:lnTo>
                  <a:cubicBezTo>
                    <a:pt x="478" y="709"/>
                    <a:pt x="560" y="725"/>
                    <a:pt x="610" y="775"/>
                  </a:cubicBezTo>
                  <a:cubicBezTo>
                    <a:pt x="659" y="824"/>
                    <a:pt x="692" y="874"/>
                    <a:pt x="692" y="956"/>
                  </a:cubicBezTo>
                  <a:cubicBezTo>
                    <a:pt x="692" y="1038"/>
                    <a:pt x="659" y="1104"/>
                    <a:pt x="610" y="1154"/>
                  </a:cubicBezTo>
                  <a:cubicBezTo>
                    <a:pt x="544" y="1203"/>
                    <a:pt x="462" y="1220"/>
                    <a:pt x="346" y="1220"/>
                  </a:cubicBezTo>
                  <a:cubicBezTo>
                    <a:pt x="280" y="1220"/>
                    <a:pt x="214" y="1203"/>
                    <a:pt x="165" y="1203"/>
                  </a:cubicBezTo>
                  <a:cubicBezTo>
                    <a:pt x="99" y="1187"/>
                    <a:pt x="50" y="1154"/>
                    <a:pt x="0" y="1137"/>
                  </a:cubicBezTo>
                  <a:lnTo>
                    <a:pt x="0" y="1302"/>
                  </a:lnTo>
                  <a:cubicBezTo>
                    <a:pt x="66" y="1319"/>
                    <a:pt x="115" y="1335"/>
                    <a:pt x="181" y="1352"/>
                  </a:cubicBezTo>
                  <a:cubicBezTo>
                    <a:pt x="247" y="1368"/>
                    <a:pt x="297" y="1368"/>
                    <a:pt x="346" y="1368"/>
                  </a:cubicBezTo>
                  <a:cubicBezTo>
                    <a:pt x="511" y="1368"/>
                    <a:pt x="643" y="1335"/>
                    <a:pt x="742" y="1269"/>
                  </a:cubicBezTo>
                  <a:cubicBezTo>
                    <a:pt x="824" y="1187"/>
                    <a:pt x="874" y="1088"/>
                    <a:pt x="874" y="956"/>
                  </a:cubicBezTo>
                  <a:cubicBezTo>
                    <a:pt x="874" y="874"/>
                    <a:pt x="841" y="808"/>
                    <a:pt x="791" y="742"/>
                  </a:cubicBezTo>
                  <a:cubicBezTo>
                    <a:pt x="742" y="692"/>
                    <a:pt x="676" y="643"/>
                    <a:pt x="593" y="626"/>
                  </a:cubicBezTo>
                  <a:cubicBezTo>
                    <a:pt x="676" y="610"/>
                    <a:pt x="725" y="577"/>
                    <a:pt x="775" y="528"/>
                  </a:cubicBezTo>
                  <a:cubicBezTo>
                    <a:pt x="824" y="478"/>
                    <a:pt x="841" y="412"/>
                    <a:pt x="841" y="346"/>
                  </a:cubicBezTo>
                  <a:cubicBezTo>
                    <a:pt x="841" y="231"/>
                    <a:pt x="791" y="149"/>
                    <a:pt x="725" y="83"/>
                  </a:cubicBezTo>
                  <a:cubicBezTo>
                    <a:pt x="643" y="33"/>
                    <a:pt x="528" y="0"/>
                    <a:pt x="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80;p48">
              <a:extLst>
                <a:ext uri="{FF2B5EF4-FFF2-40B4-BE49-F238E27FC236}">
                  <a16:creationId xmlns:a16="http://schemas.microsoft.com/office/drawing/2014/main" id="{A3192BDF-BA71-49A8-86A9-4BBBF9EA88F2}"/>
                </a:ext>
              </a:extLst>
            </p:cNvPr>
            <p:cNvSpPr/>
            <p:nvPr/>
          </p:nvSpPr>
          <p:spPr>
            <a:xfrm>
              <a:off x="4020525" y="4966250"/>
              <a:ext cx="23100" cy="34225"/>
            </a:xfrm>
            <a:custGeom>
              <a:avLst/>
              <a:gdLst/>
              <a:ahLst/>
              <a:cxnLst/>
              <a:rect l="l" t="t" r="r" b="b"/>
              <a:pathLst>
                <a:path w="924" h="1369" extrusionOk="0">
                  <a:moveTo>
                    <a:pt x="462" y="132"/>
                  </a:moveTo>
                  <a:cubicBezTo>
                    <a:pt x="545" y="132"/>
                    <a:pt x="627" y="181"/>
                    <a:pt x="660" y="280"/>
                  </a:cubicBezTo>
                  <a:cubicBezTo>
                    <a:pt x="710" y="363"/>
                    <a:pt x="743" y="495"/>
                    <a:pt x="743" y="676"/>
                  </a:cubicBezTo>
                  <a:cubicBezTo>
                    <a:pt x="743" y="857"/>
                    <a:pt x="710" y="1006"/>
                    <a:pt x="660" y="1088"/>
                  </a:cubicBezTo>
                  <a:cubicBezTo>
                    <a:pt x="627" y="1187"/>
                    <a:pt x="545" y="1220"/>
                    <a:pt x="462" y="1220"/>
                  </a:cubicBezTo>
                  <a:cubicBezTo>
                    <a:pt x="363" y="1220"/>
                    <a:pt x="298" y="1187"/>
                    <a:pt x="248" y="1088"/>
                  </a:cubicBezTo>
                  <a:cubicBezTo>
                    <a:pt x="199" y="1006"/>
                    <a:pt x="182" y="857"/>
                    <a:pt x="182" y="676"/>
                  </a:cubicBezTo>
                  <a:cubicBezTo>
                    <a:pt x="182" y="495"/>
                    <a:pt x="199" y="363"/>
                    <a:pt x="248" y="280"/>
                  </a:cubicBezTo>
                  <a:cubicBezTo>
                    <a:pt x="298" y="181"/>
                    <a:pt x="363" y="132"/>
                    <a:pt x="462" y="132"/>
                  </a:cubicBezTo>
                  <a:close/>
                  <a:moveTo>
                    <a:pt x="462" y="0"/>
                  </a:moveTo>
                  <a:cubicBezTo>
                    <a:pt x="314" y="0"/>
                    <a:pt x="199" y="50"/>
                    <a:pt x="116" y="181"/>
                  </a:cubicBezTo>
                  <a:cubicBezTo>
                    <a:pt x="34" y="297"/>
                    <a:pt x="1" y="462"/>
                    <a:pt x="1" y="676"/>
                  </a:cubicBezTo>
                  <a:cubicBezTo>
                    <a:pt x="1" y="907"/>
                    <a:pt x="34" y="1071"/>
                    <a:pt x="116" y="1187"/>
                  </a:cubicBezTo>
                  <a:cubicBezTo>
                    <a:pt x="199" y="1319"/>
                    <a:pt x="314" y="1368"/>
                    <a:pt x="462" y="1368"/>
                  </a:cubicBezTo>
                  <a:cubicBezTo>
                    <a:pt x="611" y="1368"/>
                    <a:pt x="726" y="1319"/>
                    <a:pt x="792" y="1187"/>
                  </a:cubicBezTo>
                  <a:cubicBezTo>
                    <a:pt x="874" y="1071"/>
                    <a:pt x="924" y="907"/>
                    <a:pt x="924" y="676"/>
                  </a:cubicBezTo>
                  <a:cubicBezTo>
                    <a:pt x="924" y="462"/>
                    <a:pt x="874" y="297"/>
                    <a:pt x="792" y="181"/>
                  </a:cubicBezTo>
                  <a:cubicBezTo>
                    <a:pt x="726" y="50"/>
                    <a:pt x="611" y="0"/>
                    <a:pt x="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81;p48">
              <a:extLst>
                <a:ext uri="{FF2B5EF4-FFF2-40B4-BE49-F238E27FC236}">
                  <a16:creationId xmlns:a16="http://schemas.microsoft.com/office/drawing/2014/main" id="{E3753C9F-79C6-4E87-A199-D74B8E02AFC0}"/>
                </a:ext>
              </a:extLst>
            </p:cNvPr>
            <p:cNvSpPr/>
            <p:nvPr/>
          </p:nvSpPr>
          <p:spPr>
            <a:xfrm>
              <a:off x="4048550" y="4966650"/>
              <a:ext cx="24325" cy="33400"/>
            </a:xfrm>
            <a:custGeom>
              <a:avLst/>
              <a:gdLst/>
              <a:ahLst/>
              <a:cxnLst/>
              <a:rect l="l" t="t" r="r" b="b"/>
              <a:pathLst>
                <a:path w="973" h="1336" extrusionOk="0">
                  <a:moveTo>
                    <a:pt x="594" y="165"/>
                  </a:moveTo>
                  <a:lnTo>
                    <a:pt x="594" y="874"/>
                  </a:lnTo>
                  <a:lnTo>
                    <a:pt x="149" y="874"/>
                  </a:lnTo>
                  <a:lnTo>
                    <a:pt x="594" y="165"/>
                  </a:lnTo>
                  <a:close/>
                  <a:moveTo>
                    <a:pt x="561" y="1"/>
                  </a:moveTo>
                  <a:lnTo>
                    <a:pt x="1" y="841"/>
                  </a:lnTo>
                  <a:lnTo>
                    <a:pt x="1" y="1022"/>
                  </a:lnTo>
                  <a:lnTo>
                    <a:pt x="594" y="1022"/>
                  </a:lnTo>
                  <a:lnTo>
                    <a:pt x="594" y="1336"/>
                  </a:lnTo>
                  <a:lnTo>
                    <a:pt x="775" y="1336"/>
                  </a:lnTo>
                  <a:lnTo>
                    <a:pt x="775" y="1022"/>
                  </a:lnTo>
                  <a:lnTo>
                    <a:pt x="973" y="1022"/>
                  </a:lnTo>
                  <a:lnTo>
                    <a:pt x="973" y="874"/>
                  </a:lnTo>
                  <a:lnTo>
                    <a:pt x="775" y="874"/>
                  </a:lnTo>
                  <a:lnTo>
                    <a:pt x="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938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107212B7-C7A3-456E-B3C1-4E8B1DFF7300}"/>
              </a:ext>
            </a:extLst>
          </p:cNvPr>
          <p:cNvSpPr>
            <a:spLocks noGrp="1"/>
          </p:cNvSpPr>
          <p:nvPr>
            <p:ph type="body" idx="1"/>
          </p:nvPr>
        </p:nvSpPr>
        <p:spPr>
          <a:xfrm>
            <a:off x="618825" y="1679175"/>
            <a:ext cx="6709822" cy="2090100"/>
          </a:xfrm>
        </p:spPr>
        <p:txBody>
          <a:bodyPr/>
          <a:lstStyle/>
          <a:p>
            <a:r>
              <a:rPr lang="es-MX" dirty="0" err="1"/>
              <a:t>For</a:t>
            </a:r>
            <a:r>
              <a:rPr lang="es-MX" dirty="0"/>
              <a:t> </a:t>
            </a:r>
            <a:r>
              <a:rPr lang="es-MX" dirty="0" err="1"/>
              <a:t>future</a:t>
            </a:r>
            <a:r>
              <a:rPr lang="es-MX" dirty="0"/>
              <a:t> </a:t>
            </a:r>
            <a:r>
              <a:rPr lang="es-MX" dirty="0" err="1"/>
              <a:t>work</a:t>
            </a:r>
            <a:r>
              <a:rPr lang="es-MX" dirty="0"/>
              <a:t>:</a:t>
            </a:r>
          </a:p>
          <a:p>
            <a:pPr lvl="1"/>
            <a:r>
              <a:rPr lang="es-MX" dirty="0" err="1"/>
              <a:t>There</a:t>
            </a:r>
            <a:r>
              <a:rPr lang="es-MX" dirty="0"/>
              <a:t> </a:t>
            </a:r>
            <a:r>
              <a:rPr lang="es-MX" dirty="0" err="1"/>
              <a:t>is</a:t>
            </a:r>
            <a:r>
              <a:rPr lang="es-MX" dirty="0"/>
              <a:t> </a:t>
            </a:r>
            <a:r>
              <a:rPr lang="es-MX" dirty="0" err="1"/>
              <a:t>still</a:t>
            </a:r>
            <a:r>
              <a:rPr lang="es-MX" dirty="0"/>
              <a:t> a </a:t>
            </a:r>
            <a:r>
              <a:rPr lang="es-MX" dirty="0" err="1"/>
              <a:t>lot</a:t>
            </a:r>
            <a:r>
              <a:rPr lang="es-MX" dirty="0"/>
              <a:t> </a:t>
            </a:r>
            <a:r>
              <a:rPr lang="es-MX" dirty="0" err="1"/>
              <a:t>of</a:t>
            </a:r>
            <a:r>
              <a:rPr lang="es-MX" dirty="0"/>
              <a:t> </a:t>
            </a:r>
            <a:r>
              <a:rPr lang="es-MX" dirty="0" err="1"/>
              <a:t>information</a:t>
            </a:r>
            <a:r>
              <a:rPr lang="es-MX" dirty="0"/>
              <a:t> in </a:t>
            </a:r>
            <a:r>
              <a:rPr lang="es-MX" dirty="0" err="1"/>
              <a:t>the</a:t>
            </a:r>
            <a:r>
              <a:rPr lang="es-MX" dirty="0"/>
              <a:t> NHANES page, </a:t>
            </a:r>
            <a:r>
              <a:rPr lang="es-MX" dirty="0" err="1"/>
              <a:t>including</a:t>
            </a:r>
            <a:r>
              <a:rPr lang="es-MX" dirty="0"/>
              <a:t> </a:t>
            </a:r>
            <a:r>
              <a:rPr lang="es-MX" dirty="0" err="1"/>
              <a:t>different</a:t>
            </a:r>
            <a:r>
              <a:rPr lang="es-MX" dirty="0"/>
              <a:t> </a:t>
            </a:r>
            <a:r>
              <a:rPr lang="es-MX" dirty="0" err="1"/>
              <a:t>laboratories</a:t>
            </a:r>
            <a:r>
              <a:rPr lang="es-MX" dirty="0"/>
              <a:t> </a:t>
            </a:r>
            <a:r>
              <a:rPr lang="es-MX" dirty="0" err="1"/>
              <a:t>or</a:t>
            </a:r>
            <a:r>
              <a:rPr lang="es-MX" dirty="0"/>
              <a:t> </a:t>
            </a:r>
            <a:r>
              <a:rPr lang="es-MX" dirty="0" err="1"/>
              <a:t>even</a:t>
            </a:r>
            <a:r>
              <a:rPr lang="es-MX" dirty="0"/>
              <a:t> </a:t>
            </a:r>
            <a:r>
              <a:rPr lang="es-MX" dirty="0" err="1"/>
              <a:t>quesionares</a:t>
            </a:r>
            <a:r>
              <a:rPr lang="es-MX" dirty="0"/>
              <a:t> </a:t>
            </a:r>
            <a:r>
              <a:rPr lang="es-MX" dirty="0" err="1"/>
              <a:t>filed</a:t>
            </a:r>
            <a:r>
              <a:rPr lang="es-MX" dirty="0"/>
              <a:t> </a:t>
            </a:r>
            <a:r>
              <a:rPr lang="es-MX" dirty="0" err="1"/>
              <a:t>by</a:t>
            </a:r>
            <a:r>
              <a:rPr lang="es-MX" dirty="0"/>
              <a:t> </a:t>
            </a:r>
            <a:r>
              <a:rPr lang="es-MX" dirty="0" err="1"/>
              <a:t>the</a:t>
            </a:r>
            <a:r>
              <a:rPr lang="es-MX" dirty="0"/>
              <a:t> </a:t>
            </a:r>
            <a:r>
              <a:rPr lang="es-MX" dirty="0" err="1"/>
              <a:t>patients</a:t>
            </a:r>
            <a:r>
              <a:rPr lang="es-MX" dirty="0"/>
              <a:t> </a:t>
            </a:r>
          </a:p>
          <a:p>
            <a:pPr lvl="1"/>
            <a:r>
              <a:rPr lang="es-MX" dirty="0" err="1"/>
              <a:t>This</a:t>
            </a:r>
            <a:r>
              <a:rPr lang="es-MX" dirty="0"/>
              <a:t> </a:t>
            </a:r>
            <a:r>
              <a:rPr lang="es-MX" dirty="0" err="1"/>
              <a:t>model</a:t>
            </a:r>
            <a:r>
              <a:rPr lang="es-MX" dirty="0"/>
              <a:t> can be </a:t>
            </a:r>
            <a:r>
              <a:rPr lang="es-MX" dirty="0" err="1"/>
              <a:t>used</a:t>
            </a:r>
            <a:r>
              <a:rPr lang="es-MX" dirty="0"/>
              <a:t> </a:t>
            </a:r>
            <a:r>
              <a:rPr lang="es-MX" dirty="0" err="1"/>
              <a:t>also</a:t>
            </a:r>
            <a:r>
              <a:rPr lang="es-MX" dirty="0"/>
              <a:t> </a:t>
            </a:r>
            <a:r>
              <a:rPr lang="es-MX" dirty="0" err="1"/>
              <a:t>for</a:t>
            </a:r>
            <a:r>
              <a:rPr lang="es-MX" dirty="0"/>
              <a:t> </a:t>
            </a:r>
            <a:r>
              <a:rPr lang="es-MX" dirty="0" err="1"/>
              <a:t>other</a:t>
            </a:r>
            <a:r>
              <a:rPr lang="es-MX" dirty="0"/>
              <a:t> </a:t>
            </a:r>
            <a:r>
              <a:rPr lang="es-MX" dirty="0" err="1"/>
              <a:t>diseases</a:t>
            </a:r>
            <a:r>
              <a:rPr lang="es-MX" dirty="0"/>
              <a:t> </a:t>
            </a:r>
            <a:r>
              <a:rPr lang="es-MX" dirty="0" err="1"/>
              <a:t>uncluded</a:t>
            </a:r>
            <a:r>
              <a:rPr lang="es-MX" dirty="0"/>
              <a:t> in </a:t>
            </a:r>
            <a:r>
              <a:rPr lang="es-MX" dirty="0" err="1"/>
              <a:t>the</a:t>
            </a:r>
            <a:r>
              <a:rPr lang="es-MX" dirty="0"/>
              <a:t> </a:t>
            </a:r>
            <a:r>
              <a:rPr lang="es-MX" dirty="0" err="1"/>
              <a:t>same</a:t>
            </a:r>
            <a:r>
              <a:rPr lang="es-MX" dirty="0"/>
              <a:t> data set.</a:t>
            </a:r>
          </a:p>
        </p:txBody>
      </p:sp>
      <p:sp>
        <p:nvSpPr>
          <p:cNvPr id="3" name="Título 2">
            <a:extLst>
              <a:ext uri="{FF2B5EF4-FFF2-40B4-BE49-F238E27FC236}">
                <a16:creationId xmlns:a16="http://schemas.microsoft.com/office/drawing/2014/main" id="{AA0F380D-B611-47E9-8A8F-11C76D79B20B}"/>
              </a:ext>
            </a:extLst>
          </p:cNvPr>
          <p:cNvSpPr>
            <a:spLocks noGrp="1"/>
          </p:cNvSpPr>
          <p:nvPr>
            <p:ph type="ctrTitle"/>
          </p:nvPr>
        </p:nvSpPr>
        <p:spPr/>
        <p:txBody>
          <a:bodyPr/>
          <a:lstStyle/>
          <a:p>
            <a:r>
              <a:rPr lang="es-MX" dirty="0" err="1"/>
              <a:t>Conclusion</a:t>
            </a:r>
            <a:endParaRPr lang="es-MX" dirty="0"/>
          </a:p>
        </p:txBody>
      </p:sp>
      <p:cxnSp>
        <p:nvCxnSpPr>
          <p:cNvPr id="4" name="Google Shape;1084;p38">
            <a:extLst>
              <a:ext uri="{FF2B5EF4-FFF2-40B4-BE49-F238E27FC236}">
                <a16:creationId xmlns:a16="http://schemas.microsoft.com/office/drawing/2014/main" id="{712CAC74-8D3F-4B56-82C5-9270CF10325F}"/>
              </a:ext>
            </a:extLst>
          </p:cNvPr>
          <p:cNvCxnSpPr/>
          <p:nvPr/>
        </p:nvCxnSpPr>
        <p:spPr>
          <a:xfrm>
            <a:off x="1474573" y="3484229"/>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5" name="Google Shape;1085;p38">
            <a:extLst>
              <a:ext uri="{FF2B5EF4-FFF2-40B4-BE49-F238E27FC236}">
                <a16:creationId xmlns:a16="http://schemas.microsoft.com/office/drawing/2014/main" id="{8E013D22-0BFA-47E5-BB04-130C5D374E54}"/>
              </a:ext>
            </a:extLst>
          </p:cNvPr>
          <p:cNvCxnSpPr/>
          <p:nvPr/>
        </p:nvCxnSpPr>
        <p:spPr>
          <a:xfrm>
            <a:off x="3511323" y="4056229"/>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6" name="Google Shape;1086;p38">
            <a:extLst>
              <a:ext uri="{FF2B5EF4-FFF2-40B4-BE49-F238E27FC236}">
                <a16:creationId xmlns:a16="http://schemas.microsoft.com/office/drawing/2014/main" id="{398E0C69-81CC-46B5-916D-BD1D81913478}"/>
              </a:ext>
            </a:extLst>
          </p:cNvPr>
          <p:cNvCxnSpPr/>
          <p:nvPr/>
        </p:nvCxnSpPr>
        <p:spPr>
          <a:xfrm>
            <a:off x="5548073" y="3484229"/>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7" name="Google Shape;1087;p38">
            <a:extLst>
              <a:ext uri="{FF2B5EF4-FFF2-40B4-BE49-F238E27FC236}">
                <a16:creationId xmlns:a16="http://schemas.microsoft.com/office/drawing/2014/main" id="{5CD4E49A-2A6B-4305-8E0A-E62CFF8D86D4}"/>
              </a:ext>
            </a:extLst>
          </p:cNvPr>
          <p:cNvCxnSpPr/>
          <p:nvPr/>
        </p:nvCxnSpPr>
        <p:spPr>
          <a:xfrm>
            <a:off x="7584823" y="4056229"/>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8" name="Google Shape;1089;p38">
            <a:extLst>
              <a:ext uri="{FF2B5EF4-FFF2-40B4-BE49-F238E27FC236}">
                <a16:creationId xmlns:a16="http://schemas.microsoft.com/office/drawing/2014/main" id="{6DB5A9FC-E8AF-4EDC-973C-C8D669022F5E}"/>
              </a:ext>
            </a:extLst>
          </p:cNvPr>
          <p:cNvCxnSpPr/>
          <p:nvPr/>
        </p:nvCxnSpPr>
        <p:spPr>
          <a:xfrm>
            <a:off x="957885" y="3997779"/>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9" name="Google Shape;1090;p38">
            <a:extLst>
              <a:ext uri="{FF2B5EF4-FFF2-40B4-BE49-F238E27FC236}">
                <a16:creationId xmlns:a16="http://schemas.microsoft.com/office/drawing/2014/main" id="{11AC8D4B-1BF8-4362-A3FA-705BAC663FCF}"/>
              </a:ext>
            </a:extLst>
          </p:cNvPr>
          <p:cNvGrpSpPr/>
          <p:nvPr/>
        </p:nvGrpSpPr>
        <p:grpSpPr>
          <a:xfrm>
            <a:off x="1296210" y="3811029"/>
            <a:ext cx="373500" cy="373500"/>
            <a:chOff x="1372725" y="1912500"/>
            <a:chExt cx="373500" cy="373500"/>
          </a:xfrm>
        </p:grpSpPr>
        <p:sp>
          <p:nvSpPr>
            <p:cNvPr id="10" name="Google Shape;1091;p38">
              <a:extLst>
                <a:ext uri="{FF2B5EF4-FFF2-40B4-BE49-F238E27FC236}">
                  <a16:creationId xmlns:a16="http://schemas.microsoft.com/office/drawing/2014/main" id="{00FCEA0A-EDC4-4C8E-A264-BE4B887CA912}"/>
                </a:ext>
              </a:extLst>
            </p:cNvPr>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2;p38">
              <a:extLst>
                <a:ext uri="{FF2B5EF4-FFF2-40B4-BE49-F238E27FC236}">
                  <a16:creationId xmlns:a16="http://schemas.microsoft.com/office/drawing/2014/main" id="{8A77B001-8517-496E-9814-16C755D9181A}"/>
                </a:ext>
              </a:extLst>
            </p:cNvPr>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093;p38">
            <a:extLst>
              <a:ext uri="{FF2B5EF4-FFF2-40B4-BE49-F238E27FC236}">
                <a16:creationId xmlns:a16="http://schemas.microsoft.com/office/drawing/2014/main" id="{53A87B22-08F8-42D6-836E-1A6AD5EA18E0}"/>
              </a:ext>
            </a:extLst>
          </p:cNvPr>
          <p:cNvGrpSpPr/>
          <p:nvPr/>
        </p:nvGrpSpPr>
        <p:grpSpPr>
          <a:xfrm>
            <a:off x="3324577" y="3811029"/>
            <a:ext cx="373500" cy="373500"/>
            <a:chOff x="3212675" y="1912500"/>
            <a:chExt cx="373500" cy="373500"/>
          </a:xfrm>
        </p:grpSpPr>
        <p:sp>
          <p:nvSpPr>
            <p:cNvPr id="13" name="Google Shape;1094;p38">
              <a:extLst>
                <a:ext uri="{FF2B5EF4-FFF2-40B4-BE49-F238E27FC236}">
                  <a16:creationId xmlns:a16="http://schemas.microsoft.com/office/drawing/2014/main" id="{13ECCD54-1A86-48C2-A317-C5845DC06150}"/>
                </a:ext>
              </a:extLst>
            </p:cNvPr>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95;p38">
              <a:extLst>
                <a:ext uri="{FF2B5EF4-FFF2-40B4-BE49-F238E27FC236}">
                  <a16:creationId xmlns:a16="http://schemas.microsoft.com/office/drawing/2014/main" id="{EB111009-B3D2-4843-BE91-21E89A2A5AF8}"/>
                </a:ext>
              </a:extLst>
            </p:cNvPr>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096;p38">
            <a:extLst>
              <a:ext uri="{FF2B5EF4-FFF2-40B4-BE49-F238E27FC236}">
                <a16:creationId xmlns:a16="http://schemas.microsoft.com/office/drawing/2014/main" id="{091D13F7-FEC8-4050-A738-DABCBED92688}"/>
              </a:ext>
            </a:extLst>
          </p:cNvPr>
          <p:cNvGrpSpPr/>
          <p:nvPr/>
        </p:nvGrpSpPr>
        <p:grpSpPr>
          <a:xfrm>
            <a:off x="5352943" y="3811029"/>
            <a:ext cx="373500" cy="373500"/>
            <a:chOff x="5557850" y="1912500"/>
            <a:chExt cx="373500" cy="373500"/>
          </a:xfrm>
        </p:grpSpPr>
        <p:sp>
          <p:nvSpPr>
            <p:cNvPr id="16" name="Google Shape;1097;p38">
              <a:extLst>
                <a:ext uri="{FF2B5EF4-FFF2-40B4-BE49-F238E27FC236}">
                  <a16:creationId xmlns:a16="http://schemas.microsoft.com/office/drawing/2014/main" id="{CEF2766F-8407-4FF4-A784-148AA0E77A80}"/>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8;p38">
              <a:extLst>
                <a:ext uri="{FF2B5EF4-FFF2-40B4-BE49-F238E27FC236}">
                  <a16:creationId xmlns:a16="http://schemas.microsoft.com/office/drawing/2014/main" id="{E6E8DE48-E65C-4258-B245-476A3EDCF1AA}"/>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099;p38">
            <a:extLst>
              <a:ext uri="{FF2B5EF4-FFF2-40B4-BE49-F238E27FC236}">
                <a16:creationId xmlns:a16="http://schemas.microsoft.com/office/drawing/2014/main" id="{E265DD0E-341F-49FD-AA88-2CAEAE76BD52}"/>
              </a:ext>
            </a:extLst>
          </p:cNvPr>
          <p:cNvGrpSpPr/>
          <p:nvPr/>
        </p:nvGrpSpPr>
        <p:grpSpPr>
          <a:xfrm>
            <a:off x="7381310" y="3811029"/>
            <a:ext cx="373500" cy="373500"/>
            <a:chOff x="7457825" y="1912500"/>
            <a:chExt cx="373500" cy="373500"/>
          </a:xfrm>
        </p:grpSpPr>
        <p:sp>
          <p:nvSpPr>
            <p:cNvPr id="19" name="Google Shape;1100;p38">
              <a:extLst>
                <a:ext uri="{FF2B5EF4-FFF2-40B4-BE49-F238E27FC236}">
                  <a16:creationId xmlns:a16="http://schemas.microsoft.com/office/drawing/2014/main" id="{9A2DD3BE-47A8-491D-BCF2-08949DD8BD3E}"/>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01;p38">
              <a:extLst>
                <a:ext uri="{FF2B5EF4-FFF2-40B4-BE49-F238E27FC236}">
                  <a16:creationId xmlns:a16="http://schemas.microsoft.com/office/drawing/2014/main" id="{4E129FB1-36FD-408B-90FB-B62C090B282B}"/>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110;p38">
            <a:extLst>
              <a:ext uri="{FF2B5EF4-FFF2-40B4-BE49-F238E27FC236}">
                <a16:creationId xmlns:a16="http://schemas.microsoft.com/office/drawing/2014/main" id="{4CEE11A3-016C-4FFD-A6D5-4F3BEBEAC132}"/>
              </a:ext>
            </a:extLst>
          </p:cNvPr>
          <p:cNvSpPr txBox="1">
            <a:spLocks/>
          </p:cNvSpPr>
          <p:nvPr/>
        </p:nvSpPr>
        <p:spPr>
          <a:xfrm>
            <a:off x="831385" y="4362153"/>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s-MX" sz="2400" dirty="0">
                <a:solidFill>
                  <a:schemeClr val="accent2"/>
                </a:solidFill>
              </a:rPr>
              <a:t>THERE’S</a:t>
            </a:r>
          </a:p>
        </p:txBody>
      </p:sp>
      <p:sp>
        <p:nvSpPr>
          <p:cNvPr id="30" name="Google Shape;1111;p38">
            <a:extLst>
              <a:ext uri="{FF2B5EF4-FFF2-40B4-BE49-F238E27FC236}">
                <a16:creationId xmlns:a16="http://schemas.microsoft.com/office/drawing/2014/main" id="{6BDAA311-4E81-4F4C-895C-0DB51408A7EE}"/>
              </a:ext>
            </a:extLst>
          </p:cNvPr>
          <p:cNvSpPr txBox="1">
            <a:spLocks/>
          </p:cNvSpPr>
          <p:nvPr/>
        </p:nvSpPr>
        <p:spPr>
          <a:xfrm>
            <a:off x="2868135" y="3193087"/>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s-MX" sz="2400" dirty="0">
                <a:solidFill>
                  <a:schemeClr val="accent1"/>
                </a:solidFill>
              </a:rPr>
              <a:t>MUCH</a:t>
            </a:r>
          </a:p>
        </p:txBody>
      </p:sp>
      <p:sp>
        <p:nvSpPr>
          <p:cNvPr id="31" name="Google Shape;1112;p38">
            <a:extLst>
              <a:ext uri="{FF2B5EF4-FFF2-40B4-BE49-F238E27FC236}">
                <a16:creationId xmlns:a16="http://schemas.microsoft.com/office/drawing/2014/main" id="{09E4EEC1-5102-4E4A-839A-36319A1E701D}"/>
              </a:ext>
            </a:extLst>
          </p:cNvPr>
          <p:cNvSpPr txBox="1">
            <a:spLocks/>
          </p:cNvSpPr>
          <p:nvPr/>
        </p:nvSpPr>
        <p:spPr>
          <a:xfrm>
            <a:off x="4904885" y="4362153"/>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s-MX" sz="2400" dirty="0">
                <a:solidFill>
                  <a:schemeClr val="accent3"/>
                </a:solidFill>
              </a:rPr>
              <a:t>TO BE</a:t>
            </a:r>
          </a:p>
        </p:txBody>
      </p:sp>
      <p:sp>
        <p:nvSpPr>
          <p:cNvPr id="32" name="Google Shape;1113;p38">
            <a:extLst>
              <a:ext uri="{FF2B5EF4-FFF2-40B4-BE49-F238E27FC236}">
                <a16:creationId xmlns:a16="http://schemas.microsoft.com/office/drawing/2014/main" id="{2D2F8BF7-4738-440C-8947-EC810363AF44}"/>
              </a:ext>
            </a:extLst>
          </p:cNvPr>
          <p:cNvSpPr txBox="1">
            <a:spLocks/>
          </p:cNvSpPr>
          <p:nvPr/>
        </p:nvSpPr>
        <p:spPr>
          <a:xfrm>
            <a:off x="6941635" y="3193087"/>
            <a:ext cx="1286400"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es-MX" sz="2400" dirty="0">
                <a:solidFill>
                  <a:schemeClr val="accent4"/>
                </a:solidFill>
              </a:rPr>
              <a:t>DONE</a:t>
            </a:r>
          </a:p>
        </p:txBody>
      </p:sp>
    </p:spTree>
    <p:extLst>
      <p:ext uri="{BB962C8B-B14F-4D97-AF65-F5344CB8AC3E}">
        <p14:creationId xmlns:p14="http://schemas.microsoft.com/office/powerpoint/2010/main" val="4024089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n 3">
            <a:extLst>
              <a:ext uri="{FF2B5EF4-FFF2-40B4-BE49-F238E27FC236}">
                <a16:creationId xmlns:a16="http://schemas.microsoft.com/office/drawing/2014/main" id="{86511DCF-BD51-4D59-BB86-B8BD752D9911}"/>
              </a:ext>
            </a:extLst>
          </p:cNvPr>
          <p:cNvPicPr>
            <a:picLocks noChangeAspect="1"/>
          </p:cNvPicPr>
          <p:nvPr/>
        </p:nvPicPr>
        <p:blipFill>
          <a:blip r:embed="rId3"/>
          <a:stretch>
            <a:fillRect/>
          </a:stretch>
        </p:blipFill>
        <p:spPr>
          <a:xfrm>
            <a:off x="1020772" y="892156"/>
            <a:ext cx="7102456" cy="33591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 &amp; DATA</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580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5195617" y="3247628"/>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473" name="Google Shape;473;p27"/>
          <p:cNvSpPr txBox="1">
            <a:spLocks noGrp="1"/>
          </p:cNvSpPr>
          <p:nvPr>
            <p:ph type="ctrTitle" idx="4"/>
          </p:nvPr>
        </p:nvSpPr>
        <p:spPr>
          <a:xfrm>
            <a:off x="2472154" y="3247628"/>
            <a:ext cx="147622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DISCUSSION</a:t>
            </a:r>
            <a:endParaRPr dirty="0"/>
          </a:p>
        </p:txBody>
      </p:sp>
      <p:sp>
        <p:nvSpPr>
          <p:cNvPr id="478" name="Google Shape;478;p27"/>
          <p:cNvSpPr txBox="1">
            <a:spLocks noGrp="1"/>
          </p:cNvSpPr>
          <p:nvPr>
            <p:ph type="title" idx="6"/>
          </p:nvPr>
        </p:nvSpPr>
        <p:spPr>
          <a:xfrm>
            <a:off x="2472148" y="2496715"/>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5195025" y="2496715"/>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482" name="Google Shape;482;p27"/>
          <p:cNvSpPr/>
          <p:nvPr/>
        </p:nvSpPr>
        <p:spPr>
          <a:xfrm>
            <a:off x="2472148" y="1413578"/>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7"/>
          <p:cNvSpPr/>
          <p:nvPr/>
        </p:nvSpPr>
        <p:spPr>
          <a:xfrm>
            <a:off x="5195025" y="1413578"/>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5" name="Google Shape;485;p27"/>
          <p:cNvCxnSpPr>
            <a:cxnSpLocks/>
            <a:stCxn id="482" idx="1"/>
            <a:endCxn id="478" idx="1"/>
          </p:cNvCxnSpPr>
          <p:nvPr/>
        </p:nvCxnSpPr>
        <p:spPr>
          <a:xfrm>
            <a:off x="2472148" y="182562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5195025" y="1825628"/>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8" name="Google Shape;488;p27"/>
          <p:cNvSpPr/>
          <p:nvPr/>
        </p:nvSpPr>
        <p:spPr>
          <a:xfrm>
            <a:off x="6019129" y="223769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10604;p59">
            <a:extLst>
              <a:ext uri="{FF2B5EF4-FFF2-40B4-BE49-F238E27FC236}">
                <a16:creationId xmlns:a16="http://schemas.microsoft.com/office/drawing/2014/main" id="{23D04103-C0F5-4912-8E85-00CDD0E84AD2}"/>
              </a:ext>
            </a:extLst>
          </p:cNvPr>
          <p:cNvGrpSpPr/>
          <p:nvPr/>
        </p:nvGrpSpPr>
        <p:grpSpPr>
          <a:xfrm>
            <a:off x="2543585" y="1507417"/>
            <a:ext cx="682396" cy="638282"/>
            <a:chOff x="5756399" y="2434456"/>
            <a:chExt cx="367925" cy="367161"/>
          </a:xfrm>
          <a:solidFill>
            <a:schemeClr val="bg2"/>
          </a:solidFill>
        </p:grpSpPr>
        <p:sp>
          <p:nvSpPr>
            <p:cNvPr id="41" name="Google Shape;10605;p59">
              <a:extLst>
                <a:ext uri="{FF2B5EF4-FFF2-40B4-BE49-F238E27FC236}">
                  <a16:creationId xmlns:a16="http://schemas.microsoft.com/office/drawing/2014/main" id="{66870E0A-19C1-4239-9D0D-AEDC357EF99F}"/>
                </a:ext>
              </a:extLst>
            </p:cNvPr>
            <p:cNvSpPr/>
            <p:nvPr/>
          </p:nvSpPr>
          <p:spPr>
            <a:xfrm>
              <a:off x="5864865" y="2563023"/>
              <a:ext cx="39882" cy="68297"/>
            </a:xfrm>
            <a:custGeom>
              <a:avLst/>
              <a:gdLst/>
              <a:ahLst/>
              <a:cxnLst/>
              <a:rect l="l" t="t" r="r" b="b"/>
              <a:pathLst>
                <a:path w="1252" h="2144" extrusionOk="0">
                  <a:moveTo>
                    <a:pt x="918" y="334"/>
                  </a:moveTo>
                  <a:lnTo>
                    <a:pt x="918" y="1822"/>
                  </a:lnTo>
                  <a:lnTo>
                    <a:pt x="334" y="1822"/>
                  </a:lnTo>
                  <a:lnTo>
                    <a:pt x="334" y="334"/>
                  </a:lnTo>
                  <a:close/>
                  <a:moveTo>
                    <a:pt x="168" y="1"/>
                  </a:moveTo>
                  <a:cubicBezTo>
                    <a:pt x="84" y="1"/>
                    <a:pt x="1" y="72"/>
                    <a:pt x="1" y="167"/>
                  </a:cubicBezTo>
                  <a:lnTo>
                    <a:pt x="1" y="1977"/>
                  </a:lnTo>
                  <a:cubicBezTo>
                    <a:pt x="1" y="2072"/>
                    <a:pt x="84" y="2144"/>
                    <a:pt x="168" y="2144"/>
                  </a:cubicBezTo>
                  <a:lnTo>
                    <a:pt x="1096" y="2144"/>
                  </a:lnTo>
                  <a:cubicBezTo>
                    <a:pt x="1180" y="2144"/>
                    <a:pt x="1251" y="2072"/>
                    <a:pt x="1251" y="1977"/>
                  </a:cubicBezTo>
                  <a:lnTo>
                    <a:pt x="1251" y="167"/>
                  </a:lnTo>
                  <a:cubicBezTo>
                    <a:pt x="1251" y="72"/>
                    <a:pt x="1180" y="1"/>
                    <a:pt x="1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606;p59">
              <a:extLst>
                <a:ext uri="{FF2B5EF4-FFF2-40B4-BE49-F238E27FC236}">
                  <a16:creationId xmlns:a16="http://schemas.microsoft.com/office/drawing/2014/main" id="{FD1CF34E-3099-4BDB-AFD7-FC7C300D792E}"/>
                </a:ext>
              </a:extLst>
            </p:cNvPr>
            <p:cNvSpPr/>
            <p:nvPr/>
          </p:nvSpPr>
          <p:spPr>
            <a:xfrm>
              <a:off x="5920261" y="2563023"/>
              <a:ext cx="40233" cy="68297"/>
            </a:xfrm>
            <a:custGeom>
              <a:avLst/>
              <a:gdLst/>
              <a:ahLst/>
              <a:cxnLst/>
              <a:rect l="l" t="t" r="r" b="b"/>
              <a:pathLst>
                <a:path w="1263" h="2144" extrusionOk="0">
                  <a:moveTo>
                    <a:pt x="929" y="334"/>
                  </a:moveTo>
                  <a:lnTo>
                    <a:pt x="929" y="1822"/>
                  </a:lnTo>
                  <a:lnTo>
                    <a:pt x="346" y="1822"/>
                  </a:lnTo>
                  <a:lnTo>
                    <a:pt x="346" y="334"/>
                  </a:lnTo>
                  <a:close/>
                  <a:moveTo>
                    <a:pt x="167" y="1"/>
                  </a:moveTo>
                  <a:cubicBezTo>
                    <a:pt x="84" y="1"/>
                    <a:pt x="12" y="72"/>
                    <a:pt x="12" y="167"/>
                  </a:cubicBezTo>
                  <a:lnTo>
                    <a:pt x="12" y="1977"/>
                  </a:lnTo>
                  <a:cubicBezTo>
                    <a:pt x="0" y="2072"/>
                    <a:pt x="84" y="2144"/>
                    <a:pt x="167" y="2144"/>
                  </a:cubicBezTo>
                  <a:lnTo>
                    <a:pt x="1096" y="2144"/>
                  </a:lnTo>
                  <a:cubicBezTo>
                    <a:pt x="1179" y="2144"/>
                    <a:pt x="1262" y="2072"/>
                    <a:pt x="1262" y="1977"/>
                  </a:cubicBezTo>
                  <a:lnTo>
                    <a:pt x="1262" y="167"/>
                  </a:lnTo>
                  <a:cubicBezTo>
                    <a:pt x="1262" y="72"/>
                    <a:pt x="1179" y="1"/>
                    <a:pt x="1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607;p59">
              <a:extLst>
                <a:ext uri="{FF2B5EF4-FFF2-40B4-BE49-F238E27FC236}">
                  <a16:creationId xmlns:a16="http://schemas.microsoft.com/office/drawing/2014/main" id="{C53DAF8D-89DD-4174-8876-D9405040D219}"/>
                </a:ext>
              </a:extLst>
            </p:cNvPr>
            <p:cNvSpPr/>
            <p:nvPr/>
          </p:nvSpPr>
          <p:spPr>
            <a:xfrm>
              <a:off x="5790165" y="2646451"/>
              <a:ext cx="39851" cy="68329"/>
            </a:xfrm>
            <a:custGeom>
              <a:avLst/>
              <a:gdLst/>
              <a:ahLst/>
              <a:cxnLst/>
              <a:rect l="l" t="t" r="r" b="b"/>
              <a:pathLst>
                <a:path w="1251" h="2145" extrusionOk="0">
                  <a:moveTo>
                    <a:pt x="917" y="334"/>
                  </a:moveTo>
                  <a:lnTo>
                    <a:pt x="917" y="1823"/>
                  </a:lnTo>
                  <a:lnTo>
                    <a:pt x="346" y="1823"/>
                  </a:lnTo>
                  <a:lnTo>
                    <a:pt x="346" y="334"/>
                  </a:lnTo>
                  <a:close/>
                  <a:moveTo>
                    <a:pt x="167" y="1"/>
                  </a:moveTo>
                  <a:cubicBezTo>
                    <a:pt x="72" y="1"/>
                    <a:pt x="0" y="72"/>
                    <a:pt x="0" y="168"/>
                  </a:cubicBezTo>
                  <a:lnTo>
                    <a:pt x="0" y="1977"/>
                  </a:lnTo>
                  <a:cubicBezTo>
                    <a:pt x="0" y="2073"/>
                    <a:pt x="72" y="2144"/>
                    <a:pt x="167" y="2144"/>
                  </a:cubicBezTo>
                  <a:lnTo>
                    <a:pt x="1084" y="2144"/>
                  </a:lnTo>
                  <a:cubicBezTo>
                    <a:pt x="1179" y="2144"/>
                    <a:pt x="1251" y="2073"/>
                    <a:pt x="1251" y="1977"/>
                  </a:cubicBezTo>
                  <a:lnTo>
                    <a:pt x="1251" y="168"/>
                  </a:lnTo>
                  <a:cubicBezTo>
                    <a:pt x="1251" y="72"/>
                    <a:pt x="1179" y="1"/>
                    <a:pt x="10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608;p59">
              <a:extLst>
                <a:ext uri="{FF2B5EF4-FFF2-40B4-BE49-F238E27FC236}">
                  <a16:creationId xmlns:a16="http://schemas.microsoft.com/office/drawing/2014/main" id="{B092DC75-5E76-4CB6-B833-FE5307DD6FC4}"/>
                </a:ext>
              </a:extLst>
            </p:cNvPr>
            <p:cNvSpPr/>
            <p:nvPr/>
          </p:nvSpPr>
          <p:spPr>
            <a:xfrm>
              <a:off x="6050707" y="2646451"/>
              <a:ext cx="39882" cy="68329"/>
            </a:xfrm>
            <a:custGeom>
              <a:avLst/>
              <a:gdLst/>
              <a:ahLst/>
              <a:cxnLst/>
              <a:rect l="l" t="t" r="r" b="b"/>
              <a:pathLst>
                <a:path w="1252" h="2145" extrusionOk="0">
                  <a:moveTo>
                    <a:pt x="930" y="334"/>
                  </a:moveTo>
                  <a:lnTo>
                    <a:pt x="930" y="1823"/>
                  </a:lnTo>
                  <a:lnTo>
                    <a:pt x="346" y="1823"/>
                  </a:lnTo>
                  <a:lnTo>
                    <a:pt x="346" y="334"/>
                  </a:lnTo>
                  <a:close/>
                  <a:moveTo>
                    <a:pt x="168" y="1"/>
                  </a:moveTo>
                  <a:cubicBezTo>
                    <a:pt x="84" y="1"/>
                    <a:pt x="1" y="72"/>
                    <a:pt x="1" y="168"/>
                  </a:cubicBezTo>
                  <a:lnTo>
                    <a:pt x="1" y="1977"/>
                  </a:lnTo>
                  <a:cubicBezTo>
                    <a:pt x="1" y="2073"/>
                    <a:pt x="72" y="2144"/>
                    <a:pt x="168" y="2144"/>
                  </a:cubicBezTo>
                  <a:lnTo>
                    <a:pt x="1096" y="2144"/>
                  </a:lnTo>
                  <a:cubicBezTo>
                    <a:pt x="1180" y="2144"/>
                    <a:pt x="1251" y="2073"/>
                    <a:pt x="1251" y="1977"/>
                  </a:cubicBezTo>
                  <a:lnTo>
                    <a:pt x="1251" y="168"/>
                  </a:lnTo>
                  <a:cubicBezTo>
                    <a:pt x="1251" y="72"/>
                    <a:pt x="1180" y="1"/>
                    <a:pt x="1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609;p59">
              <a:extLst>
                <a:ext uri="{FF2B5EF4-FFF2-40B4-BE49-F238E27FC236}">
                  <a16:creationId xmlns:a16="http://schemas.microsoft.com/office/drawing/2014/main" id="{6DAFB382-A08E-4586-8587-ABE11E7EBAA7}"/>
                </a:ext>
              </a:extLst>
            </p:cNvPr>
            <p:cNvSpPr/>
            <p:nvPr/>
          </p:nvSpPr>
          <p:spPr>
            <a:xfrm>
              <a:off x="5976007" y="2563023"/>
              <a:ext cx="39851" cy="68297"/>
            </a:xfrm>
            <a:custGeom>
              <a:avLst/>
              <a:gdLst/>
              <a:ahLst/>
              <a:cxnLst/>
              <a:rect l="l" t="t" r="r" b="b"/>
              <a:pathLst>
                <a:path w="1251" h="2144" extrusionOk="0">
                  <a:moveTo>
                    <a:pt x="917" y="334"/>
                  </a:moveTo>
                  <a:lnTo>
                    <a:pt x="917" y="1822"/>
                  </a:lnTo>
                  <a:lnTo>
                    <a:pt x="334" y="1822"/>
                  </a:lnTo>
                  <a:lnTo>
                    <a:pt x="334" y="334"/>
                  </a:lnTo>
                  <a:close/>
                  <a:moveTo>
                    <a:pt x="167" y="1"/>
                  </a:moveTo>
                  <a:cubicBezTo>
                    <a:pt x="72" y="1"/>
                    <a:pt x="0" y="72"/>
                    <a:pt x="0" y="167"/>
                  </a:cubicBezTo>
                  <a:lnTo>
                    <a:pt x="0" y="1977"/>
                  </a:lnTo>
                  <a:cubicBezTo>
                    <a:pt x="0" y="2072"/>
                    <a:pt x="72" y="2144"/>
                    <a:pt x="167" y="2144"/>
                  </a:cubicBezTo>
                  <a:lnTo>
                    <a:pt x="1084" y="2144"/>
                  </a:lnTo>
                  <a:cubicBezTo>
                    <a:pt x="1179" y="2144"/>
                    <a:pt x="1251" y="2072"/>
                    <a:pt x="1251" y="1977"/>
                  </a:cubicBezTo>
                  <a:lnTo>
                    <a:pt x="1251" y="167"/>
                  </a:lnTo>
                  <a:cubicBezTo>
                    <a:pt x="1251" y="72"/>
                    <a:pt x="1179" y="1"/>
                    <a:pt x="108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610;p59">
              <a:extLst>
                <a:ext uri="{FF2B5EF4-FFF2-40B4-BE49-F238E27FC236}">
                  <a16:creationId xmlns:a16="http://schemas.microsoft.com/office/drawing/2014/main" id="{3637C52B-9B72-44B0-A401-66A074CCEDF8}"/>
                </a:ext>
              </a:extLst>
            </p:cNvPr>
            <p:cNvSpPr/>
            <p:nvPr/>
          </p:nvSpPr>
          <p:spPr>
            <a:xfrm>
              <a:off x="5919114" y="2453027"/>
              <a:ext cx="42877" cy="43673"/>
            </a:xfrm>
            <a:custGeom>
              <a:avLst/>
              <a:gdLst/>
              <a:ahLst/>
              <a:cxnLst/>
              <a:rect l="l" t="t" r="r" b="b"/>
              <a:pathLst>
                <a:path w="1346" h="1371" extrusionOk="0">
                  <a:moveTo>
                    <a:pt x="679" y="1"/>
                  </a:moveTo>
                  <a:cubicBezTo>
                    <a:pt x="596" y="1"/>
                    <a:pt x="524" y="72"/>
                    <a:pt x="524" y="167"/>
                  </a:cubicBezTo>
                  <a:lnTo>
                    <a:pt x="524" y="525"/>
                  </a:lnTo>
                  <a:lnTo>
                    <a:pt x="167" y="525"/>
                  </a:lnTo>
                  <a:cubicBezTo>
                    <a:pt x="72" y="525"/>
                    <a:pt x="1" y="596"/>
                    <a:pt x="1" y="691"/>
                  </a:cubicBezTo>
                  <a:cubicBezTo>
                    <a:pt x="1" y="775"/>
                    <a:pt x="72" y="846"/>
                    <a:pt x="167" y="846"/>
                  </a:cubicBezTo>
                  <a:lnTo>
                    <a:pt x="524" y="846"/>
                  </a:lnTo>
                  <a:lnTo>
                    <a:pt x="501" y="1203"/>
                  </a:lnTo>
                  <a:cubicBezTo>
                    <a:pt x="501" y="1299"/>
                    <a:pt x="584" y="1370"/>
                    <a:pt x="667" y="1370"/>
                  </a:cubicBezTo>
                  <a:cubicBezTo>
                    <a:pt x="751" y="1370"/>
                    <a:pt x="834" y="1299"/>
                    <a:pt x="834" y="1203"/>
                  </a:cubicBezTo>
                  <a:lnTo>
                    <a:pt x="834" y="846"/>
                  </a:lnTo>
                  <a:lnTo>
                    <a:pt x="1191" y="846"/>
                  </a:lnTo>
                  <a:cubicBezTo>
                    <a:pt x="1274" y="846"/>
                    <a:pt x="1346" y="775"/>
                    <a:pt x="1346" y="691"/>
                  </a:cubicBezTo>
                  <a:cubicBezTo>
                    <a:pt x="1346" y="596"/>
                    <a:pt x="1274" y="525"/>
                    <a:pt x="1191" y="525"/>
                  </a:cubicBezTo>
                  <a:lnTo>
                    <a:pt x="846" y="525"/>
                  </a:lnTo>
                  <a:lnTo>
                    <a:pt x="846" y="167"/>
                  </a:lnTo>
                  <a:cubicBezTo>
                    <a:pt x="846" y="72"/>
                    <a:pt x="774"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611;p59">
              <a:extLst>
                <a:ext uri="{FF2B5EF4-FFF2-40B4-BE49-F238E27FC236}">
                  <a16:creationId xmlns:a16="http://schemas.microsoft.com/office/drawing/2014/main" id="{7E1985A6-C794-49CC-BD9E-AD123715E6AA}"/>
                </a:ext>
              </a:extLst>
            </p:cNvPr>
            <p:cNvSpPr/>
            <p:nvPr/>
          </p:nvSpPr>
          <p:spPr>
            <a:xfrm>
              <a:off x="5756399" y="2434456"/>
              <a:ext cx="367925" cy="367161"/>
            </a:xfrm>
            <a:custGeom>
              <a:avLst/>
              <a:gdLst/>
              <a:ahLst/>
              <a:cxnLst/>
              <a:rect l="l" t="t" r="r" b="b"/>
              <a:pathLst>
                <a:path w="11550" h="11526" extrusionOk="0">
                  <a:moveTo>
                    <a:pt x="7192" y="334"/>
                  </a:moveTo>
                  <a:lnTo>
                    <a:pt x="7192" y="2215"/>
                  </a:lnTo>
                  <a:lnTo>
                    <a:pt x="6287" y="2215"/>
                  </a:lnTo>
                  <a:cubicBezTo>
                    <a:pt x="6192" y="2215"/>
                    <a:pt x="6121" y="2298"/>
                    <a:pt x="6121" y="2382"/>
                  </a:cubicBezTo>
                  <a:cubicBezTo>
                    <a:pt x="6121" y="2477"/>
                    <a:pt x="6192" y="2548"/>
                    <a:pt x="6287" y="2548"/>
                  </a:cubicBezTo>
                  <a:lnTo>
                    <a:pt x="8859" y="2548"/>
                  </a:lnTo>
                  <a:lnTo>
                    <a:pt x="8859" y="2822"/>
                  </a:lnTo>
                  <a:lnTo>
                    <a:pt x="2692" y="2822"/>
                  </a:lnTo>
                  <a:lnTo>
                    <a:pt x="2692" y="2548"/>
                  </a:lnTo>
                  <a:lnTo>
                    <a:pt x="5335" y="2548"/>
                  </a:lnTo>
                  <a:cubicBezTo>
                    <a:pt x="5418" y="2548"/>
                    <a:pt x="5490" y="2477"/>
                    <a:pt x="5490" y="2382"/>
                  </a:cubicBezTo>
                  <a:cubicBezTo>
                    <a:pt x="5490" y="2298"/>
                    <a:pt x="5418" y="2215"/>
                    <a:pt x="5335" y="2215"/>
                  </a:cubicBezTo>
                  <a:lnTo>
                    <a:pt x="4370" y="2215"/>
                  </a:lnTo>
                  <a:lnTo>
                    <a:pt x="4370" y="334"/>
                  </a:lnTo>
                  <a:close/>
                  <a:moveTo>
                    <a:pt x="2787" y="4287"/>
                  </a:moveTo>
                  <a:lnTo>
                    <a:pt x="2787" y="4560"/>
                  </a:lnTo>
                  <a:lnTo>
                    <a:pt x="346" y="4560"/>
                  </a:lnTo>
                  <a:lnTo>
                    <a:pt x="346" y="4287"/>
                  </a:lnTo>
                  <a:close/>
                  <a:moveTo>
                    <a:pt x="7133" y="8037"/>
                  </a:moveTo>
                  <a:lnTo>
                    <a:pt x="7133" y="10537"/>
                  </a:lnTo>
                  <a:lnTo>
                    <a:pt x="5954" y="10537"/>
                  </a:lnTo>
                  <a:lnTo>
                    <a:pt x="5954" y="8037"/>
                  </a:lnTo>
                  <a:close/>
                  <a:moveTo>
                    <a:pt x="8442" y="3156"/>
                  </a:moveTo>
                  <a:lnTo>
                    <a:pt x="8442" y="10537"/>
                  </a:lnTo>
                  <a:lnTo>
                    <a:pt x="7478" y="10537"/>
                  </a:lnTo>
                  <a:lnTo>
                    <a:pt x="7478" y="7859"/>
                  </a:lnTo>
                  <a:cubicBezTo>
                    <a:pt x="7478" y="7775"/>
                    <a:pt x="7395" y="7704"/>
                    <a:pt x="7311" y="7704"/>
                  </a:cubicBezTo>
                  <a:lnTo>
                    <a:pt x="4287" y="7704"/>
                  </a:lnTo>
                  <a:cubicBezTo>
                    <a:pt x="4204" y="7704"/>
                    <a:pt x="4120" y="7775"/>
                    <a:pt x="4120" y="7859"/>
                  </a:cubicBezTo>
                  <a:lnTo>
                    <a:pt x="4120" y="10537"/>
                  </a:lnTo>
                  <a:lnTo>
                    <a:pt x="3156" y="10537"/>
                  </a:lnTo>
                  <a:lnTo>
                    <a:pt x="3132" y="3156"/>
                  </a:lnTo>
                  <a:close/>
                  <a:moveTo>
                    <a:pt x="5609" y="8061"/>
                  </a:moveTo>
                  <a:lnTo>
                    <a:pt x="5609" y="10561"/>
                  </a:lnTo>
                  <a:lnTo>
                    <a:pt x="4442" y="10561"/>
                  </a:lnTo>
                  <a:lnTo>
                    <a:pt x="4442" y="8061"/>
                  </a:lnTo>
                  <a:close/>
                  <a:moveTo>
                    <a:pt x="10966" y="4906"/>
                  </a:moveTo>
                  <a:lnTo>
                    <a:pt x="10966" y="10561"/>
                  </a:lnTo>
                  <a:lnTo>
                    <a:pt x="8764" y="10561"/>
                  </a:lnTo>
                  <a:lnTo>
                    <a:pt x="8764" y="4906"/>
                  </a:lnTo>
                  <a:close/>
                  <a:moveTo>
                    <a:pt x="11205" y="10883"/>
                  </a:moveTo>
                  <a:lnTo>
                    <a:pt x="11205" y="11180"/>
                  </a:lnTo>
                  <a:lnTo>
                    <a:pt x="334" y="11180"/>
                  </a:lnTo>
                  <a:lnTo>
                    <a:pt x="334" y="10883"/>
                  </a:lnTo>
                  <a:close/>
                  <a:moveTo>
                    <a:pt x="4216" y="0"/>
                  </a:moveTo>
                  <a:cubicBezTo>
                    <a:pt x="4120" y="0"/>
                    <a:pt x="4049" y="72"/>
                    <a:pt x="4049" y="167"/>
                  </a:cubicBezTo>
                  <a:lnTo>
                    <a:pt x="4049" y="2239"/>
                  </a:lnTo>
                  <a:lnTo>
                    <a:pt x="2537" y="2239"/>
                  </a:lnTo>
                  <a:cubicBezTo>
                    <a:pt x="2442" y="2239"/>
                    <a:pt x="2370" y="2310"/>
                    <a:pt x="2370" y="2394"/>
                  </a:cubicBezTo>
                  <a:lnTo>
                    <a:pt x="2370" y="3013"/>
                  </a:lnTo>
                  <a:cubicBezTo>
                    <a:pt x="2370" y="3096"/>
                    <a:pt x="2442" y="3179"/>
                    <a:pt x="2537" y="3179"/>
                  </a:cubicBezTo>
                  <a:lnTo>
                    <a:pt x="2787" y="3179"/>
                  </a:lnTo>
                  <a:lnTo>
                    <a:pt x="2787" y="3965"/>
                  </a:lnTo>
                  <a:lnTo>
                    <a:pt x="167" y="3965"/>
                  </a:lnTo>
                  <a:cubicBezTo>
                    <a:pt x="72" y="3965"/>
                    <a:pt x="1" y="4037"/>
                    <a:pt x="1" y="4132"/>
                  </a:cubicBezTo>
                  <a:lnTo>
                    <a:pt x="1" y="4739"/>
                  </a:lnTo>
                  <a:cubicBezTo>
                    <a:pt x="1" y="4822"/>
                    <a:pt x="72" y="4906"/>
                    <a:pt x="167" y="4906"/>
                  </a:cubicBezTo>
                  <a:lnTo>
                    <a:pt x="239" y="4906"/>
                  </a:lnTo>
                  <a:lnTo>
                    <a:pt x="239" y="6013"/>
                  </a:lnTo>
                  <a:cubicBezTo>
                    <a:pt x="239" y="6108"/>
                    <a:pt x="310" y="6180"/>
                    <a:pt x="406" y="6180"/>
                  </a:cubicBezTo>
                  <a:cubicBezTo>
                    <a:pt x="489" y="6180"/>
                    <a:pt x="572" y="6108"/>
                    <a:pt x="572" y="6013"/>
                  </a:cubicBezTo>
                  <a:lnTo>
                    <a:pt x="572" y="4906"/>
                  </a:lnTo>
                  <a:lnTo>
                    <a:pt x="2763" y="4906"/>
                  </a:lnTo>
                  <a:lnTo>
                    <a:pt x="2763" y="10561"/>
                  </a:lnTo>
                  <a:lnTo>
                    <a:pt x="572" y="10561"/>
                  </a:lnTo>
                  <a:lnTo>
                    <a:pt x="572" y="6870"/>
                  </a:lnTo>
                  <a:cubicBezTo>
                    <a:pt x="572" y="6775"/>
                    <a:pt x="489" y="6704"/>
                    <a:pt x="406" y="6704"/>
                  </a:cubicBezTo>
                  <a:cubicBezTo>
                    <a:pt x="310" y="6704"/>
                    <a:pt x="239" y="6775"/>
                    <a:pt x="239" y="6870"/>
                  </a:cubicBezTo>
                  <a:lnTo>
                    <a:pt x="239" y="10561"/>
                  </a:lnTo>
                  <a:lnTo>
                    <a:pt x="167" y="10561"/>
                  </a:lnTo>
                  <a:cubicBezTo>
                    <a:pt x="72" y="10561"/>
                    <a:pt x="1" y="10633"/>
                    <a:pt x="1" y="10716"/>
                  </a:cubicBezTo>
                  <a:lnTo>
                    <a:pt x="1" y="11359"/>
                  </a:lnTo>
                  <a:cubicBezTo>
                    <a:pt x="1" y="11454"/>
                    <a:pt x="72" y="11526"/>
                    <a:pt x="167" y="11526"/>
                  </a:cubicBezTo>
                  <a:lnTo>
                    <a:pt x="11371" y="11526"/>
                  </a:lnTo>
                  <a:cubicBezTo>
                    <a:pt x="11466" y="11526"/>
                    <a:pt x="11538" y="11454"/>
                    <a:pt x="11538" y="11359"/>
                  </a:cubicBezTo>
                  <a:lnTo>
                    <a:pt x="11538" y="10716"/>
                  </a:lnTo>
                  <a:cubicBezTo>
                    <a:pt x="11538" y="10633"/>
                    <a:pt x="11466" y="10561"/>
                    <a:pt x="11371" y="10561"/>
                  </a:cubicBezTo>
                  <a:lnTo>
                    <a:pt x="11300" y="10561"/>
                  </a:lnTo>
                  <a:lnTo>
                    <a:pt x="11300" y="4906"/>
                  </a:lnTo>
                  <a:lnTo>
                    <a:pt x="11383" y="4906"/>
                  </a:lnTo>
                  <a:cubicBezTo>
                    <a:pt x="11478" y="4906"/>
                    <a:pt x="11550" y="4822"/>
                    <a:pt x="11550" y="4739"/>
                  </a:cubicBezTo>
                  <a:lnTo>
                    <a:pt x="11550" y="4132"/>
                  </a:lnTo>
                  <a:cubicBezTo>
                    <a:pt x="11550" y="4037"/>
                    <a:pt x="11478" y="3965"/>
                    <a:pt x="11383" y="3965"/>
                  </a:cubicBezTo>
                  <a:lnTo>
                    <a:pt x="10359" y="3965"/>
                  </a:lnTo>
                  <a:cubicBezTo>
                    <a:pt x="10276" y="3965"/>
                    <a:pt x="10192" y="4037"/>
                    <a:pt x="10192" y="4132"/>
                  </a:cubicBezTo>
                  <a:cubicBezTo>
                    <a:pt x="10192" y="4215"/>
                    <a:pt x="10276" y="4287"/>
                    <a:pt x="10359" y="4287"/>
                  </a:cubicBezTo>
                  <a:lnTo>
                    <a:pt x="11216" y="4287"/>
                  </a:lnTo>
                  <a:lnTo>
                    <a:pt x="11216" y="4560"/>
                  </a:lnTo>
                  <a:lnTo>
                    <a:pt x="8776" y="4560"/>
                  </a:lnTo>
                  <a:lnTo>
                    <a:pt x="8776" y="4287"/>
                  </a:lnTo>
                  <a:lnTo>
                    <a:pt x="9526" y="4287"/>
                  </a:lnTo>
                  <a:cubicBezTo>
                    <a:pt x="9609" y="4287"/>
                    <a:pt x="9692" y="4215"/>
                    <a:pt x="9692" y="4132"/>
                  </a:cubicBezTo>
                  <a:cubicBezTo>
                    <a:pt x="9692" y="4037"/>
                    <a:pt x="9609" y="3965"/>
                    <a:pt x="9526" y="3965"/>
                  </a:cubicBezTo>
                  <a:lnTo>
                    <a:pt x="8776" y="3965"/>
                  </a:lnTo>
                  <a:lnTo>
                    <a:pt x="8776" y="3179"/>
                  </a:lnTo>
                  <a:lnTo>
                    <a:pt x="9038" y="3179"/>
                  </a:lnTo>
                  <a:cubicBezTo>
                    <a:pt x="9121" y="3179"/>
                    <a:pt x="9192" y="3096"/>
                    <a:pt x="9192" y="3013"/>
                  </a:cubicBezTo>
                  <a:lnTo>
                    <a:pt x="9192" y="2394"/>
                  </a:lnTo>
                  <a:cubicBezTo>
                    <a:pt x="9192" y="2310"/>
                    <a:pt x="9121" y="2239"/>
                    <a:pt x="9038" y="2239"/>
                  </a:cubicBezTo>
                  <a:lnTo>
                    <a:pt x="7525" y="2239"/>
                  </a:lnTo>
                  <a:lnTo>
                    <a:pt x="7525" y="167"/>
                  </a:lnTo>
                  <a:cubicBezTo>
                    <a:pt x="7525" y="72"/>
                    <a:pt x="7454" y="0"/>
                    <a:pt x="73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0601;p59">
            <a:extLst>
              <a:ext uri="{FF2B5EF4-FFF2-40B4-BE49-F238E27FC236}">
                <a16:creationId xmlns:a16="http://schemas.microsoft.com/office/drawing/2014/main" id="{A25A7C47-9070-42C6-B349-E8C12FCBF11C}"/>
              </a:ext>
            </a:extLst>
          </p:cNvPr>
          <p:cNvGrpSpPr/>
          <p:nvPr/>
        </p:nvGrpSpPr>
        <p:grpSpPr>
          <a:xfrm>
            <a:off x="5314066" y="1512608"/>
            <a:ext cx="586618" cy="601082"/>
            <a:chOff x="7101317" y="2441655"/>
            <a:chExt cx="367925" cy="352380"/>
          </a:xfrm>
          <a:solidFill>
            <a:schemeClr val="bg2"/>
          </a:solidFill>
        </p:grpSpPr>
        <p:sp>
          <p:nvSpPr>
            <p:cNvPr id="49" name="Google Shape;10602;p59">
              <a:extLst>
                <a:ext uri="{FF2B5EF4-FFF2-40B4-BE49-F238E27FC236}">
                  <a16:creationId xmlns:a16="http://schemas.microsoft.com/office/drawing/2014/main" id="{639E846E-AB5C-4376-85E7-0BEDAC4D44BE}"/>
                </a:ext>
              </a:extLst>
            </p:cNvPr>
            <p:cNvSpPr/>
            <p:nvPr/>
          </p:nvSpPr>
          <p:spPr>
            <a:xfrm>
              <a:off x="7101317" y="2441655"/>
              <a:ext cx="367925" cy="352380"/>
            </a:xfrm>
            <a:custGeom>
              <a:avLst/>
              <a:gdLst/>
              <a:ahLst/>
              <a:cxnLst/>
              <a:rect l="l" t="t" r="r" b="b"/>
              <a:pathLst>
                <a:path w="11550" h="11062" extrusionOk="0">
                  <a:moveTo>
                    <a:pt x="7061" y="334"/>
                  </a:moveTo>
                  <a:cubicBezTo>
                    <a:pt x="7799" y="334"/>
                    <a:pt x="8406" y="941"/>
                    <a:pt x="8406" y="1679"/>
                  </a:cubicBezTo>
                  <a:lnTo>
                    <a:pt x="8406" y="3108"/>
                  </a:lnTo>
                  <a:lnTo>
                    <a:pt x="7906" y="3108"/>
                  </a:lnTo>
                  <a:lnTo>
                    <a:pt x="7906" y="1679"/>
                  </a:lnTo>
                  <a:cubicBezTo>
                    <a:pt x="7906" y="1227"/>
                    <a:pt x="7537" y="834"/>
                    <a:pt x="7061" y="834"/>
                  </a:cubicBezTo>
                  <a:lnTo>
                    <a:pt x="4465" y="834"/>
                  </a:lnTo>
                  <a:cubicBezTo>
                    <a:pt x="4001" y="834"/>
                    <a:pt x="3620" y="1203"/>
                    <a:pt x="3620" y="1679"/>
                  </a:cubicBezTo>
                  <a:lnTo>
                    <a:pt x="3620" y="2429"/>
                  </a:lnTo>
                  <a:cubicBezTo>
                    <a:pt x="3620" y="2513"/>
                    <a:pt x="3691" y="2596"/>
                    <a:pt x="3786" y="2596"/>
                  </a:cubicBezTo>
                  <a:cubicBezTo>
                    <a:pt x="3870" y="2596"/>
                    <a:pt x="3941" y="2513"/>
                    <a:pt x="3941" y="2429"/>
                  </a:cubicBezTo>
                  <a:lnTo>
                    <a:pt x="3941" y="1679"/>
                  </a:lnTo>
                  <a:cubicBezTo>
                    <a:pt x="3941" y="1406"/>
                    <a:pt x="4167" y="1179"/>
                    <a:pt x="4453" y="1179"/>
                  </a:cubicBezTo>
                  <a:lnTo>
                    <a:pt x="7037" y="1179"/>
                  </a:lnTo>
                  <a:cubicBezTo>
                    <a:pt x="7323" y="1179"/>
                    <a:pt x="7549" y="1406"/>
                    <a:pt x="7549" y="1679"/>
                  </a:cubicBezTo>
                  <a:lnTo>
                    <a:pt x="7549" y="3108"/>
                  </a:lnTo>
                  <a:lnTo>
                    <a:pt x="3108" y="3108"/>
                  </a:lnTo>
                  <a:lnTo>
                    <a:pt x="3120" y="1679"/>
                  </a:lnTo>
                  <a:cubicBezTo>
                    <a:pt x="3120" y="941"/>
                    <a:pt x="3727" y="334"/>
                    <a:pt x="4465" y="334"/>
                  </a:cubicBezTo>
                  <a:close/>
                  <a:moveTo>
                    <a:pt x="8382" y="3453"/>
                  </a:moveTo>
                  <a:cubicBezTo>
                    <a:pt x="9930" y="3453"/>
                    <a:pt x="11180" y="4704"/>
                    <a:pt x="11180" y="6251"/>
                  </a:cubicBezTo>
                  <a:lnTo>
                    <a:pt x="11180" y="9252"/>
                  </a:lnTo>
                  <a:lnTo>
                    <a:pt x="2905" y="9252"/>
                  </a:lnTo>
                  <a:cubicBezTo>
                    <a:pt x="2822" y="9252"/>
                    <a:pt x="2739" y="9335"/>
                    <a:pt x="2739" y="9418"/>
                  </a:cubicBezTo>
                  <a:cubicBezTo>
                    <a:pt x="2739" y="9514"/>
                    <a:pt x="2822" y="9585"/>
                    <a:pt x="2905" y="9585"/>
                  </a:cubicBezTo>
                  <a:lnTo>
                    <a:pt x="11180" y="9585"/>
                  </a:lnTo>
                  <a:lnTo>
                    <a:pt x="11180" y="10288"/>
                  </a:lnTo>
                  <a:cubicBezTo>
                    <a:pt x="11168" y="10538"/>
                    <a:pt x="10942" y="10728"/>
                    <a:pt x="10716" y="10728"/>
                  </a:cubicBezTo>
                  <a:cubicBezTo>
                    <a:pt x="10716" y="10716"/>
                    <a:pt x="822" y="10716"/>
                    <a:pt x="774" y="10716"/>
                  </a:cubicBezTo>
                  <a:cubicBezTo>
                    <a:pt x="536" y="10704"/>
                    <a:pt x="334" y="10490"/>
                    <a:pt x="334" y="10240"/>
                  </a:cubicBezTo>
                  <a:lnTo>
                    <a:pt x="334" y="9585"/>
                  </a:lnTo>
                  <a:lnTo>
                    <a:pt x="2072" y="9585"/>
                  </a:lnTo>
                  <a:cubicBezTo>
                    <a:pt x="2167" y="9585"/>
                    <a:pt x="2239" y="9514"/>
                    <a:pt x="2239" y="9418"/>
                  </a:cubicBezTo>
                  <a:cubicBezTo>
                    <a:pt x="2239" y="9335"/>
                    <a:pt x="2167" y="9252"/>
                    <a:pt x="2072" y="9252"/>
                  </a:cubicBezTo>
                  <a:lnTo>
                    <a:pt x="334" y="9252"/>
                  </a:lnTo>
                  <a:lnTo>
                    <a:pt x="334" y="6251"/>
                  </a:lnTo>
                  <a:cubicBezTo>
                    <a:pt x="334" y="4704"/>
                    <a:pt x="1584" y="3453"/>
                    <a:pt x="3132" y="3453"/>
                  </a:cubicBezTo>
                  <a:close/>
                  <a:moveTo>
                    <a:pt x="4465" y="1"/>
                  </a:moveTo>
                  <a:cubicBezTo>
                    <a:pt x="3536" y="1"/>
                    <a:pt x="2786" y="763"/>
                    <a:pt x="2786" y="1679"/>
                  </a:cubicBezTo>
                  <a:lnTo>
                    <a:pt x="2786" y="3132"/>
                  </a:lnTo>
                  <a:cubicBezTo>
                    <a:pt x="1227" y="3311"/>
                    <a:pt x="0" y="4632"/>
                    <a:pt x="0" y="6239"/>
                  </a:cubicBezTo>
                  <a:lnTo>
                    <a:pt x="0" y="10240"/>
                  </a:lnTo>
                  <a:cubicBezTo>
                    <a:pt x="0" y="10692"/>
                    <a:pt x="357" y="11061"/>
                    <a:pt x="822" y="11061"/>
                  </a:cubicBezTo>
                  <a:lnTo>
                    <a:pt x="10740" y="11061"/>
                  </a:lnTo>
                  <a:cubicBezTo>
                    <a:pt x="11180" y="11061"/>
                    <a:pt x="11549" y="10704"/>
                    <a:pt x="11549" y="10240"/>
                  </a:cubicBezTo>
                  <a:lnTo>
                    <a:pt x="11549" y="6239"/>
                  </a:lnTo>
                  <a:cubicBezTo>
                    <a:pt x="11526" y="4632"/>
                    <a:pt x="10299" y="3287"/>
                    <a:pt x="8739" y="3132"/>
                  </a:cubicBezTo>
                  <a:lnTo>
                    <a:pt x="8739" y="1679"/>
                  </a:lnTo>
                  <a:cubicBezTo>
                    <a:pt x="8739" y="751"/>
                    <a:pt x="7977" y="1"/>
                    <a:pt x="70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603;p59">
              <a:extLst>
                <a:ext uri="{FF2B5EF4-FFF2-40B4-BE49-F238E27FC236}">
                  <a16:creationId xmlns:a16="http://schemas.microsoft.com/office/drawing/2014/main" id="{09CDF50C-0EE6-4DE0-8F34-5785232C33F7}"/>
                </a:ext>
              </a:extLst>
            </p:cNvPr>
            <p:cNvSpPr/>
            <p:nvPr/>
          </p:nvSpPr>
          <p:spPr>
            <a:xfrm>
              <a:off x="7222302" y="2588443"/>
              <a:ext cx="124426" cy="124043"/>
            </a:xfrm>
            <a:custGeom>
              <a:avLst/>
              <a:gdLst/>
              <a:ahLst/>
              <a:cxnLst/>
              <a:rect l="l" t="t" r="r" b="b"/>
              <a:pathLst>
                <a:path w="3906" h="3894" extrusionOk="0">
                  <a:moveTo>
                    <a:pt x="2441" y="334"/>
                  </a:moveTo>
                  <a:lnTo>
                    <a:pt x="2441" y="1286"/>
                  </a:lnTo>
                  <a:cubicBezTo>
                    <a:pt x="2441" y="1381"/>
                    <a:pt x="2513" y="1453"/>
                    <a:pt x="2608" y="1453"/>
                  </a:cubicBezTo>
                  <a:lnTo>
                    <a:pt x="3560" y="1453"/>
                  </a:lnTo>
                  <a:lnTo>
                    <a:pt x="3560" y="2429"/>
                  </a:lnTo>
                  <a:lnTo>
                    <a:pt x="2608" y="2429"/>
                  </a:lnTo>
                  <a:cubicBezTo>
                    <a:pt x="2513" y="2429"/>
                    <a:pt x="2441" y="2513"/>
                    <a:pt x="2441" y="2596"/>
                  </a:cubicBezTo>
                  <a:lnTo>
                    <a:pt x="2441" y="3548"/>
                  </a:lnTo>
                  <a:lnTo>
                    <a:pt x="1465" y="3548"/>
                  </a:lnTo>
                  <a:lnTo>
                    <a:pt x="1465" y="2596"/>
                  </a:lnTo>
                  <a:cubicBezTo>
                    <a:pt x="1465" y="2513"/>
                    <a:pt x="1382" y="2429"/>
                    <a:pt x="1298" y="2429"/>
                  </a:cubicBezTo>
                  <a:lnTo>
                    <a:pt x="346" y="2429"/>
                  </a:lnTo>
                  <a:lnTo>
                    <a:pt x="346" y="1453"/>
                  </a:lnTo>
                  <a:lnTo>
                    <a:pt x="1298" y="1453"/>
                  </a:lnTo>
                  <a:cubicBezTo>
                    <a:pt x="1382" y="1453"/>
                    <a:pt x="1465" y="1381"/>
                    <a:pt x="1465" y="1286"/>
                  </a:cubicBezTo>
                  <a:lnTo>
                    <a:pt x="1465" y="334"/>
                  </a:lnTo>
                  <a:close/>
                  <a:moveTo>
                    <a:pt x="1298" y="0"/>
                  </a:moveTo>
                  <a:cubicBezTo>
                    <a:pt x="1203" y="0"/>
                    <a:pt x="1131" y="84"/>
                    <a:pt x="1131" y="167"/>
                  </a:cubicBezTo>
                  <a:lnTo>
                    <a:pt x="1131" y="1120"/>
                  </a:lnTo>
                  <a:lnTo>
                    <a:pt x="179" y="1120"/>
                  </a:lnTo>
                  <a:cubicBezTo>
                    <a:pt x="96" y="1120"/>
                    <a:pt x="12" y="1191"/>
                    <a:pt x="12" y="1286"/>
                  </a:cubicBezTo>
                  <a:lnTo>
                    <a:pt x="12" y="2608"/>
                  </a:lnTo>
                  <a:cubicBezTo>
                    <a:pt x="0" y="2703"/>
                    <a:pt x="96" y="2774"/>
                    <a:pt x="179" y="2774"/>
                  </a:cubicBezTo>
                  <a:lnTo>
                    <a:pt x="1131" y="2774"/>
                  </a:lnTo>
                  <a:lnTo>
                    <a:pt x="1131" y="3727"/>
                  </a:lnTo>
                  <a:cubicBezTo>
                    <a:pt x="1131" y="3822"/>
                    <a:pt x="1203" y="3894"/>
                    <a:pt x="1298" y="3894"/>
                  </a:cubicBezTo>
                  <a:lnTo>
                    <a:pt x="2620" y="3894"/>
                  </a:lnTo>
                  <a:cubicBezTo>
                    <a:pt x="2715" y="3894"/>
                    <a:pt x="2786" y="3822"/>
                    <a:pt x="2786" y="3727"/>
                  </a:cubicBezTo>
                  <a:lnTo>
                    <a:pt x="2786" y="2774"/>
                  </a:lnTo>
                  <a:lnTo>
                    <a:pt x="3739" y="2774"/>
                  </a:lnTo>
                  <a:cubicBezTo>
                    <a:pt x="3822" y="2774"/>
                    <a:pt x="3906" y="2703"/>
                    <a:pt x="3906" y="2608"/>
                  </a:cubicBezTo>
                  <a:lnTo>
                    <a:pt x="3906" y="1286"/>
                  </a:lnTo>
                  <a:cubicBezTo>
                    <a:pt x="3906" y="1191"/>
                    <a:pt x="3822" y="1120"/>
                    <a:pt x="3739" y="1120"/>
                  </a:cubicBezTo>
                  <a:lnTo>
                    <a:pt x="2786" y="1120"/>
                  </a:lnTo>
                  <a:lnTo>
                    <a:pt x="2786" y="167"/>
                  </a:lnTo>
                  <a:cubicBezTo>
                    <a:pt x="2786" y="84"/>
                    <a:pt x="2715" y="0"/>
                    <a:pt x="2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4"/>
            <a:ext cx="3534300" cy="2390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Cervical cancer is the third main cause of dead for women in Mexico. Cervical cancer is caused by some of the many HPV existing types and each can be more or less ag</a:t>
            </a:r>
            <a:r>
              <a:rPr lang="es-MX" dirty="0"/>
              <a:t>g</a:t>
            </a:r>
            <a:r>
              <a:rPr lang="en" dirty="0"/>
              <a:t>ressive, types 16 and 18 being the most dangerous.</a:t>
            </a: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descr="Diagrama&#10;&#10;Descripción generada automáticamente">
            <a:extLst>
              <a:ext uri="{FF2B5EF4-FFF2-40B4-BE49-F238E27FC236}">
                <a16:creationId xmlns:a16="http://schemas.microsoft.com/office/drawing/2014/main" id="{B1FAD0A9-FB2B-4F26-81B7-7F4B0F18BED8}"/>
              </a:ext>
            </a:extLst>
          </p:cNvPr>
          <p:cNvPicPr>
            <a:picLocks noChangeAspect="1"/>
          </p:cNvPicPr>
          <p:nvPr/>
        </p:nvPicPr>
        <p:blipFill>
          <a:blip r:embed="rId3"/>
          <a:stretch>
            <a:fillRect/>
          </a:stretch>
        </p:blipFill>
        <p:spPr>
          <a:xfrm>
            <a:off x="5219106" y="1480724"/>
            <a:ext cx="2341493" cy="23438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texto 8">
            <a:extLst>
              <a:ext uri="{FF2B5EF4-FFF2-40B4-BE49-F238E27FC236}">
                <a16:creationId xmlns:a16="http://schemas.microsoft.com/office/drawing/2014/main" id="{9B1020CE-7895-4873-881D-4A031D8D9AEA}"/>
              </a:ext>
            </a:extLst>
          </p:cNvPr>
          <p:cNvSpPr>
            <a:spLocks noGrp="1"/>
          </p:cNvSpPr>
          <p:nvPr>
            <p:ph type="body" idx="1"/>
          </p:nvPr>
        </p:nvSpPr>
        <p:spPr>
          <a:xfrm>
            <a:off x="618824" y="1679175"/>
            <a:ext cx="4452905" cy="2090100"/>
          </a:xfrm>
        </p:spPr>
        <p:txBody>
          <a:bodyPr/>
          <a:lstStyle/>
          <a:p>
            <a:pPr marL="114300" indent="0">
              <a:buNone/>
            </a:pPr>
            <a:r>
              <a:rPr lang="es-MX" dirty="0"/>
              <a:t>1.- Can HPV be </a:t>
            </a:r>
            <a:r>
              <a:rPr lang="es-MX" dirty="0" err="1"/>
              <a:t>dectected</a:t>
            </a:r>
            <a:r>
              <a:rPr lang="es-MX" dirty="0"/>
              <a:t> </a:t>
            </a:r>
            <a:r>
              <a:rPr lang="es-MX" dirty="0" err="1"/>
              <a:t>through</a:t>
            </a:r>
            <a:r>
              <a:rPr lang="es-MX" dirty="0"/>
              <a:t> </a:t>
            </a:r>
            <a:r>
              <a:rPr lang="es-MX" dirty="0" err="1"/>
              <a:t>the</a:t>
            </a:r>
            <a:r>
              <a:rPr lang="es-MX" dirty="0"/>
              <a:t> use </a:t>
            </a:r>
            <a:r>
              <a:rPr lang="es-MX" dirty="0" err="1"/>
              <a:t>of</a:t>
            </a:r>
            <a:r>
              <a:rPr lang="es-MX" dirty="0"/>
              <a:t> machine </a:t>
            </a:r>
            <a:r>
              <a:rPr lang="es-MX" dirty="0" err="1"/>
              <a:t>learnig</a:t>
            </a:r>
            <a:r>
              <a:rPr lang="es-MX" dirty="0"/>
              <a:t> </a:t>
            </a:r>
            <a:r>
              <a:rPr lang="es-MX" dirty="0" err="1"/>
              <a:t>with</a:t>
            </a:r>
            <a:r>
              <a:rPr lang="es-MX" dirty="0"/>
              <a:t> data </a:t>
            </a:r>
            <a:r>
              <a:rPr lang="es-MX" dirty="0" err="1"/>
              <a:t>previously</a:t>
            </a:r>
            <a:r>
              <a:rPr lang="es-MX" dirty="0"/>
              <a:t> </a:t>
            </a:r>
            <a:r>
              <a:rPr lang="es-MX" dirty="0" err="1"/>
              <a:t>obtained</a:t>
            </a:r>
            <a:r>
              <a:rPr lang="es-MX" dirty="0"/>
              <a:t> </a:t>
            </a:r>
            <a:r>
              <a:rPr lang="es-MX" dirty="0" err="1"/>
              <a:t>of</a:t>
            </a:r>
            <a:r>
              <a:rPr lang="es-MX" dirty="0"/>
              <a:t> </a:t>
            </a:r>
            <a:r>
              <a:rPr lang="es-MX" dirty="0" err="1"/>
              <a:t>the</a:t>
            </a:r>
            <a:r>
              <a:rPr lang="es-MX" dirty="0"/>
              <a:t> </a:t>
            </a:r>
            <a:r>
              <a:rPr lang="es-MX" dirty="0" err="1"/>
              <a:t>patient</a:t>
            </a:r>
            <a:r>
              <a:rPr lang="es-MX" dirty="0"/>
              <a:t>?</a:t>
            </a:r>
          </a:p>
        </p:txBody>
      </p:sp>
      <p:sp>
        <p:nvSpPr>
          <p:cNvPr id="8" name="Título 7">
            <a:extLst>
              <a:ext uri="{FF2B5EF4-FFF2-40B4-BE49-F238E27FC236}">
                <a16:creationId xmlns:a16="http://schemas.microsoft.com/office/drawing/2014/main" id="{EF36C30E-7BB2-41D4-9629-4AEDA8E37F98}"/>
              </a:ext>
            </a:extLst>
          </p:cNvPr>
          <p:cNvSpPr>
            <a:spLocks noGrp="1"/>
          </p:cNvSpPr>
          <p:nvPr>
            <p:ph type="ctrTitle"/>
          </p:nvPr>
        </p:nvSpPr>
        <p:spPr>
          <a:xfrm>
            <a:off x="618824" y="411675"/>
            <a:ext cx="3953175" cy="577800"/>
          </a:xfrm>
        </p:spPr>
        <p:txBody>
          <a:bodyPr/>
          <a:lstStyle/>
          <a:p>
            <a:r>
              <a:rPr lang="es-MX" dirty="0" err="1"/>
              <a:t>The</a:t>
            </a:r>
            <a:r>
              <a:rPr lang="es-MX" dirty="0"/>
              <a:t> </a:t>
            </a:r>
            <a:r>
              <a:rPr lang="es-MX" dirty="0" err="1"/>
              <a:t>research</a:t>
            </a:r>
            <a:r>
              <a:rPr lang="es-MX" dirty="0"/>
              <a:t> </a:t>
            </a:r>
            <a:r>
              <a:rPr lang="es-MX" dirty="0" err="1"/>
              <a:t>questions</a:t>
            </a:r>
            <a:endParaRPr lang="es-MX" dirty="0"/>
          </a:p>
        </p:txBody>
      </p:sp>
      <p:grpSp>
        <p:nvGrpSpPr>
          <p:cNvPr id="10" name="Google Shape;576;p29">
            <a:extLst>
              <a:ext uri="{FF2B5EF4-FFF2-40B4-BE49-F238E27FC236}">
                <a16:creationId xmlns:a16="http://schemas.microsoft.com/office/drawing/2014/main" id="{646F0934-9BB7-4513-9FFC-A7AFDF1D2932}"/>
              </a:ext>
            </a:extLst>
          </p:cNvPr>
          <p:cNvGrpSpPr/>
          <p:nvPr/>
        </p:nvGrpSpPr>
        <p:grpSpPr>
          <a:xfrm>
            <a:off x="4243788" y="2724225"/>
            <a:ext cx="3774764" cy="1513756"/>
            <a:chOff x="3834069" y="2439811"/>
            <a:chExt cx="2413629" cy="967914"/>
          </a:xfrm>
        </p:grpSpPr>
        <p:grpSp>
          <p:nvGrpSpPr>
            <p:cNvPr id="11" name="Google Shape;577;p29">
              <a:extLst>
                <a:ext uri="{FF2B5EF4-FFF2-40B4-BE49-F238E27FC236}">
                  <a16:creationId xmlns:a16="http://schemas.microsoft.com/office/drawing/2014/main" id="{357E25FE-F679-47A1-8C56-55764B1845F3}"/>
                </a:ext>
              </a:extLst>
            </p:cNvPr>
            <p:cNvGrpSpPr/>
            <p:nvPr/>
          </p:nvGrpSpPr>
          <p:grpSpPr>
            <a:xfrm>
              <a:off x="4960453" y="2469658"/>
              <a:ext cx="1287244" cy="885527"/>
              <a:chOff x="4960453" y="2469658"/>
              <a:chExt cx="1287244" cy="885527"/>
            </a:xfrm>
          </p:grpSpPr>
          <p:sp>
            <p:nvSpPr>
              <p:cNvPr id="20" name="Google Shape;578;p29">
                <a:extLst>
                  <a:ext uri="{FF2B5EF4-FFF2-40B4-BE49-F238E27FC236}">
                    <a16:creationId xmlns:a16="http://schemas.microsoft.com/office/drawing/2014/main" id="{56A78301-9F60-4A80-8F88-9802F425B205}"/>
                  </a:ext>
                </a:extLst>
              </p:cNvPr>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9;p29">
                <a:extLst>
                  <a:ext uri="{FF2B5EF4-FFF2-40B4-BE49-F238E27FC236}">
                    <a16:creationId xmlns:a16="http://schemas.microsoft.com/office/drawing/2014/main" id="{D3E5F12E-8176-4061-A6CA-D76193CB31FB}"/>
                  </a:ext>
                </a:extLst>
              </p:cNvPr>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80;p29">
                <a:extLst>
                  <a:ext uri="{FF2B5EF4-FFF2-40B4-BE49-F238E27FC236}">
                    <a16:creationId xmlns:a16="http://schemas.microsoft.com/office/drawing/2014/main" id="{827D14C6-33D0-4947-84D4-18B923EE05EF}"/>
                  </a:ext>
                </a:extLst>
              </p:cNvPr>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1;p29">
                <a:extLst>
                  <a:ext uri="{FF2B5EF4-FFF2-40B4-BE49-F238E27FC236}">
                    <a16:creationId xmlns:a16="http://schemas.microsoft.com/office/drawing/2014/main" id="{E8C28341-B4AB-462C-8809-B6DADE75731E}"/>
                  </a:ext>
                </a:extLst>
              </p:cNvPr>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2;p29">
                <a:extLst>
                  <a:ext uri="{FF2B5EF4-FFF2-40B4-BE49-F238E27FC236}">
                    <a16:creationId xmlns:a16="http://schemas.microsoft.com/office/drawing/2014/main" id="{664667DF-E6E2-4347-B445-CA93167AD5F7}"/>
                  </a:ext>
                </a:extLst>
              </p:cNvPr>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83;p29">
                <a:extLst>
                  <a:ext uri="{FF2B5EF4-FFF2-40B4-BE49-F238E27FC236}">
                    <a16:creationId xmlns:a16="http://schemas.microsoft.com/office/drawing/2014/main" id="{197AC0EF-92DD-4A76-A600-41A733D1F383}"/>
                  </a:ext>
                </a:extLst>
              </p:cNvPr>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84;p29">
              <a:extLst>
                <a:ext uri="{FF2B5EF4-FFF2-40B4-BE49-F238E27FC236}">
                  <a16:creationId xmlns:a16="http://schemas.microsoft.com/office/drawing/2014/main" id="{298284CD-2122-47D4-97FF-568AF6E7745A}"/>
                </a:ext>
              </a:extLst>
            </p:cNvPr>
            <p:cNvGrpSpPr/>
            <p:nvPr/>
          </p:nvGrpSpPr>
          <p:grpSpPr>
            <a:xfrm>
              <a:off x="3834069" y="2469658"/>
              <a:ext cx="1129846" cy="885527"/>
              <a:chOff x="3834069" y="2469658"/>
              <a:chExt cx="1129846" cy="885527"/>
            </a:xfrm>
          </p:grpSpPr>
          <p:sp>
            <p:nvSpPr>
              <p:cNvPr id="14" name="Google Shape;585;p29">
                <a:extLst>
                  <a:ext uri="{FF2B5EF4-FFF2-40B4-BE49-F238E27FC236}">
                    <a16:creationId xmlns:a16="http://schemas.microsoft.com/office/drawing/2014/main" id="{631E3793-E418-4546-9393-1A8589656113}"/>
                  </a:ext>
                </a:extLst>
              </p:cNvPr>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6;p29">
                <a:extLst>
                  <a:ext uri="{FF2B5EF4-FFF2-40B4-BE49-F238E27FC236}">
                    <a16:creationId xmlns:a16="http://schemas.microsoft.com/office/drawing/2014/main" id="{506016FA-90E8-46D7-8925-20ACF9FAD39A}"/>
                  </a:ext>
                </a:extLst>
              </p:cNvPr>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7;p29">
                <a:extLst>
                  <a:ext uri="{FF2B5EF4-FFF2-40B4-BE49-F238E27FC236}">
                    <a16:creationId xmlns:a16="http://schemas.microsoft.com/office/drawing/2014/main" id="{CDD3D471-7179-43C4-927F-4C381A6BFFFB}"/>
                  </a:ext>
                </a:extLst>
              </p:cNvPr>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8;p29">
                <a:extLst>
                  <a:ext uri="{FF2B5EF4-FFF2-40B4-BE49-F238E27FC236}">
                    <a16:creationId xmlns:a16="http://schemas.microsoft.com/office/drawing/2014/main" id="{1AB7F2A9-726F-4993-A63F-B531170956DD}"/>
                  </a:ext>
                </a:extLst>
              </p:cNvPr>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9;p29">
                <a:extLst>
                  <a:ext uri="{FF2B5EF4-FFF2-40B4-BE49-F238E27FC236}">
                    <a16:creationId xmlns:a16="http://schemas.microsoft.com/office/drawing/2014/main" id="{4DF6E989-975A-4E79-84BB-2710D27B333A}"/>
                  </a:ext>
                </a:extLst>
              </p:cNvPr>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0;p29">
                <a:extLst>
                  <a:ext uri="{FF2B5EF4-FFF2-40B4-BE49-F238E27FC236}">
                    <a16:creationId xmlns:a16="http://schemas.microsoft.com/office/drawing/2014/main" id="{C86E8018-9A5F-4726-B63C-52386AFC2E1B}"/>
                  </a:ext>
                </a:extLst>
              </p:cNvPr>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591;p29">
              <a:extLst>
                <a:ext uri="{FF2B5EF4-FFF2-40B4-BE49-F238E27FC236}">
                  <a16:creationId xmlns:a16="http://schemas.microsoft.com/office/drawing/2014/main" id="{B133C754-2AAA-486F-93C7-5E38A90CFDFE}"/>
                </a:ext>
              </a:extLst>
            </p:cNvPr>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375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texto 8">
            <a:extLst>
              <a:ext uri="{FF2B5EF4-FFF2-40B4-BE49-F238E27FC236}">
                <a16:creationId xmlns:a16="http://schemas.microsoft.com/office/drawing/2014/main" id="{9B1020CE-7895-4873-881D-4A031D8D9AEA}"/>
              </a:ext>
            </a:extLst>
          </p:cNvPr>
          <p:cNvSpPr>
            <a:spLocks noGrp="1"/>
          </p:cNvSpPr>
          <p:nvPr>
            <p:ph type="body" idx="1"/>
          </p:nvPr>
        </p:nvSpPr>
        <p:spPr>
          <a:xfrm>
            <a:off x="4146698" y="1526700"/>
            <a:ext cx="3859617" cy="2090100"/>
          </a:xfrm>
        </p:spPr>
        <p:txBody>
          <a:bodyPr/>
          <a:lstStyle/>
          <a:p>
            <a:pPr marL="114300" indent="0">
              <a:buNone/>
            </a:pPr>
            <a:r>
              <a:rPr lang="es-MX" dirty="0"/>
              <a:t>1.- Can HPV be </a:t>
            </a:r>
            <a:r>
              <a:rPr lang="es-MX" dirty="0" err="1"/>
              <a:t>pre-diagnosed</a:t>
            </a:r>
            <a:r>
              <a:rPr lang="es-MX" dirty="0"/>
              <a:t> </a:t>
            </a:r>
            <a:r>
              <a:rPr lang="es-MX" dirty="0" err="1"/>
              <a:t>based</a:t>
            </a:r>
            <a:r>
              <a:rPr lang="es-MX" dirty="0"/>
              <a:t> </a:t>
            </a:r>
            <a:r>
              <a:rPr lang="es-MX" dirty="0" err="1"/>
              <a:t>on</a:t>
            </a:r>
            <a:r>
              <a:rPr lang="es-MX" dirty="0"/>
              <a:t> a complete </a:t>
            </a:r>
            <a:r>
              <a:rPr lang="es-MX" dirty="0" err="1"/>
              <a:t>blood</a:t>
            </a:r>
            <a:r>
              <a:rPr lang="es-MX" dirty="0"/>
              <a:t> </a:t>
            </a:r>
            <a:r>
              <a:rPr lang="es-MX" dirty="0" err="1"/>
              <a:t>sample</a:t>
            </a:r>
            <a:r>
              <a:rPr lang="es-MX" dirty="0"/>
              <a:t> test?</a:t>
            </a:r>
          </a:p>
        </p:txBody>
      </p:sp>
      <p:sp>
        <p:nvSpPr>
          <p:cNvPr id="8" name="Título 7">
            <a:extLst>
              <a:ext uri="{FF2B5EF4-FFF2-40B4-BE49-F238E27FC236}">
                <a16:creationId xmlns:a16="http://schemas.microsoft.com/office/drawing/2014/main" id="{EF36C30E-7BB2-41D4-9629-4AEDA8E37F98}"/>
              </a:ext>
            </a:extLst>
          </p:cNvPr>
          <p:cNvSpPr>
            <a:spLocks noGrp="1"/>
          </p:cNvSpPr>
          <p:nvPr>
            <p:ph type="ctrTitle"/>
          </p:nvPr>
        </p:nvSpPr>
        <p:spPr>
          <a:xfrm>
            <a:off x="618824" y="411675"/>
            <a:ext cx="3953175" cy="577800"/>
          </a:xfrm>
        </p:spPr>
        <p:txBody>
          <a:bodyPr/>
          <a:lstStyle/>
          <a:p>
            <a:r>
              <a:rPr lang="es-MX" dirty="0" err="1"/>
              <a:t>The</a:t>
            </a:r>
            <a:r>
              <a:rPr lang="es-MX" dirty="0"/>
              <a:t> </a:t>
            </a:r>
            <a:r>
              <a:rPr lang="es-MX" dirty="0" err="1"/>
              <a:t>research</a:t>
            </a:r>
            <a:r>
              <a:rPr lang="es-MX" dirty="0"/>
              <a:t> </a:t>
            </a:r>
            <a:r>
              <a:rPr lang="es-MX" dirty="0" err="1"/>
              <a:t>questions</a:t>
            </a:r>
            <a:endParaRPr lang="es-MX" dirty="0"/>
          </a:p>
        </p:txBody>
      </p:sp>
      <p:pic>
        <p:nvPicPr>
          <p:cNvPr id="4" name="Google Shape;700;p33" title="Gráfico">
            <a:hlinkClick r:id="rId2"/>
            <a:extLst>
              <a:ext uri="{FF2B5EF4-FFF2-40B4-BE49-F238E27FC236}">
                <a16:creationId xmlns:a16="http://schemas.microsoft.com/office/drawing/2014/main" id="{B23B9C9E-6319-42AE-A59E-821C7CC71ADD}"/>
              </a:ext>
            </a:extLst>
          </p:cNvPr>
          <p:cNvPicPr preferRelativeResize="0"/>
          <p:nvPr/>
        </p:nvPicPr>
        <p:blipFill rotWithShape="1">
          <a:blip r:embed="rId3">
            <a:alphaModFix/>
          </a:blip>
          <a:srcRect r="14850"/>
          <a:stretch/>
        </p:blipFill>
        <p:spPr>
          <a:xfrm>
            <a:off x="618824" y="1526700"/>
            <a:ext cx="3187632" cy="2360478"/>
          </a:xfrm>
          <a:prstGeom prst="rect">
            <a:avLst/>
          </a:prstGeom>
          <a:noFill/>
          <a:ln>
            <a:noFill/>
          </a:ln>
        </p:spPr>
      </p:pic>
    </p:spTree>
    <p:extLst>
      <p:ext uri="{BB962C8B-B14F-4D97-AF65-F5344CB8AC3E}">
        <p14:creationId xmlns:p14="http://schemas.microsoft.com/office/powerpoint/2010/main" val="217084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Source</a:t>
            </a:r>
            <a:endParaRPr dirty="0"/>
          </a:p>
        </p:txBody>
      </p:sp>
      <p:sp>
        <p:nvSpPr>
          <p:cNvPr id="573" name="Google Shape;573;p29"/>
          <p:cNvSpPr txBox="1">
            <a:spLocks noGrp="1"/>
          </p:cNvSpPr>
          <p:nvPr>
            <p:ph type="subTitle" idx="1"/>
          </p:nvPr>
        </p:nvSpPr>
        <p:spPr>
          <a:xfrm>
            <a:off x="923636" y="1684093"/>
            <a:ext cx="5721003" cy="16855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data was obtained from the UU.SS CDC from a the page of the National Health and Nutrition Examination Survey (NHANES).  And we obtained the data specifical</a:t>
            </a:r>
            <a:r>
              <a:rPr lang="es-MX" dirty="0"/>
              <a:t>l</a:t>
            </a:r>
            <a:r>
              <a:rPr lang="en" dirty="0"/>
              <a:t>y of labortory data from the </a:t>
            </a:r>
            <a:r>
              <a:rPr lang="en-US" dirty="0"/>
              <a:t>Complete Blood Count with 5-part Differential - Whole Blood and </a:t>
            </a:r>
            <a:r>
              <a:rPr lang="es-MX" dirty="0"/>
              <a:t>Human </a:t>
            </a:r>
            <a:r>
              <a:rPr lang="es-MX" dirty="0" err="1"/>
              <a:t>Papillomavirus</a:t>
            </a:r>
            <a:r>
              <a:rPr lang="es-MX" dirty="0"/>
              <a:t> (HPV) DNA - Vaginal </a:t>
            </a:r>
            <a:r>
              <a:rPr lang="es-MX" dirty="0" err="1"/>
              <a:t>Swab</a:t>
            </a:r>
            <a:r>
              <a:rPr lang="es-MX" dirty="0"/>
              <a:t> </a:t>
            </a:r>
            <a:r>
              <a:rPr lang="es-MX" dirty="0" err="1"/>
              <a:t>from</a:t>
            </a:r>
            <a:r>
              <a:rPr lang="es-MX" dirty="0"/>
              <a:t> </a:t>
            </a:r>
            <a:r>
              <a:rPr lang="es-MX" dirty="0" err="1"/>
              <a:t>year</a:t>
            </a:r>
            <a:r>
              <a:rPr lang="es-MX" dirty="0"/>
              <a:t> 2003 </a:t>
            </a:r>
            <a:r>
              <a:rPr lang="es-MX" dirty="0" err="1"/>
              <a:t>to</a:t>
            </a:r>
            <a:r>
              <a:rPr lang="es-MX" dirty="0"/>
              <a:t> 2016</a:t>
            </a:r>
            <a:r>
              <a:rPr lang="en" dirty="0"/>
              <a:t>  </a:t>
            </a:r>
            <a:endParaRPr dirty="0"/>
          </a:p>
        </p:txBody>
      </p:sp>
      <p:sp>
        <p:nvSpPr>
          <p:cNvPr id="571" name="Google Shape;571;p29"/>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Data</a:t>
            </a:r>
            <a:endParaRPr dirty="0"/>
          </a:p>
        </p:txBody>
      </p:sp>
      <p:cxnSp>
        <p:nvCxnSpPr>
          <p:cNvPr id="592" name="Google Shape;592;p29"/>
          <p:cNvCxnSpPr>
            <a:cxnSpLocks/>
            <a:stCxn id="572" idx="1"/>
            <a:endCxn id="17" idx="1"/>
          </p:cNvCxnSpPr>
          <p:nvPr/>
        </p:nvCxnSpPr>
        <p:spPr>
          <a:xfrm rot="10800000" flipV="1">
            <a:off x="869271" y="1484925"/>
            <a:ext cx="54354" cy="2947491"/>
          </a:xfrm>
          <a:prstGeom prst="bentConnector3">
            <a:avLst>
              <a:gd name="adj1" fmla="val 520576"/>
            </a:avLst>
          </a:prstGeom>
          <a:noFill/>
          <a:ln w="9525" cap="flat" cmpd="sng">
            <a:solidFill>
              <a:schemeClr val="accent2"/>
            </a:solidFill>
            <a:prstDash val="solid"/>
            <a:round/>
            <a:headEnd type="none" w="med" len="med"/>
            <a:tailEnd type="none" w="med" len="med"/>
          </a:ln>
        </p:spPr>
      </p:cxnSp>
      <p:cxnSp>
        <p:nvCxnSpPr>
          <p:cNvPr id="593" name="Google Shape;593;p29"/>
          <p:cNvCxnSpPr>
            <a:cxnSpLocks/>
            <a:stCxn id="19" idx="3"/>
            <a:endCxn id="17" idx="3"/>
          </p:cNvCxnSpPr>
          <p:nvPr/>
        </p:nvCxnSpPr>
        <p:spPr>
          <a:xfrm flipH="1">
            <a:off x="4856480" y="700117"/>
            <a:ext cx="3545840" cy="3732300"/>
          </a:xfrm>
          <a:prstGeom prst="bentConnector3">
            <a:avLst>
              <a:gd name="adj1" fmla="val -6447"/>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Imagen 16">
            <a:extLst>
              <a:ext uri="{FF2B5EF4-FFF2-40B4-BE49-F238E27FC236}">
                <a16:creationId xmlns:a16="http://schemas.microsoft.com/office/drawing/2014/main" id="{D1B7B220-0694-4B58-A3E8-1B2C6FA408C8}"/>
              </a:ext>
            </a:extLst>
          </p:cNvPr>
          <p:cNvPicPr>
            <a:picLocks noChangeAspect="1"/>
          </p:cNvPicPr>
          <p:nvPr/>
        </p:nvPicPr>
        <p:blipFill rotWithShape="1">
          <a:blip r:embed="rId3"/>
          <a:srcRect t="41403" r="56395" b="48217"/>
          <a:stretch/>
        </p:blipFill>
        <p:spPr>
          <a:xfrm>
            <a:off x="869271" y="4165468"/>
            <a:ext cx="3987209" cy="533898"/>
          </a:xfrm>
          <a:prstGeom prst="rect">
            <a:avLst/>
          </a:prstGeom>
        </p:spPr>
      </p:pic>
      <p:pic>
        <p:nvPicPr>
          <p:cNvPr id="19" name="Imagen 18">
            <a:extLst>
              <a:ext uri="{FF2B5EF4-FFF2-40B4-BE49-F238E27FC236}">
                <a16:creationId xmlns:a16="http://schemas.microsoft.com/office/drawing/2014/main" id="{2B86C5AC-995C-4D6E-B5FC-C892272AAAF6}"/>
              </a:ext>
            </a:extLst>
          </p:cNvPr>
          <p:cNvPicPr>
            <a:picLocks noChangeAspect="1"/>
          </p:cNvPicPr>
          <p:nvPr/>
        </p:nvPicPr>
        <p:blipFill rotWithShape="1">
          <a:blip r:embed="rId4"/>
          <a:srcRect l="2094" t="14677" r="52652" b="68511"/>
          <a:stretch/>
        </p:blipFill>
        <p:spPr>
          <a:xfrm>
            <a:off x="5175853" y="363017"/>
            <a:ext cx="3226467" cy="674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ítulo 28">
            <a:extLst>
              <a:ext uri="{FF2B5EF4-FFF2-40B4-BE49-F238E27FC236}">
                <a16:creationId xmlns:a16="http://schemas.microsoft.com/office/drawing/2014/main" id="{0B33ACEF-D6A3-4CFE-8837-5D903758DD02}"/>
              </a:ext>
            </a:extLst>
          </p:cNvPr>
          <p:cNvSpPr>
            <a:spLocks noGrp="1"/>
          </p:cNvSpPr>
          <p:nvPr>
            <p:ph type="title"/>
          </p:nvPr>
        </p:nvSpPr>
        <p:spPr>
          <a:xfrm>
            <a:off x="265500" y="1842774"/>
            <a:ext cx="2894260" cy="2759705"/>
          </a:xfrm>
        </p:spPr>
        <p:txBody>
          <a:bodyPr/>
          <a:lstStyle/>
          <a:p>
            <a:r>
              <a:rPr lang="en-US" dirty="0"/>
              <a:t>Complete Blood Count with 5-part Differential - Whole Blood</a:t>
            </a:r>
            <a:endParaRPr lang="es-MX" dirty="0"/>
          </a:p>
        </p:txBody>
      </p:sp>
      <p:sp>
        <p:nvSpPr>
          <p:cNvPr id="31" name="Marcador de texto 30">
            <a:extLst>
              <a:ext uri="{FF2B5EF4-FFF2-40B4-BE49-F238E27FC236}">
                <a16:creationId xmlns:a16="http://schemas.microsoft.com/office/drawing/2014/main" id="{B526D9D0-9D44-490D-A9A3-BA01062867D6}"/>
              </a:ext>
            </a:extLst>
          </p:cNvPr>
          <p:cNvSpPr>
            <a:spLocks noGrp="1"/>
          </p:cNvSpPr>
          <p:nvPr>
            <p:ph type="body" idx="2"/>
          </p:nvPr>
        </p:nvSpPr>
        <p:spPr>
          <a:xfrm>
            <a:off x="3007360" y="724075"/>
            <a:ext cx="6055360" cy="3695100"/>
          </a:xfrm>
        </p:spPr>
        <p:txBody>
          <a:bodyPr/>
          <a:lstStyle/>
          <a:p>
            <a:pPr>
              <a:buFont typeface="Arial" panose="020B0604020202020204" pitchFamily="34" charset="0"/>
              <a:buChar char="•"/>
            </a:pPr>
            <a:r>
              <a:rPr lang="es-MX" dirty="0">
                <a:hlinkClick r:id="rId2"/>
              </a:rPr>
              <a:t>SEQN - </a:t>
            </a:r>
            <a:r>
              <a:rPr lang="es-MX" dirty="0" err="1">
                <a:hlinkClick r:id="rId2"/>
              </a:rPr>
              <a:t>Respondent</a:t>
            </a:r>
            <a:r>
              <a:rPr lang="es-MX" dirty="0">
                <a:hlinkClick r:id="rId2"/>
              </a:rPr>
              <a:t> </a:t>
            </a:r>
            <a:r>
              <a:rPr lang="es-MX" dirty="0" err="1">
                <a:hlinkClick r:id="rId2"/>
              </a:rPr>
              <a:t>sequence</a:t>
            </a:r>
            <a:r>
              <a:rPr lang="es-MX" dirty="0">
                <a:hlinkClick r:id="rId2"/>
              </a:rPr>
              <a:t> </a:t>
            </a:r>
            <a:r>
              <a:rPr lang="es-MX" dirty="0" err="1">
                <a:hlinkClick r:id="rId2"/>
              </a:rPr>
              <a:t>number</a:t>
            </a:r>
            <a:r>
              <a:rPr lang="es-MX" dirty="0"/>
              <a:t> </a:t>
            </a:r>
          </a:p>
          <a:p>
            <a:pPr>
              <a:buFont typeface="Arial" panose="020B0604020202020204" pitchFamily="34" charset="0"/>
              <a:buChar char="•"/>
            </a:pPr>
            <a:r>
              <a:rPr lang="es-MX" dirty="0">
                <a:hlinkClick r:id="rId3"/>
              </a:rPr>
              <a:t>LBXWBCSI - White </a:t>
            </a:r>
            <a:r>
              <a:rPr lang="es-MX" dirty="0" err="1">
                <a:hlinkClick r:id="rId3"/>
              </a:rPr>
              <a:t>blood</a:t>
            </a:r>
            <a:r>
              <a:rPr lang="es-MX" dirty="0">
                <a:hlinkClick r:id="rId3"/>
              </a:rPr>
              <a:t> </a:t>
            </a:r>
            <a:r>
              <a:rPr lang="es-MX" dirty="0" err="1">
                <a:hlinkClick r:id="rId3"/>
              </a:rPr>
              <a:t>cell</a:t>
            </a:r>
            <a:r>
              <a:rPr lang="es-MX" dirty="0">
                <a:hlinkClick r:id="rId3"/>
              </a:rPr>
              <a:t> </a:t>
            </a:r>
            <a:r>
              <a:rPr lang="es-MX" dirty="0" err="1">
                <a:hlinkClick r:id="rId3"/>
              </a:rPr>
              <a:t>count</a:t>
            </a:r>
            <a:r>
              <a:rPr lang="es-MX" dirty="0">
                <a:hlinkClick r:id="rId3"/>
              </a:rPr>
              <a:t> (1000 </a:t>
            </a:r>
            <a:r>
              <a:rPr lang="es-MX" dirty="0" err="1">
                <a:hlinkClick r:id="rId3"/>
              </a:rPr>
              <a:t>cells</a:t>
            </a:r>
            <a:r>
              <a:rPr lang="es-MX" dirty="0">
                <a:hlinkClick r:id="rId3"/>
              </a:rPr>
              <a:t>/</a:t>
            </a:r>
            <a:r>
              <a:rPr lang="es-MX" dirty="0" err="1">
                <a:hlinkClick r:id="rId3"/>
              </a:rPr>
              <a:t>uL</a:t>
            </a:r>
            <a:r>
              <a:rPr lang="es-MX" dirty="0">
                <a:hlinkClick r:id="rId3"/>
              </a:rPr>
              <a:t>)</a:t>
            </a:r>
            <a:r>
              <a:rPr lang="es-MX" dirty="0"/>
              <a:t> </a:t>
            </a:r>
          </a:p>
          <a:p>
            <a:pPr>
              <a:buFont typeface="Arial" panose="020B0604020202020204" pitchFamily="34" charset="0"/>
              <a:buChar char="•"/>
            </a:pPr>
            <a:r>
              <a:rPr lang="es-MX" dirty="0">
                <a:hlinkClick r:id="rId4"/>
              </a:rPr>
              <a:t>LBXLYPCT - </a:t>
            </a:r>
            <a:r>
              <a:rPr lang="es-MX" dirty="0" err="1">
                <a:hlinkClick r:id="rId4"/>
              </a:rPr>
              <a:t>Lymphocyte</a:t>
            </a:r>
            <a:r>
              <a:rPr lang="es-MX" dirty="0">
                <a:hlinkClick r:id="rId4"/>
              </a:rPr>
              <a:t> </a:t>
            </a:r>
            <a:r>
              <a:rPr lang="es-MX" dirty="0" err="1">
                <a:hlinkClick r:id="rId4"/>
              </a:rPr>
              <a:t>percent</a:t>
            </a:r>
            <a:r>
              <a:rPr lang="es-MX" dirty="0">
                <a:hlinkClick r:id="rId4"/>
              </a:rPr>
              <a:t> (%)</a:t>
            </a:r>
            <a:r>
              <a:rPr lang="es-MX" dirty="0"/>
              <a:t> </a:t>
            </a:r>
          </a:p>
          <a:p>
            <a:pPr>
              <a:buFont typeface="Arial" panose="020B0604020202020204" pitchFamily="34" charset="0"/>
              <a:buChar char="•"/>
            </a:pPr>
            <a:r>
              <a:rPr lang="es-MX" dirty="0">
                <a:hlinkClick r:id="rId5"/>
              </a:rPr>
              <a:t>LBXMOPCT - </a:t>
            </a:r>
            <a:r>
              <a:rPr lang="es-MX" dirty="0" err="1">
                <a:hlinkClick r:id="rId5"/>
              </a:rPr>
              <a:t>Monocyte</a:t>
            </a:r>
            <a:r>
              <a:rPr lang="es-MX" dirty="0">
                <a:hlinkClick r:id="rId5"/>
              </a:rPr>
              <a:t> </a:t>
            </a:r>
            <a:r>
              <a:rPr lang="es-MX" dirty="0" err="1">
                <a:hlinkClick r:id="rId5"/>
              </a:rPr>
              <a:t>percent</a:t>
            </a:r>
            <a:r>
              <a:rPr lang="es-MX" dirty="0">
                <a:hlinkClick r:id="rId5"/>
              </a:rPr>
              <a:t> (%)</a:t>
            </a:r>
            <a:r>
              <a:rPr lang="es-MX" dirty="0"/>
              <a:t> </a:t>
            </a:r>
          </a:p>
          <a:p>
            <a:pPr>
              <a:buFont typeface="Arial" panose="020B0604020202020204" pitchFamily="34" charset="0"/>
              <a:buChar char="•"/>
            </a:pPr>
            <a:r>
              <a:rPr lang="es-MX" dirty="0">
                <a:hlinkClick r:id="rId6"/>
              </a:rPr>
              <a:t>LBXNEPCT - </a:t>
            </a:r>
            <a:r>
              <a:rPr lang="es-MX" dirty="0" err="1">
                <a:hlinkClick r:id="rId6"/>
              </a:rPr>
              <a:t>Segmented</a:t>
            </a:r>
            <a:r>
              <a:rPr lang="es-MX" dirty="0">
                <a:hlinkClick r:id="rId6"/>
              </a:rPr>
              <a:t> </a:t>
            </a:r>
            <a:r>
              <a:rPr lang="es-MX" dirty="0" err="1">
                <a:hlinkClick r:id="rId6"/>
              </a:rPr>
              <a:t>neutrophils</a:t>
            </a:r>
            <a:r>
              <a:rPr lang="es-MX" dirty="0">
                <a:hlinkClick r:id="rId6"/>
              </a:rPr>
              <a:t> </a:t>
            </a:r>
            <a:r>
              <a:rPr lang="es-MX" dirty="0" err="1">
                <a:hlinkClick r:id="rId6"/>
              </a:rPr>
              <a:t>percent</a:t>
            </a:r>
            <a:r>
              <a:rPr lang="es-MX" dirty="0">
                <a:hlinkClick r:id="rId6"/>
              </a:rPr>
              <a:t> (%)</a:t>
            </a:r>
            <a:r>
              <a:rPr lang="es-MX" dirty="0"/>
              <a:t> </a:t>
            </a:r>
          </a:p>
          <a:p>
            <a:pPr>
              <a:buFont typeface="Arial" panose="020B0604020202020204" pitchFamily="34" charset="0"/>
              <a:buChar char="•"/>
            </a:pPr>
            <a:r>
              <a:rPr lang="es-MX" dirty="0">
                <a:hlinkClick r:id="rId7"/>
              </a:rPr>
              <a:t>LBXEOPCT - </a:t>
            </a:r>
            <a:r>
              <a:rPr lang="es-MX" dirty="0" err="1">
                <a:hlinkClick r:id="rId7"/>
              </a:rPr>
              <a:t>Eosinophils</a:t>
            </a:r>
            <a:r>
              <a:rPr lang="es-MX" dirty="0">
                <a:hlinkClick r:id="rId7"/>
              </a:rPr>
              <a:t> </a:t>
            </a:r>
            <a:r>
              <a:rPr lang="es-MX" dirty="0" err="1">
                <a:hlinkClick r:id="rId7"/>
              </a:rPr>
              <a:t>percent</a:t>
            </a:r>
            <a:r>
              <a:rPr lang="es-MX" dirty="0">
                <a:hlinkClick r:id="rId7"/>
              </a:rPr>
              <a:t> (%)</a:t>
            </a:r>
            <a:r>
              <a:rPr lang="es-MX" dirty="0"/>
              <a:t> </a:t>
            </a:r>
          </a:p>
          <a:p>
            <a:pPr>
              <a:buFont typeface="Arial" panose="020B0604020202020204" pitchFamily="34" charset="0"/>
              <a:buChar char="•"/>
            </a:pPr>
            <a:r>
              <a:rPr lang="es-MX" dirty="0">
                <a:hlinkClick r:id="rId8"/>
              </a:rPr>
              <a:t>LBXBAPCT - </a:t>
            </a:r>
            <a:r>
              <a:rPr lang="es-MX" dirty="0" err="1">
                <a:hlinkClick r:id="rId8"/>
              </a:rPr>
              <a:t>Basophils</a:t>
            </a:r>
            <a:r>
              <a:rPr lang="es-MX" dirty="0">
                <a:hlinkClick r:id="rId8"/>
              </a:rPr>
              <a:t> </a:t>
            </a:r>
            <a:r>
              <a:rPr lang="es-MX" dirty="0" err="1">
                <a:hlinkClick r:id="rId8"/>
              </a:rPr>
              <a:t>percent</a:t>
            </a:r>
            <a:r>
              <a:rPr lang="es-MX" dirty="0">
                <a:hlinkClick r:id="rId8"/>
              </a:rPr>
              <a:t> (%)</a:t>
            </a:r>
            <a:r>
              <a:rPr lang="es-MX" dirty="0"/>
              <a:t> </a:t>
            </a:r>
          </a:p>
          <a:p>
            <a:pPr>
              <a:buFont typeface="Arial" panose="020B0604020202020204" pitchFamily="34" charset="0"/>
              <a:buChar char="•"/>
            </a:pPr>
            <a:r>
              <a:rPr lang="es-MX" dirty="0">
                <a:hlinkClick r:id="rId9"/>
              </a:rPr>
              <a:t>LBDLYMNO - </a:t>
            </a:r>
            <a:r>
              <a:rPr lang="es-MX" dirty="0" err="1">
                <a:hlinkClick r:id="rId9"/>
              </a:rPr>
              <a:t>Lymphocyte</a:t>
            </a:r>
            <a:r>
              <a:rPr lang="es-MX" dirty="0">
                <a:hlinkClick r:id="rId9"/>
              </a:rPr>
              <a:t> </a:t>
            </a:r>
            <a:r>
              <a:rPr lang="es-MX" dirty="0" err="1">
                <a:hlinkClick r:id="rId9"/>
              </a:rPr>
              <a:t>number</a:t>
            </a:r>
            <a:r>
              <a:rPr lang="es-MX" dirty="0">
                <a:hlinkClick r:id="rId9"/>
              </a:rPr>
              <a:t> (1000 </a:t>
            </a:r>
            <a:r>
              <a:rPr lang="es-MX" dirty="0" err="1">
                <a:hlinkClick r:id="rId9"/>
              </a:rPr>
              <a:t>cells</a:t>
            </a:r>
            <a:r>
              <a:rPr lang="es-MX" dirty="0">
                <a:hlinkClick r:id="rId9"/>
              </a:rPr>
              <a:t>/</a:t>
            </a:r>
            <a:r>
              <a:rPr lang="es-MX" dirty="0" err="1">
                <a:hlinkClick r:id="rId9"/>
              </a:rPr>
              <a:t>uL</a:t>
            </a:r>
            <a:r>
              <a:rPr lang="es-MX" dirty="0">
                <a:hlinkClick r:id="rId9"/>
              </a:rPr>
              <a:t>)</a:t>
            </a:r>
            <a:r>
              <a:rPr lang="es-MX" dirty="0"/>
              <a:t> </a:t>
            </a:r>
          </a:p>
          <a:p>
            <a:pPr>
              <a:buFont typeface="Arial" panose="020B0604020202020204" pitchFamily="34" charset="0"/>
              <a:buChar char="•"/>
            </a:pPr>
            <a:r>
              <a:rPr lang="es-MX" dirty="0">
                <a:hlinkClick r:id="rId10"/>
              </a:rPr>
              <a:t>LBDMONO - </a:t>
            </a:r>
            <a:r>
              <a:rPr lang="es-MX" dirty="0" err="1">
                <a:hlinkClick r:id="rId10"/>
              </a:rPr>
              <a:t>Monocyte</a:t>
            </a:r>
            <a:r>
              <a:rPr lang="es-MX" dirty="0">
                <a:hlinkClick r:id="rId10"/>
              </a:rPr>
              <a:t> </a:t>
            </a:r>
            <a:r>
              <a:rPr lang="es-MX" dirty="0" err="1">
                <a:hlinkClick r:id="rId10"/>
              </a:rPr>
              <a:t>number</a:t>
            </a:r>
            <a:r>
              <a:rPr lang="es-MX" dirty="0">
                <a:hlinkClick r:id="rId10"/>
              </a:rPr>
              <a:t> (1000 </a:t>
            </a:r>
            <a:r>
              <a:rPr lang="es-MX" dirty="0" err="1">
                <a:hlinkClick r:id="rId10"/>
              </a:rPr>
              <a:t>cells</a:t>
            </a:r>
            <a:r>
              <a:rPr lang="es-MX" dirty="0">
                <a:hlinkClick r:id="rId10"/>
              </a:rPr>
              <a:t>/</a:t>
            </a:r>
            <a:r>
              <a:rPr lang="es-MX" dirty="0" err="1">
                <a:hlinkClick r:id="rId10"/>
              </a:rPr>
              <a:t>uL</a:t>
            </a:r>
            <a:r>
              <a:rPr lang="es-MX" dirty="0">
                <a:hlinkClick r:id="rId10"/>
              </a:rPr>
              <a:t>)</a:t>
            </a:r>
            <a:r>
              <a:rPr lang="es-MX" dirty="0"/>
              <a:t> </a:t>
            </a:r>
          </a:p>
          <a:p>
            <a:pPr>
              <a:buFont typeface="Arial" panose="020B0604020202020204" pitchFamily="34" charset="0"/>
              <a:buChar char="•"/>
            </a:pPr>
            <a:r>
              <a:rPr lang="es-MX" dirty="0">
                <a:hlinkClick r:id="rId11"/>
              </a:rPr>
              <a:t>LBDNENO - </a:t>
            </a:r>
            <a:r>
              <a:rPr lang="es-MX" dirty="0" err="1">
                <a:hlinkClick r:id="rId11"/>
              </a:rPr>
              <a:t>Segmented</a:t>
            </a:r>
            <a:r>
              <a:rPr lang="es-MX" dirty="0">
                <a:hlinkClick r:id="rId11"/>
              </a:rPr>
              <a:t> </a:t>
            </a:r>
            <a:r>
              <a:rPr lang="es-MX" dirty="0" err="1">
                <a:hlinkClick r:id="rId11"/>
              </a:rPr>
              <a:t>neutrophils</a:t>
            </a:r>
            <a:r>
              <a:rPr lang="es-MX" dirty="0">
                <a:hlinkClick r:id="rId11"/>
              </a:rPr>
              <a:t> </a:t>
            </a:r>
            <a:r>
              <a:rPr lang="es-MX" dirty="0" err="1">
                <a:hlinkClick r:id="rId11"/>
              </a:rPr>
              <a:t>num</a:t>
            </a:r>
            <a:r>
              <a:rPr lang="es-MX" dirty="0">
                <a:hlinkClick r:id="rId11"/>
              </a:rPr>
              <a:t> (1000 </a:t>
            </a:r>
            <a:r>
              <a:rPr lang="es-MX" dirty="0" err="1">
                <a:hlinkClick r:id="rId11"/>
              </a:rPr>
              <a:t>cell</a:t>
            </a:r>
            <a:r>
              <a:rPr lang="es-MX" dirty="0">
                <a:hlinkClick r:id="rId11"/>
              </a:rPr>
              <a:t>/</a:t>
            </a:r>
            <a:r>
              <a:rPr lang="es-MX" dirty="0" err="1">
                <a:hlinkClick r:id="rId11"/>
              </a:rPr>
              <a:t>uL</a:t>
            </a:r>
            <a:r>
              <a:rPr lang="es-MX" dirty="0">
                <a:hlinkClick r:id="rId11"/>
              </a:rPr>
              <a:t>)</a:t>
            </a:r>
            <a:r>
              <a:rPr lang="es-MX" dirty="0"/>
              <a:t> </a:t>
            </a:r>
          </a:p>
        </p:txBody>
      </p:sp>
    </p:spTree>
    <p:extLst>
      <p:ext uri="{BB962C8B-B14F-4D97-AF65-F5344CB8AC3E}">
        <p14:creationId xmlns:p14="http://schemas.microsoft.com/office/powerpoint/2010/main" val="253104908"/>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702</Words>
  <Application>Microsoft Office PowerPoint</Application>
  <PresentationFormat>Presentación en pantalla (16:9)</PresentationFormat>
  <Paragraphs>97</Paragraphs>
  <Slides>25</Slides>
  <Notes>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25</vt:i4>
      </vt:variant>
    </vt:vector>
  </HeadingPairs>
  <TitlesOfParts>
    <vt:vector size="34" baseType="lpstr">
      <vt:lpstr>Share Tech</vt:lpstr>
      <vt:lpstr>Arial</vt:lpstr>
      <vt:lpstr>Nunito Light</vt:lpstr>
      <vt:lpstr>Fira Sans Extra Condensed Medium</vt:lpstr>
      <vt:lpstr>Maven Pro</vt:lpstr>
      <vt:lpstr>Fira Sans Condensed Medium</vt:lpstr>
      <vt:lpstr>Livvic Light</vt:lpstr>
      <vt:lpstr>Advent Pro SemiBold</vt:lpstr>
      <vt:lpstr>Data Science Consulting by Slidesgo</vt:lpstr>
      <vt:lpstr>HPV preliminary diagnosis through complete blood sample test, a machine learning approach</vt:lpstr>
      <vt:lpstr>ABSTRACT</vt:lpstr>
      <vt:lpstr>RESULTS</vt:lpstr>
      <vt:lpstr>CONCLUSION</vt:lpstr>
      <vt:lpstr>INTRODUCTION</vt:lpstr>
      <vt:lpstr>The research questions</vt:lpstr>
      <vt:lpstr>The research questions</vt:lpstr>
      <vt:lpstr>Source</vt:lpstr>
      <vt:lpstr>Complete Blood Count with 5-part Differential - Whole Blood</vt:lpstr>
      <vt:lpstr>Complete Blood Count with 5-part Differential - Whole Blood</vt:lpstr>
      <vt:lpstr>Human Papillomavirus (HPV) DNA - Vaginal Swab: Roche Linear Array </vt:lpstr>
      <vt:lpstr>Data Understanding</vt:lpstr>
      <vt:lpstr>Data Understanding</vt:lpstr>
      <vt:lpstr>Data Understanding</vt:lpstr>
      <vt:lpstr>Data Understanding</vt:lpstr>
      <vt:lpstr>Correlation Matrix Removed Variables</vt:lpstr>
      <vt:lpstr>Presentación de PowerPoint</vt:lpstr>
      <vt:lpstr>Data preparation</vt:lpstr>
      <vt:lpstr>Models</vt:lpstr>
      <vt:lpstr>Results</vt:lpstr>
      <vt:lpstr>Comparisson Boxplot</vt:lpstr>
      <vt:lpstr>Correlation matrixes</vt:lpstr>
      <vt:lpstr>Discussion</vt:lpstr>
      <vt:lpstr>Conclusion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HPV preliminary diagnosis through complete blood sample test, a machine learning approach</dc:title>
  <dc:creator>Alejandro LV</dc:creator>
  <cp:lastModifiedBy>Alejandro LV</cp:lastModifiedBy>
  <cp:revision>26</cp:revision>
  <dcterms:modified xsi:type="dcterms:W3CDTF">2021-06-10T05:05:07Z</dcterms:modified>
</cp:coreProperties>
</file>