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5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mirrors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 to </a:t>
            </a:r>
            <a:br>
              <a:rPr lang="en-US" sz="3200" dirty="0" smtClean="0"/>
            </a:br>
            <a:r>
              <a:rPr lang="en-US" sz="3200" dirty="0" smtClean="0"/>
              <a:t>computer programming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US" dirty="0" smtClean="0"/>
              <a:t>Laura Hervert Escobar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Matrices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s-MX" dirty="0"/>
              <a:t>Matrix: Rectangular table of data of the same type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m &lt;- matrix(1:12, 4, 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byrow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 = T); m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	  [,1] [,2] [,3]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[1,]    1    2 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[2,]    4    5    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[3,]    7    8    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[4,]   10   11   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y &lt;- -1:2</a:t>
            </a:r>
            <a:endParaRPr lang="en-US" altLang="es-MX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m.new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 &lt;- m + 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t(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m.new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	 [,1] [,2] [,3] [,4]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[1,]    0    4    8   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[2,]    1    5    9   13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[3,]    2    6   10   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dim(m)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4 3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dim(t(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m.new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3 4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25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Missing</a:t>
            </a:r>
            <a:r>
              <a:rPr lang="es-MX" dirty="0" smtClean="0"/>
              <a:t> </a:t>
            </a:r>
            <a:r>
              <a:rPr lang="es-MX" dirty="0" err="1" smtClean="0"/>
              <a:t>values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s-MX" dirty="0"/>
              <a:t>R is designed to handle statistical data and therefore predestined to deal with missing values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Numbers that are “not available”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x &lt;- c(1, 2, 3, NA)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x + 3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4  5  6 NA</a:t>
            </a:r>
            <a:endParaRPr lang="en-US" altLang="es-MX" dirty="0"/>
          </a:p>
          <a:p>
            <a:pPr>
              <a:lnSpc>
                <a:spcPct val="90000"/>
              </a:lnSpc>
            </a:pPr>
            <a:r>
              <a:rPr lang="en-US" altLang="es-MX" dirty="0"/>
              <a:t>“Not a number”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log(c(0, 1, 2))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     -</a:t>
            </a:r>
            <a:r>
              <a:rPr lang="en-US" altLang="es-MX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Inf</a:t>
            </a: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 0.0000000 0.6931472</a:t>
            </a:r>
            <a:endParaRPr lang="en-US" altLang="es-MX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0/0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</a:t>
            </a:r>
            <a:r>
              <a:rPr lang="en-US" altLang="es-MX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NaN</a:t>
            </a:r>
            <a:endParaRPr lang="en-US" altLang="es-MX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2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 err="1"/>
              <a:t>Subsetting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s-MX" dirty="0"/>
              <a:t>It is often necessary to extract a subset of a vector or matrix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R offers a couple of neat ways to do that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</a:t>
            </a:r>
            <a:r>
              <a:rPr lang="pt-BR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x &lt;- c("a", "b", "c", "d", "e", "f", "g", "h")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x[1]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x[3:5]</a:t>
            </a:r>
            <a:endParaRPr lang="en-US" altLang="es-MX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x[-(3:5)]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x[c(T, F, T, F, T, F, T, F)]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x[x &lt;= </a:t>
            </a:r>
            <a:r>
              <a:rPr lang="pt-BR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"d"]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m[,2]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m[3</a:t>
            </a:r>
            <a:r>
              <a:rPr lang="en-US" altLang="es-MX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,]</a:t>
            </a:r>
            <a:endParaRPr lang="en-US" altLang="es-MX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Other Objects and Data Types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 dirty="0"/>
              <a:t>Functions</a:t>
            </a:r>
          </a:p>
          <a:p>
            <a:r>
              <a:rPr lang="en-US" altLang="es-MX" dirty="0"/>
              <a:t>Factors</a:t>
            </a:r>
          </a:p>
          <a:p>
            <a:r>
              <a:rPr lang="en-US" altLang="es-MX" dirty="0"/>
              <a:t>Lists</a:t>
            </a:r>
          </a:p>
          <a:p>
            <a:r>
              <a:rPr lang="en-US" altLang="es-MX" dirty="0" err="1"/>
              <a:t>Dataframes</a:t>
            </a:r>
            <a:endParaRPr lang="en-US" altLang="es-MX" dirty="0"/>
          </a:p>
          <a:p>
            <a:pPr>
              <a:buFontTx/>
              <a:buNone/>
            </a:pPr>
            <a:endParaRPr lang="en-US" altLang="es-MX" i="1" dirty="0"/>
          </a:p>
          <a:p>
            <a:pPr>
              <a:buFontTx/>
              <a:buNone/>
            </a:pPr>
            <a:r>
              <a:rPr lang="en-US" altLang="es-MX" i="1" dirty="0"/>
              <a:t>We’ll talk about them later in the </a:t>
            </a:r>
            <a:r>
              <a:rPr lang="en-US" altLang="es-MX" i="1" dirty="0" smtClean="0"/>
              <a:t>course</a:t>
            </a:r>
            <a:endParaRPr lang="en-US" altLang="es-MX" dirty="0"/>
          </a:p>
        </p:txBody>
      </p:sp>
    </p:spTree>
    <p:extLst>
      <p:ext uri="{BB962C8B-B14F-4D97-AF65-F5344CB8AC3E}">
        <p14:creationId xmlns:p14="http://schemas.microsoft.com/office/powerpoint/2010/main" val="35579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Importing/Exporting Data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s-MX" sz="2400" dirty="0"/>
              <a:t>Importing data</a:t>
            </a:r>
          </a:p>
          <a:p>
            <a:pPr lvl="1">
              <a:lnSpc>
                <a:spcPct val="90000"/>
              </a:lnSpc>
            </a:pPr>
            <a:r>
              <a:rPr lang="en-US" altLang="es-MX" sz="2000" dirty="0"/>
              <a:t>R can import data from other applications</a:t>
            </a:r>
          </a:p>
          <a:p>
            <a:pPr lvl="1">
              <a:lnSpc>
                <a:spcPct val="90000"/>
              </a:lnSpc>
            </a:pPr>
            <a:r>
              <a:rPr lang="en-US" altLang="es-MX" sz="2000" dirty="0"/>
              <a:t>Packages are available to import microarray data, Excel spreadsheets etc.</a:t>
            </a:r>
          </a:p>
          <a:p>
            <a:pPr lvl="1">
              <a:lnSpc>
                <a:spcPct val="90000"/>
              </a:lnSpc>
            </a:pPr>
            <a:r>
              <a:rPr lang="en-US" altLang="es-MX" sz="2000" dirty="0"/>
              <a:t>The easiest way is to import tab delimited files</a:t>
            </a:r>
            <a:endParaRPr lang="en-US" altLang="es-MX" sz="2000" baseline="30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s-MX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&gt; </a:t>
            </a:r>
            <a:r>
              <a:rPr lang="en-US" altLang="es-MX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my.data</a:t>
            </a:r>
            <a:r>
              <a:rPr lang="en-US" altLang="es-MX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&lt;-</a:t>
            </a:r>
            <a:r>
              <a:rPr lang="pt-BR" altLang="es-MX" sz="2000" dirty="0">
                <a:solidFill>
                  <a:srgbClr val="FF0000"/>
                </a:solidFill>
                <a:latin typeface="Courier New" panose="02070309020205020404" pitchFamily="49" charset="0"/>
              </a:rPr>
              <a:t>read.table("file",sep=",") </a:t>
            </a:r>
            <a:r>
              <a:rPr lang="en-US" altLang="es-MX" sz="2000" dirty="0"/>
              <a:t>*</a:t>
            </a:r>
            <a:r>
              <a:rPr lang="en-US" altLang="es-MX" sz="2000" baseline="300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s-MX" sz="2000" baseline="30000" dirty="0"/>
              <a:t>	</a:t>
            </a:r>
            <a:r>
              <a:rPr lang="fr-FR" altLang="es-MX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&gt; </a:t>
            </a:r>
            <a:r>
              <a:rPr lang="fr-FR" altLang="es-MX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SimpleData</a:t>
            </a:r>
            <a:r>
              <a:rPr lang="fr-FR" altLang="es-MX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&lt;- </a:t>
            </a:r>
            <a:r>
              <a:rPr lang="fr-FR" altLang="es-MX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read.table</a:t>
            </a:r>
            <a:r>
              <a:rPr lang="fr-FR" altLang="es-MX" sz="2000" dirty="0">
                <a:solidFill>
                  <a:srgbClr val="FF0000"/>
                </a:solidFill>
                <a:latin typeface="Courier New" panose="02070309020205020404" pitchFamily="49" charset="0"/>
              </a:rPr>
              <a:t>(file = "http://eh3.uc.edu/SimpleData.txt", header = TRUE, </a:t>
            </a:r>
            <a:r>
              <a:rPr lang="fr-FR" altLang="es-MX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quote</a:t>
            </a:r>
            <a:r>
              <a:rPr lang="fr-FR" altLang="es-MX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= "", sep = "\t", </a:t>
            </a:r>
            <a:r>
              <a:rPr lang="fr-FR" altLang="es-MX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comment.char</a:t>
            </a:r>
            <a:r>
              <a:rPr lang="fr-FR" altLang="es-MX" sz="2000" dirty="0">
                <a:solidFill>
                  <a:srgbClr val="FF0000"/>
                </a:solidFill>
                <a:latin typeface="Courier New" panose="02070309020205020404" pitchFamily="49" charset="0"/>
              </a:rPr>
              <a:t>="")</a:t>
            </a:r>
            <a:endParaRPr lang="en-US" altLang="es-MX" sz="2000" dirty="0"/>
          </a:p>
          <a:p>
            <a:pPr>
              <a:lnSpc>
                <a:spcPct val="90000"/>
              </a:lnSpc>
            </a:pPr>
            <a:r>
              <a:rPr lang="en-US" altLang="es-MX" sz="2400" dirty="0"/>
              <a:t>Exporting data</a:t>
            </a:r>
          </a:p>
          <a:p>
            <a:pPr lvl="1">
              <a:lnSpc>
                <a:spcPct val="90000"/>
              </a:lnSpc>
            </a:pPr>
            <a:r>
              <a:rPr lang="en-US" altLang="es-MX" sz="2000" dirty="0"/>
              <a:t>R can also export data in various formats</a:t>
            </a:r>
          </a:p>
          <a:p>
            <a:pPr lvl="1">
              <a:lnSpc>
                <a:spcPct val="90000"/>
              </a:lnSpc>
            </a:pPr>
            <a:r>
              <a:rPr lang="en-US" altLang="es-MX" sz="2000" dirty="0"/>
              <a:t>Tab delimited is the most common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s-MX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&gt; write</a:t>
            </a:r>
            <a:r>
              <a:rPr lang="pt-BR" altLang="es-MX" sz="2000" dirty="0">
                <a:solidFill>
                  <a:srgbClr val="FF0000"/>
                </a:solidFill>
                <a:latin typeface="Courier New" panose="02070309020205020404" pitchFamily="49" charset="0"/>
              </a:rPr>
              <a:t>.table(x, "filename") </a:t>
            </a:r>
            <a:r>
              <a:rPr lang="en-US" altLang="es-MX" sz="2000" dirty="0" smtClean="0"/>
              <a:t>*</a:t>
            </a:r>
            <a:r>
              <a:rPr lang="en-US" altLang="es-MX" sz="2000" baseline="30000" dirty="0" smtClean="0"/>
              <a:t>)</a:t>
            </a:r>
            <a:endParaRPr lang="en-US" altLang="es-MX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30897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Analyzing/Summarizing data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s-MX" dirty="0"/>
              <a:t>First, let’s take a look…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SimpleData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[1:10,]</a:t>
            </a:r>
            <a:endParaRPr lang="en-US" altLang="es-MX" dirty="0"/>
          </a:p>
          <a:p>
            <a:pPr>
              <a:lnSpc>
                <a:spcPct val="90000"/>
              </a:lnSpc>
            </a:pPr>
            <a:r>
              <a:rPr lang="en-US" altLang="es-MX" dirty="0"/>
              <a:t>Mean, Variance, Standard deviation, etc.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mean(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SimpleData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[,3])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mean(log(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SimpleData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[,3]))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var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SimpleData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[,4])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sd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SimpleData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[,3])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cor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SimpleData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[,3:4])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/>
              <a:t>	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&gt; 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colMeans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SimpleData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[3:14])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6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Plotting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s-MX" dirty="0"/>
              <a:t>Scatter plot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plot(log(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SimpleData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[,"C1"]), log(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SimpleData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[,"W1"]), 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xlab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 = "channel 1", 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ylab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 = "channel 2")</a:t>
            </a:r>
            <a:endParaRPr lang="en-US" altLang="es-MX" dirty="0"/>
          </a:p>
          <a:p>
            <a:pPr>
              <a:lnSpc>
                <a:spcPct val="80000"/>
              </a:lnSpc>
            </a:pPr>
            <a:r>
              <a:rPr lang="en-US" altLang="es-MX" dirty="0"/>
              <a:t>Histogram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hist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(log(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SimpleData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[,7]))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hist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(log(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SimpleData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[,7]),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nclass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 = 50, main = "Histogram of W3 (on log scale)")</a:t>
            </a:r>
            <a:endParaRPr lang="en-US" altLang="es-MX" dirty="0"/>
          </a:p>
          <a:p>
            <a:pPr>
              <a:lnSpc>
                <a:spcPct val="80000"/>
              </a:lnSpc>
            </a:pPr>
            <a:r>
              <a:rPr lang="en-US" altLang="es-MX" dirty="0"/>
              <a:t>Boxplot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/>
              <a:t>	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&gt; boxplot(log(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SimpleData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[,3:14]))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boxplot(log(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SimpleData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[,3:14]), outline = F, 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boxwex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 = 0.5, col = 3, main = "Boxplot of 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SimpleData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")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44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Getting help… and quitting 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s-MX" dirty="0"/>
              <a:t>Getting information about a specific command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/>
              <a:t>	 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&gt; help(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rnorm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s-MX" dirty="0"/>
              <a:t>	 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&gt; ?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rnorm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endParaRPr lang="en-US" altLang="es-MX" dirty="0"/>
          </a:p>
          <a:p>
            <a:pPr>
              <a:lnSpc>
                <a:spcPct val="90000"/>
              </a:lnSpc>
            </a:pPr>
            <a:r>
              <a:rPr lang="en-US" altLang="es-MX" dirty="0"/>
              <a:t>Finding functions related to a key word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help.search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("boxplot") 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Starting the R installation help pages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help.start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Quitting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q()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43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CDMX</a:t>
            </a:r>
          </a:p>
          <a:p>
            <a:r>
              <a:rPr lang="es-MX" dirty="0" err="1" smtClean="0"/>
              <a:t>Hector</a:t>
            </a:r>
            <a:r>
              <a:rPr lang="es-MX" dirty="0" smtClean="0"/>
              <a:t> Luna</a:t>
            </a:r>
          </a:p>
          <a:p>
            <a:r>
              <a:rPr lang="es-MX" dirty="0" err="1" smtClean="0"/>
              <a:t>Adan</a:t>
            </a:r>
            <a:r>
              <a:rPr lang="es-MX" dirty="0" smtClean="0"/>
              <a:t> Molina</a:t>
            </a:r>
          </a:p>
          <a:p>
            <a:r>
              <a:rPr lang="es-MX" dirty="0" smtClean="0"/>
              <a:t>Juan </a:t>
            </a:r>
            <a:r>
              <a:rPr lang="es-MX" dirty="0" err="1" smtClean="0"/>
              <a:t>Jesus</a:t>
            </a:r>
            <a:r>
              <a:rPr lang="es-MX" dirty="0" smtClean="0"/>
              <a:t> Rocha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74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s-MX" dirty="0"/>
              <a:t>History of R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Getting started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R as a calculator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Data types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Missing values</a:t>
            </a:r>
          </a:p>
          <a:p>
            <a:pPr>
              <a:lnSpc>
                <a:spcPct val="90000"/>
              </a:lnSpc>
            </a:pPr>
            <a:r>
              <a:rPr lang="en-US" altLang="es-MX" dirty="0" err="1"/>
              <a:t>Subsetting</a:t>
            </a:r>
            <a:endParaRPr lang="en-US" altLang="es-MX" dirty="0"/>
          </a:p>
          <a:p>
            <a:pPr>
              <a:lnSpc>
                <a:spcPct val="90000"/>
              </a:lnSpc>
            </a:pPr>
            <a:r>
              <a:rPr lang="en-US" altLang="es-MX" dirty="0"/>
              <a:t>Importing/Exporting data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Plotting and Summarizing data</a:t>
            </a:r>
          </a:p>
          <a:p>
            <a:pPr>
              <a:lnSpc>
                <a:spcPct val="90000"/>
              </a:lnSpc>
            </a:pPr>
            <a:r>
              <a:rPr lang="en-US" altLang="es-MX" dirty="0" smtClean="0"/>
              <a:t>Resources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of 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s-MX" dirty="0"/>
              <a:t>Statistical programming language S developed at Bell Labs since 1976 (at the same time as UNIX)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Intended to interactively support research and data analysis projects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Exclusively licensed to Insightful (“S-Plus”)</a:t>
            </a:r>
            <a:endParaRPr lang="en-US" altLang="es-MX" sz="2200" dirty="0"/>
          </a:p>
          <a:p>
            <a:pPr>
              <a:lnSpc>
                <a:spcPct val="90000"/>
              </a:lnSpc>
            </a:pPr>
            <a:r>
              <a:rPr lang="en-US" altLang="es-MX" dirty="0"/>
              <a:t>R: Open source platform similar to S developed by R. Gentleman and R. </a:t>
            </a:r>
            <a:r>
              <a:rPr lang="en-US" altLang="es-MX" dirty="0" err="1"/>
              <a:t>Ihaka</a:t>
            </a:r>
            <a:r>
              <a:rPr lang="en-US" altLang="es-MX" dirty="0"/>
              <a:t> (U of Auckland, NZ) during the 1990s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Since 1997: international “R-core” developing team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Updated versions available every couple months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What R is and what it is not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s-MX" dirty="0"/>
              <a:t>R is</a:t>
            </a:r>
          </a:p>
          <a:p>
            <a:pPr lvl="1">
              <a:lnSpc>
                <a:spcPct val="90000"/>
              </a:lnSpc>
            </a:pPr>
            <a:r>
              <a:rPr lang="en-US" altLang="es-MX" sz="2400" dirty="0"/>
              <a:t>a programming language</a:t>
            </a:r>
          </a:p>
          <a:p>
            <a:pPr lvl="1">
              <a:lnSpc>
                <a:spcPct val="90000"/>
              </a:lnSpc>
            </a:pPr>
            <a:r>
              <a:rPr lang="en-US" altLang="es-MX" sz="2400" dirty="0"/>
              <a:t>a statistical package</a:t>
            </a:r>
          </a:p>
          <a:p>
            <a:pPr lvl="1">
              <a:lnSpc>
                <a:spcPct val="90000"/>
              </a:lnSpc>
            </a:pPr>
            <a:r>
              <a:rPr lang="en-US" altLang="es-MX" sz="2400" dirty="0"/>
              <a:t>an interpreter</a:t>
            </a:r>
          </a:p>
          <a:p>
            <a:pPr lvl="1">
              <a:lnSpc>
                <a:spcPct val="90000"/>
              </a:lnSpc>
            </a:pPr>
            <a:r>
              <a:rPr lang="en-US" altLang="es-MX" sz="2400" dirty="0"/>
              <a:t>Open Source</a:t>
            </a:r>
          </a:p>
          <a:p>
            <a:pPr>
              <a:lnSpc>
                <a:spcPct val="90000"/>
              </a:lnSpc>
            </a:pPr>
            <a:r>
              <a:rPr lang="en-US" altLang="es-MX" dirty="0"/>
              <a:t>R is not</a:t>
            </a:r>
          </a:p>
          <a:p>
            <a:pPr lvl="1">
              <a:lnSpc>
                <a:spcPct val="90000"/>
              </a:lnSpc>
            </a:pPr>
            <a:r>
              <a:rPr lang="en-US" altLang="es-MX" sz="2400" dirty="0"/>
              <a:t>a database</a:t>
            </a:r>
          </a:p>
          <a:p>
            <a:pPr lvl="1">
              <a:lnSpc>
                <a:spcPct val="90000"/>
              </a:lnSpc>
            </a:pPr>
            <a:r>
              <a:rPr lang="en-US" altLang="es-MX" sz="2400" dirty="0"/>
              <a:t>a collection of “black boxes” </a:t>
            </a:r>
          </a:p>
          <a:p>
            <a:pPr lvl="1">
              <a:lnSpc>
                <a:spcPct val="90000"/>
              </a:lnSpc>
            </a:pPr>
            <a:r>
              <a:rPr lang="en-US" altLang="es-MX" sz="2400" dirty="0"/>
              <a:t>a spreadsheet software package</a:t>
            </a:r>
          </a:p>
          <a:p>
            <a:pPr lvl="1">
              <a:lnSpc>
                <a:spcPct val="90000"/>
              </a:lnSpc>
            </a:pPr>
            <a:r>
              <a:rPr lang="en-US" altLang="es-MX" sz="2400" dirty="0"/>
              <a:t>commercially </a:t>
            </a:r>
            <a:r>
              <a:rPr lang="en-US" altLang="es-MX" sz="2400" dirty="0" smtClean="0"/>
              <a:t>supported</a:t>
            </a:r>
            <a:endParaRPr lang="en-US" altLang="es-MX" sz="2400" dirty="0"/>
          </a:p>
        </p:txBody>
      </p:sp>
    </p:spTree>
    <p:extLst>
      <p:ext uri="{BB962C8B-B14F-4D97-AF65-F5344CB8AC3E}">
        <p14:creationId xmlns:p14="http://schemas.microsoft.com/office/powerpoint/2010/main" val="3412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started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09600" indent="-609600"/>
            <a:r>
              <a:rPr lang="en-US" altLang="es-MX" dirty="0"/>
              <a:t>To obtain and install R on your computer</a:t>
            </a:r>
          </a:p>
          <a:p>
            <a:pPr marL="1455738" lvl="1" indent="-533400">
              <a:buFontTx/>
              <a:buAutoNum type="arabicParenR"/>
            </a:pPr>
            <a:r>
              <a:rPr lang="en-US" altLang="es-MX" sz="2400" dirty="0"/>
              <a:t>Go to </a:t>
            </a:r>
            <a:r>
              <a:rPr lang="en-US" altLang="es-MX" sz="2400" dirty="0">
                <a:hlinkClick r:id="rId2"/>
              </a:rPr>
              <a:t>http://cran.r-project.org/mirrors.html</a:t>
            </a:r>
            <a:r>
              <a:rPr lang="en-US" altLang="es-MX" sz="2400" dirty="0"/>
              <a:t> to choose a mirror near you</a:t>
            </a:r>
          </a:p>
          <a:p>
            <a:pPr marL="1455738" lvl="1" indent="-533400">
              <a:buFontTx/>
              <a:buAutoNum type="arabicParenR"/>
            </a:pPr>
            <a:r>
              <a:rPr lang="en-US" altLang="es-MX" sz="2400" dirty="0"/>
              <a:t>Click on your favorite operating system (Linux, Mac, or Windows)</a:t>
            </a:r>
          </a:p>
          <a:p>
            <a:pPr marL="1455738" lvl="1" indent="-533400">
              <a:buFontTx/>
              <a:buAutoNum type="arabicParenR"/>
            </a:pPr>
            <a:r>
              <a:rPr lang="en-US" altLang="es-MX" sz="2400" dirty="0"/>
              <a:t>Download and install the “base”</a:t>
            </a:r>
          </a:p>
          <a:p>
            <a:pPr marL="609600" indent="-609600"/>
            <a:r>
              <a:rPr lang="en-US" altLang="es-MX" dirty="0"/>
              <a:t>To install additional packages</a:t>
            </a:r>
          </a:p>
          <a:p>
            <a:pPr marL="1455738" lvl="1" indent="-533400">
              <a:buFontTx/>
              <a:buAutoNum type="arabicParenR"/>
            </a:pPr>
            <a:r>
              <a:rPr lang="en-US" altLang="es-MX" sz="2400" dirty="0"/>
              <a:t>Start R on your computer</a:t>
            </a:r>
          </a:p>
          <a:p>
            <a:pPr marL="1455738" lvl="1" indent="-533400">
              <a:buFontTx/>
              <a:buAutoNum type="arabicParenR"/>
            </a:pPr>
            <a:r>
              <a:rPr lang="en-US" altLang="es-MX" sz="2400" dirty="0"/>
              <a:t>Choose the appropriate item from the “Packages” menu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574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 dirty="0"/>
              <a:t>R as a calculator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s-MX" dirty="0"/>
              <a:t>R can be used as a calculator: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5 + (6 + 7) * pi^2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133.3049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log(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exp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(1))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log(1000, 10)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sin(pi/3)^2 + cos(pi/3)^2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Sin(pi/3)^2 + cos(pi/3)^2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Error: couldn't find function "Sin</a:t>
            </a:r>
            <a:r>
              <a:rPr lang="en-US" altLang="es-MX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endParaRPr lang="en-US" altLang="es-MX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600" y="205979"/>
            <a:ext cx="5029200" cy="857250"/>
          </a:xfrm>
        </p:spPr>
        <p:txBody>
          <a:bodyPr>
            <a:normAutofit/>
          </a:bodyPr>
          <a:lstStyle/>
          <a:p>
            <a:r>
              <a:rPr lang="en-US" altLang="es-MX" sz="3600" dirty="0"/>
              <a:t>Basic (atomic) data types</a:t>
            </a:r>
            <a:endParaRPr lang="es-MX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300510"/>
            <a:ext cx="4038600" cy="33944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s-MX" dirty="0">
                <a:solidFill>
                  <a:schemeClr val="bg1"/>
                </a:solidFill>
              </a:rPr>
              <a:t>Logical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x &lt;- T; y &lt;- 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x; 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[1] TRUE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FALSE</a:t>
            </a:r>
          </a:p>
          <a:p>
            <a:pPr>
              <a:lnSpc>
                <a:spcPct val="90000"/>
              </a:lnSpc>
            </a:pPr>
            <a:r>
              <a:rPr lang="en-US" altLang="es-MX" dirty="0">
                <a:solidFill>
                  <a:schemeClr val="bg1"/>
                </a:solidFill>
              </a:rPr>
              <a:t>Numerical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pt-BR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&gt; a &lt;- 5; b &lt;- sqrt(2)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pt-BR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&gt; a; 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1.414214</a:t>
            </a:r>
            <a:endParaRPr lang="en-US" altLang="es-MX" i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311661"/>
            <a:ext cx="4038600" cy="33944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s-MX" dirty="0">
                <a:solidFill>
                  <a:schemeClr val="bg1"/>
                </a:solidFill>
              </a:rPr>
              <a:t>Character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</a:t>
            </a:r>
            <a:r>
              <a:rPr lang="pt-BR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 a &lt;- "1"; b &lt;- 1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a; b</a:t>
            </a:r>
            <a:endParaRPr lang="en-US" altLang="es-MX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[1] "1"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a &lt;- "character"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b &lt;- "a"; c &lt;-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a; b;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"character"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"a"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"character</a:t>
            </a:r>
            <a:r>
              <a:rPr lang="en-US" altLang="es-MX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endParaRPr lang="en-US" altLang="es-MX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5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Vector, Matrices, </a:t>
            </a:r>
            <a:r>
              <a:rPr lang="es-MX" dirty="0" err="1" smtClean="0"/>
              <a:t>Arrays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s-MX" sz="2400" dirty="0"/>
              <a:t>Vector</a:t>
            </a:r>
          </a:p>
          <a:p>
            <a:pPr lvl="1">
              <a:lnSpc>
                <a:spcPct val="90000"/>
              </a:lnSpc>
            </a:pPr>
            <a:r>
              <a:rPr lang="en-US" altLang="es-MX" sz="2000" dirty="0"/>
              <a:t>Ordered collection of data of the same data type</a:t>
            </a:r>
          </a:p>
          <a:p>
            <a:pPr lvl="1">
              <a:lnSpc>
                <a:spcPct val="90000"/>
              </a:lnSpc>
            </a:pPr>
            <a:r>
              <a:rPr lang="en-US" altLang="es-MX" sz="2000" dirty="0"/>
              <a:t>Example: </a:t>
            </a:r>
          </a:p>
          <a:p>
            <a:pPr lvl="2">
              <a:lnSpc>
                <a:spcPct val="90000"/>
              </a:lnSpc>
            </a:pPr>
            <a:r>
              <a:rPr lang="en-US" altLang="es-MX" sz="1800" dirty="0"/>
              <a:t>last names of all students in this class</a:t>
            </a:r>
          </a:p>
          <a:p>
            <a:pPr lvl="2">
              <a:lnSpc>
                <a:spcPct val="90000"/>
              </a:lnSpc>
            </a:pPr>
            <a:r>
              <a:rPr lang="en-US" altLang="es-MX" sz="1800" dirty="0"/>
              <a:t>Mean intensities of all genes on an oligonucleotide microarray</a:t>
            </a:r>
          </a:p>
          <a:p>
            <a:pPr lvl="1">
              <a:lnSpc>
                <a:spcPct val="90000"/>
              </a:lnSpc>
            </a:pPr>
            <a:r>
              <a:rPr lang="en-US" altLang="es-MX" sz="2000" dirty="0"/>
              <a:t>In R, single number is a vector of length 1</a:t>
            </a:r>
          </a:p>
          <a:p>
            <a:pPr>
              <a:lnSpc>
                <a:spcPct val="90000"/>
              </a:lnSpc>
            </a:pPr>
            <a:r>
              <a:rPr lang="en-US" altLang="es-MX" sz="2400" dirty="0"/>
              <a:t>Matrix</a:t>
            </a:r>
          </a:p>
          <a:p>
            <a:pPr lvl="1">
              <a:lnSpc>
                <a:spcPct val="90000"/>
              </a:lnSpc>
            </a:pPr>
            <a:r>
              <a:rPr lang="en-US" altLang="es-MX" sz="2000" dirty="0"/>
              <a:t>Rectangular table of data of the same type</a:t>
            </a:r>
          </a:p>
          <a:p>
            <a:pPr lvl="1">
              <a:lnSpc>
                <a:spcPct val="90000"/>
              </a:lnSpc>
            </a:pPr>
            <a:r>
              <a:rPr lang="en-US" altLang="es-MX" sz="2000" dirty="0"/>
              <a:t>Example</a:t>
            </a:r>
          </a:p>
          <a:p>
            <a:pPr lvl="2">
              <a:lnSpc>
                <a:spcPct val="90000"/>
              </a:lnSpc>
            </a:pPr>
            <a:r>
              <a:rPr lang="en-US" altLang="es-MX" sz="1800" dirty="0"/>
              <a:t>Mean intensities of all genes measured during a microarray experiment</a:t>
            </a:r>
          </a:p>
          <a:p>
            <a:pPr>
              <a:lnSpc>
                <a:spcPct val="90000"/>
              </a:lnSpc>
            </a:pPr>
            <a:r>
              <a:rPr lang="en-US" altLang="es-MX" sz="2400" dirty="0"/>
              <a:t>Array</a:t>
            </a:r>
          </a:p>
          <a:p>
            <a:pPr lvl="1">
              <a:lnSpc>
                <a:spcPct val="90000"/>
              </a:lnSpc>
            </a:pPr>
            <a:r>
              <a:rPr lang="en-US" altLang="es-MX" sz="2000" dirty="0"/>
              <a:t>Higher dimensional </a:t>
            </a:r>
            <a:r>
              <a:rPr lang="en-US" altLang="es-MX" sz="2000" dirty="0" smtClean="0"/>
              <a:t>matrix</a:t>
            </a:r>
            <a:endParaRPr lang="en-US" altLang="es-MX" sz="2000" dirty="0"/>
          </a:p>
        </p:txBody>
      </p:sp>
    </p:spTree>
    <p:extLst>
      <p:ext uri="{BB962C8B-B14F-4D97-AF65-F5344CB8AC3E}">
        <p14:creationId xmlns:p14="http://schemas.microsoft.com/office/powerpoint/2010/main" val="21618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Vector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s-MX" dirty="0"/>
              <a:t>Vector: Ordered collection of data of the same data type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x &lt;- c(5.2, 1.7, 6.3)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log(x)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1.6486586 0.5306283 1.8405496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y &lt;- 1:5</a:t>
            </a:r>
            <a:endParaRPr lang="en-US" altLang="es-MX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z &lt;- </a:t>
            </a:r>
            <a:r>
              <a:rPr lang="en-US" altLang="es-MX" dirty="0" err="1">
                <a:solidFill>
                  <a:srgbClr val="FF0000"/>
                </a:solidFill>
                <a:latin typeface="Courier New" panose="02070309020205020404" pitchFamily="49" charset="0"/>
              </a:rPr>
              <a:t>seq</a:t>
            </a: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(1, 1.4, by = 0.1)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y + z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2.0 3.1 4.2 5.3 6.4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length(y)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rgbClr val="FF0000"/>
                </a:solidFill>
                <a:latin typeface="Courier New" panose="02070309020205020404" pitchFamily="49" charset="0"/>
              </a:rPr>
              <a:t>	&gt; mean(y + 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s-MX" dirty="0">
                <a:solidFill>
                  <a:schemeClr val="accent2"/>
                </a:solidFill>
                <a:latin typeface="Courier New" panose="02070309020205020404" pitchFamily="49" charset="0"/>
              </a:rPr>
              <a:t>	[1] 4.2</a:t>
            </a:r>
            <a:endParaRPr lang="en-US" alt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751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Microsoft Office PowerPoint</Application>
  <PresentationFormat>On-screen Show (16:9)</PresentationFormat>
  <Paragraphs>191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Introduction to  computer programming</vt:lpstr>
      <vt:lpstr>Overview</vt:lpstr>
      <vt:lpstr>History of R</vt:lpstr>
      <vt:lpstr>What R is and what it is not</vt:lpstr>
      <vt:lpstr>Getting started</vt:lpstr>
      <vt:lpstr>R as a calculator</vt:lpstr>
      <vt:lpstr>Basic (atomic) data types</vt:lpstr>
      <vt:lpstr>Vector, Matrices, Arrays</vt:lpstr>
      <vt:lpstr>Vector</vt:lpstr>
      <vt:lpstr>Matrices</vt:lpstr>
      <vt:lpstr>Missing values</vt:lpstr>
      <vt:lpstr>Subsetting</vt:lpstr>
      <vt:lpstr>Other Objects and Data Types</vt:lpstr>
      <vt:lpstr>Importing/Exporting Data</vt:lpstr>
      <vt:lpstr>Analyzing/Summarizing data</vt:lpstr>
      <vt:lpstr>Plotting</vt:lpstr>
      <vt:lpstr>Getting help… and quitting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2020-02-14T20:26:34Z</dcterms:modified>
</cp:coreProperties>
</file>