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8.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0.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9" r:id="rId3"/>
    <p:sldMasterId id="2147483682" r:id="rId4"/>
    <p:sldMasterId id="2147483689" r:id="rId5"/>
    <p:sldMasterId id="2147483695" r:id="rId6"/>
    <p:sldMasterId id="2147483703" r:id="rId7"/>
    <p:sldMasterId id="2147483711" r:id="rId8"/>
    <p:sldMasterId id="2147483718" r:id="rId9"/>
    <p:sldMasterId id="2147483725" r:id="rId10"/>
    <p:sldMasterId id="2147483735" r:id="rId11"/>
  </p:sldMasterIdLst>
  <p:sldIdLst>
    <p:sldId id="256" r:id="rId12"/>
    <p:sldId id="257" r:id="rId13"/>
    <p:sldId id="285"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8" r:id="rId30"/>
    <p:sldId id="279" r:id="rId31"/>
    <p:sldId id="281" r:id="rId32"/>
    <p:sldId id="283" r:id="rId33"/>
    <p:sldId id="284" r:id="rId34"/>
    <p:sldId id="277"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Sheet1!$C$5</c:f>
              <c:strCache>
                <c:ptCount val="1"/>
                <c:pt idx="0">
                  <c:v>exp(x)</c:v>
                </c:pt>
              </c:strCache>
            </c:strRef>
          </c:tx>
          <c:spPr>
            <a:ln w="38100" cap="rnd">
              <a:solidFill>
                <a:srgbClr val="002060"/>
              </a:solidFill>
              <a:prstDash val="sysDash"/>
              <a:round/>
            </a:ln>
            <a:effectLst/>
          </c:spPr>
          <c:marker>
            <c:symbol val="none"/>
          </c:marker>
          <c:xVal>
            <c:numRef>
              <c:f>Sheet1!$B$6:$B$35</c:f>
              <c:numCache>
                <c:formatCode>General</c:formatCode>
                <c:ptCount val="30"/>
                <c:pt idx="0">
                  <c:v>-5</c:v>
                </c:pt>
                <c:pt idx="1">
                  <c:v>-4.75</c:v>
                </c:pt>
                <c:pt idx="2">
                  <c:v>-4.5</c:v>
                </c:pt>
                <c:pt idx="3">
                  <c:v>-4.25</c:v>
                </c:pt>
                <c:pt idx="4">
                  <c:v>-4</c:v>
                </c:pt>
                <c:pt idx="5">
                  <c:v>-3.75</c:v>
                </c:pt>
                <c:pt idx="6">
                  <c:v>-3.5</c:v>
                </c:pt>
                <c:pt idx="7">
                  <c:v>-3.25</c:v>
                </c:pt>
                <c:pt idx="8">
                  <c:v>-3</c:v>
                </c:pt>
                <c:pt idx="9">
                  <c:v>-2.75</c:v>
                </c:pt>
                <c:pt idx="10">
                  <c:v>-2.5</c:v>
                </c:pt>
                <c:pt idx="11">
                  <c:v>-2.25</c:v>
                </c:pt>
                <c:pt idx="12">
                  <c:v>-2</c:v>
                </c:pt>
                <c:pt idx="13">
                  <c:v>-1.75</c:v>
                </c:pt>
                <c:pt idx="14">
                  <c:v>-1.5</c:v>
                </c:pt>
                <c:pt idx="15">
                  <c:v>-1.25</c:v>
                </c:pt>
                <c:pt idx="16">
                  <c:v>-1</c:v>
                </c:pt>
                <c:pt idx="17">
                  <c:v>-0.75</c:v>
                </c:pt>
                <c:pt idx="18">
                  <c:v>-0.5</c:v>
                </c:pt>
                <c:pt idx="19">
                  <c:v>-0.25</c:v>
                </c:pt>
                <c:pt idx="20">
                  <c:v>0</c:v>
                </c:pt>
                <c:pt idx="21">
                  <c:v>0.25</c:v>
                </c:pt>
                <c:pt idx="22">
                  <c:v>0.5</c:v>
                </c:pt>
                <c:pt idx="23">
                  <c:v>0.75</c:v>
                </c:pt>
                <c:pt idx="24">
                  <c:v>1</c:v>
                </c:pt>
                <c:pt idx="25">
                  <c:v>1.25</c:v>
                </c:pt>
                <c:pt idx="26">
                  <c:v>1.5</c:v>
                </c:pt>
                <c:pt idx="27">
                  <c:v>1.75</c:v>
                </c:pt>
                <c:pt idx="28">
                  <c:v>2</c:v>
                </c:pt>
                <c:pt idx="29">
                  <c:v>2.25</c:v>
                </c:pt>
              </c:numCache>
            </c:numRef>
          </c:xVal>
          <c:yVal>
            <c:numRef>
              <c:f>Sheet1!$C$6:$C$35</c:f>
              <c:numCache>
                <c:formatCode>0</c:formatCode>
                <c:ptCount val="30"/>
                <c:pt idx="0">
                  <c:v>6.737946999085467E-3</c:v>
                </c:pt>
                <c:pt idx="1">
                  <c:v>8.6516952031206341E-3</c:v>
                </c:pt>
                <c:pt idx="2">
                  <c:v>1.1108996538242306E-2</c:v>
                </c:pt>
                <c:pt idx="3">
                  <c:v>1.4264233908999256E-2</c:v>
                </c:pt>
                <c:pt idx="4">
                  <c:v>1.8315638888734179E-2</c:v>
                </c:pt>
                <c:pt idx="5">
                  <c:v>2.3517745856009107E-2</c:v>
                </c:pt>
                <c:pt idx="6">
                  <c:v>3.0197383422318501E-2</c:v>
                </c:pt>
                <c:pt idx="7">
                  <c:v>3.8774207831722009E-2</c:v>
                </c:pt>
                <c:pt idx="8">
                  <c:v>4.9787068367863944E-2</c:v>
                </c:pt>
                <c:pt idx="9">
                  <c:v>6.392786120670757E-2</c:v>
                </c:pt>
                <c:pt idx="10">
                  <c:v>8.20849986238988E-2</c:v>
                </c:pt>
                <c:pt idx="11">
                  <c:v>0.10539922456186433</c:v>
                </c:pt>
                <c:pt idx="12">
                  <c:v>0.1353352832366127</c:v>
                </c:pt>
                <c:pt idx="13">
                  <c:v>0.17377394345044514</c:v>
                </c:pt>
                <c:pt idx="14">
                  <c:v>0.22313016014842982</c:v>
                </c:pt>
                <c:pt idx="15">
                  <c:v>0.28650479686019009</c:v>
                </c:pt>
                <c:pt idx="16">
                  <c:v>0.36787944117144233</c:v>
                </c:pt>
                <c:pt idx="17">
                  <c:v>0.47236655274101469</c:v>
                </c:pt>
                <c:pt idx="18">
                  <c:v>0.60653065971263342</c:v>
                </c:pt>
                <c:pt idx="19">
                  <c:v>0.77880078307140488</c:v>
                </c:pt>
                <c:pt idx="20">
                  <c:v>1</c:v>
                </c:pt>
                <c:pt idx="21">
                  <c:v>1.2840254166877414</c:v>
                </c:pt>
                <c:pt idx="22">
                  <c:v>1.6487212707001282</c:v>
                </c:pt>
                <c:pt idx="23">
                  <c:v>2.1170000166126748</c:v>
                </c:pt>
                <c:pt idx="24">
                  <c:v>2.7182818284590451</c:v>
                </c:pt>
                <c:pt idx="25">
                  <c:v>3.4903429574618414</c:v>
                </c:pt>
                <c:pt idx="26">
                  <c:v>4.4816890703380645</c:v>
                </c:pt>
                <c:pt idx="27">
                  <c:v>5.7546026760057307</c:v>
                </c:pt>
                <c:pt idx="28">
                  <c:v>7.3890560989306504</c:v>
                </c:pt>
                <c:pt idx="29">
                  <c:v>9.4877358363585262</c:v>
                </c:pt>
              </c:numCache>
            </c:numRef>
          </c:yVal>
          <c:smooth val="0"/>
          <c:extLst>
            <c:ext xmlns:c16="http://schemas.microsoft.com/office/drawing/2014/chart" uri="{C3380CC4-5D6E-409C-BE32-E72D297353CC}">
              <c16:uniqueId val="{00000000-5093-4EC0-BED4-AF3A3ECE53D8}"/>
            </c:ext>
          </c:extLst>
        </c:ser>
        <c:ser>
          <c:idx val="2"/>
          <c:order val="1"/>
          <c:tx>
            <c:v>T-1</c:v>
          </c:tx>
          <c:spPr>
            <a:ln w="28575" cap="rnd">
              <a:solidFill>
                <a:schemeClr val="accent3"/>
              </a:solidFill>
              <a:round/>
            </a:ln>
            <a:effectLst/>
          </c:spPr>
          <c:marker>
            <c:symbol val="none"/>
          </c:marker>
          <c:xVal>
            <c:numRef>
              <c:f>Sheet1!$B$6:$B$35</c:f>
              <c:numCache>
                <c:formatCode>General</c:formatCode>
                <c:ptCount val="30"/>
                <c:pt idx="0">
                  <c:v>-5</c:v>
                </c:pt>
                <c:pt idx="1">
                  <c:v>-4.75</c:v>
                </c:pt>
                <c:pt idx="2">
                  <c:v>-4.5</c:v>
                </c:pt>
                <c:pt idx="3">
                  <c:v>-4.25</c:v>
                </c:pt>
                <c:pt idx="4">
                  <c:v>-4</c:v>
                </c:pt>
                <c:pt idx="5">
                  <c:v>-3.75</c:v>
                </c:pt>
                <c:pt idx="6">
                  <c:v>-3.5</c:v>
                </c:pt>
                <c:pt idx="7">
                  <c:v>-3.25</c:v>
                </c:pt>
                <c:pt idx="8">
                  <c:v>-3</c:v>
                </c:pt>
                <c:pt idx="9">
                  <c:v>-2.75</c:v>
                </c:pt>
                <c:pt idx="10">
                  <c:v>-2.5</c:v>
                </c:pt>
                <c:pt idx="11">
                  <c:v>-2.25</c:v>
                </c:pt>
                <c:pt idx="12">
                  <c:v>-2</c:v>
                </c:pt>
                <c:pt idx="13">
                  <c:v>-1.75</c:v>
                </c:pt>
                <c:pt idx="14">
                  <c:v>-1.5</c:v>
                </c:pt>
                <c:pt idx="15">
                  <c:v>-1.25</c:v>
                </c:pt>
                <c:pt idx="16">
                  <c:v>-1</c:v>
                </c:pt>
                <c:pt idx="17">
                  <c:v>-0.75</c:v>
                </c:pt>
                <c:pt idx="18">
                  <c:v>-0.5</c:v>
                </c:pt>
                <c:pt idx="19">
                  <c:v>-0.25</c:v>
                </c:pt>
                <c:pt idx="20">
                  <c:v>0</c:v>
                </c:pt>
                <c:pt idx="21">
                  <c:v>0.25</c:v>
                </c:pt>
                <c:pt idx="22">
                  <c:v>0.5</c:v>
                </c:pt>
                <c:pt idx="23">
                  <c:v>0.75</c:v>
                </c:pt>
                <c:pt idx="24">
                  <c:v>1</c:v>
                </c:pt>
                <c:pt idx="25">
                  <c:v>1.25</c:v>
                </c:pt>
                <c:pt idx="26">
                  <c:v>1.5</c:v>
                </c:pt>
                <c:pt idx="27">
                  <c:v>1.75</c:v>
                </c:pt>
                <c:pt idx="28">
                  <c:v>2</c:v>
                </c:pt>
                <c:pt idx="29">
                  <c:v>2.25</c:v>
                </c:pt>
              </c:numCache>
            </c:numRef>
          </c:xVal>
          <c:yVal>
            <c:numRef>
              <c:f>Sheet1!$D$6:$D$35</c:f>
              <c:numCache>
                <c:formatCode>General</c:formatCode>
                <c:ptCount val="30"/>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numCache>
            </c:numRef>
          </c:yVal>
          <c:smooth val="0"/>
          <c:extLst>
            <c:ext xmlns:c16="http://schemas.microsoft.com/office/drawing/2014/chart" uri="{C3380CC4-5D6E-409C-BE32-E72D297353CC}">
              <c16:uniqueId val="{00000002-5093-4EC0-BED4-AF3A3ECE53D8}"/>
            </c:ext>
          </c:extLst>
        </c:ser>
        <c:dLbls>
          <c:showLegendKey val="0"/>
          <c:showVal val="0"/>
          <c:showCatName val="0"/>
          <c:showSerName val="0"/>
          <c:showPercent val="0"/>
          <c:showBubbleSize val="0"/>
        </c:dLbls>
        <c:axId val="1249557327"/>
        <c:axId val="1249551503"/>
      </c:scatterChart>
      <c:valAx>
        <c:axId val="1249557327"/>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s-MX"/>
          </a:p>
        </c:txPr>
        <c:crossAx val="1249551503"/>
        <c:crosses val="autoZero"/>
        <c:crossBetween val="midCat"/>
      </c:valAx>
      <c:valAx>
        <c:axId val="1249551503"/>
        <c:scaling>
          <c:orientation val="minMax"/>
        </c:scaling>
        <c:delete val="0"/>
        <c:axPos val="l"/>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s-MX"/>
          </a:p>
        </c:txPr>
        <c:crossAx val="1249557327"/>
        <c:crosses val="autoZero"/>
        <c:crossBetween val="midCat"/>
      </c:valAx>
      <c:spPr>
        <a:noFill/>
        <a:ln>
          <a:noFill/>
        </a:ln>
        <a:effectLst/>
      </c:spPr>
    </c:plotArea>
    <c:plotVisOnly val="1"/>
    <c:dispBlanksAs val="gap"/>
    <c:showDLblsOverMax val="0"/>
  </c:chart>
  <c:spPr>
    <a:noFill/>
    <a:ln>
      <a:noFill/>
    </a:ln>
    <a:effectLst/>
  </c:spPr>
  <c:txPr>
    <a:bodyPr/>
    <a:lstStyle/>
    <a:p>
      <a:pPr>
        <a:defRPr sz="1800">
          <a:solidFill>
            <a:schemeClr val="tx1">
              <a:lumMod val="95000"/>
              <a:lumOff val="5000"/>
            </a:schemeClr>
          </a:solidFill>
        </a:defRPr>
      </a:pPr>
      <a:endParaRPr lang="es-MX"/>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Sheet1!$C$5</c:f>
              <c:strCache>
                <c:ptCount val="1"/>
                <c:pt idx="0">
                  <c:v>exp(x)</c:v>
                </c:pt>
              </c:strCache>
            </c:strRef>
          </c:tx>
          <c:spPr>
            <a:ln w="38100" cap="rnd">
              <a:solidFill>
                <a:srgbClr val="002060"/>
              </a:solidFill>
              <a:prstDash val="sysDash"/>
              <a:round/>
            </a:ln>
            <a:effectLst/>
          </c:spPr>
          <c:marker>
            <c:symbol val="none"/>
          </c:marker>
          <c:xVal>
            <c:numRef>
              <c:f>Sheet1!$B$6:$B$35</c:f>
              <c:numCache>
                <c:formatCode>General</c:formatCode>
                <c:ptCount val="30"/>
                <c:pt idx="0">
                  <c:v>-5</c:v>
                </c:pt>
                <c:pt idx="1">
                  <c:v>-4.75</c:v>
                </c:pt>
                <c:pt idx="2">
                  <c:v>-4.5</c:v>
                </c:pt>
                <c:pt idx="3">
                  <c:v>-4.25</c:v>
                </c:pt>
                <c:pt idx="4">
                  <c:v>-4</c:v>
                </c:pt>
                <c:pt idx="5">
                  <c:v>-3.75</c:v>
                </c:pt>
                <c:pt idx="6">
                  <c:v>-3.5</c:v>
                </c:pt>
                <c:pt idx="7">
                  <c:v>-3.25</c:v>
                </c:pt>
                <c:pt idx="8">
                  <c:v>-3</c:v>
                </c:pt>
                <c:pt idx="9">
                  <c:v>-2.75</c:v>
                </c:pt>
                <c:pt idx="10">
                  <c:v>-2.5</c:v>
                </c:pt>
                <c:pt idx="11">
                  <c:v>-2.25</c:v>
                </c:pt>
                <c:pt idx="12">
                  <c:v>-2</c:v>
                </c:pt>
                <c:pt idx="13">
                  <c:v>-1.75</c:v>
                </c:pt>
                <c:pt idx="14">
                  <c:v>-1.5</c:v>
                </c:pt>
                <c:pt idx="15">
                  <c:v>-1.25</c:v>
                </c:pt>
                <c:pt idx="16">
                  <c:v>-1</c:v>
                </c:pt>
                <c:pt idx="17">
                  <c:v>-0.75</c:v>
                </c:pt>
                <c:pt idx="18">
                  <c:v>-0.5</c:v>
                </c:pt>
                <c:pt idx="19">
                  <c:v>-0.25</c:v>
                </c:pt>
                <c:pt idx="20">
                  <c:v>0</c:v>
                </c:pt>
                <c:pt idx="21">
                  <c:v>0.25</c:v>
                </c:pt>
                <c:pt idx="22">
                  <c:v>0.5</c:v>
                </c:pt>
                <c:pt idx="23">
                  <c:v>0.75</c:v>
                </c:pt>
                <c:pt idx="24">
                  <c:v>1</c:v>
                </c:pt>
                <c:pt idx="25">
                  <c:v>1.25</c:v>
                </c:pt>
                <c:pt idx="26">
                  <c:v>1.5</c:v>
                </c:pt>
                <c:pt idx="27">
                  <c:v>1.75</c:v>
                </c:pt>
                <c:pt idx="28">
                  <c:v>2</c:v>
                </c:pt>
                <c:pt idx="29">
                  <c:v>2.25</c:v>
                </c:pt>
              </c:numCache>
            </c:numRef>
          </c:xVal>
          <c:yVal>
            <c:numRef>
              <c:f>Sheet1!$C$6:$C$35</c:f>
              <c:numCache>
                <c:formatCode>0</c:formatCode>
                <c:ptCount val="30"/>
                <c:pt idx="0">
                  <c:v>6.737946999085467E-3</c:v>
                </c:pt>
                <c:pt idx="1">
                  <c:v>8.6516952031206341E-3</c:v>
                </c:pt>
                <c:pt idx="2">
                  <c:v>1.1108996538242306E-2</c:v>
                </c:pt>
                <c:pt idx="3">
                  <c:v>1.4264233908999256E-2</c:v>
                </c:pt>
                <c:pt idx="4">
                  <c:v>1.8315638888734179E-2</c:v>
                </c:pt>
                <c:pt idx="5">
                  <c:v>2.3517745856009107E-2</c:v>
                </c:pt>
                <c:pt idx="6">
                  <c:v>3.0197383422318501E-2</c:v>
                </c:pt>
                <c:pt idx="7">
                  <c:v>3.8774207831722009E-2</c:v>
                </c:pt>
                <c:pt idx="8">
                  <c:v>4.9787068367863944E-2</c:v>
                </c:pt>
                <c:pt idx="9">
                  <c:v>6.392786120670757E-2</c:v>
                </c:pt>
                <c:pt idx="10">
                  <c:v>8.20849986238988E-2</c:v>
                </c:pt>
                <c:pt idx="11">
                  <c:v>0.10539922456186433</c:v>
                </c:pt>
                <c:pt idx="12">
                  <c:v>0.1353352832366127</c:v>
                </c:pt>
                <c:pt idx="13">
                  <c:v>0.17377394345044514</c:v>
                </c:pt>
                <c:pt idx="14">
                  <c:v>0.22313016014842982</c:v>
                </c:pt>
                <c:pt idx="15">
                  <c:v>0.28650479686019009</c:v>
                </c:pt>
                <c:pt idx="16">
                  <c:v>0.36787944117144233</c:v>
                </c:pt>
                <c:pt idx="17">
                  <c:v>0.47236655274101469</c:v>
                </c:pt>
                <c:pt idx="18">
                  <c:v>0.60653065971263342</c:v>
                </c:pt>
                <c:pt idx="19">
                  <c:v>0.77880078307140488</c:v>
                </c:pt>
                <c:pt idx="20">
                  <c:v>1</c:v>
                </c:pt>
                <c:pt idx="21">
                  <c:v>1.2840254166877414</c:v>
                </c:pt>
                <c:pt idx="22">
                  <c:v>1.6487212707001282</c:v>
                </c:pt>
                <c:pt idx="23">
                  <c:v>2.1170000166126748</c:v>
                </c:pt>
                <c:pt idx="24">
                  <c:v>2.7182818284590451</c:v>
                </c:pt>
                <c:pt idx="25">
                  <c:v>3.4903429574618414</c:v>
                </c:pt>
                <c:pt idx="26">
                  <c:v>4.4816890703380645</c:v>
                </c:pt>
                <c:pt idx="27">
                  <c:v>5.7546026760057307</c:v>
                </c:pt>
                <c:pt idx="28">
                  <c:v>7.3890560989306504</c:v>
                </c:pt>
                <c:pt idx="29">
                  <c:v>9.4877358363585262</c:v>
                </c:pt>
              </c:numCache>
            </c:numRef>
          </c:yVal>
          <c:smooth val="0"/>
          <c:extLst>
            <c:ext xmlns:c16="http://schemas.microsoft.com/office/drawing/2014/chart" uri="{C3380CC4-5D6E-409C-BE32-E72D297353CC}">
              <c16:uniqueId val="{00000000-5093-4EC0-BED4-AF3A3ECE53D8}"/>
            </c:ext>
          </c:extLst>
        </c:ser>
        <c:ser>
          <c:idx val="3"/>
          <c:order val="1"/>
          <c:tx>
            <c:v>T-2</c:v>
          </c:tx>
          <c:spPr>
            <a:ln w="28575" cap="rnd">
              <a:solidFill>
                <a:schemeClr val="accent4"/>
              </a:solidFill>
              <a:round/>
            </a:ln>
            <a:effectLst/>
          </c:spPr>
          <c:marker>
            <c:symbol val="none"/>
          </c:marker>
          <c:xVal>
            <c:numRef>
              <c:f>Sheet1!$B$6:$B$35</c:f>
              <c:numCache>
                <c:formatCode>General</c:formatCode>
                <c:ptCount val="30"/>
                <c:pt idx="0">
                  <c:v>-5</c:v>
                </c:pt>
                <c:pt idx="1">
                  <c:v>-4.75</c:v>
                </c:pt>
                <c:pt idx="2">
                  <c:v>-4.5</c:v>
                </c:pt>
                <c:pt idx="3">
                  <c:v>-4.25</c:v>
                </c:pt>
                <c:pt idx="4">
                  <c:v>-4</c:v>
                </c:pt>
                <c:pt idx="5">
                  <c:v>-3.75</c:v>
                </c:pt>
                <c:pt idx="6">
                  <c:v>-3.5</c:v>
                </c:pt>
                <c:pt idx="7">
                  <c:v>-3.25</c:v>
                </c:pt>
                <c:pt idx="8">
                  <c:v>-3</c:v>
                </c:pt>
                <c:pt idx="9">
                  <c:v>-2.75</c:v>
                </c:pt>
                <c:pt idx="10">
                  <c:v>-2.5</c:v>
                </c:pt>
                <c:pt idx="11">
                  <c:v>-2.25</c:v>
                </c:pt>
                <c:pt idx="12">
                  <c:v>-2</c:v>
                </c:pt>
                <c:pt idx="13">
                  <c:v>-1.75</c:v>
                </c:pt>
                <c:pt idx="14">
                  <c:v>-1.5</c:v>
                </c:pt>
                <c:pt idx="15">
                  <c:v>-1.25</c:v>
                </c:pt>
                <c:pt idx="16">
                  <c:v>-1</c:v>
                </c:pt>
                <c:pt idx="17">
                  <c:v>-0.75</c:v>
                </c:pt>
                <c:pt idx="18">
                  <c:v>-0.5</c:v>
                </c:pt>
                <c:pt idx="19">
                  <c:v>-0.25</c:v>
                </c:pt>
                <c:pt idx="20">
                  <c:v>0</c:v>
                </c:pt>
                <c:pt idx="21">
                  <c:v>0.25</c:v>
                </c:pt>
                <c:pt idx="22">
                  <c:v>0.5</c:v>
                </c:pt>
                <c:pt idx="23">
                  <c:v>0.75</c:v>
                </c:pt>
                <c:pt idx="24">
                  <c:v>1</c:v>
                </c:pt>
                <c:pt idx="25">
                  <c:v>1.25</c:v>
                </c:pt>
                <c:pt idx="26">
                  <c:v>1.5</c:v>
                </c:pt>
                <c:pt idx="27">
                  <c:v>1.75</c:v>
                </c:pt>
                <c:pt idx="28">
                  <c:v>2</c:v>
                </c:pt>
                <c:pt idx="29">
                  <c:v>2.25</c:v>
                </c:pt>
              </c:numCache>
            </c:numRef>
          </c:xVal>
          <c:yVal>
            <c:numRef>
              <c:f>Sheet1!$E$6:$E$35</c:f>
              <c:numCache>
                <c:formatCode>General</c:formatCode>
                <c:ptCount val="30"/>
                <c:pt idx="0">
                  <c:v>8.5</c:v>
                </c:pt>
                <c:pt idx="1">
                  <c:v>7.53125</c:v>
                </c:pt>
                <c:pt idx="2">
                  <c:v>6.625</c:v>
                </c:pt>
                <c:pt idx="3">
                  <c:v>5.78125</c:v>
                </c:pt>
                <c:pt idx="4">
                  <c:v>5</c:v>
                </c:pt>
                <c:pt idx="5">
                  <c:v>4.28125</c:v>
                </c:pt>
                <c:pt idx="6">
                  <c:v>3.625</c:v>
                </c:pt>
                <c:pt idx="7">
                  <c:v>3.03125</c:v>
                </c:pt>
                <c:pt idx="8">
                  <c:v>2.5</c:v>
                </c:pt>
                <c:pt idx="9">
                  <c:v>2.03125</c:v>
                </c:pt>
                <c:pt idx="10">
                  <c:v>1.625</c:v>
                </c:pt>
                <c:pt idx="11">
                  <c:v>1.28125</c:v>
                </c:pt>
                <c:pt idx="12">
                  <c:v>1</c:v>
                </c:pt>
                <c:pt idx="13">
                  <c:v>0.78125</c:v>
                </c:pt>
                <c:pt idx="14">
                  <c:v>0.625</c:v>
                </c:pt>
                <c:pt idx="15">
                  <c:v>0.53125</c:v>
                </c:pt>
                <c:pt idx="16">
                  <c:v>0.5</c:v>
                </c:pt>
                <c:pt idx="17">
                  <c:v>0.53125</c:v>
                </c:pt>
                <c:pt idx="18">
                  <c:v>0.625</c:v>
                </c:pt>
                <c:pt idx="19">
                  <c:v>0.78125</c:v>
                </c:pt>
                <c:pt idx="20">
                  <c:v>1</c:v>
                </c:pt>
                <c:pt idx="21">
                  <c:v>1.28125</c:v>
                </c:pt>
                <c:pt idx="22">
                  <c:v>1.625</c:v>
                </c:pt>
                <c:pt idx="23">
                  <c:v>2.03125</c:v>
                </c:pt>
                <c:pt idx="24">
                  <c:v>2.5</c:v>
                </c:pt>
                <c:pt idx="25">
                  <c:v>3.03125</c:v>
                </c:pt>
                <c:pt idx="26">
                  <c:v>3.625</c:v>
                </c:pt>
                <c:pt idx="27">
                  <c:v>4.28125</c:v>
                </c:pt>
                <c:pt idx="28">
                  <c:v>5</c:v>
                </c:pt>
                <c:pt idx="29">
                  <c:v>5.78125</c:v>
                </c:pt>
              </c:numCache>
            </c:numRef>
          </c:yVal>
          <c:smooth val="0"/>
          <c:extLst>
            <c:ext xmlns:c16="http://schemas.microsoft.com/office/drawing/2014/chart" uri="{C3380CC4-5D6E-409C-BE32-E72D297353CC}">
              <c16:uniqueId val="{00000003-5093-4EC0-BED4-AF3A3ECE53D8}"/>
            </c:ext>
          </c:extLst>
        </c:ser>
        <c:dLbls>
          <c:showLegendKey val="0"/>
          <c:showVal val="0"/>
          <c:showCatName val="0"/>
          <c:showSerName val="0"/>
          <c:showPercent val="0"/>
          <c:showBubbleSize val="0"/>
        </c:dLbls>
        <c:axId val="1249557327"/>
        <c:axId val="1249551503"/>
      </c:scatterChart>
      <c:valAx>
        <c:axId val="1249557327"/>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s-MX"/>
          </a:p>
        </c:txPr>
        <c:crossAx val="1249551503"/>
        <c:crosses val="autoZero"/>
        <c:crossBetween val="midCat"/>
      </c:valAx>
      <c:valAx>
        <c:axId val="1249551503"/>
        <c:scaling>
          <c:orientation val="minMax"/>
        </c:scaling>
        <c:delete val="0"/>
        <c:axPos val="l"/>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s-MX"/>
          </a:p>
        </c:txPr>
        <c:crossAx val="1249557327"/>
        <c:crosses val="autoZero"/>
        <c:crossBetween val="midCat"/>
      </c:valAx>
      <c:spPr>
        <a:noFill/>
        <a:ln>
          <a:noFill/>
        </a:ln>
        <a:effectLst/>
      </c:spPr>
    </c:plotArea>
    <c:plotVisOnly val="1"/>
    <c:dispBlanksAs val="gap"/>
    <c:showDLblsOverMax val="0"/>
  </c:chart>
  <c:spPr>
    <a:noFill/>
    <a:ln>
      <a:noFill/>
    </a:ln>
    <a:effectLst/>
  </c:spPr>
  <c:txPr>
    <a:bodyPr/>
    <a:lstStyle/>
    <a:p>
      <a:pPr>
        <a:defRPr sz="1800">
          <a:solidFill>
            <a:schemeClr val="tx1">
              <a:lumMod val="95000"/>
              <a:lumOff val="5000"/>
            </a:schemeClr>
          </a:solidFill>
        </a:defRPr>
      </a:pPr>
      <a:endParaRPr lang="es-MX"/>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Sheet1!$C$5</c:f>
              <c:strCache>
                <c:ptCount val="1"/>
                <c:pt idx="0">
                  <c:v>exp(x)</c:v>
                </c:pt>
              </c:strCache>
            </c:strRef>
          </c:tx>
          <c:spPr>
            <a:ln w="38100" cap="rnd">
              <a:solidFill>
                <a:srgbClr val="002060"/>
              </a:solidFill>
              <a:prstDash val="sysDash"/>
              <a:round/>
            </a:ln>
            <a:effectLst/>
          </c:spPr>
          <c:marker>
            <c:symbol val="none"/>
          </c:marker>
          <c:xVal>
            <c:numRef>
              <c:f>Sheet1!$B$6:$B$35</c:f>
              <c:numCache>
                <c:formatCode>General</c:formatCode>
                <c:ptCount val="30"/>
                <c:pt idx="0">
                  <c:v>-5</c:v>
                </c:pt>
                <c:pt idx="1">
                  <c:v>-4.75</c:v>
                </c:pt>
                <c:pt idx="2">
                  <c:v>-4.5</c:v>
                </c:pt>
                <c:pt idx="3">
                  <c:v>-4.25</c:v>
                </c:pt>
                <c:pt idx="4">
                  <c:v>-4</c:v>
                </c:pt>
                <c:pt idx="5">
                  <c:v>-3.75</c:v>
                </c:pt>
                <c:pt idx="6">
                  <c:v>-3.5</c:v>
                </c:pt>
                <c:pt idx="7">
                  <c:v>-3.25</c:v>
                </c:pt>
                <c:pt idx="8">
                  <c:v>-3</c:v>
                </c:pt>
                <c:pt idx="9">
                  <c:v>-2.75</c:v>
                </c:pt>
                <c:pt idx="10">
                  <c:v>-2.5</c:v>
                </c:pt>
                <c:pt idx="11">
                  <c:v>-2.25</c:v>
                </c:pt>
                <c:pt idx="12">
                  <c:v>-2</c:v>
                </c:pt>
                <c:pt idx="13">
                  <c:v>-1.75</c:v>
                </c:pt>
                <c:pt idx="14">
                  <c:v>-1.5</c:v>
                </c:pt>
                <c:pt idx="15">
                  <c:v>-1.25</c:v>
                </c:pt>
                <c:pt idx="16">
                  <c:v>-1</c:v>
                </c:pt>
                <c:pt idx="17">
                  <c:v>-0.75</c:v>
                </c:pt>
                <c:pt idx="18">
                  <c:v>-0.5</c:v>
                </c:pt>
                <c:pt idx="19">
                  <c:v>-0.25</c:v>
                </c:pt>
                <c:pt idx="20">
                  <c:v>0</c:v>
                </c:pt>
                <c:pt idx="21">
                  <c:v>0.25</c:v>
                </c:pt>
                <c:pt idx="22">
                  <c:v>0.5</c:v>
                </c:pt>
                <c:pt idx="23">
                  <c:v>0.75</c:v>
                </c:pt>
                <c:pt idx="24">
                  <c:v>1</c:v>
                </c:pt>
                <c:pt idx="25">
                  <c:v>1.25</c:v>
                </c:pt>
                <c:pt idx="26">
                  <c:v>1.5</c:v>
                </c:pt>
                <c:pt idx="27">
                  <c:v>1.75</c:v>
                </c:pt>
                <c:pt idx="28">
                  <c:v>2</c:v>
                </c:pt>
                <c:pt idx="29">
                  <c:v>2.25</c:v>
                </c:pt>
              </c:numCache>
            </c:numRef>
          </c:xVal>
          <c:yVal>
            <c:numRef>
              <c:f>Sheet1!$C$6:$C$35</c:f>
              <c:numCache>
                <c:formatCode>0</c:formatCode>
                <c:ptCount val="30"/>
                <c:pt idx="0">
                  <c:v>6.737946999085467E-3</c:v>
                </c:pt>
                <c:pt idx="1">
                  <c:v>8.6516952031206341E-3</c:v>
                </c:pt>
                <c:pt idx="2">
                  <c:v>1.1108996538242306E-2</c:v>
                </c:pt>
                <c:pt idx="3">
                  <c:v>1.4264233908999256E-2</c:v>
                </c:pt>
                <c:pt idx="4">
                  <c:v>1.8315638888734179E-2</c:v>
                </c:pt>
                <c:pt idx="5">
                  <c:v>2.3517745856009107E-2</c:v>
                </c:pt>
                <c:pt idx="6">
                  <c:v>3.0197383422318501E-2</c:v>
                </c:pt>
                <c:pt idx="7">
                  <c:v>3.8774207831722009E-2</c:v>
                </c:pt>
                <c:pt idx="8">
                  <c:v>4.9787068367863944E-2</c:v>
                </c:pt>
                <c:pt idx="9">
                  <c:v>6.392786120670757E-2</c:v>
                </c:pt>
                <c:pt idx="10">
                  <c:v>8.20849986238988E-2</c:v>
                </c:pt>
                <c:pt idx="11">
                  <c:v>0.10539922456186433</c:v>
                </c:pt>
                <c:pt idx="12">
                  <c:v>0.1353352832366127</c:v>
                </c:pt>
                <c:pt idx="13">
                  <c:v>0.17377394345044514</c:v>
                </c:pt>
                <c:pt idx="14">
                  <c:v>0.22313016014842982</c:v>
                </c:pt>
                <c:pt idx="15">
                  <c:v>0.28650479686019009</c:v>
                </c:pt>
                <c:pt idx="16">
                  <c:v>0.36787944117144233</c:v>
                </c:pt>
                <c:pt idx="17">
                  <c:v>0.47236655274101469</c:v>
                </c:pt>
                <c:pt idx="18">
                  <c:v>0.60653065971263342</c:v>
                </c:pt>
                <c:pt idx="19">
                  <c:v>0.77880078307140488</c:v>
                </c:pt>
                <c:pt idx="20">
                  <c:v>1</c:v>
                </c:pt>
                <c:pt idx="21">
                  <c:v>1.2840254166877414</c:v>
                </c:pt>
                <c:pt idx="22">
                  <c:v>1.6487212707001282</c:v>
                </c:pt>
                <c:pt idx="23">
                  <c:v>2.1170000166126748</c:v>
                </c:pt>
                <c:pt idx="24">
                  <c:v>2.7182818284590451</c:v>
                </c:pt>
                <c:pt idx="25">
                  <c:v>3.4903429574618414</c:v>
                </c:pt>
                <c:pt idx="26">
                  <c:v>4.4816890703380645</c:v>
                </c:pt>
                <c:pt idx="27">
                  <c:v>5.7546026760057307</c:v>
                </c:pt>
                <c:pt idx="28">
                  <c:v>7.3890560989306504</c:v>
                </c:pt>
                <c:pt idx="29">
                  <c:v>9.4877358363585262</c:v>
                </c:pt>
              </c:numCache>
            </c:numRef>
          </c:yVal>
          <c:smooth val="0"/>
          <c:extLst>
            <c:ext xmlns:c16="http://schemas.microsoft.com/office/drawing/2014/chart" uri="{C3380CC4-5D6E-409C-BE32-E72D297353CC}">
              <c16:uniqueId val="{00000000-5093-4EC0-BED4-AF3A3ECE53D8}"/>
            </c:ext>
          </c:extLst>
        </c:ser>
        <c:ser>
          <c:idx val="1"/>
          <c:order val="1"/>
          <c:tx>
            <c:v>T-5</c:v>
          </c:tx>
          <c:spPr>
            <a:ln w="28575" cap="rnd">
              <a:solidFill>
                <a:schemeClr val="accent2"/>
              </a:solidFill>
              <a:round/>
            </a:ln>
            <a:effectLst/>
          </c:spPr>
          <c:marker>
            <c:symbol val="none"/>
          </c:marker>
          <c:xVal>
            <c:numRef>
              <c:f>Sheet1!$B$6:$B$35</c:f>
              <c:numCache>
                <c:formatCode>General</c:formatCode>
                <c:ptCount val="30"/>
                <c:pt idx="0">
                  <c:v>-5</c:v>
                </c:pt>
                <c:pt idx="1">
                  <c:v>-4.75</c:v>
                </c:pt>
                <c:pt idx="2">
                  <c:v>-4.5</c:v>
                </c:pt>
                <c:pt idx="3">
                  <c:v>-4.25</c:v>
                </c:pt>
                <c:pt idx="4">
                  <c:v>-4</c:v>
                </c:pt>
                <c:pt idx="5">
                  <c:v>-3.75</c:v>
                </c:pt>
                <c:pt idx="6">
                  <c:v>-3.5</c:v>
                </c:pt>
                <c:pt idx="7">
                  <c:v>-3.25</c:v>
                </c:pt>
                <c:pt idx="8">
                  <c:v>-3</c:v>
                </c:pt>
                <c:pt idx="9">
                  <c:v>-2.75</c:v>
                </c:pt>
                <c:pt idx="10">
                  <c:v>-2.5</c:v>
                </c:pt>
                <c:pt idx="11">
                  <c:v>-2.25</c:v>
                </c:pt>
                <c:pt idx="12">
                  <c:v>-2</c:v>
                </c:pt>
                <c:pt idx="13">
                  <c:v>-1.75</c:v>
                </c:pt>
                <c:pt idx="14">
                  <c:v>-1.5</c:v>
                </c:pt>
                <c:pt idx="15">
                  <c:v>-1.25</c:v>
                </c:pt>
                <c:pt idx="16">
                  <c:v>-1</c:v>
                </c:pt>
                <c:pt idx="17">
                  <c:v>-0.75</c:v>
                </c:pt>
                <c:pt idx="18">
                  <c:v>-0.5</c:v>
                </c:pt>
                <c:pt idx="19">
                  <c:v>-0.25</c:v>
                </c:pt>
                <c:pt idx="20">
                  <c:v>0</c:v>
                </c:pt>
                <c:pt idx="21">
                  <c:v>0.25</c:v>
                </c:pt>
                <c:pt idx="22">
                  <c:v>0.5</c:v>
                </c:pt>
                <c:pt idx="23">
                  <c:v>0.75</c:v>
                </c:pt>
                <c:pt idx="24">
                  <c:v>1</c:v>
                </c:pt>
                <c:pt idx="25">
                  <c:v>1.25</c:v>
                </c:pt>
                <c:pt idx="26">
                  <c:v>1.5</c:v>
                </c:pt>
                <c:pt idx="27">
                  <c:v>1.75</c:v>
                </c:pt>
                <c:pt idx="28">
                  <c:v>2</c:v>
                </c:pt>
                <c:pt idx="29">
                  <c:v>2.25</c:v>
                </c:pt>
              </c:numCache>
            </c:numRef>
          </c:xVal>
          <c:yVal>
            <c:numRef>
              <c:f>Sheet1!$F$6:$F$35</c:f>
              <c:numCache>
                <c:formatCode>General</c:formatCode>
                <c:ptCount val="30"/>
                <c:pt idx="0">
                  <c:v>-12.333333333333332</c:v>
                </c:pt>
                <c:pt idx="1">
                  <c:v>-9.2701741536458329</c:v>
                </c:pt>
                <c:pt idx="2">
                  <c:v>-6.8539062499999996</c:v>
                </c:pt>
                <c:pt idx="3">
                  <c:v>-4.9739339192708343</c:v>
                </c:pt>
                <c:pt idx="4">
                  <c:v>-3.5333333333333332</c:v>
                </c:pt>
                <c:pt idx="5">
                  <c:v>-2.4478759765625</c:v>
                </c:pt>
                <c:pt idx="6">
                  <c:v>-1.6450520833333329</c:v>
                </c:pt>
                <c:pt idx="7">
                  <c:v>-1.0630940755208331</c:v>
                </c:pt>
                <c:pt idx="8">
                  <c:v>-0.64999999999999991</c:v>
                </c:pt>
                <c:pt idx="9">
                  <c:v>-0.36255696614583366</c:v>
                </c:pt>
                <c:pt idx="10">
                  <c:v>-0.16536458333333315</c:v>
                </c:pt>
                <c:pt idx="11">
                  <c:v>-2.9858398437499989E-2</c:v>
                </c:pt>
                <c:pt idx="12">
                  <c:v>6.6666666666666707E-2</c:v>
                </c:pt>
                <c:pt idx="13">
                  <c:v>0.14203287760416672</c:v>
                </c:pt>
                <c:pt idx="14">
                  <c:v>0.21015624999999999</c:v>
                </c:pt>
                <c:pt idx="15">
                  <c:v>0.28202311197916669</c:v>
                </c:pt>
                <c:pt idx="16">
                  <c:v>0.3666666666666667</c:v>
                </c:pt>
                <c:pt idx="17">
                  <c:v>0.47214355468750002</c:v>
                </c:pt>
                <c:pt idx="18">
                  <c:v>0.60651041666666661</c:v>
                </c:pt>
                <c:pt idx="19">
                  <c:v>0.77880045572916667</c:v>
                </c:pt>
                <c:pt idx="20">
                  <c:v>1</c:v>
                </c:pt>
                <c:pt idx="21">
                  <c:v>1.2840250651041669</c:v>
                </c:pt>
                <c:pt idx="22">
                  <c:v>1.6486979166666667</c:v>
                </c:pt>
                <c:pt idx="23">
                  <c:v>2.1167236328125001</c:v>
                </c:pt>
                <c:pt idx="24">
                  <c:v>2.7166666666666663</c:v>
                </c:pt>
                <c:pt idx="25">
                  <c:v>3.4839274088541665</c:v>
                </c:pt>
                <c:pt idx="26">
                  <c:v>4.4617187500000002</c:v>
                </c:pt>
                <c:pt idx="27">
                  <c:v>5.7020426432291673</c:v>
                </c:pt>
                <c:pt idx="28">
                  <c:v>7.2666666666666666</c:v>
                </c:pt>
                <c:pt idx="29">
                  <c:v>9.2281005859375007</c:v>
                </c:pt>
              </c:numCache>
            </c:numRef>
          </c:yVal>
          <c:smooth val="0"/>
          <c:extLst>
            <c:ext xmlns:c16="http://schemas.microsoft.com/office/drawing/2014/chart" uri="{C3380CC4-5D6E-409C-BE32-E72D297353CC}">
              <c16:uniqueId val="{00000001-5093-4EC0-BED4-AF3A3ECE53D8}"/>
            </c:ext>
          </c:extLst>
        </c:ser>
        <c:dLbls>
          <c:showLegendKey val="0"/>
          <c:showVal val="0"/>
          <c:showCatName val="0"/>
          <c:showSerName val="0"/>
          <c:showPercent val="0"/>
          <c:showBubbleSize val="0"/>
        </c:dLbls>
        <c:axId val="1249557327"/>
        <c:axId val="1249551503"/>
      </c:scatterChart>
      <c:valAx>
        <c:axId val="1249557327"/>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s-MX"/>
          </a:p>
        </c:txPr>
        <c:crossAx val="1249551503"/>
        <c:crosses val="autoZero"/>
        <c:crossBetween val="midCat"/>
      </c:valAx>
      <c:valAx>
        <c:axId val="1249551503"/>
        <c:scaling>
          <c:orientation val="minMax"/>
        </c:scaling>
        <c:delete val="0"/>
        <c:axPos val="l"/>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s-MX"/>
          </a:p>
        </c:txPr>
        <c:crossAx val="1249557327"/>
        <c:crosses val="autoZero"/>
        <c:crossBetween val="midCat"/>
      </c:valAx>
      <c:spPr>
        <a:noFill/>
        <a:ln>
          <a:noFill/>
        </a:ln>
        <a:effectLst/>
      </c:spPr>
    </c:plotArea>
    <c:plotVisOnly val="1"/>
    <c:dispBlanksAs val="gap"/>
    <c:showDLblsOverMax val="0"/>
  </c:chart>
  <c:spPr>
    <a:noFill/>
    <a:ln>
      <a:noFill/>
    </a:ln>
    <a:effectLst/>
  </c:spPr>
  <c:txPr>
    <a:bodyPr/>
    <a:lstStyle/>
    <a:p>
      <a:pPr>
        <a:defRPr sz="1800">
          <a:solidFill>
            <a:schemeClr val="tx1">
              <a:lumMod val="95000"/>
              <a:lumOff val="5000"/>
            </a:schemeClr>
          </a:solidFill>
        </a:defRPr>
      </a:pPr>
      <a:endParaRPr lang="es-MX"/>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0.65217</cdr:x>
      <cdr:y>0.57916</cdr:y>
    </cdr:from>
    <cdr:to>
      <cdr:x>0.66267</cdr:x>
      <cdr:y>0.60239</cdr:y>
    </cdr:to>
    <cdr:sp macro="" textlink="">
      <cdr:nvSpPr>
        <cdr:cNvPr id="2" name="Oval 1"/>
        <cdr:cNvSpPr/>
      </cdr:nvSpPr>
      <cdr:spPr>
        <a:xfrm xmlns:a="http://schemas.openxmlformats.org/drawingml/2006/main">
          <a:off x="5936775" y="3061438"/>
          <a:ext cx="95535" cy="122830"/>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MX"/>
        </a:p>
      </cdr:txBody>
    </cdr:sp>
  </cdr:relSizeAnchor>
  <cdr:relSizeAnchor xmlns:cdr="http://schemas.openxmlformats.org/drawingml/2006/chartDrawing">
    <cdr:from>
      <cdr:x>0.65367</cdr:x>
      <cdr:y>0.47588</cdr:y>
    </cdr:from>
    <cdr:to>
      <cdr:x>0.70315</cdr:x>
      <cdr:y>0.58174</cdr:y>
    </cdr:to>
    <cdr:sp macro="" textlink="">
      <cdr:nvSpPr>
        <cdr:cNvPr id="3" name="TextBox 2"/>
        <cdr:cNvSpPr txBox="1"/>
      </cdr:nvSpPr>
      <cdr:spPr>
        <a:xfrm xmlns:a="http://schemas.openxmlformats.org/drawingml/2006/main">
          <a:off x="5950423" y="2515528"/>
          <a:ext cx="450376" cy="5595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2400" dirty="0" smtClean="0"/>
            <a:t>X</a:t>
          </a:r>
          <a:r>
            <a:rPr lang="es-MX" sz="2400" baseline="-25000" dirty="0" smtClean="0"/>
            <a:t>0</a:t>
          </a:r>
          <a:endParaRPr lang="es-MX" sz="2400" baseline="-25000" dirty="0"/>
        </a:p>
      </cdr:txBody>
    </cdr:sp>
  </cdr:relSizeAnchor>
</c:userShapes>
</file>

<file path=ppt/drawings/drawing2.xml><?xml version="1.0" encoding="utf-8"?>
<c:userShapes xmlns:c="http://schemas.openxmlformats.org/drawingml/2006/chart">
  <cdr:relSizeAnchor xmlns:cdr="http://schemas.openxmlformats.org/drawingml/2006/chartDrawing">
    <cdr:from>
      <cdr:x>0.65517</cdr:x>
      <cdr:y>0.8012</cdr:y>
    </cdr:from>
    <cdr:to>
      <cdr:x>0.66567</cdr:x>
      <cdr:y>0.82702</cdr:y>
    </cdr:to>
    <cdr:sp macro="" textlink="">
      <cdr:nvSpPr>
        <cdr:cNvPr id="2" name="Oval 1"/>
        <cdr:cNvSpPr/>
      </cdr:nvSpPr>
      <cdr:spPr>
        <a:xfrm xmlns:a="http://schemas.openxmlformats.org/drawingml/2006/main">
          <a:off x="5964071" y="4235146"/>
          <a:ext cx="95535" cy="136478"/>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MX"/>
        </a:p>
      </cdr:txBody>
    </cdr:sp>
  </cdr:relSizeAnchor>
  <cdr:relSizeAnchor xmlns:cdr="http://schemas.openxmlformats.org/drawingml/2006/chartDrawing">
    <cdr:from>
      <cdr:x>0.68066</cdr:x>
      <cdr:y>0.78312</cdr:y>
    </cdr:from>
    <cdr:to>
      <cdr:x>0.73013</cdr:x>
      <cdr:y>0.88898</cdr:y>
    </cdr:to>
    <cdr:sp macro="" textlink="">
      <cdr:nvSpPr>
        <cdr:cNvPr id="3" name="TextBox 2"/>
        <cdr:cNvSpPr txBox="1"/>
      </cdr:nvSpPr>
      <cdr:spPr>
        <a:xfrm xmlns:a="http://schemas.openxmlformats.org/drawingml/2006/main">
          <a:off x="6196082" y="4139612"/>
          <a:ext cx="450376" cy="5595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2400" dirty="0" smtClean="0"/>
            <a:t>X</a:t>
          </a:r>
          <a:r>
            <a:rPr lang="es-MX" sz="2400" baseline="-25000" dirty="0" smtClean="0"/>
            <a:t>0</a:t>
          </a:r>
          <a:endParaRPr lang="es-MX" sz="2400" baseline="-25000" dirty="0"/>
        </a:p>
      </cdr:txBody>
    </cdr:sp>
  </cdr:relSizeAnchor>
</c:userShapes>
</file>

<file path=ppt/drawings/drawing3.xml><?xml version="1.0" encoding="utf-8"?>
<c:userShapes xmlns:c="http://schemas.openxmlformats.org/drawingml/2006/chart">
  <cdr:relSizeAnchor xmlns:cdr="http://schemas.openxmlformats.org/drawingml/2006/chartDrawing">
    <cdr:from>
      <cdr:x>0.65517</cdr:x>
      <cdr:y>0.45523</cdr:y>
    </cdr:from>
    <cdr:to>
      <cdr:x>0.66567</cdr:x>
      <cdr:y>0.47846</cdr:y>
    </cdr:to>
    <cdr:sp macro="" textlink="">
      <cdr:nvSpPr>
        <cdr:cNvPr id="2" name="Oval 1"/>
        <cdr:cNvSpPr/>
      </cdr:nvSpPr>
      <cdr:spPr>
        <a:xfrm xmlns:a="http://schemas.openxmlformats.org/drawingml/2006/main">
          <a:off x="5964071" y="2406346"/>
          <a:ext cx="95535" cy="122830"/>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MX"/>
        </a:p>
      </cdr:txBody>
    </cdr:sp>
  </cdr:relSizeAnchor>
  <cdr:relSizeAnchor xmlns:cdr="http://schemas.openxmlformats.org/drawingml/2006/chartDrawing">
    <cdr:from>
      <cdr:x>0.67316</cdr:x>
      <cdr:y>0.33646</cdr:y>
    </cdr:from>
    <cdr:to>
      <cdr:x>0.72264</cdr:x>
      <cdr:y>0.44232</cdr:y>
    </cdr:to>
    <cdr:sp macro="" textlink="">
      <cdr:nvSpPr>
        <cdr:cNvPr id="3" name="TextBox 2"/>
        <cdr:cNvSpPr txBox="1"/>
      </cdr:nvSpPr>
      <cdr:spPr>
        <a:xfrm xmlns:a="http://schemas.openxmlformats.org/drawingml/2006/main">
          <a:off x="6127844" y="1778549"/>
          <a:ext cx="450376" cy="5595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2400" dirty="0" smtClean="0"/>
            <a:t>X</a:t>
          </a:r>
          <a:r>
            <a:rPr lang="es-MX" sz="2400" baseline="-25000" dirty="0" smtClean="0"/>
            <a:t>0</a:t>
          </a:r>
          <a:endParaRPr lang="es-MX" sz="2400" baseline="-25000" dirty="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144506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smtClean="0"/>
              <a:t>Click to edit Master title style</a:t>
            </a:r>
            <a:endParaRPr lang="es-MX"/>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7365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43755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8" name="Footer Placeholder 7"/>
          <p:cNvSpPr>
            <a:spLocks noGrp="1"/>
          </p:cNvSpPr>
          <p:nvPr>
            <p:ph type="ftr" sz="quarter" idx="11"/>
          </p:nvPr>
        </p:nvSpPr>
        <p:spPr/>
        <p:txBody>
          <a:bodyPr/>
          <a:lstStyle/>
          <a:p>
            <a:endParaRPr lang="es-MX">
              <a:solidFill>
                <a:prstClr val="black">
                  <a:tint val="75000"/>
                </a:prstClr>
              </a:solidFill>
            </a:endParaRPr>
          </a:p>
        </p:txBody>
      </p:sp>
      <p:sp>
        <p:nvSpPr>
          <p:cNvPr id="9" name="Slide Number Placeholder 8"/>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64529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4" name="Footer Placeholder 3"/>
          <p:cNvSpPr>
            <a:spLocks noGrp="1"/>
          </p:cNvSpPr>
          <p:nvPr>
            <p:ph type="ftr" sz="quarter" idx="11"/>
          </p:nvPr>
        </p:nvSpPr>
        <p:spPr/>
        <p:txBody>
          <a:bodyPr/>
          <a:lstStyle/>
          <a:p>
            <a:endParaRPr lang="es-MX">
              <a:solidFill>
                <a:prstClr val="black">
                  <a:tint val="75000"/>
                </a:prstClr>
              </a:solidFill>
            </a:endParaRPr>
          </a:p>
        </p:txBody>
      </p:sp>
      <p:sp>
        <p:nvSpPr>
          <p:cNvPr id="5" name="Slide Number Placeholder 4"/>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2539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3" name="Footer Placeholder 2"/>
          <p:cNvSpPr>
            <a:spLocks noGrp="1"/>
          </p:cNvSpPr>
          <p:nvPr>
            <p:ph type="ftr" sz="quarter" idx="11"/>
          </p:nvPr>
        </p:nvSpPr>
        <p:spPr/>
        <p:txBody>
          <a:bodyPr/>
          <a:lstStyle/>
          <a:p>
            <a:endParaRPr lang="es-MX">
              <a:solidFill>
                <a:prstClr val="black">
                  <a:tint val="75000"/>
                </a:prstClr>
              </a:solidFill>
            </a:endParaRPr>
          </a:p>
        </p:txBody>
      </p:sp>
      <p:sp>
        <p:nvSpPr>
          <p:cNvPr id="4" name="Slide Number Placeholder 3"/>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257195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smtClean="0"/>
              <a:t>Click to edit Master title style</a:t>
            </a:r>
            <a:endParaRPr lang="es-MX"/>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80689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smtClean="0"/>
              <a:t>Click to edit Master title style</a:t>
            </a:r>
            <a:endParaRPr lang="es-MX"/>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s-MX"/>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682910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686194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428605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rgbClr val="FFFFFF"/>
                </a:solidFill>
                <a:latin typeface="Calibri"/>
              </a:rPr>
              <a:t>Información confidencial: 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1420595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8" y="131768"/>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144153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rgbClr val="FFFFFF"/>
                </a:solidFill>
                <a:latin typeface="Arial"/>
              </a:rPr>
              <a:t>Información confidencial: 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2354736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2275624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59382936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09445"/>
            <a:ext cx="12192000" cy="369332"/>
          </a:xfrm>
        </p:spPr>
        <p:txBody>
          <a:bodyPr/>
          <a:lstStyle/>
          <a:p>
            <a:r>
              <a:rPr lang="en-US" smtClean="0"/>
              <a:t>Click to edit Master title style</a:t>
            </a:r>
            <a:endParaRPr lang="es-MX" dirty="0"/>
          </a:p>
        </p:txBody>
      </p:sp>
      <p:sp>
        <p:nvSpPr>
          <p:cNvPr id="3" name="Table Placeholder 2"/>
          <p:cNvSpPr>
            <a:spLocks noGrp="1"/>
          </p:cNvSpPr>
          <p:nvPr>
            <p:ph type="tbl" idx="1"/>
          </p:nvPr>
        </p:nvSpPr>
        <p:spPr>
          <a:xfrm>
            <a:off x="302684" y="985841"/>
            <a:ext cx="11650133" cy="1925637"/>
          </a:xfrm>
        </p:spPr>
        <p:txBody>
          <a:bodyPr/>
          <a:lstStyle/>
          <a:p>
            <a:r>
              <a:rPr lang="en-US" smtClean="0"/>
              <a:t>Click icon to add table</a:t>
            </a:r>
            <a:endParaRPr lang="es-MX" dirty="0"/>
          </a:p>
        </p:txBody>
      </p:sp>
    </p:spTree>
    <p:extLst>
      <p:ext uri="{BB962C8B-B14F-4D97-AF65-F5344CB8AC3E}">
        <p14:creationId xmlns:p14="http://schemas.microsoft.com/office/powerpoint/2010/main" val="363022192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257121"/>
      </p:ext>
    </p:extLst>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73" y="6443663"/>
            <a:ext cx="960967" cy="360362"/>
          </a:xfrm>
          <a:prstGeom prst="rect">
            <a:avLst/>
          </a:prstGeom>
          <a:ln/>
        </p:spPr>
        <p:txBody>
          <a:bodyPr/>
          <a:lstStyle>
            <a:lvl1pPr>
              <a:defRPr/>
            </a:lvl1pPr>
          </a:lstStyle>
          <a:p>
            <a:pPr>
              <a:defRPr/>
            </a:pPr>
            <a:fld id="{F7A01E18-71C4-4FE4-8249-74D3E102D520}" type="slidenum">
              <a:rPr lang="es-ES_tradnl"/>
              <a:pPr>
                <a:defRPr/>
              </a:pPr>
              <a:t>‹#›</a:t>
            </a:fld>
            <a:endParaRPr lang="es-ES_tradnl" dirty="0"/>
          </a:p>
        </p:txBody>
      </p:sp>
    </p:spTree>
    <p:extLst>
      <p:ext uri="{BB962C8B-B14F-4D97-AF65-F5344CB8AC3E}">
        <p14:creationId xmlns:p14="http://schemas.microsoft.com/office/powerpoint/2010/main" val="3148091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771047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500"/>
            </a:lvl3pPr>
            <a:lvl4pPr>
              <a:defRPr sz="135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3867202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085154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69" y="6443663"/>
            <a:ext cx="960967" cy="360362"/>
          </a:xfrm>
          <a:prstGeom prst="rect">
            <a:avLst/>
          </a:prstGeom>
          <a:ln/>
        </p:spPr>
        <p:txBody>
          <a:bodyPr/>
          <a:lstStyle>
            <a:lvl1pPr>
              <a:defRPr/>
            </a:lvl1pPr>
          </a:lstStyle>
          <a:p>
            <a:pPr>
              <a:defRPr/>
            </a:pPr>
            <a:fld id="{5F4064D4-6044-4690-844D-16744B7AC2D7}" type="slidenum">
              <a:rPr lang="es-ES_tradnl">
                <a:solidFill>
                  <a:srgbClr val="000000"/>
                </a:solidFill>
                <a:latin typeface="Arial" pitchFamily="34" charset="0"/>
              </a:rPr>
              <a:pPr>
                <a:defRPr/>
              </a:pPr>
              <a:t>‹#›</a:t>
            </a:fld>
            <a:endParaRPr lang="es-ES_tradnl" dirty="0">
              <a:solidFill>
                <a:srgbClr val="000000"/>
              </a:solidFill>
              <a:latin typeface="Arial" pitchFamily="34" charset="0"/>
            </a:endParaRPr>
          </a:p>
        </p:txBody>
      </p:sp>
      <p:sp>
        <p:nvSpPr>
          <p:cNvPr id="4" name="Rectangle 3"/>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pitchFamily="34" charset="0"/>
              </a:rPr>
              <a:t>Información confidencial: Esta información fue preparada por Sintec para uso del cliente. </a:t>
            </a:r>
            <a:r>
              <a:rPr lang="es-MX" sz="600" i="1" dirty="0" smtClean="0">
                <a:solidFill>
                  <a:srgbClr val="000000"/>
                </a:solidFill>
                <a:latin typeface="Arial" pitchFamily="34" charset="0"/>
              </a:rPr>
              <a:t>Está </a:t>
            </a:r>
            <a:r>
              <a:rPr lang="es-MX" sz="600" i="1" dirty="0">
                <a:solidFill>
                  <a:srgbClr val="000000"/>
                </a:solidFill>
                <a:latin typeface="Arial" pitchFamily="34" charset="0"/>
              </a:rPr>
              <a:t>prohibido compartirla con cualquier tercera parte sin el permiso previo por escrito de Sintec.</a:t>
            </a:r>
          </a:p>
        </p:txBody>
      </p:sp>
    </p:spTree>
    <p:extLst>
      <p:ext uri="{BB962C8B-B14F-4D97-AF65-F5344CB8AC3E}">
        <p14:creationId xmlns:p14="http://schemas.microsoft.com/office/powerpoint/2010/main" val="293239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7"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8" y="131768"/>
            <a:ext cx="11426196" cy="344909"/>
          </a:xfrm>
          <a:noFill/>
          <a:ln>
            <a:noFill/>
          </a:ln>
          <a:effectLst/>
          <a:extLst/>
        </p:spPr>
        <p:txBody>
          <a:bodyPr>
            <a:noAutofit/>
          </a:bodyPr>
          <a:lstStyle>
            <a:lvl1pPr>
              <a:defRPr lang="es-MX" sz="21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163942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883381" y="6448254"/>
            <a:ext cx="2844800" cy="365125"/>
          </a:xfrm>
          <a:prstGeom prst="rect">
            <a:avLst/>
          </a:prstGeom>
        </p:spPr>
        <p:txBody>
          <a:bodyPr/>
          <a:lstStyle/>
          <a:p>
            <a:fld id="{9ADB06C8-9592-43F2-B40F-E3490BBF9051}" type="slidenum">
              <a:rPr lang="es-MX" smtClean="0">
                <a:solidFill>
                  <a:prstClr val="black">
                    <a:lumMod val="75000"/>
                    <a:lumOff val="25000"/>
                  </a:prstClr>
                </a:solidFill>
                <a:latin typeface="Arial" pitchFamily="34" charset="0"/>
              </a:rPr>
              <a:pPr/>
              <a:t>‹#›</a:t>
            </a:fld>
            <a:endParaRPr lang="es-MX">
              <a:solidFill>
                <a:prstClr val="black">
                  <a:lumMod val="75000"/>
                  <a:lumOff val="25000"/>
                </a:prstClr>
              </a:solidFill>
              <a:latin typeface="Arial" pitchFamily="34" charset="0"/>
            </a:endParaRPr>
          </a:p>
        </p:txBody>
      </p:sp>
    </p:spTree>
    <p:extLst>
      <p:ext uri="{BB962C8B-B14F-4D97-AF65-F5344CB8AC3E}">
        <p14:creationId xmlns:p14="http://schemas.microsoft.com/office/powerpoint/2010/main" val="4026737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78512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7088754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29341694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lvl1pPr>
              <a:defRPr/>
            </a:lvl1pPr>
          </a:lstStyle>
          <a:p>
            <a:fld id="{C884C011-8E4A-4310-B645-004A6E918553}"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804448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lvl1pPr>
              <a:defRPr/>
            </a:lvl1pPr>
          </a:lstStyle>
          <a:p>
            <a:fld id="{7125E362-922A-4851-9867-97A78DE6A4A5}"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498879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948051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390925362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171451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57756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7467"/>
            <a:ext cx="9144000" cy="692497"/>
          </a:xfrm>
        </p:spPr>
        <p:txBody>
          <a:bodyPr anchor="b"/>
          <a:lstStyle>
            <a:lvl1pPr algn="ctr">
              <a:defRPr sz="45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s-MX"/>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1D1A5D8-6A4B-4361-B610-C7EED6C914BD}" type="datetimeFigureOut">
              <a:rPr lang="es-MX" smtClean="0"/>
              <a:t>02/04/2020</a:t>
            </a:fld>
            <a:endParaRPr lang="es-MX"/>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407259-DF93-4847-9D05-B8F7EBA91833}" type="slidenum">
              <a:rPr lang="es-MX" smtClean="0"/>
              <a:t>‹#›</a:t>
            </a:fld>
            <a:endParaRPr lang="es-MX"/>
          </a:p>
        </p:txBody>
      </p:sp>
    </p:spTree>
    <p:extLst>
      <p:ext uri="{BB962C8B-B14F-4D97-AF65-F5344CB8AC3E}">
        <p14:creationId xmlns:p14="http://schemas.microsoft.com/office/powerpoint/2010/main" val="41983495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10549662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14355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177669074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fontAlgn="auto">
              <a:spcBef>
                <a:spcPts val="0"/>
              </a:spcBef>
              <a:spcAft>
                <a:spcPts val="0"/>
              </a:spcAft>
            </a:pP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260648"/>
            <a:ext cx="4224469" cy="1246495"/>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CIUDAD DE MÉXICO </a:t>
            </a:r>
          </a:p>
          <a:p>
            <a:pPr fontAlgn="auto">
              <a:spcBef>
                <a:spcPts val="0"/>
              </a:spcBef>
              <a:spcAft>
                <a:spcPts val="0"/>
              </a:spcAft>
            </a:pPr>
            <a:r>
              <a:rPr lang="es-MX" sz="1050" dirty="0" smtClean="0">
                <a:solidFill>
                  <a:srgbClr val="FFFFFF">
                    <a:lumMod val="85000"/>
                  </a:srgbClr>
                </a:solidFill>
                <a:latin typeface="Arial Narrow" pitchFamily="34" charset="0"/>
              </a:rPr>
              <a:t>Av. Santa Fe Núm. 505</a:t>
            </a:r>
          </a:p>
          <a:p>
            <a:pPr fontAlgn="auto">
              <a:spcBef>
                <a:spcPts val="0"/>
              </a:spcBef>
              <a:spcAft>
                <a:spcPts val="0"/>
              </a:spcAft>
            </a:pPr>
            <a:r>
              <a:rPr lang="es-MX" sz="1050" dirty="0" smtClean="0">
                <a:solidFill>
                  <a:srgbClr val="FFFFFF">
                    <a:lumMod val="85000"/>
                  </a:srgbClr>
                </a:solidFill>
                <a:latin typeface="Arial Narrow" pitchFamily="34" charset="0"/>
              </a:rPr>
              <a:t>Corporativo Santa Fe, piso 6</a:t>
            </a:r>
          </a:p>
          <a:p>
            <a:pPr fontAlgn="auto">
              <a:spcBef>
                <a:spcPts val="0"/>
              </a:spcBef>
              <a:spcAft>
                <a:spcPts val="0"/>
              </a:spcAft>
            </a:pPr>
            <a:r>
              <a:rPr lang="es-MX" sz="1050" dirty="0" smtClean="0">
                <a:solidFill>
                  <a:srgbClr val="FFFFFF">
                    <a:lumMod val="85000"/>
                  </a:srgbClr>
                </a:solidFill>
                <a:latin typeface="Arial Narrow" pitchFamily="34" charset="0"/>
              </a:rPr>
              <a:t>Col. Cruz Manca</a:t>
            </a:r>
          </a:p>
          <a:p>
            <a:pPr fontAlgn="auto">
              <a:spcBef>
                <a:spcPts val="0"/>
              </a:spcBef>
              <a:spcAft>
                <a:spcPts val="0"/>
              </a:spcAft>
            </a:pPr>
            <a:r>
              <a:rPr lang="es-MX" sz="1050" dirty="0" smtClean="0">
                <a:solidFill>
                  <a:srgbClr val="FFFFFF">
                    <a:lumMod val="85000"/>
                  </a:srgbClr>
                </a:solidFill>
                <a:latin typeface="Arial Narrow" pitchFamily="34" charset="0"/>
              </a:rPr>
              <a:t>Delegación Cuajimalpa</a:t>
            </a:r>
          </a:p>
          <a:p>
            <a:pPr>
              <a:defRPr/>
            </a:pPr>
            <a:r>
              <a:rPr lang="es-MX" sz="1050" dirty="0" smtClean="0">
                <a:solidFill>
                  <a:srgbClr val="FFFFFF">
                    <a:lumMod val="85000"/>
                  </a:srgbClr>
                </a:solidFill>
                <a:latin typeface="Arial Narrow" pitchFamily="34" charset="0"/>
              </a:rPr>
              <a:t>México, D.F CP 05349</a:t>
            </a:r>
          </a:p>
          <a:p>
            <a:pPr>
              <a:defRPr/>
            </a:pPr>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1988841"/>
            <a:ext cx="4224469" cy="1408078"/>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MONTERREY</a:t>
            </a:r>
            <a:endParaRPr lang="es-MX" sz="105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Av. Ricardo </a:t>
            </a:r>
            <a:r>
              <a:rPr lang="es-MX" sz="1050" dirty="0" err="1" smtClean="0">
                <a:solidFill>
                  <a:srgbClr val="FFFFFF">
                    <a:lumMod val="85000"/>
                  </a:srgbClr>
                </a:solidFill>
                <a:latin typeface="Arial Narrow" pitchFamily="34" charset="0"/>
              </a:rPr>
              <a:t>Margáin</a:t>
            </a:r>
            <a:r>
              <a:rPr lang="es-MX" sz="1050" dirty="0" smtClean="0">
                <a:solidFill>
                  <a:srgbClr val="FFFFFF">
                    <a:lumMod val="85000"/>
                  </a:srgbClr>
                </a:solidFill>
                <a:latin typeface="Arial Narrow" pitchFamily="34" charset="0"/>
              </a:rPr>
              <a:t> #565 torre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PCC2-A, piso 7</a:t>
            </a:r>
          </a:p>
          <a:p>
            <a:pPr fontAlgn="auto">
              <a:spcBef>
                <a:spcPts val="0"/>
              </a:spcBef>
              <a:spcAft>
                <a:spcPts val="0"/>
              </a:spcAft>
            </a:pPr>
            <a:r>
              <a:rPr lang="es-MX" sz="1050" dirty="0" smtClean="0">
                <a:solidFill>
                  <a:srgbClr val="FFFFFF">
                    <a:lumMod val="85000"/>
                  </a:srgbClr>
                </a:solidFill>
                <a:latin typeface="Arial Narrow" pitchFamily="34" charset="0"/>
              </a:rPr>
              <a:t>Colonia Santa Engracia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San Pedro Garza García, N.L.</a:t>
            </a:r>
          </a:p>
          <a:p>
            <a:pPr fontAlgn="auto">
              <a:spcBef>
                <a:spcPts val="0"/>
              </a:spcBef>
              <a:spcAft>
                <a:spcPts val="0"/>
              </a:spcAft>
            </a:pPr>
            <a:r>
              <a:rPr lang="es-MX" sz="1050" dirty="0" smtClean="0">
                <a:solidFill>
                  <a:srgbClr val="FFFFFF">
                    <a:lumMod val="85000"/>
                  </a:srgbClr>
                </a:solidFill>
                <a:latin typeface="Arial Narrow" pitchFamily="34" charset="0"/>
              </a:rPr>
              <a:t>México. CP 66267</a:t>
            </a:r>
            <a:br>
              <a:rPr lang="es-MX" sz="1050" dirty="0" smtClean="0">
                <a:solidFill>
                  <a:srgbClr val="FFFFFF">
                    <a:lumMod val="85000"/>
                  </a:srgbClr>
                </a:solidFill>
                <a:latin typeface="Arial Narrow" pitchFamily="34" charset="0"/>
              </a:rPr>
            </a:br>
            <a:r>
              <a:rPr lang="de-DE" sz="1050" dirty="0" smtClean="0">
                <a:solidFill>
                  <a:srgbClr val="FFFFFF">
                    <a:lumMod val="85000"/>
                  </a:srgbClr>
                </a:solidFill>
                <a:latin typeface="Arial Narrow" pitchFamily="34" charset="0"/>
              </a:rPr>
              <a:t>Tel: +52 (81) 1001 8570 </a:t>
            </a:r>
            <a:r>
              <a:rPr lang="es-MX" sz="1050" dirty="0" smtClean="0">
                <a:solidFill>
                  <a:srgbClr val="FFFFFF">
                    <a:lumMod val="85000"/>
                  </a:srgbClr>
                </a:solidFill>
                <a:latin typeface="Arial Narrow" pitchFamily="34" charset="0"/>
              </a:rPr>
              <a:t/>
            </a:r>
            <a:br>
              <a:rPr lang="es-MX" sz="1050" dirty="0" smtClean="0">
                <a:solidFill>
                  <a:srgbClr val="FFFFFF">
                    <a:lumMod val="85000"/>
                  </a:srgbClr>
                </a:solidFill>
                <a:latin typeface="Arial Narrow" pitchFamily="34" charset="0"/>
              </a:rPr>
            </a:br>
            <a:endParaRPr lang="es-MX" sz="1050" dirty="0">
              <a:solidFill>
                <a:srgbClr val="FFFFFF">
                  <a:lumMod val="85000"/>
                </a:srgbClr>
              </a:solidFill>
              <a:latin typeface="Arial Narrow" pitchFamily="34" charset="0"/>
            </a:endParaRPr>
          </a:p>
        </p:txBody>
      </p:sp>
      <p:sp>
        <p:nvSpPr>
          <p:cNvPr id="12" name="TextBox 11"/>
          <p:cNvSpPr txBox="1"/>
          <p:nvPr/>
        </p:nvSpPr>
        <p:spPr>
          <a:xfrm>
            <a:off x="7728181" y="3717032"/>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BOGOTÁ</a:t>
            </a:r>
            <a:endParaRPr lang="es-MX" sz="90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Edificio Torres Unidas II </a:t>
            </a:r>
          </a:p>
          <a:p>
            <a:pPr fontAlgn="auto">
              <a:spcBef>
                <a:spcPts val="0"/>
              </a:spcBef>
              <a:spcAft>
                <a:spcPts val="0"/>
              </a:spcAft>
            </a:pPr>
            <a:r>
              <a:rPr lang="es-MX" sz="1050" dirty="0" smtClean="0">
                <a:solidFill>
                  <a:srgbClr val="FFFFFF">
                    <a:lumMod val="85000"/>
                  </a:srgbClr>
                </a:solidFill>
                <a:latin typeface="Arial Narrow" pitchFamily="34" charset="0"/>
              </a:rPr>
              <a:t>Carrera 9 No. 113-52</a:t>
            </a:r>
          </a:p>
          <a:p>
            <a:pPr fontAlgn="auto">
              <a:spcBef>
                <a:spcPts val="0"/>
              </a:spcBef>
              <a:spcAft>
                <a:spcPts val="0"/>
              </a:spcAft>
            </a:pPr>
            <a:r>
              <a:rPr lang="es-MX" sz="1050" dirty="0" smtClean="0">
                <a:solidFill>
                  <a:srgbClr val="FFFFFF">
                    <a:lumMod val="85000"/>
                  </a:srgbClr>
                </a:solidFill>
                <a:latin typeface="Arial Narrow" pitchFamily="34" charset="0"/>
              </a:rPr>
              <a:t>Oficina 1206</a:t>
            </a:r>
          </a:p>
          <a:p>
            <a:pPr fontAlgn="auto">
              <a:spcBef>
                <a:spcPts val="0"/>
              </a:spcBef>
              <a:spcAft>
                <a:spcPts val="0"/>
              </a:spcAft>
            </a:pPr>
            <a:r>
              <a:rPr lang="es-MX" sz="1050" dirty="0" smtClean="0">
                <a:solidFill>
                  <a:srgbClr val="FFFFFF">
                    <a:lumMod val="85000"/>
                  </a:srgbClr>
                </a:solidFill>
                <a:latin typeface="Arial Narrow" pitchFamily="34" charset="0"/>
              </a:rPr>
              <a:t>Bogotá, Colombia</a:t>
            </a:r>
          </a:p>
          <a:p>
            <a:pPr fontAlgn="auto">
              <a:spcBef>
                <a:spcPts val="0"/>
              </a:spcBef>
              <a:spcAft>
                <a:spcPts val="0"/>
              </a:spcAft>
            </a:pPr>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81580"/>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SAO PAULO</a:t>
            </a:r>
            <a:endParaRPr lang="es-MX" sz="900" dirty="0" smtClean="0">
              <a:solidFill>
                <a:srgbClr val="000000"/>
              </a:solidFill>
              <a:latin typeface="Arial"/>
            </a:endParaRPr>
          </a:p>
          <a:p>
            <a:pPr fontAlgn="auto">
              <a:spcBef>
                <a:spcPts val="0"/>
              </a:spcBef>
              <a:spcAft>
                <a:spcPts val="0"/>
              </a:spcAft>
              <a:defRPr/>
            </a:pPr>
            <a:r>
              <a:rPr lang="pt-BR" sz="1050" dirty="0" smtClean="0">
                <a:solidFill>
                  <a:srgbClr val="FFFFFF">
                    <a:lumMod val="85000"/>
                  </a:srgbClr>
                </a:solidFill>
                <a:latin typeface="Arial Narrow" pitchFamily="34" charset="0"/>
              </a:rPr>
              <a:t>Av. das Nações Unidas 12551</a:t>
            </a:r>
          </a:p>
          <a:p>
            <a:pPr fontAlgn="auto">
              <a:spcBef>
                <a:spcPts val="0"/>
              </a:spcBef>
              <a:spcAft>
                <a:spcPts val="0"/>
              </a:spcAft>
            </a:pPr>
            <a:r>
              <a:rPr lang="pt-BR" sz="1050" dirty="0" smtClean="0">
                <a:solidFill>
                  <a:srgbClr val="FFFFFF">
                    <a:lumMod val="85000"/>
                  </a:srgbClr>
                </a:solidFill>
                <a:latin typeface="Arial Narrow" pitchFamily="34" charset="0"/>
              </a:rPr>
              <a:t>22 andar - sala 2208</a:t>
            </a:r>
          </a:p>
          <a:p>
            <a:pPr fontAlgn="auto">
              <a:spcBef>
                <a:spcPts val="0"/>
              </a:spcBef>
              <a:spcAft>
                <a:spcPts val="0"/>
              </a:spcAft>
            </a:pPr>
            <a:r>
              <a:rPr lang="pt-BR" sz="1050" dirty="0" smtClean="0">
                <a:solidFill>
                  <a:srgbClr val="FFFFFF">
                    <a:lumMod val="85000"/>
                  </a:srgbClr>
                </a:solidFill>
                <a:latin typeface="Arial Narrow" pitchFamily="34" charset="0"/>
              </a:rPr>
              <a:t>CEP 04578-000, Brooklin</a:t>
            </a:r>
          </a:p>
          <a:p>
            <a:pPr fontAlgn="auto">
              <a:spcBef>
                <a:spcPts val="0"/>
              </a:spcBef>
              <a:spcAft>
                <a:spcPts val="0"/>
              </a:spcAft>
            </a:pPr>
            <a:r>
              <a:rPr lang="pt-BR" sz="1050" dirty="0" smtClean="0">
                <a:solidFill>
                  <a:srgbClr val="FFFFFF">
                    <a:lumMod val="85000"/>
                  </a:srgbClr>
                </a:solidFill>
                <a:latin typeface="Arial Narrow" pitchFamily="34" charset="0"/>
              </a:rPr>
              <a:t>Sao Paulo, Brasil</a:t>
            </a:r>
          </a:p>
          <a:p>
            <a:pPr fontAlgn="auto">
              <a:spcBef>
                <a:spcPts val="0"/>
              </a:spcBef>
              <a:spcAft>
                <a:spcPts val="0"/>
              </a:spcAft>
            </a:pPr>
            <a:r>
              <a:rPr lang="pt-BR" sz="1050" dirty="0" smtClean="0">
                <a:solidFill>
                  <a:srgbClr val="FFFFFF">
                    <a:lumMod val="85000"/>
                  </a:srgbClr>
                </a:solidFill>
                <a:latin typeface="Arial Narrow" pitchFamily="34" charset="0"/>
              </a:rPr>
              <a:t>Tel: +55 11 </a:t>
            </a:r>
            <a:r>
              <a:rPr lang="es-MX" sz="1050" dirty="0" smtClean="0">
                <a:solidFill>
                  <a:srgbClr val="FFFFFF">
                    <a:lumMod val="85000"/>
                  </a:srgbClr>
                </a:solidFill>
                <a:latin typeface="Arial Narrow" pitchFamily="34" charset="0"/>
              </a:rPr>
              <a:t>3043 9800</a:t>
            </a:r>
            <a:endParaRPr lang="pt-BR" sz="1050" dirty="0" smtClean="0">
              <a:solidFill>
                <a:srgbClr val="FFFFFF">
                  <a:lumMod val="85000"/>
                </a:srgbClr>
              </a:solidFill>
              <a:latin typeface="Arial Narrow" pitchFamily="34" charset="0"/>
            </a:endParaRPr>
          </a:p>
        </p:txBody>
      </p:sp>
    </p:spTree>
    <p:extLst>
      <p:ext uri="{BB962C8B-B14F-4D97-AF65-F5344CB8AC3E}">
        <p14:creationId xmlns:p14="http://schemas.microsoft.com/office/powerpoint/2010/main" val="107143598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433" y="119342"/>
            <a:ext cx="11413067" cy="369332"/>
          </a:xfrm>
        </p:spPr>
        <p:txBody>
          <a:bodyPr/>
          <a:lstStyle>
            <a:lvl1pPr>
              <a:defRPr sz="2400"/>
            </a:lvl1p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73" y="6443663"/>
            <a:ext cx="960967" cy="360362"/>
          </a:xfrm>
          <a:prstGeom prst="rect">
            <a:avLst/>
          </a:prstGeom>
          <a:ln/>
        </p:spPr>
        <p:txBody>
          <a:bodyPr/>
          <a:lstStyle>
            <a:lvl1pPr>
              <a:defRPr/>
            </a:lvl1pPr>
          </a:lstStyle>
          <a:p>
            <a:pPr>
              <a:defRPr/>
            </a:pPr>
            <a:fld id="{F7A01E18-71C4-4FE4-8249-74D3E102D520}" type="slidenum">
              <a:rPr lang="es-ES_tradnl"/>
              <a:pPr>
                <a:defRPr/>
              </a:pPr>
              <a:t>‹#›</a:t>
            </a:fld>
            <a:endParaRPr lang="es-ES_tradnl" dirty="0"/>
          </a:p>
        </p:txBody>
      </p:sp>
    </p:spTree>
    <p:extLst>
      <p:ext uri="{BB962C8B-B14F-4D97-AF65-F5344CB8AC3E}">
        <p14:creationId xmlns:p14="http://schemas.microsoft.com/office/powerpoint/2010/main" val="20931855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5102993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41386203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853790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476672"/>
            <a:ext cx="4224469" cy="1084912"/>
          </a:xfrm>
          <a:prstGeom prst="rect">
            <a:avLst/>
          </a:prstGeom>
          <a:noFill/>
        </p:spPr>
        <p:txBody>
          <a:bodyPr wrap="square" rtlCol="0">
            <a:spAutoFit/>
          </a:bodyPr>
          <a:lstStyle/>
          <a:p>
            <a:r>
              <a:rPr lang="es-MX" sz="1200" b="1" dirty="0" smtClean="0">
                <a:solidFill>
                  <a:srgbClr val="FFFFFF"/>
                </a:solidFill>
              </a:rPr>
              <a:t>CIUDAD DE MÉXICO </a:t>
            </a:r>
          </a:p>
          <a:p>
            <a:r>
              <a:rPr lang="es-MX" sz="1050" dirty="0" smtClean="0">
                <a:solidFill>
                  <a:srgbClr val="FFFFFF">
                    <a:lumMod val="85000"/>
                  </a:srgbClr>
                </a:solidFill>
                <a:latin typeface="Arial Narrow" pitchFamily="34" charset="0"/>
              </a:rPr>
              <a:t>Paseo de los Tamarindos 400-B </a:t>
            </a:r>
          </a:p>
          <a:p>
            <a:r>
              <a:rPr lang="pt-BR" sz="1050" dirty="0" smtClean="0">
                <a:solidFill>
                  <a:srgbClr val="FFFFFF">
                    <a:lumMod val="85000"/>
                  </a:srgbClr>
                </a:solidFill>
                <a:latin typeface="Arial Narrow" pitchFamily="34" charset="0"/>
              </a:rPr>
              <a:t>Edificio Arcos I, Piso 16 Oriente, </a:t>
            </a:r>
          </a:p>
          <a:p>
            <a:r>
              <a:rPr lang="es-MX" sz="1050" dirty="0" smtClean="0">
                <a:solidFill>
                  <a:srgbClr val="FFFFFF">
                    <a:lumMod val="85000"/>
                  </a:srgbClr>
                </a:solidFill>
                <a:latin typeface="Arial Narrow" pitchFamily="34" charset="0"/>
              </a:rPr>
              <a:t>Col. Bosques de Las Lomas, D.F. </a:t>
            </a:r>
          </a:p>
          <a:p>
            <a:r>
              <a:rPr lang="es-MX" sz="1050" dirty="0" smtClean="0">
                <a:solidFill>
                  <a:srgbClr val="FFFFFF">
                    <a:lumMod val="85000"/>
                  </a:srgbClr>
                </a:solidFill>
                <a:latin typeface="Arial Narrow" pitchFamily="34" charset="0"/>
              </a:rPr>
              <a:t>México. CP 05120</a:t>
            </a:r>
          </a:p>
          <a:p>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2132858"/>
            <a:ext cx="4224469" cy="761747"/>
          </a:xfrm>
          <a:prstGeom prst="rect">
            <a:avLst/>
          </a:prstGeom>
          <a:noFill/>
        </p:spPr>
        <p:txBody>
          <a:bodyPr wrap="square" rtlCol="0">
            <a:spAutoFit/>
          </a:bodyPr>
          <a:lstStyle/>
          <a:p>
            <a:r>
              <a:rPr lang="es-MX" sz="1200" b="1" dirty="0" smtClean="0">
                <a:solidFill>
                  <a:srgbClr val="FFFFFF"/>
                </a:solidFill>
              </a:rPr>
              <a:t>MONTERREY</a:t>
            </a:r>
            <a:endParaRPr lang="es-MX" sz="1050" dirty="0" smtClean="0">
              <a:solidFill>
                <a:srgbClr val="000000"/>
              </a:solidFill>
            </a:endParaRPr>
          </a:p>
          <a:p>
            <a:r>
              <a:rPr lang="es-MX" sz="1050" dirty="0" smtClean="0">
                <a:solidFill>
                  <a:srgbClr val="FFFFFF">
                    <a:lumMod val="85000"/>
                  </a:srgbClr>
                </a:solidFill>
                <a:latin typeface="Arial Narrow" pitchFamily="34" charset="0"/>
              </a:rPr>
              <a:t>Río de la Plata No. 409 </a:t>
            </a:r>
            <a:r>
              <a:rPr lang="es-MX" sz="1050" dirty="0" err="1" smtClean="0">
                <a:solidFill>
                  <a:srgbClr val="FFFFFF">
                    <a:lumMod val="85000"/>
                  </a:srgbClr>
                </a:solidFill>
                <a:latin typeface="Arial Narrow" pitchFamily="34" charset="0"/>
              </a:rPr>
              <a:t>Ote</a:t>
            </a:r>
            <a:r>
              <a:rPr lang="es-MX" sz="1050" dirty="0" smtClean="0">
                <a:solidFill>
                  <a:srgbClr val="FFFFFF">
                    <a:lumMod val="85000"/>
                  </a:srgbClr>
                </a:solidFill>
                <a:latin typeface="Arial Narrow" pitchFamily="34" charset="0"/>
              </a:rPr>
              <a:t>. </a:t>
            </a:r>
          </a:p>
          <a:p>
            <a:r>
              <a:rPr lang="es-MX" sz="1050" dirty="0" smtClean="0">
                <a:solidFill>
                  <a:srgbClr val="FFFFFF">
                    <a:lumMod val="85000"/>
                  </a:srgbClr>
                </a:solidFill>
                <a:latin typeface="Arial Narrow" pitchFamily="34" charset="0"/>
              </a:rPr>
              <a:t>Col. del Valle, San Pedro Garza García, N.L. México. CP 66220</a:t>
            </a:r>
          </a:p>
          <a:p>
            <a:r>
              <a:rPr lang="es-MX" sz="1050" dirty="0" smtClean="0">
                <a:solidFill>
                  <a:srgbClr val="FFFFFF">
                    <a:lumMod val="85000"/>
                  </a:srgbClr>
                </a:solidFill>
                <a:latin typeface="Arial Narrow" pitchFamily="34" charset="0"/>
              </a:rPr>
              <a:t>Tel: +52 (81) 1001 8570 </a:t>
            </a:r>
            <a:endParaRPr lang="es-MX" sz="1050" dirty="0">
              <a:solidFill>
                <a:srgbClr val="FFFFFF">
                  <a:lumMod val="85000"/>
                </a:srgbClr>
              </a:solidFill>
              <a:latin typeface="Arial Narrow" pitchFamily="34" charset="0"/>
            </a:endParaRPr>
          </a:p>
        </p:txBody>
      </p:sp>
      <p:sp>
        <p:nvSpPr>
          <p:cNvPr id="12" name="TextBox 11"/>
          <p:cNvSpPr txBox="1"/>
          <p:nvPr/>
        </p:nvSpPr>
        <p:spPr>
          <a:xfrm>
            <a:off x="7728181" y="3525396"/>
            <a:ext cx="4079776" cy="1084912"/>
          </a:xfrm>
          <a:prstGeom prst="rect">
            <a:avLst/>
          </a:prstGeom>
          <a:noFill/>
        </p:spPr>
        <p:txBody>
          <a:bodyPr wrap="square" rtlCol="0">
            <a:spAutoFit/>
          </a:bodyPr>
          <a:lstStyle/>
          <a:p>
            <a:r>
              <a:rPr lang="es-MX" sz="1200" b="1" dirty="0" smtClean="0">
                <a:solidFill>
                  <a:srgbClr val="FFFFFF"/>
                </a:solidFill>
              </a:rPr>
              <a:t>BOGOTÁ</a:t>
            </a:r>
            <a:endParaRPr lang="es-MX" sz="900" dirty="0" smtClean="0">
              <a:solidFill>
                <a:srgbClr val="000000"/>
              </a:solidFill>
            </a:endParaRPr>
          </a:p>
          <a:p>
            <a:r>
              <a:rPr lang="es-MX" sz="1050" dirty="0" smtClean="0">
                <a:solidFill>
                  <a:srgbClr val="FFFFFF">
                    <a:lumMod val="85000"/>
                  </a:srgbClr>
                </a:solidFill>
                <a:latin typeface="Arial Narrow" pitchFamily="34" charset="0"/>
              </a:rPr>
              <a:t>Edificio Torres Unidas II, </a:t>
            </a:r>
          </a:p>
          <a:p>
            <a:r>
              <a:rPr lang="es-MX" sz="1050" dirty="0" smtClean="0">
                <a:solidFill>
                  <a:srgbClr val="FFFFFF">
                    <a:lumMod val="85000"/>
                  </a:srgbClr>
                </a:solidFill>
                <a:latin typeface="Arial Narrow" pitchFamily="34" charset="0"/>
              </a:rPr>
              <a:t>Carrera 9 No. 113-52, </a:t>
            </a:r>
          </a:p>
          <a:p>
            <a:r>
              <a:rPr lang="es-MX" sz="1050" dirty="0" smtClean="0">
                <a:solidFill>
                  <a:srgbClr val="FFFFFF">
                    <a:lumMod val="85000"/>
                  </a:srgbClr>
                </a:solidFill>
                <a:latin typeface="Arial Narrow" pitchFamily="34" charset="0"/>
              </a:rPr>
              <a:t>Oficina 1206, </a:t>
            </a:r>
          </a:p>
          <a:p>
            <a:r>
              <a:rPr lang="es-MX" sz="1050" dirty="0" smtClean="0">
                <a:solidFill>
                  <a:srgbClr val="FFFFFF">
                    <a:lumMod val="85000"/>
                  </a:srgbClr>
                </a:solidFill>
                <a:latin typeface="Arial Narrow" pitchFamily="34" charset="0"/>
              </a:rPr>
              <a:t>Bogotá, Colombia</a:t>
            </a:r>
          </a:p>
          <a:p>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09572"/>
            <a:ext cx="4079776" cy="1084912"/>
          </a:xfrm>
          <a:prstGeom prst="rect">
            <a:avLst/>
          </a:prstGeom>
          <a:noFill/>
        </p:spPr>
        <p:txBody>
          <a:bodyPr wrap="square" rtlCol="0">
            <a:spAutoFit/>
          </a:bodyPr>
          <a:lstStyle/>
          <a:p>
            <a:r>
              <a:rPr lang="es-MX" sz="1200" b="1" dirty="0" smtClean="0">
                <a:solidFill>
                  <a:srgbClr val="FFFFFF"/>
                </a:solidFill>
              </a:rPr>
              <a:t>SAO PAULO</a:t>
            </a:r>
            <a:endParaRPr lang="es-MX" sz="900" dirty="0" smtClean="0">
              <a:solidFill>
                <a:srgbClr val="000000"/>
              </a:solidFill>
            </a:endParaRPr>
          </a:p>
          <a:p>
            <a:pPr>
              <a:defRPr/>
            </a:pPr>
            <a:r>
              <a:rPr lang="pt-BR" sz="1050" dirty="0" smtClean="0">
                <a:solidFill>
                  <a:srgbClr val="FFFFFF">
                    <a:lumMod val="85000"/>
                  </a:srgbClr>
                </a:solidFill>
                <a:latin typeface="Arial Narrow" pitchFamily="34" charset="0"/>
              </a:rPr>
              <a:t>Av. das Nações Unidas 12551</a:t>
            </a:r>
          </a:p>
          <a:p>
            <a:r>
              <a:rPr lang="pt-BR" sz="1050" dirty="0" smtClean="0">
                <a:solidFill>
                  <a:srgbClr val="FFFFFF">
                    <a:lumMod val="85000"/>
                  </a:srgbClr>
                </a:solidFill>
                <a:latin typeface="Arial Narrow" pitchFamily="34" charset="0"/>
              </a:rPr>
              <a:t>17o. andar - sala 1705</a:t>
            </a:r>
          </a:p>
          <a:p>
            <a:r>
              <a:rPr lang="pt-BR" sz="1050" dirty="0" smtClean="0">
                <a:solidFill>
                  <a:srgbClr val="FFFFFF">
                    <a:lumMod val="85000"/>
                  </a:srgbClr>
                </a:solidFill>
                <a:latin typeface="Arial Narrow" pitchFamily="34" charset="0"/>
              </a:rPr>
              <a:t>CEP 04578-000, Brooklin</a:t>
            </a:r>
          </a:p>
          <a:p>
            <a:r>
              <a:rPr lang="pt-BR" sz="1050" dirty="0" smtClean="0">
                <a:solidFill>
                  <a:srgbClr val="FFFFFF">
                    <a:lumMod val="85000"/>
                  </a:srgbClr>
                </a:solidFill>
                <a:latin typeface="Arial Narrow" pitchFamily="34" charset="0"/>
              </a:rPr>
              <a:t>Sao Paulo, Brasil</a:t>
            </a:r>
          </a:p>
          <a:p>
            <a:r>
              <a:rPr lang="pt-BR" sz="1050" dirty="0" smtClean="0">
                <a:solidFill>
                  <a:srgbClr val="FFFFFF">
                    <a:lumMod val="85000"/>
                  </a:srgbClr>
                </a:solidFill>
                <a:latin typeface="Arial Narrow" pitchFamily="34" charset="0"/>
              </a:rPr>
              <a:t>Tel: +55 11 3443 7433</a:t>
            </a:r>
          </a:p>
        </p:txBody>
      </p:sp>
    </p:spTree>
    <p:extLst>
      <p:ext uri="{BB962C8B-B14F-4D97-AF65-F5344CB8AC3E}">
        <p14:creationId xmlns:p14="http://schemas.microsoft.com/office/powerpoint/2010/main" val="344792422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endParaRPr>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endParaRPr>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lvl1pPr>
              <a:defRPr/>
            </a:lvl1pPr>
          </a:lstStyle>
          <a:p>
            <a:fld id="{C884C011-8E4A-4310-B645-004A6E918553}"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77635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chemeClr val="bg1"/>
                </a:solidFill>
              </a:rPr>
              <a:t>Información confidencial: 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2201534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433" y="119342"/>
            <a:ext cx="11413067" cy="369332"/>
          </a:xfrm>
        </p:spPr>
        <p:txBody>
          <a:bodyPr/>
          <a:lstStyle>
            <a:lvl1pPr>
              <a:defRPr sz="2400"/>
            </a:lvl1pPr>
          </a:lstStyle>
          <a:p>
            <a:r>
              <a:rPr lang="en-US" smtClean="0"/>
              <a:t>Click to edit Master title style</a:t>
            </a:r>
            <a:endParaRPr lang="es-MX" dirty="0"/>
          </a:p>
        </p:txBody>
      </p:sp>
      <p:sp>
        <p:nvSpPr>
          <p:cNvPr id="3" name="Date Placeholder 2"/>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endParaRP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endParaRPr>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lvl1pPr>
              <a:defRPr/>
            </a:lvl1pPr>
          </a:lstStyle>
          <a:p>
            <a:fld id="{7125E362-922A-4851-9867-97A78DE6A4A5}"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04714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38179565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784350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16635"/>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6089739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7882907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408061303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fontAlgn="auto">
              <a:spcBef>
                <a:spcPts val="0"/>
              </a:spcBef>
              <a:spcAft>
                <a:spcPts val="0"/>
              </a:spcAft>
            </a:pP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260648"/>
            <a:ext cx="4224469" cy="1246495"/>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CIUDAD DE MÉXICO </a:t>
            </a:r>
          </a:p>
          <a:p>
            <a:pPr fontAlgn="auto">
              <a:spcBef>
                <a:spcPts val="0"/>
              </a:spcBef>
              <a:spcAft>
                <a:spcPts val="0"/>
              </a:spcAft>
            </a:pPr>
            <a:r>
              <a:rPr lang="es-MX" sz="1050" dirty="0" smtClean="0">
                <a:solidFill>
                  <a:srgbClr val="FFFFFF">
                    <a:lumMod val="85000"/>
                  </a:srgbClr>
                </a:solidFill>
                <a:latin typeface="Arial Narrow" pitchFamily="34" charset="0"/>
              </a:rPr>
              <a:t>Av. Santa Fe Núm. 505</a:t>
            </a:r>
          </a:p>
          <a:p>
            <a:pPr fontAlgn="auto">
              <a:spcBef>
                <a:spcPts val="0"/>
              </a:spcBef>
              <a:spcAft>
                <a:spcPts val="0"/>
              </a:spcAft>
            </a:pPr>
            <a:r>
              <a:rPr lang="es-MX" sz="1050" dirty="0" smtClean="0">
                <a:solidFill>
                  <a:srgbClr val="FFFFFF">
                    <a:lumMod val="85000"/>
                  </a:srgbClr>
                </a:solidFill>
                <a:latin typeface="Arial Narrow" pitchFamily="34" charset="0"/>
              </a:rPr>
              <a:t>Corporativo Santa Fe, piso 6</a:t>
            </a:r>
          </a:p>
          <a:p>
            <a:pPr fontAlgn="auto">
              <a:spcBef>
                <a:spcPts val="0"/>
              </a:spcBef>
              <a:spcAft>
                <a:spcPts val="0"/>
              </a:spcAft>
            </a:pPr>
            <a:r>
              <a:rPr lang="es-MX" sz="1050" dirty="0" smtClean="0">
                <a:solidFill>
                  <a:srgbClr val="FFFFFF">
                    <a:lumMod val="85000"/>
                  </a:srgbClr>
                </a:solidFill>
                <a:latin typeface="Arial Narrow" pitchFamily="34" charset="0"/>
              </a:rPr>
              <a:t>Col. Cruz Manca</a:t>
            </a:r>
          </a:p>
          <a:p>
            <a:pPr fontAlgn="auto">
              <a:spcBef>
                <a:spcPts val="0"/>
              </a:spcBef>
              <a:spcAft>
                <a:spcPts val="0"/>
              </a:spcAft>
            </a:pPr>
            <a:r>
              <a:rPr lang="es-MX" sz="1050" dirty="0" smtClean="0">
                <a:solidFill>
                  <a:srgbClr val="FFFFFF">
                    <a:lumMod val="85000"/>
                  </a:srgbClr>
                </a:solidFill>
                <a:latin typeface="Arial Narrow" pitchFamily="34" charset="0"/>
              </a:rPr>
              <a:t>Delegación Cuajimalpa</a:t>
            </a:r>
          </a:p>
          <a:p>
            <a:pPr>
              <a:defRPr/>
            </a:pPr>
            <a:r>
              <a:rPr lang="es-MX" sz="1050" dirty="0" smtClean="0">
                <a:solidFill>
                  <a:srgbClr val="FFFFFF">
                    <a:lumMod val="85000"/>
                  </a:srgbClr>
                </a:solidFill>
                <a:latin typeface="Arial Narrow" pitchFamily="34" charset="0"/>
              </a:rPr>
              <a:t>México, D.F CP 05349</a:t>
            </a:r>
          </a:p>
          <a:p>
            <a:pPr>
              <a:defRPr/>
            </a:pPr>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1988841"/>
            <a:ext cx="4224469" cy="1408078"/>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MONTERREY</a:t>
            </a:r>
            <a:endParaRPr lang="es-MX" sz="105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Av. Ricardo </a:t>
            </a:r>
            <a:r>
              <a:rPr lang="es-MX" sz="1050" dirty="0" err="1" smtClean="0">
                <a:solidFill>
                  <a:srgbClr val="FFFFFF">
                    <a:lumMod val="85000"/>
                  </a:srgbClr>
                </a:solidFill>
                <a:latin typeface="Arial Narrow" pitchFamily="34" charset="0"/>
              </a:rPr>
              <a:t>Margáin</a:t>
            </a:r>
            <a:r>
              <a:rPr lang="es-MX" sz="1050" dirty="0" smtClean="0">
                <a:solidFill>
                  <a:srgbClr val="FFFFFF">
                    <a:lumMod val="85000"/>
                  </a:srgbClr>
                </a:solidFill>
                <a:latin typeface="Arial Narrow" pitchFamily="34" charset="0"/>
              </a:rPr>
              <a:t> #565 torre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PCC2-A, piso 7</a:t>
            </a:r>
          </a:p>
          <a:p>
            <a:pPr fontAlgn="auto">
              <a:spcBef>
                <a:spcPts val="0"/>
              </a:spcBef>
              <a:spcAft>
                <a:spcPts val="0"/>
              </a:spcAft>
            </a:pPr>
            <a:r>
              <a:rPr lang="es-MX" sz="1050" dirty="0" smtClean="0">
                <a:solidFill>
                  <a:srgbClr val="FFFFFF">
                    <a:lumMod val="85000"/>
                  </a:srgbClr>
                </a:solidFill>
                <a:latin typeface="Arial Narrow" pitchFamily="34" charset="0"/>
              </a:rPr>
              <a:t>Colonia Santa Engracia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San Pedro Garza García, N.L.</a:t>
            </a:r>
          </a:p>
          <a:p>
            <a:pPr fontAlgn="auto">
              <a:spcBef>
                <a:spcPts val="0"/>
              </a:spcBef>
              <a:spcAft>
                <a:spcPts val="0"/>
              </a:spcAft>
            </a:pPr>
            <a:r>
              <a:rPr lang="es-MX" sz="1050" dirty="0" smtClean="0">
                <a:solidFill>
                  <a:srgbClr val="FFFFFF">
                    <a:lumMod val="85000"/>
                  </a:srgbClr>
                </a:solidFill>
                <a:latin typeface="Arial Narrow" pitchFamily="34" charset="0"/>
              </a:rPr>
              <a:t>México. CP 66267</a:t>
            </a:r>
            <a:br>
              <a:rPr lang="es-MX" sz="1050" dirty="0" smtClean="0">
                <a:solidFill>
                  <a:srgbClr val="FFFFFF">
                    <a:lumMod val="85000"/>
                  </a:srgbClr>
                </a:solidFill>
                <a:latin typeface="Arial Narrow" pitchFamily="34" charset="0"/>
              </a:rPr>
            </a:br>
            <a:r>
              <a:rPr lang="de-DE" sz="1050" dirty="0" smtClean="0">
                <a:solidFill>
                  <a:srgbClr val="FFFFFF">
                    <a:lumMod val="85000"/>
                  </a:srgbClr>
                </a:solidFill>
                <a:latin typeface="Arial Narrow" pitchFamily="34" charset="0"/>
              </a:rPr>
              <a:t>Tel: +52 (81) 1001 8570 </a:t>
            </a:r>
            <a:r>
              <a:rPr lang="es-MX" sz="1050" dirty="0" smtClean="0">
                <a:solidFill>
                  <a:srgbClr val="FFFFFF">
                    <a:lumMod val="85000"/>
                  </a:srgbClr>
                </a:solidFill>
                <a:latin typeface="Arial Narrow" pitchFamily="34" charset="0"/>
              </a:rPr>
              <a:t/>
            </a:r>
            <a:br>
              <a:rPr lang="es-MX" sz="1050" dirty="0" smtClean="0">
                <a:solidFill>
                  <a:srgbClr val="FFFFFF">
                    <a:lumMod val="85000"/>
                  </a:srgbClr>
                </a:solidFill>
                <a:latin typeface="Arial Narrow" pitchFamily="34" charset="0"/>
              </a:rPr>
            </a:br>
            <a:endParaRPr lang="es-MX" sz="1050" dirty="0">
              <a:solidFill>
                <a:srgbClr val="FFFFFF">
                  <a:lumMod val="85000"/>
                </a:srgbClr>
              </a:solidFill>
              <a:latin typeface="Arial Narrow" pitchFamily="34" charset="0"/>
            </a:endParaRPr>
          </a:p>
        </p:txBody>
      </p:sp>
      <p:sp>
        <p:nvSpPr>
          <p:cNvPr id="12" name="TextBox 11"/>
          <p:cNvSpPr txBox="1"/>
          <p:nvPr/>
        </p:nvSpPr>
        <p:spPr>
          <a:xfrm>
            <a:off x="7728181" y="3717032"/>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BOGOTÁ</a:t>
            </a:r>
            <a:endParaRPr lang="es-MX" sz="90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Edificio Torres Unidas II </a:t>
            </a:r>
          </a:p>
          <a:p>
            <a:pPr fontAlgn="auto">
              <a:spcBef>
                <a:spcPts val="0"/>
              </a:spcBef>
              <a:spcAft>
                <a:spcPts val="0"/>
              </a:spcAft>
            </a:pPr>
            <a:r>
              <a:rPr lang="es-MX" sz="1050" dirty="0" smtClean="0">
                <a:solidFill>
                  <a:srgbClr val="FFFFFF">
                    <a:lumMod val="85000"/>
                  </a:srgbClr>
                </a:solidFill>
                <a:latin typeface="Arial Narrow" pitchFamily="34" charset="0"/>
              </a:rPr>
              <a:t>Carrera 9 No. 113-52</a:t>
            </a:r>
          </a:p>
          <a:p>
            <a:pPr fontAlgn="auto">
              <a:spcBef>
                <a:spcPts val="0"/>
              </a:spcBef>
              <a:spcAft>
                <a:spcPts val="0"/>
              </a:spcAft>
            </a:pPr>
            <a:r>
              <a:rPr lang="es-MX" sz="1050" dirty="0" smtClean="0">
                <a:solidFill>
                  <a:srgbClr val="FFFFFF">
                    <a:lumMod val="85000"/>
                  </a:srgbClr>
                </a:solidFill>
                <a:latin typeface="Arial Narrow" pitchFamily="34" charset="0"/>
              </a:rPr>
              <a:t>Oficina 1206</a:t>
            </a:r>
          </a:p>
          <a:p>
            <a:pPr fontAlgn="auto">
              <a:spcBef>
                <a:spcPts val="0"/>
              </a:spcBef>
              <a:spcAft>
                <a:spcPts val="0"/>
              </a:spcAft>
            </a:pPr>
            <a:r>
              <a:rPr lang="es-MX" sz="1050" dirty="0" smtClean="0">
                <a:solidFill>
                  <a:srgbClr val="FFFFFF">
                    <a:lumMod val="85000"/>
                  </a:srgbClr>
                </a:solidFill>
                <a:latin typeface="Arial Narrow" pitchFamily="34" charset="0"/>
              </a:rPr>
              <a:t>Bogotá, Colombia</a:t>
            </a:r>
          </a:p>
          <a:p>
            <a:pPr fontAlgn="auto">
              <a:spcBef>
                <a:spcPts val="0"/>
              </a:spcBef>
              <a:spcAft>
                <a:spcPts val="0"/>
              </a:spcAft>
            </a:pPr>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81580"/>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SAO PAULO</a:t>
            </a:r>
            <a:endParaRPr lang="es-MX" sz="900" dirty="0" smtClean="0">
              <a:solidFill>
                <a:srgbClr val="000000"/>
              </a:solidFill>
              <a:latin typeface="Arial"/>
            </a:endParaRPr>
          </a:p>
          <a:p>
            <a:pPr fontAlgn="auto">
              <a:spcBef>
                <a:spcPts val="0"/>
              </a:spcBef>
              <a:spcAft>
                <a:spcPts val="0"/>
              </a:spcAft>
              <a:defRPr/>
            </a:pPr>
            <a:r>
              <a:rPr lang="pt-BR" sz="1050" dirty="0" smtClean="0">
                <a:solidFill>
                  <a:srgbClr val="FFFFFF">
                    <a:lumMod val="85000"/>
                  </a:srgbClr>
                </a:solidFill>
                <a:latin typeface="Arial Narrow" pitchFamily="34" charset="0"/>
              </a:rPr>
              <a:t>Av. das Nações Unidas 12551</a:t>
            </a:r>
          </a:p>
          <a:p>
            <a:pPr fontAlgn="auto">
              <a:spcBef>
                <a:spcPts val="0"/>
              </a:spcBef>
              <a:spcAft>
                <a:spcPts val="0"/>
              </a:spcAft>
            </a:pPr>
            <a:r>
              <a:rPr lang="pt-BR" sz="1050" dirty="0" smtClean="0">
                <a:solidFill>
                  <a:srgbClr val="FFFFFF">
                    <a:lumMod val="85000"/>
                  </a:srgbClr>
                </a:solidFill>
                <a:latin typeface="Arial Narrow" pitchFamily="34" charset="0"/>
              </a:rPr>
              <a:t>22 andar - sala 2208</a:t>
            </a:r>
          </a:p>
          <a:p>
            <a:pPr fontAlgn="auto">
              <a:spcBef>
                <a:spcPts val="0"/>
              </a:spcBef>
              <a:spcAft>
                <a:spcPts val="0"/>
              </a:spcAft>
            </a:pPr>
            <a:r>
              <a:rPr lang="pt-BR" sz="1050" dirty="0" smtClean="0">
                <a:solidFill>
                  <a:srgbClr val="FFFFFF">
                    <a:lumMod val="85000"/>
                  </a:srgbClr>
                </a:solidFill>
                <a:latin typeface="Arial Narrow" pitchFamily="34" charset="0"/>
              </a:rPr>
              <a:t>CEP 04578-000, Brooklin</a:t>
            </a:r>
          </a:p>
          <a:p>
            <a:pPr fontAlgn="auto">
              <a:spcBef>
                <a:spcPts val="0"/>
              </a:spcBef>
              <a:spcAft>
                <a:spcPts val="0"/>
              </a:spcAft>
            </a:pPr>
            <a:r>
              <a:rPr lang="pt-BR" sz="1050" dirty="0" smtClean="0">
                <a:solidFill>
                  <a:srgbClr val="FFFFFF">
                    <a:lumMod val="85000"/>
                  </a:srgbClr>
                </a:solidFill>
                <a:latin typeface="Arial Narrow" pitchFamily="34" charset="0"/>
              </a:rPr>
              <a:t>Sao Paulo, Brasil</a:t>
            </a:r>
          </a:p>
          <a:p>
            <a:pPr fontAlgn="auto">
              <a:spcBef>
                <a:spcPts val="0"/>
              </a:spcBef>
              <a:spcAft>
                <a:spcPts val="0"/>
              </a:spcAft>
            </a:pPr>
            <a:r>
              <a:rPr lang="pt-BR" sz="1050" dirty="0" smtClean="0">
                <a:solidFill>
                  <a:srgbClr val="FFFFFF">
                    <a:lumMod val="85000"/>
                  </a:srgbClr>
                </a:solidFill>
                <a:latin typeface="Arial Narrow" pitchFamily="34" charset="0"/>
              </a:rPr>
              <a:t>Tel: +55 11 </a:t>
            </a:r>
            <a:r>
              <a:rPr lang="es-MX" sz="1050" dirty="0" smtClean="0">
                <a:solidFill>
                  <a:srgbClr val="FFFFFF">
                    <a:lumMod val="85000"/>
                  </a:srgbClr>
                </a:solidFill>
                <a:latin typeface="Arial Narrow" pitchFamily="34" charset="0"/>
              </a:rPr>
              <a:t>3043 9800</a:t>
            </a:r>
            <a:endParaRPr lang="pt-BR" sz="1050" dirty="0" smtClean="0">
              <a:solidFill>
                <a:srgbClr val="FFFFFF">
                  <a:lumMod val="85000"/>
                </a:srgbClr>
              </a:solidFill>
              <a:latin typeface="Arial Narrow" pitchFamily="34" charset="0"/>
            </a:endParaRPr>
          </a:p>
        </p:txBody>
      </p:sp>
    </p:spTree>
    <p:extLst>
      <p:ext uri="{BB962C8B-B14F-4D97-AF65-F5344CB8AC3E}">
        <p14:creationId xmlns:p14="http://schemas.microsoft.com/office/powerpoint/2010/main" val="229061027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19" y="3339639"/>
            <a:ext cx="7773180" cy="3543655"/>
          </a:xfrm>
          <a:prstGeom prst="rect">
            <a:avLst/>
          </a:prstGeom>
        </p:spPr>
      </p:pic>
      <p:sp>
        <p:nvSpPr>
          <p:cNvPr id="7" name="Trapezoid 8"/>
          <p:cNvSpPr/>
          <p:nvPr/>
        </p:nvSpPr>
        <p:spPr>
          <a:xfrm>
            <a:off x="-7568" y="3340108"/>
            <a:ext cx="6709263" cy="3523997"/>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8" name="Parallelogram 7"/>
          <p:cNvSpPr/>
          <p:nvPr/>
        </p:nvSpPr>
        <p:spPr>
          <a:xfrm rot="10800000" flipH="1">
            <a:off x="2934270" y="3339546"/>
            <a:ext cx="5488701" cy="3539572"/>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Trapezoid 7"/>
          <p:cNvSpPr/>
          <p:nvPr/>
        </p:nvSpPr>
        <p:spPr>
          <a:xfrm>
            <a:off x="-6627" y="3384314"/>
            <a:ext cx="5894817" cy="3473686"/>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Title 1"/>
          <p:cNvSpPr>
            <a:spLocks noGrp="1"/>
          </p:cNvSpPr>
          <p:nvPr>
            <p:ph type="ctrTitle"/>
          </p:nvPr>
        </p:nvSpPr>
        <p:spPr>
          <a:xfrm>
            <a:off x="862181" y="651480"/>
            <a:ext cx="6785115" cy="879475"/>
          </a:xfrm>
        </p:spPr>
        <p:txBody>
          <a:bodyPr anchor="b">
            <a:normAutofit/>
          </a:bodyPr>
          <a:lstStyle>
            <a:lvl1pPr algn="l">
              <a:defRPr sz="3000" b="1">
                <a:solidFill>
                  <a:srgbClr val="002060"/>
                </a:solidFill>
              </a:defRPr>
            </a:lvl1pPr>
          </a:lstStyle>
          <a:p>
            <a:r>
              <a:rPr lang="en-US" smtClean="0"/>
              <a:t>Click to edit Master title style</a:t>
            </a:r>
            <a:endParaRPr lang="es-MX" dirty="0"/>
          </a:p>
        </p:txBody>
      </p:sp>
      <p:sp>
        <p:nvSpPr>
          <p:cNvPr id="13" name="Subtitle 2"/>
          <p:cNvSpPr>
            <a:spLocks noGrp="1"/>
          </p:cNvSpPr>
          <p:nvPr>
            <p:ph type="subTitle" idx="1" hasCustomPrompt="1"/>
          </p:nvPr>
        </p:nvSpPr>
        <p:spPr>
          <a:xfrm>
            <a:off x="862181" y="1612926"/>
            <a:ext cx="6785115" cy="674140"/>
          </a:xfrm>
        </p:spPr>
        <p:txBody>
          <a:bodyPr>
            <a:normAutofit/>
          </a:bodyPr>
          <a:lstStyle>
            <a:lvl1pPr marL="0" indent="0" algn="l">
              <a:buNone/>
              <a:defRPr sz="18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s-MX" dirty="0"/>
          </a:p>
        </p:txBody>
      </p:sp>
      <p:sp>
        <p:nvSpPr>
          <p:cNvPr id="14" name="Trapezoid 10"/>
          <p:cNvSpPr/>
          <p:nvPr/>
        </p:nvSpPr>
        <p:spPr>
          <a:xfrm>
            <a:off x="7779224" y="-13648"/>
            <a:ext cx="4412776" cy="3353195"/>
          </a:xfrm>
          <a:custGeom>
            <a:avLst/>
            <a:gdLst>
              <a:gd name="connsiteX0" fmla="*/ 0 w 4399128"/>
              <a:gd name="connsiteY0" fmla="*/ 3339547 h 3339547"/>
              <a:gd name="connsiteX1" fmla="*/ 834887 w 4399128"/>
              <a:gd name="connsiteY1" fmla="*/ 0 h 3339547"/>
              <a:gd name="connsiteX2" fmla="*/ 3564241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834887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2950290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3414314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53195 h 3353195"/>
              <a:gd name="connsiteX1" fmla="*/ 3946577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 name="connsiteX0" fmla="*/ 0 w 4399128"/>
              <a:gd name="connsiteY0" fmla="*/ 3353195 h 3353195"/>
              <a:gd name="connsiteX1" fmla="*/ 4083055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14"/>
          <p:cNvSpPr/>
          <p:nvPr/>
        </p:nvSpPr>
        <p:spPr>
          <a:xfrm rot="10800000">
            <a:off x="7560861" y="-13649"/>
            <a:ext cx="4380932" cy="3353195"/>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Parallelogram 15"/>
          <p:cNvSpPr/>
          <p:nvPr/>
        </p:nvSpPr>
        <p:spPr>
          <a:xfrm rot="10800000">
            <a:off x="7297004" y="791569"/>
            <a:ext cx="3416488" cy="2547976"/>
          </a:xfrm>
          <a:prstGeom prst="parallelogram">
            <a:avLst>
              <a:gd name="adj" fmla="val 123455"/>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34" y="5054270"/>
            <a:ext cx="3315431" cy="884031"/>
          </a:xfrm>
          <a:prstGeom prst="rect">
            <a:avLst/>
          </a:prstGeom>
        </p:spPr>
      </p:pic>
    </p:spTree>
    <p:extLst>
      <p:ext uri="{BB962C8B-B14F-4D97-AF65-F5344CB8AC3E}">
        <p14:creationId xmlns:p14="http://schemas.microsoft.com/office/powerpoint/2010/main" val="83868961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Title 1"/>
          <p:cNvSpPr>
            <a:spLocks noGrp="1"/>
          </p:cNvSpPr>
          <p:nvPr>
            <p:ph type="title"/>
          </p:nvPr>
        </p:nvSpPr>
        <p:spPr>
          <a:xfrm>
            <a:off x="838201" y="365125"/>
            <a:ext cx="6594987" cy="1207001"/>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11" name="Parallelogram 3"/>
          <p:cNvSpPr/>
          <p:nvPr/>
        </p:nvSpPr>
        <p:spPr>
          <a:xfrm>
            <a:off x="7981951"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Parallelogram 11"/>
          <p:cNvSpPr/>
          <p:nvPr/>
        </p:nvSpPr>
        <p:spPr>
          <a:xfrm>
            <a:off x="7740504" y="2"/>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12"/>
          <p:cNvSpPr/>
          <p:nvPr/>
        </p:nvSpPr>
        <p:spPr>
          <a:xfrm>
            <a:off x="7464053" y="2"/>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Diagonal Stripe 13"/>
          <p:cNvSpPr/>
          <p:nvPr/>
        </p:nvSpPr>
        <p:spPr>
          <a:xfrm rot="10800000" flipH="1">
            <a:off x="1" y="5206533"/>
            <a:ext cx="2094615"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5" name="Diagonal Stripe 14"/>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6" name="Right Triangle 15"/>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7" name="Content Placeholder 16"/>
          <p:cNvSpPr>
            <a:spLocks noGrp="1"/>
          </p:cNvSpPr>
          <p:nvPr>
            <p:ph sz="quarter" idx="10"/>
          </p:nvPr>
        </p:nvSpPr>
        <p:spPr>
          <a:xfrm>
            <a:off x="838201" y="2019302"/>
            <a:ext cx="10612439" cy="4241135"/>
          </a:xfrm>
        </p:spPr>
        <p:txBody>
          <a:bodyPr/>
          <a:lstStyle>
            <a:lvl1pPr>
              <a:buClr>
                <a:srgbClr val="173144"/>
              </a:buClr>
              <a:defRPr>
                <a:solidFill>
                  <a:srgbClr val="002060"/>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51135905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715049" y="446736"/>
            <a:ext cx="10771097" cy="1325563"/>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8" name="Parallelogram 1"/>
          <p:cNvSpPr/>
          <p:nvPr/>
        </p:nvSpPr>
        <p:spPr>
          <a:xfrm>
            <a:off x="7747711" y="5887455"/>
            <a:ext cx="4454317" cy="986589"/>
          </a:xfrm>
          <a:custGeom>
            <a:avLst/>
            <a:gdLst>
              <a:gd name="connsiteX0" fmla="*/ 0 w 4468196"/>
              <a:gd name="connsiteY0" fmla="*/ 986589 h 986589"/>
              <a:gd name="connsiteX1" fmla="*/ 1241257 w 4468196"/>
              <a:gd name="connsiteY1" fmla="*/ 0 h 986589"/>
              <a:gd name="connsiteX2" fmla="*/ 4468196 w 4468196"/>
              <a:gd name="connsiteY2" fmla="*/ 0 h 986589"/>
              <a:gd name="connsiteX3" fmla="*/ 3226939 w 4468196"/>
              <a:gd name="connsiteY3" fmla="*/ 986589 h 986589"/>
              <a:gd name="connsiteX4" fmla="*/ 0 w 4468196"/>
              <a:gd name="connsiteY4" fmla="*/ 986589 h 986589"/>
              <a:gd name="connsiteX0" fmla="*/ 0 w 4478223"/>
              <a:gd name="connsiteY0" fmla="*/ 986589 h 1002631"/>
              <a:gd name="connsiteX1" fmla="*/ 1241257 w 4478223"/>
              <a:gd name="connsiteY1" fmla="*/ 0 h 1002631"/>
              <a:gd name="connsiteX2" fmla="*/ 4468196 w 4478223"/>
              <a:gd name="connsiteY2" fmla="*/ 0 h 1002631"/>
              <a:gd name="connsiteX3" fmla="*/ 4478223 w 4478223"/>
              <a:gd name="connsiteY3" fmla="*/ 1002631 h 1002631"/>
              <a:gd name="connsiteX4" fmla="*/ 0 w 4478223"/>
              <a:gd name="connsiteY4" fmla="*/ 986589 h 1002631"/>
              <a:gd name="connsiteX0" fmla="*/ 0 w 4454317"/>
              <a:gd name="connsiteY0" fmla="*/ 992664 h 1002631"/>
              <a:gd name="connsiteX1" fmla="*/ 1217351 w 4454317"/>
              <a:gd name="connsiteY1" fmla="*/ 0 h 1002631"/>
              <a:gd name="connsiteX2" fmla="*/ 4444290 w 4454317"/>
              <a:gd name="connsiteY2" fmla="*/ 0 h 1002631"/>
              <a:gd name="connsiteX3" fmla="*/ 4454317 w 4454317"/>
              <a:gd name="connsiteY3" fmla="*/ 1002631 h 1002631"/>
              <a:gd name="connsiteX4" fmla="*/ 0 w 4454317"/>
              <a:gd name="connsiteY4" fmla="*/ 992664 h 100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317" h="1002631">
                <a:moveTo>
                  <a:pt x="0" y="992664"/>
                </a:moveTo>
                <a:lnTo>
                  <a:pt x="1217351" y="0"/>
                </a:lnTo>
                <a:lnTo>
                  <a:pt x="4444290" y="0"/>
                </a:lnTo>
                <a:lnTo>
                  <a:pt x="4454317" y="1002631"/>
                </a:lnTo>
                <a:lnTo>
                  <a:pt x="0" y="99266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Parallelogram 8"/>
          <p:cNvSpPr/>
          <p:nvPr/>
        </p:nvSpPr>
        <p:spPr>
          <a:xfrm>
            <a:off x="1" y="-4333"/>
            <a:ext cx="567708" cy="212348"/>
          </a:xfrm>
          <a:custGeom>
            <a:avLst/>
            <a:gdLst>
              <a:gd name="connsiteX0" fmla="*/ 0 w 567708"/>
              <a:gd name="connsiteY0" fmla="*/ 190681 h 190681"/>
              <a:gd name="connsiteX1" fmla="*/ 0 w 567708"/>
              <a:gd name="connsiteY1" fmla="*/ 0 h 190681"/>
              <a:gd name="connsiteX2" fmla="*/ 567708 w 567708"/>
              <a:gd name="connsiteY2" fmla="*/ 0 h 190681"/>
              <a:gd name="connsiteX3" fmla="*/ 567708 w 567708"/>
              <a:gd name="connsiteY3" fmla="*/ 190681 h 190681"/>
              <a:gd name="connsiteX4" fmla="*/ 0 w 567708"/>
              <a:gd name="connsiteY4" fmla="*/ 190681 h 190681"/>
              <a:gd name="connsiteX0" fmla="*/ 0 w 567708"/>
              <a:gd name="connsiteY0" fmla="*/ 190681 h 190681"/>
              <a:gd name="connsiteX1" fmla="*/ 0 w 567708"/>
              <a:gd name="connsiteY1" fmla="*/ 0 h 190681"/>
              <a:gd name="connsiteX2" fmla="*/ 403029 w 567708"/>
              <a:gd name="connsiteY2" fmla="*/ 4334 h 190681"/>
              <a:gd name="connsiteX3" fmla="*/ 567708 w 567708"/>
              <a:gd name="connsiteY3" fmla="*/ 190681 h 190681"/>
              <a:gd name="connsiteX4" fmla="*/ 0 w 567708"/>
              <a:gd name="connsiteY4" fmla="*/ 190681 h 190681"/>
              <a:gd name="connsiteX0" fmla="*/ 0 w 567708"/>
              <a:gd name="connsiteY0" fmla="*/ 195014 h 195014"/>
              <a:gd name="connsiteX1" fmla="*/ 0 w 567708"/>
              <a:gd name="connsiteY1" fmla="*/ 4333 h 195014"/>
              <a:gd name="connsiteX2" fmla="*/ 338024 w 567708"/>
              <a:gd name="connsiteY2" fmla="*/ 0 h 195014"/>
              <a:gd name="connsiteX3" fmla="*/ 567708 w 567708"/>
              <a:gd name="connsiteY3" fmla="*/ 195014 h 195014"/>
              <a:gd name="connsiteX4" fmla="*/ 0 w 567708"/>
              <a:gd name="connsiteY4" fmla="*/ 195014 h 19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08" h="195014">
                <a:moveTo>
                  <a:pt x="0" y="195014"/>
                </a:moveTo>
                <a:lnTo>
                  <a:pt x="0" y="4333"/>
                </a:lnTo>
                <a:lnTo>
                  <a:pt x="338024" y="0"/>
                </a:lnTo>
                <a:lnTo>
                  <a:pt x="567708" y="195014"/>
                </a:lnTo>
                <a:lnTo>
                  <a:pt x="0" y="19501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Parallelogram 11"/>
          <p:cNvSpPr/>
          <p:nvPr/>
        </p:nvSpPr>
        <p:spPr>
          <a:xfrm flipH="1">
            <a:off x="327186" y="-4332"/>
            <a:ext cx="666959" cy="212348"/>
          </a:xfrm>
          <a:prstGeom prst="parallelogram">
            <a:avLst>
              <a:gd name="adj" fmla="val 112500"/>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12"/>
          <p:cNvSpPr/>
          <p:nvPr/>
        </p:nvSpPr>
        <p:spPr>
          <a:xfrm flipH="1">
            <a:off x="715051" y="-4332"/>
            <a:ext cx="1265427" cy="212348"/>
          </a:xfrm>
          <a:prstGeom prst="parallelogram">
            <a:avLst>
              <a:gd name="adj" fmla="val 112500"/>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12"/>
          <p:cNvSpPr/>
          <p:nvPr/>
        </p:nvSpPr>
        <p:spPr>
          <a:xfrm flipH="1">
            <a:off x="1711787" y="-4333"/>
            <a:ext cx="10490240" cy="212349"/>
          </a:xfrm>
          <a:custGeom>
            <a:avLst/>
            <a:gdLst>
              <a:gd name="connsiteX0" fmla="*/ 0 w 10490240"/>
              <a:gd name="connsiteY0" fmla="*/ 212348 h 212348"/>
              <a:gd name="connsiteX1" fmla="*/ 238892 w 10490240"/>
              <a:gd name="connsiteY1" fmla="*/ 0 h 212348"/>
              <a:gd name="connsiteX2" fmla="*/ 10490240 w 10490240"/>
              <a:gd name="connsiteY2" fmla="*/ 0 h 212348"/>
              <a:gd name="connsiteX3" fmla="*/ 10251349 w 10490240"/>
              <a:gd name="connsiteY3" fmla="*/ 212348 h 212348"/>
              <a:gd name="connsiteX4" fmla="*/ 0 w 10490240"/>
              <a:gd name="connsiteY4" fmla="*/ 212348 h 212348"/>
              <a:gd name="connsiteX0" fmla="*/ 0 w 10490240"/>
              <a:gd name="connsiteY0" fmla="*/ 212348 h 212348"/>
              <a:gd name="connsiteX1" fmla="*/ 4875 w 10490240"/>
              <a:gd name="connsiteY1" fmla="*/ 8668 h 212348"/>
              <a:gd name="connsiteX2" fmla="*/ 10490240 w 10490240"/>
              <a:gd name="connsiteY2" fmla="*/ 0 h 212348"/>
              <a:gd name="connsiteX3" fmla="*/ 10251349 w 10490240"/>
              <a:gd name="connsiteY3" fmla="*/ 212348 h 212348"/>
              <a:gd name="connsiteX4" fmla="*/ 0 w 10490240"/>
              <a:gd name="connsiteY4" fmla="*/ 212348 h 21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40" h="212348">
                <a:moveTo>
                  <a:pt x="0" y="212348"/>
                </a:moveTo>
                <a:lnTo>
                  <a:pt x="4875" y="8668"/>
                </a:lnTo>
                <a:lnTo>
                  <a:pt x="10490240" y="0"/>
                </a:lnTo>
                <a:lnTo>
                  <a:pt x="10251349" y="212348"/>
                </a:lnTo>
                <a:lnTo>
                  <a:pt x="0" y="212348"/>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Parallelogram 8"/>
          <p:cNvSpPr/>
          <p:nvPr/>
        </p:nvSpPr>
        <p:spPr>
          <a:xfrm>
            <a:off x="7443538" y="5887455"/>
            <a:ext cx="1556084" cy="970547"/>
          </a:xfrm>
          <a:prstGeom prst="parallelogram">
            <a:avLst>
              <a:gd name="adj" fmla="val 125826"/>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Parallelogram 9"/>
          <p:cNvSpPr/>
          <p:nvPr/>
        </p:nvSpPr>
        <p:spPr>
          <a:xfrm>
            <a:off x="7121694" y="5887455"/>
            <a:ext cx="1556084" cy="970547"/>
          </a:xfrm>
          <a:prstGeom prst="parallelogram">
            <a:avLst>
              <a:gd name="adj" fmla="val 125826"/>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Content Placeholder 16"/>
          <p:cNvSpPr>
            <a:spLocks noGrp="1"/>
          </p:cNvSpPr>
          <p:nvPr>
            <p:ph sz="quarter" idx="10"/>
          </p:nvPr>
        </p:nvSpPr>
        <p:spPr>
          <a:xfrm>
            <a:off x="715049" y="2019302"/>
            <a:ext cx="10771097" cy="4241135"/>
          </a:xfrm>
        </p:spPr>
        <p:txBody>
          <a:bodyPr/>
          <a:lstStyle>
            <a:lvl1pPr>
              <a:buClr>
                <a:srgbClr val="173144"/>
              </a:buClr>
              <a:defRPr>
                <a:solidFill>
                  <a:srgbClr val="002060"/>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0742229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8" y="131768"/>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1276794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792165" y="384177"/>
            <a:ext cx="9881633" cy="1325563"/>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3"/>
          <p:cNvSpPr/>
          <p:nvPr/>
        </p:nvSpPr>
        <p:spPr>
          <a:xfrm rot="16200000" flipV="1">
            <a:off x="10186738" y="1042738"/>
            <a:ext cx="3047999" cy="962527"/>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3"/>
          <p:cNvSpPr/>
          <p:nvPr/>
        </p:nvSpPr>
        <p:spPr>
          <a:xfrm rot="16200000" flipV="1">
            <a:off x="9894091" y="1168467"/>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3"/>
          <p:cNvSpPr/>
          <p:nvPr/>
        </p:nvSpPr>
        <p:spPr>
          <a:xfrm rot="16200000" flipV="1">
            <a:off x="9685664" y="1242892"/>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Content Placeholder 16"/>
          <p:cNvSpPr>
            <a:spLocks noGrp="1"/>
          </p:cNvSpPr>
          <p:nvPr>
            <p:ph sz="quarter" idx="10"/>
          </p:nvPr>
        </p:nvSpPr>
        <p:spPr>
          <a:xfrm>
            <a:off x="792164" y="2019302"/>
            <a:ext cx="10658475" cy="4241135"/>
          </a:xfrm>
        </p:spPr>
        <p:txBody>
          <a:bodyPr/>
          <a:lstStyle>
            <a:lvl1pPr marL="385763" indent="-385763">
              <a:buClr>
                <a:srgbClr val="173144"/>
              </a:buClr>
              <a:buFont typeface="Wingdings" panose="05000000000000000000" pitchFamily="2" charset="2"/>
              <a:buChar char="§"/>
              <a:defRPr>
                <a:solidFill>
                  <a:srgbClr val="173144"/>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21" name="Diagonal Stripe 20"/>
          <p:cNvSpPr/>
          <p:nvPr/>
        </p:nvSpPr>
        <p:spPr>
          <a:xfrm rot="10800000" flipH="1">
            <a:off x="1" y="5206533"/>
            <a:ext cx="2094615"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2" name="Diagonal Stripe 21"/>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Tree>
    <p:extLst>
      <p:ext uri="{BB962C8B-B14F-4D97-AF65-F5344CB8AC3E}">
        <p14:creationId xmlns:p14="http://schemas.microsoft.com/office/powerpoint/2010/main" val="103038273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Title 1"/>
          <p:cNvSpPr>
            <a:spLocks noGrp="1"/>
          </p:cNvSpPr>
          <p:nvPr>
            <p:ph type="title"/>
          </p:nvPr>
        </p:nvSpPr>
        <p:spPr>
          <a:xfrm>
            <a:off x="792165" y="384177"/>
            <a:ext cx="9881633" cy="1325563"/>
          </a:xfrm>
        </p:spPr>
        <p:txBody>
          <a:bodyPr>
            <a:normAutofit/>
          </a:bodyPr>
          <a:lstStyle>
            <a:lvl1pPr>
              <a:defRPr sz="3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Diagonal Stripe 9"/>
          <p:cNvSpPr/>
          <p:nvPr/>
        </p:nvSpPr>
        <p:spPr>
          <a:xfrm rot="10800000" flipH="1">
            <a:off x="1" y="5206533"/>
            <a:ext cx="2094615"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1" name="Diagonal Stripe 10"/>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3"/>
          <p:cNvSpPr/>
          <p:nvPr/>
        </p:nvSpPr>
        <p:spPr>
          <a:xfrm rot="16200000" flipV="1">
            <a:off x="10186738" y="1042738"/>
            <a:ext cx="3047999" cy="962527"/>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3"/>
          <p:cNvSpPr/>
          <p:nvPr/>
        </p:nvSpPr>
        <p:spPr>
          <a:xfrm rot="16200000" flipV="1">
            <a:off x="9894091" y="1168467"/>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3"/>
          <p:cNvSpPr/>
          <p:nvPr/>
        </p:nvSpPr>
        <p:spPr>
          <a:xfrm rot="16200000" flipV="1">
            <a:off x="9685664" y="1242892"/>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7" name="Content Placeholder 16"/>
          <p:cNvSpPr>
            <a:spLocks noGrp="1"/>
          </p:cNvSpPr>
          <p:nvPr>
            <p:ph sz="quarter" idx="10"/>
          </p:nvPr>
        </p:nvSpPr>
        <p:spPr>
          <a:xfrm>
            <a:off x="792164" y="2019302"/>
            <a:ext cx="10658475" cy="4241135"/>
          </a:xfrm>
        </p:spPr>
        <p:txBody>
          <a:bodyPr/>
          <a:lstStyle>
            <a:lvl1pPr>
              <a:buClr>
                <a:srgbClr val="DE9697"/>
              </a:buClr>
              <a:defRPr>
                <a:solidFill>
                  <a:schemeClr val="bg1"/>
                </a:solidFill>
              </a:defRPr>
            </a:lvl1pPr>
            <a:lvl2pPr marL="514350" indent="-171450">
              <a:buClr>
                <a:srgbClr val="DE9697"/>
              </a:buClr>
              <a:buFont typeface="Wingdings" panose="05000000000000000000" pitchFamily="2" charset="2"/>
              <a:buChar char="§"/>
              <a:defRPr>
                <a:solidFill>
                  <a:schemeClr val="bg1"/>
                </a:solidFill>
              </a:defRPr>
            </a:lvl2pPr>
            <a:lvl3pPr marL="857250" indent="-171450">
              <a:buClr>
                <a:srgbClr val="DE9697"/>
              </a:buClr>
              <a:buFont typeface="Wingdings" panose="05000000000000000000" pitchFamily="2" charset="2"/>
              <a:buChar char="§"/>
              <a:defRPr>
                <a:solidFill>
                  <a:schemeClr val="bg1"/>
                </a:solidFill>
              </a:defRPr>
            </a:lvl3pPr>
            <a:lvl4pPr marL="1200150" indent="-171450">
              <a:buClr>
                <a:srgbClr val="DE9697"/>
              </a:buClr>
              <a:buFont typeface="Wingdings" panose="05000000000000000000" pitchFamily="2" charset="2"/>
              <a:buChar char="§"/>
              <a:defRPr>
                <a:solidFill>
                  <a:schemeClr val="bg1"/>
                </a:solidFill>
              </a:defRPr>
            </a:lvl4pPr>
            <a:lvl5pPr marL="1543050" indent="-171450">
              <a:buClr>
                <a:srgbClr val="DE9697"/>
              </a:buClr>
              <a:buFont typeface="Wingdings" panose="05000000000000000000" pitchFamily="2" charset="2"/>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420756065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Diagonal Stripe 10"/>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071" y="0"/>
            <a:ext cx="5782327" cy="6649200"/>
          </a:xfrm>
          <a:prstGeom prst="rect">
            <a:avLst/>
          </a:prstGeom>
        </p:spPr>
      </p:pic>
      <p:sp>
        <p:nvSpPr>
          <p:cNvPr id="5" name="Isosceles Triangle 4"/>
          <p:cNvSpPr/>
          <p:nvPr/>
        </p:nvSpPr>
        <p:spPr>
          <a:xfrm rot="12102872">
            <a:off x="6980511" y="-225592"/>
            <a:ext cx="605547" cy="3023378"/>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05584"/>
              <a:gd name="connsiteY0" fmla="*/ 3569912 h 3569912"/>
              <a:gd name="connsiteX1" fmla="*/ 198747 w 405584"/>
              <a:gd name="connsiteY1" fmla="*/ 0 h 3569912"/>
              <a:gd name="connsiteX2" fmla="*/ 405584 w 405584"/>
              <a:gd name="connsiteY2" fmla="*/ 3278557 h 3569912"/>
              <a:gd name="connsiteX3" fmla="*/ 0 w 405584"/>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6" name="Diagonal Stripe 5"/>
          <p:cNvSpPr/>
          <p:nvPr/>
        </p:nvSpPr>
        <p:spPr>
          <a:xfrm rot="7188869">
            <a:off x="5130617" y="1124798"/>
            <a:ext cx="3418956" cy="946476"/>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135088"/>
              <a:gd name="connsiteX1" fmla="*/ 2944071 w 4113152"/>
              <a:gd name="connsiteY1" fmla="*/ 93911 h 1135088"/>
              <a:gd name="connsiteX2" fmla="*/ 4113152 w 4113152"/>
              <a:gd name="connsiteY2" fmla="*/ 0 h 1135088"/>
              <a:gd name="connsiteX3" fmla="*/ 169634 w 4113152"/>
              <a:gd name="connsiteY3" fmla="*/ 1135088 h 1135088"/>
              <a:gd name="connsiteX4" fmla="*/ 0 w 4113152"/>
              <a:gd name="connsiteY4" fmla="*/ 861833 h 1135088"/>
              <a:gd name="connsiteX0" fmla="*/ 0 w 4135844"/>
              <a:gd name="connsiteY0" fmla="*/ 842102 h 1115357"/>
              <a:gd name="connsiteX1" fmla="*/ 2944071 w 4135844"/>
              <a:gd name="connsiteY1" fmla="*/ 74180 h 1115357"/>
              <a:gd name="connsiteX2" fmla="*/ 4135845 w 4135844"/>
              <a:gd name="connsiteY2" fmla="*/ -1 h 1115357"/>
              <a:gd name="connsiteX3" fmla="*/ 169634 w 4135844"/>
              <a:gd name="connsiteY3" fmla="*/ 1115357 h 1115357"/>
              <a:gd name="connsiteX4" fmla="*/ 0 w 4135844"/>
              <a:gd name="connsiteY4" fmla="*/ 842102 h 1115357"/>
              <a:gd name="connsiteX0" fmla="*/ 0 w 4135845"/>
              <a:gd name="connsiteY0" fmla="*/ 842103 h 1115358"/>
              <a:gd name="connsiteX1" fmla="*/ 3162367 w 4135845"/>
              <a:gd name="connsiteY1" fmla="*/ 49516 h 1115358"/>
              <a:gd name="connsiteX2" fmla="*/ 4135845 w 4135845"/>
              <a:gd name="connsiteY2" fmla="*/ 0 h 1115358"/>
              <a:gd name="connsiteX3" fmla="*/ 169634 w 4135845"/>
              <a:gd name="connsiteY3" fmla="*/ 1115358 h 1115358"/>
              <a:gd name="connsiteX4" fmla="*/ 0 w 4135845"/>
              <a:gd name="connsiteY4" fmla="*/ 842103 h 111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0" name="Title 1"/>
          <p:cNvSpPr>
            <a:spLocks noGrp="1"/>
          </p:cNvSpPr>
          <p:nvPr>
            <p:ph type="title"/>
          </p:nvPr>
        </p:nvSpPr>
        <p:spPr>
          <a:xfrm>
            <a:off x="696036" y="1712072"/>
            <a:ext cx="5221088" cy="1325563"/>
          </a:xfrm>
        </p:spPr>
        <p:txBody>
          <a:bodyPr>
            <a:normAutofit/>
          </a:bodyPr>
          <a:lstStyle>
            <a:lvl1pPr>
              <a:defRPr sz="3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21" name="Subtitle 2"/>
          <p:cNvSpPr>
            <a:spLocks noGrp="1"/>
          </p:cNvSpPr>
          <p:nvPr>
            <p:ph type="subTitle" idx="1" hasCustomPrompt="1"/>
          </p:nvPr>
        </p:nvSpPr>
        <p:spPr>
          <a:xfrm>
            <a:off x="694921" y="3200808"/>
            <a:ext cx="5222203" cy="674140"/>
          </a:xfrm>
        </p:spPr>
        <p:txBody>
          <a:bodyPr>
            <a:normAutofit/>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 Click to edit Master subtitle style</a:t>
            </a:r>
            <a:endParaRPr lang="es-MX" dirty="0"/>
          </a:p>
        </p:txBody>
      </p:sp>
      <p:sp>
        <p:nvSpPr>
          <p:cNvPr id="9" name="Rectangle 8"/>
          <p:cNvSpPr/>
          <p:nvPr/>
        </p:nvSpPr>
        <p:spPr>
          <a:xfrm>
            <a:off x="1431757" y="6649381"/>
            <a:ext cx="10760243" cy="216568"/>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Diagonal Stripe 9"/>
          <p:cNvSpPr/>
          <p:nvPr/>
        </p:nvSpPr>
        <p:spPr>
          <a:xfrm rot="10800000" flipH="1">
            <a:off x="1" y="5206533"/>
            <a:ext cx="2094615"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8" name="Parallelogram 7"/>
          <p:cNvSpPr/>
          <p:nvPr/>
        </p:nvSpPr>
        <p:spPr>
          <a:xfrm rot="20398054" flipH="1">
            <a:off x="7141497" y="3866250"/>
            <a:ext cx="486547" cy="2938867"/>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64754 w 486546"/>
              <a:gd name="connsiteY3" fmla="*/ 288632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Tree>
    <p:extLst>
      <p:ext uri="{BB962C8B-B14F-4D97-AF65-F5344CB8AC3E}">
        <p14:creationId xmlns:p14="http://schemas.microsoft.com/office/powerpoint/2010/main" val="87256895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Super">
    <p:spTree>
      <p:nvGrpSpPr>
        <p:cNvPr id="1" name=""/>
        <p:cNvGrpSpPr/>
        <p:nvPr/>
      </p:nvGrpSpPr>
      <p:grpSpPr>
        <a:xfrm>
          <a:off x="0" y="0"/>
          <a:ext cx="0" cy="0"/>
          <a:chOff x="0" y="0"/>
          <a:chExt cx="0" cy="0"/>
        </a:xfrm>
      </p:grpSpPr>
      <p:sp>
        <p:nvSpPr>
          <p:cNvPr id="8" name="Rectangle 7"/>
          <p:cNvSpPr/>
          <p:nvPr/>
        </p:nvSpPr>
        <p:spPr>
          <a:xfrm>
            <a:off x="-1533" y="2"/>
            <a:ext cx="12192000" cy="69022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Rectangle 6"/>
          <p:cNvSpPr/>
          <p:nvPr/>
        </p:nvSpPr>
        <p:spPr>
          <a:xfrm>
            <a:off x="1" y="5127603"/>
            <a:ext cx="12192000" cy="139673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2" name="Title 1"/>
          <p:cNvSpPr>
            <a:spLocks noGrp="1"/>
          </p:cNvSpPr>
          <p:nvPr>
            <p:ph type="title"/>
          </p:nvPr>
        </p:nvSpPr>
        <p:spPr>
          <a:xfrm>
            <a:off x="1228300" y="5320728"/>
            <a:ext cx="8475259" cy="616449"/>
          </a:xfrm>
        </p:spPr>
        <p:txBody>
          <a:bodyPr>
            <a:noAutofit/>
          </a:bodyPr>
          <a:lstStyle>
            <a:lvl1pPr algn="l">
              <a:defRPr sz="27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28300" y="5916625"/>
            <a:ext cx="8475259" cy="425199"/>
          </a:xfrm>
        </p:spPr>
        <p:txBody>
          <a:bodyPr>
            <a:normAutofit/>
          </a:bodyPr>
          <a:lstStyle>
            <a:lvl1pPr marL="0" indent="0">
              <a:buFontTx/>
              <a:buNone/>
              <a:defRPr sz="1800">
                <a:solidFill>
                  <a:schemeClr val="bg1">
                    <a:lumMod val="95000"/>
                  </a:schemeClr>
                </a:solidFill>
                <a:latin typeface="Candara" panose="020E0502030303020204" pitchFamily="34" charset="0"/>
              </a:defRPr>
            </a:lvl1pPr>
          </a:lstStyle>
          <a:p>
            <a:pPr lvl="0"/>
            <a:r>
              <a:rPr lang="en-US" smtClean="0"/>
              <a:t>Edit Master text styles</a:t>
            </a:r>
          </a:p>
        </p:txBody>
      </p:sp>
      <p:sp>
        <p:nvSpPr>
          <p:cNvPr id="22" name="Diagonal Stripe 21"/>
          <p:cNvSpPr/>
          <p:nvPr/>
        </p:nvSpPr>
        <p:spPr>
          <a:xfrm rot="10800000" flipH="1">
            <a:off x="1" y="5125235"/>
            <a:ext cx="1353164" cy="1399096"/>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3" name="Diagonal Stripe 22"/>
          <p:cNvSpPr/>
          <p:nvPr/>
        </p:nvSpPr>
        <p:spPr>
          <a:xfrm rot="10800000" flipH="1">
            <a:off x="1" y="5789233"/>
            <a:ext cx="707492" cy="735096"/>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4" name="Right Triangle 23"/>
          <p:cNvSpPr/>
          <p:nvPr/>
        </p:nvSpPr>
        <p:spPr>
          <a:xfrm>
            <a:off x="-1" y="6125447"/>
            <a:ext cx="380117" cy="398884"/>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Parallelogram 7"/>
          <p:cNvSpPr/>
          <p:nvPr/>
        </p:nvSpPr>
        <p:spPr>
          <a:xfrm rot="20387186" flipH="1">
            <a:off x="10119645" y="5948173"/>
            <a:ext cx="157859" cy="620734"/>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44020 w 486546"/>
              <a:gd name="connsiteY3" fmla="*/ 286764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Isosceles Triangle 4"/>
          <p:cNvSpPr/>
          <p:nvPr/>
        </p:nvSpPr>
        <p:spPr>
          <a:xfrm rot="12331948">
            <a:off x="10094345" y="5061606"/>
            <a:ext cx="144979" cy="684442"/>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49563"/>
              <a:gd name="connsiteY0" fmla="*/ 3569912 h 3569912"/>
              <a:gd name="connsiteX1" fmla="*/ 198747 w 449563"/>
              <a:gd name="connsiteY1" fmla="*/ 0 h 3569912"/>
              <a:gd name="connsiteX2" fmla="*/ 449562 w 449563"/>
              <a:gd name="connsiteY2" fmla="*/ 3249587 h 3569912"/>
              <a:gd name="connsiteX3" fmla="*/ 0 w 449563"/>
              <a:gd name="connsiteY3" fmla="*/ 3569912 h 3569912"/>
              <a:gd name="connsiteX0" fmla="*/ 0 w 441280"/>
              <a:gd name="connsiteY0" fmla="*/ 3569912 h 3569912"/>
              <a:gd name="connsiteX1" fmla="*/ 198747 w 441280"/>
              <a:gd name="connsiteY1" fmla="*/ 0 h 3569912"/>
              <a:gd name="connsiteX2" fmla="*/ 441280 w 441280"/>
              <a:gd name="connsiteY2" fmla="*/ 3256093 h 3569912"/>
              <a:gd name="connsiteX3" fmla="*/ 0 w 441280"/>
              <a:gd name="connsiteY3" fmla="*/ 3569912 h 3569912"/>
              <a:gd name="connsiteX0" fmla="*/ 0 w 433371"/>
              <a:gd name="connsiteY0" fmla="*/ 3569912 h 3569912"/>
              <a:gd name="connsiteX1" fmla="*/ 198747 w 433371"/>
              <a:gd name="connsiteY1" fmla="*/ 0 h 3569912"/>
              <a:gd name="connsiteX2" fmla="*/ 433372 w 433371"/>
              <a:gd name="connsiteY2" fmla="*/ 3228856 h 3569912"/>
              <a:gd name="connsiteX3" fmla="*/ 0 w 433371"/>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Diagonal Stripe 5"/>
          <p:cNvSpPr/>
          <p:nvPr/>
        </p:nvSpPr>
        <p:spPr>
          <a:xfrm rot="7526267">
            <a:off x="9701067" y="5329746"/>
            <a:ext cx="728981" cy="259973"/>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098585"/>
              <a:gd name="connsiteX1" fmla="*/ 2944071 w 4113152"/>
              <a:gd name="connsiteY1" fmla="*/ 93911 h 1098585"/>
              <a:gd name="connsiteX2" fmla="*/ 4113152 w 4113152"/>
              <a:gd name="connsiteY2" fmla="*/ 0 h 1098585"/>
              <a:gd name="connsiteX3" fmla="*/ 216747 w 4113152"/>
              <a:gd name="connsiteY3" fmla="*/ 1098586 h 1098585"/>
              <a:gd name="connsiteX4" fmla="*/ 0 w 4113152"/>
              <a:gd name="connsiteY4" fmla="*/ 861833 h 1098585"/>
              <a:gd name="connsiteX0" fmla="*/ 0 w 4113152"/>
              <a:gd name="connsiteY0" fmla="*/ 861833 h 1101130"/>
              <a:gd name="connsiteX1" fmla="*/ 2944071 w 4113152"/>
              <a:gd name="connsiteY1" fmla="*/ 93911 h 1101130"/>
              <a:gd name="connsiteX2" fmla="*/ 4113152 w 4113152"/>
              <a:gd name="connsiteY2" fmla="*/ 0 h 1101130"/>
              <a:gd name="connsiteX3" fmla="*/ 235480 w 4113152"/>
              <a:gd name="connsiteY3" fmla="*/ 1101130 h 1101130"/>
              <a:gd name="connsiteX4" fmla="*/ 0 w 4113152"/>
              <a:gd name="connsiteY4" fmla="*/ 861833 h 1101130"/>
              <a:gd name="connsiteX0" fmla="*/ 0 w 4113152"/>
              <a:gd name="connsiteY0" fmla="*/ 861833 h 1113677"/>
              <a:gd name="connsiteX1" fmla="*/ 2944071 w 4113152"/>
              <a:gd name="connsiteY1" fmla="*/ 93911 h 1113677"/>
              <a:gd name="connsiteX2" fmla="*/ 4113152 w 4113152"/>
              <a:gd name="connsiteY2" fmla="*/ 0 h 1113677"/>
              <a:gd name="connsiteX3" fmla="*/ 213592 w 4113152"/>
              <a:gd name="connsiteY3" fmla="*/ 1113677 h 1113677"/>
              <a:gd name="connsiteX4" fmla="*/ 0 w 4113152"/>
              <a:gd name="connsiteY4" fmla="*/ 861833 h 111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002" y="5126402"/>
            <a:ext cx="2238732" cy="1400399"/>
          </a:xfrm>
          <a:prstGeom prst="rect">
            <a:avLst/>
          </a:prstGeom>
        </p:spPr>
      </p:pic>
    </p:spTree>
    <p:extLst>
      <p:ext uri="{BB962C8B-B14F-4D97-AF65-F5344CB8AC3E}">
        <p14:creationId xmlns:p14="http://schemas.microsoft.com/office/powerpoint/2010/main" val="190013336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00" y="2"/>
            <a:ext cx="8604395" cy="2260799"/>
          </a:xfrm>
          <a:prstGeom prst="rect">
            <a:avLst/>
          </a:prstGeom>
        </p:spPr>
      </p:pic>
      <p:sp>
        <p:nvSpPr>
          <p:cNvPr id="6" name="Text Box 3"/>
          <p:cNvSpPr txBox="1">
            <a:spLocks noChangeArrowheads="1"/>
          </p:cNvSpPr>
          <p:nvPr/>
        </p:nvSpPr>
        <p:spPr bwMode="auto">
          <a:xfrm>
            <a:off x="3605195" y="4884177"/>
            <a:ext cx="5075036" cy="646331"/>
          </a:xfrm>
          <a:prstGeom prst="rect">
            <a:avLst/>
          </a:prstGeom>
          <a:noFill/>
          <a:ln w="9525">
            <a:noFill/>
            <a:miter lim="800000"/>
            <a:headEnd/>
            <a:tailEnd/>
          </a:ln>
        </p:spPr>
        <p:txBody>
          <a:bodyPr wrap="square" anchor="ctr">
            <a:spAutoFit/>
          </a:bodyPr>
          <a:lstStyle/>
          <a:p>
            <a:pPr algn="ctr"/>
            <a:r>
              <a:rPr lang="es-MX" sz="1200" dirty="0">
                <a:solidFill>
                  <a:srgbClr val="002060"/>
                </a:solidFill>
                <a:latin typeface="Candara" panose="020E0502030303020204" pitchFamily="34" charset="0"/>
                <a:cs typeface="Arial" panose="020B0604020202020204" pitchFamily="34" charset="0"/>
              </a:rPr>
              <a:t>Derechos Reservados </a:t>
            </a:r>
            <a:r>
              <a:rPr lang="es-MX" sz="1200" dirty="0" smtClean="0">
                <a:solidFill>
                  <a:srgbClr val="002060"/>
                </a:solidFill>
                <a:latin typeface="Candara" panose="020E0502030303020204" pitchFamily="34" charset="0"/>
                <a:cs typeface="Arial" panose="020B0604020202020204" pitchFamily="34" charset="0"/>
              </a:rPr>
              <a:t>2018 Tecnológico </a:t>
            </a:r>
            <a:r>
              <a:rPr lang="es-MX" sz="1200" dirty="0">
                <a:solidFill>
                  <a:srgbClr val="002060"/>
                </a:solidFill>
                <a:latin typeface="Candara" panose="020E0502030303020204" pitchFamily="34" charset="0"/>
                <a:cs typeface="Arial" panose="020B0604020202020204" pitchFamily="34" charset="0"/>
              </a:rPr>
              <a:t>de </a:t>
            </a:r>
            <a:r>
              <a:rPr lang="es-MX" sz="1200" dirty="0" smtClean="0">
                <a:solidFill>
                  <a:srgbClr val="002060"/>
                </a:solidFill>
                <a:latin typeface="Candara" panose="020E0502030303020204" pitchFamily="34" charset="0"/>
                <a:cs typeface="Arial" panose="020B0604020202020204" pitchFamily="34" charset="0"/>
              </a:rPr>
              <a:t>Monterrey</a:t>
            </a:r>
          </a:p>
          <a:p>
            <a:pPr algn="ctr"/>
            <a:r>
              <a:rPr lang="es-MX" sz="1200" dirty="0" smtClean="0">
                <a:solidFill>
                  <a:srgbClr val="002060"/>
                </a:solidFill>
                <a:latin typeface="Candara" panose="020E0502030303020204" pitchFamily="34" charset="0"/>
                <a:cs typeface="Arial" panose="020B0604020202020204" pitchFamily="34" charset="0"/>
              </a:rPr>
              <a:t>Prohibida </a:t>
            </a:r>
            <a:r>
              <a:rPr lang="es-MX" sz="1200" dirty="0">
                <a:solidFill>
                  <a:srgbClr val="002060"/>
                </a:solidFill>
                <a:latin typeface="Candara" panose="020E0502030303020204" pitchFamily="34" charset="0"/>
                <a:cs typeface="Arial" panose="020B0604020202020204" pitchFamily="34" charset="0"/>
              </a:rPr>
              <a:t>la reproducción total o parcial de esta </a:t>
            </a:r>
            <a:r>
              <a:rPr lang="es-MX" sz="1200" dirty="0" smtClean="0">
                <a:solidFill>
                  <a:srgbClr val="002060"/>
                </a:solidFill>
                <a:latin typeface="Candara" panose="020E0502030303020204" pitchFamily="34" charset="0"/>
                <a:cs typeface="Arial" panose="020B0604020202020204" pitchFamily="34" charset="0"/>
              </a:rPr>
              <a:t>obra</a:t>
            </a:r>
          </a:p>
          <a:p>
            <a:pPr algn="ctr"/>
            <a:r>
              <a:rPr lang="es-MX" sz="1200" dirty="0" smtClean="0">
                <a:solidFill>
                  <a:srgbClr val="002060"/>
                </a:solidFill>
                <a:latin typeface="Candara" panose="020E0502030303020204" pitchFamily="34" charset="0"/>
                <a:cs typeface="Arial" panose="020B0604020202020204" pitchFamily="34" charset="0"/>
              </a:rPr>
              <a:t> sin </a:t>
            </a:r>
            <a:r>
              <a:rPr lang="es-MX" sz="1200" dirty="0">
                <a:solidFill>
                  <a:srgbClr val="002060"/>
                </a:solidFill>
                <a:latin typeface="Candara" panose="020E0502030303020204" pitchFamily="34" charset="0"/>
                <a:cs typeface="Arial" panose="020B0604020202020204" pitchFamily="34" charset="0"/>
              </a:rPr>
              <a:t>expresa autorización del Tecnológico de Monterrey.</a:t>
            </a:r>
          </a:p>
        </p:txBody>
      </p:sp>
      <p:pic>
        <p:nvPicPr>
          <p:cNvPr id="7"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470" y="2986963"/>
            <a:ext cx="5472487" cy="1459191"/>
          </a:xfrm>
          <a:prstGeom prst="rect">
            <a:avLst/>
          </a:prstGeom>
        </p:spPr>
      </p:pic>
      <p:grpSp>
        <p:nvGrpSpPr>
          <p:cNvPr id="9" name="Group 8"/>
          <p:cNvGrpSpPr/>
          <p:nvPr/>
        </p:nvGrpSpPr>
        <p:grpSpPr>
          <a:xfrm>
            <a:off x="-7568" y="-6349"/>
            <a:ext cx="5665419" cy="2271877"/>
            <a:chOff x="-7568" y="3329667"/>
            <a:chExt cx="9319750" cy="3534434"/>
          </a:xfrm>
        </p:grpSpPr>
        <p:sp>
          <p:nvSpPr>
            <p:cNvPr id="10" name="Trapezoid 8"/>
            <p:cNvSpPr/>
            <p:nvPr/>
          </p:nvSpPr>
          <p:spPr>
            <a:xfrm>
              <a:off x="-7568" y="3340106"/>
              <a:ext cx="8813198" cy="3517894"/>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Parallelogram 7"/>
            <p:cNvSpPr/>
            <p:nvPr/>
          </p:nvSpPr>
          <p:spPr>
            <a:xfrm rot="10800000" flipH="1">
              <a:off x="3999698" y="3329667"/>
              <a:ext cx="5312484" cy="3534434"/>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1802443 w 5710944"/>
                <a:gd name="connsiteY3" fmla="*/ 3172167 h 3172167"/>
                <a:gd name="connsiteX4" fmla="*/ 0 w 5710944"/>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2085447 w 5710944"/>
                <a:gd name="connsiteY3" fmla="*/ 3163276 h 3172167"/>
                <a:gd name="connsiteX4" fmla="*/ 0 w 5710944"/>
                <a:gd name="connsiteY4" fmla="*/ 3172167 h 3172167"/>
                <a:gd name="connsiteX0" fmla="*/ 0 w 5190581"/>
                <a:gd name="connsiteY0" fmla="*/ 3166675 h 3166675"/>
                <a:gd name="connsiteX1" fmla="*/ 3929729 w 5190581"/>
                <a:gd name="connsiteY1" fmla="*/ 0 h 3166675"/>
                <a:gd name="connsiteX2" fmla="*/ 5190581 w 5190581"/>
                <a:gd name="connsiteY2" fmla="*/ 3399 h 3166675"/>
                <a:gd name="connsiteX3" fmla="*/ 2085447 w 5190581"/>
                <a:gd name="connsiteY3" fmla="*/ 3157784 h 3166675"/>
                <a:gd name="connsiteX4" fmla="*/ 0 w 5190581"/>
                <a:gd name="connsiteY4" fmla="*/ 3166675 h 3166675"/>
                <a:gd name="connsiteX0" fmla="*/ 0 w 4889318"/>
                <a:gd name="connsiteY0" fmla="*/ 3166675 h 3166675"/>
                <a:gd name="connsiteX1" fmla="*/ 3929729 w 4889318"/>
                <a:gd name="connsiteY1" fmla="*/ 0 h 3166675"/>
                <a:gd name="connsiteX2" fmla="*/ 4889318 w 4889318"/>
                <a:gd name="connsiteY2" fmla="*/ 3400 h 3166675"/>
                <a:gd name="connsiteX3" fmla="*/ 2085447 w 4889318"/>
                <a:gd name="connsiteY3" fmla="*/ 3157784 h 3166675"/>
                <a:gd name="connsiteX4" fmla="*/ 0 w 4889318"/>
                <a:gd name="connsiteY4" fmla="*/ 3166675 h 3166675"/>
                <a:gd name="connsiteX0" fmla="*/ 0 w 4734122"/>
                <a:gd name="connsiteY0" fmla="*/ 3166675 h 3166675"/>
                <a:gd name="connsiteX1" fmla="*/ 3929729 w 4734122"/>
                <a:gd name="connsiteY1" fmla="*/ 0 h 3166675"/>
                <a:gd name="connsiteX2" fmla="*/ 4734122 w 4734122"/>
                <a:gd name="connsiteY2" fmla="*/ 12291 h 3166675"/>
                <a:gd name="connsiteX3" fmla="*/ 2085447 w 4734122"/>
                <a:gd name="connsiteY3" fmla="*/ 3157784 h 3166675"/>
                <a:gd name="connsiteX4" fmla="*/ 0 w 4734122"/>
                <a:gd name="connsiteY4" fmla="*/ 3166675 h 3166675"/>
                <a:gd name="connsiteX0" fmla="*/ 0 w 4642830"/>
                <a:gd name="connsiteY0" fmla="*/ 3172167 h 3172167"/>
                <a:gd name="connsiteX1" fmla="*/ 3929729 w 4642830"/>
                <a:gd name="connsiteY1" fmla="*/ 5492 h 3172167"/>
                <a:gd name="connsiteX2" fmla="*/ 4642830 w 4642830"/>
                <a:gd name="connsiteY2" fmla="*/ 0 h 3172167"/>
                <a:gd name="connsiteX3" fmla="*/ 2085447 w 4642830"/>
                <a:gd name="connsiteY3" fmla="*/ 3163276 h 3172167"/>
                <a:gd name="connsiteX4" fmla="*/ 0 w 4642830"/>
                <a:gd name="connsiteY4" fmla="*/ 3172167 h 3172167"/>
                <a:gd name="connsiteX0" fmla="*/ 0 w 4642830"/>
                <a:gd name="connsiteY0" fmla="*/ 3172167 h 3181058"/>
                <a:gd name="connsiteX1" fmla="*/ 3929729 w 4642830"/>
                <a:gd name="connsiteY1" fmla="*/ 5492 h 3181058"/>
                <a:gd name="connsiteX2" fmla="*/ 4642830 w 4642830"/>
                <a:gd name="connsiteY2" fmla="*/ 0 h 3181058"/>
                <a:gd name="connsiteX3" fmla="*/ 2076318 w 4642830"/>
                <a:gd name="connsiteY3" fmla="*/ 3181058 h 3181058"/>
                <a:gd name="connsiteX4" fmla="*/ 0 w 4642830"/>
                <a:gd name="connsiteY4" fmla="*/ 3172167 h 318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Trapezoid 7"/>
            <p:cNvSpPr/>
            <p:nvPr/>
          </p:nvSpPr>
          <p:spPr>
            <a:xfrm>
              <a:off x="-6629" y="3384314"/>
              <a:ext cx="7221005" cy="3473687"/>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grpSp>
      <p:sp>
        <p:nvSpPr>
          <p:cNvPr id="13" name="Rectangle 12"/>
          <p:cNvSpPr/>
          <p:nvPr/>
        </p:nvSpPr>
        <p:spPr>
          <a:xfrm>
            <a:off x="0" y="6620567"/>
            <a:ext cx="12192000" cy="245382"/>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Tree>
    <p:extLst>
      <p:ext uri="{BB962C8B-B14F-4D97-AF65-F5344CB8AC3E}">
        <p14:creationId xmlns:p14="http://schemas.microsoft.com/office/powerpoint/2010/main" val="57540837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9355223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19" y="3339637"/>
            <a:ext cx="7773180" cy="3543655"/>
          </a:xfrm>
          <a:prstGeom prst="rect">
            <a:avLst/>
          </a:prstGeom>
        </p:spPr>
      </p:pic>
      <p:sp>
        <p:nvSpPr>
          <p:cNvPr id="7" name="Trapezoid 8"/>
          <p:cNvSpPr/>
          <p:nvPr/>
        </p:nvSpPr>
        <p:spPr>
          <a:xfrm>
            <a:off x="-7567" y="3340106"/>
            <a:ext cx="6709262" cy="3523997"/>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Parallelogram 7"/>
          <p:cNvSpPr/>
          <p:nvPr/>
        </p:nvSpPr>
        <p:spPr>
          <a:xfrm rot="10800000" flipH="1">
            <a:off x="2934269" y="3339546"/>
            <a:ext cx="5488701" cy="3539572"/>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rapezoid 7"/>
          <p:cNvSpPr/>
          <p:nvPr/>
        </p:nvSpPr>
        <p:spPr>
          <a:xfrm>
            <a:off x="-6628" y="3384314"/>
            <a:ext cx="5894817" cy="3473686"/>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itle 1"/>
          <p:cNvSpPr>
            <a:spLocks noGrp="1"/>
          </p:cNvSpPr>
          <p:nvPr>
            <p:ph type="ctrTitle"/>
          </p:nvPr>
        </p:nvSpPr>
        <p:spPr>
          <a:xfrm>
            <a:off x="1523557" y="727591"/>
            <a:ext cx="6785114" cy="879475"/>
          </a:xfrm>
        </p:spPr>
        <p:txBody>
          <a:bodyPr anchor="b">
            <a:normAutofit/>
          </a:bodyPr>
          <a:lstStyle>
            <a:lvl1pPr algn="l">
              <a:defRPr sz="4000" b="1">
                <a:solidFill>
                  <a:srgbClr val="002060"/>
                </a:solidFill>
              </a:defRPr>
            </a:lvl1pPr>
          </a:lstStyle>
          <a:p>
            <a:r>
              <a:rPr lang="en-US" smtClean="0"/>
              <a:t>Click to edit Master title style</a:t>
            </a:r>
            <a:endParaRPr lang="es-MX" dirty="0"/>
          </a:p>
        </p:txBody>
      </p:sp>
      <p:sp>
        <p:nvSpPr>
          <p:cNvPr id="13" name="Subtitle 2"/>
          <p:cNvSpPr>
            <a:spLocks noGrp="1"/>
          </p:cNvSpPr>
          <p:nvPr>
            <p:ph type="subTitle" idx="1" hasCustomPrompt="1"/>
          </p:nvPr>
        </p:nvSpPr>
        <p:spPr>
          <a:xfrm>
            <a:off x="1149971" y="2526767"/>
            <a:ext cx="6785114" cy="674140"/>
          </a:xfrm>
        </p:spPr>
        <p:txBody>
          <a:bodyPr>
            <a:normAutofit/>
          </a:bodyPr>
          <a:lstStyle>
            <a:lvl1pPr marL="0" indent="0" algn="l">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s-MX" dirty="0"/>
          </a:p>
        </p:txBody>
      </p:sp>
      <p:sp>
        <p:nvSpPr>
          <p:cNvPr id="14" name="Trapezoid 10"/>
          <p:cNvSpPr/>
          <p:nvPr/>
        </p:nvSpPr>
        <p:spPr>
          <a:xfrm>
            <a:off x="7779224" y="-13648"/>
            <a:ext cx="4412776" cy="3353195"/>
          </a:xfrm>
          <a:custGeom>
            <a:avLst/>
            <a:gdLst>
              <a:gd name="connsiteX0" fmla="*/ 0 w 4399128"/>
              <a:gd name="connsiteY0" fmla="*/ 3339547 h 3339547"/>
              <a:gd name="connsiteX1" fmla="*/ 834887 w 4399128"/>
              <a:gd name="connsiteY1" fmla="*/ 0 h 3339547"/>
              <a:gd name="connsiteX2" fmla="*/ 3564241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834887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2950290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3414314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53195 h 3353195"/>
              <a:gd name="connsiteX1" fmla="*/ 3946577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 name="connsiteX0" fmla="*/ 0 w 4399128"/>
              <a:gd name="connsiteY0" fmla="*/ 3353195 h 3353195"/>
              <a:gd name="connsiteX1" fmla="*/ 4083055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14"/>
          <p:cNvSpPr/>
          <p:nvPr/>
        </p:nvSpPr>
        <p:spPr>
          <a:xfrm rot="10800000">
            <a:off x="7560860" y="-13649"/>
            <a:ext cx="4380932" cy="3353195"/>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Parallelogram 15"/>
          <p:cNvSpPr/>
          <p:nvPr/>
        </p:nvSpPr>
        <p:spPr>
          <a:xfrm rot="10800000">
            <a:off x="7297004" y="791569"/>
            <a:ext cx="3416488" cy="2547976"/>
          </a:xfrm>
          <a:prstGeom prst="parallelogram">
            <a:avLst>
              <a:gd name="adj" fmla="val 123455"/>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32" y="5054268"/>
            <a:ext cx="3315431" cy="884031"/>
          </a:xfrm>
          <a:prstGeom prst="rect">
            <a:avLst/>
          </a:prstGeom>
        </p:spPr>
      </p:pic>
    </p:spTree>
    <p:extLst>
      <p:ext uri="{BB962C8B-B14F-4D97-AF65-F5344CB8AC3E}">
        <p14:creationId xmlns:p14="http://schemas.microsoft.com/office/powerpoint/2010/main" val="6193457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48341" y="30606"/>
            <a:ext cx="6594987" cy="1207001"/>
          </a:xfrm>
        </p:spPr>
        <p:txBody>
          <a:bodyPr>
            <a:normAutofit/>
          </a:bodyPr>
          <a:lstStyle>
            <a:lvl1pPr>
              <a:defRPr sz="4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11" name="Parallelogram 3"/>
          <p:cNvSpPr/>
          <p:nvPr/>
        </p:nvSpPr>
        <p:spPr>
          <a:xfrm>
            <a:off x="7981950"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a:off x="7740502" y="0"/>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a:off x="7464052" y="0"/>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onal Stripe 13"/>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5" name="Diagonal Stripe 14"/>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6" name="Right Triangle 15"/>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48341" y="1378424"/>
            <a:ext cx="10702297" cy="4882011"/>
          </a:xfrm>
        </p:spPr>
        <p:txBody>
          <a:bodyPr/>
          <a:lstStyle>
            <a:lvl1pPr>
              <a:buClr>
                <a:srgbClr val="173144"/>
              </a:buClr>
              <a:defRPr>
                <a:solidFill>
                  <a:srgbClr val="002060"/>
                </a:solidFill>
              </a:defRPr>
            </a:lvl1pPr>
            <a:lvl2pPr marL="685800" indent="-228600">
              <a:buClr>
                <a:srgbClr val="973674"/>
              </a:buClr>
              <a:buFont typeface="Wingdings" panose="05000000000000000000" pitchFamily="2" charset="2"/>
              <a:buChar char="§"/>
              <a:defRPr>
                <a:solidFill>
                  <a:srgbClr val="002060"/>
                </a:solidFill>
              </a:defRPr>
            </a:lvl2pPr>
            <a:lvl3pPr marL="1143000" indent="-228600">
              <a:buClr>
                <a:srgbClr val="973674"/>
              </a:buClr>
              <a:buFont typeface="Wingdings" panose="05000000000000000000" pitchFamily="2" charset="2"/>
              <a:buChar char="§"/>
              <a:defRPr>
                <a:solidFill>
                  <a:srgbClr val="002060"/>
                </a:solidFill>
              </a:defRPr>
            </a:lvl3pPr>
            <a:lvl4pPr marL="1600200" indent="-228600">
              <a:buClr>
                <a:srgbClr val="973674"/>
              </a:buClr>
              <a:buFont typeface="Wingdings" panose="05000000000000000000" pitchFamily="2" charset="2"/>
              <a:buChar char="§"/>
              <a:defRPr>
                <a:solidFill>
                  <a:srgbClr val="002060"/>
                </a:solidFill>
              </a:defRPr>
            </a:lvl4pPr>
            <a:lvl5pPr marL="2057400" indent="-22860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55289502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715048" y="446734"/>
            <a:ext cx="10771097" cy="1325563"/>
          </a:xfrm>
        </p:spPr>
        <p:txBody>
          <a:bodyPr>
            <a:normAutofit/>
          </a:bodyPr>
          <a:lstStyle>
            <a:lvl1pPr>
              <a:defRPr sz="4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8" name="Parallelogram 1"/>
          <p:cNvSpPr/>
          <p:nvPr/>
        </p:nvSpPr>
        <p:spPr>
          <a:xfrm>
            <a:off x="7747710" y="5887453"/>
            <a:ext cx="4454317" cy="986589"/>
          </a:xfrm>
          <a:custGeom>
            <a:avLst/>
            <a:gdLst>
              <a:gd name="connsiteX0" fmla="*/ 0 w 4468196"/>
              <a:gd name="connsiteY0" fmla="*/ 986589 h 986589"/>
              <a:gd name="connsiteX1" fmla="*/ 1241257 w 4468196"/>
              <a:gd name="connsiteY1" fmla="*/ 0 h 986589"/>
              <a:gd name="connsiteX2" fmla="*/ 4468196 w 4468196"/>
              <a:gd name="connsiteY2" fmla="*/ 0 h 986589"/>
              <a:gd name="connsiteX3" fmla="*/ 3226939 w 4468196"/>
              <a:gd name="connsiteY3" fmla="*/ 986589 h 986589"/>
              <a:gd name="connsiteX4" fmla="*/ 0 w 4468196"/>
              <a:gd name="connsiteY4" fmla="*/ 986589 h 986589"/>
              <a:gd name="connsiteX0" fmla="*/ 0 w 4478223"/>
              <a:gd name="connsiteY0" fmla="*/ 986589 h 1002631"/>
              <a:gd name="connsiteX1" fmla="*/ 1241257 w 4478223"/>
              <a:gd name="connsiteY1" fmla="*/ 0 h 1002631"/>
              <a:gd name="connsiteX2" fmla="*/ 4468196 w 4478223"/>
              <a:gd name="connsiteY2" fmla="*/ 0 h 1002631"/>
              <a:gd name="connsiteX3" fmla="*/ 4478223 w 4478223"/>
              <a:gd name="connsiteY3" fmla="*/ 1002631 h 1002631"/>
              <a:gd name="connsiteX4" fmla="*/ 0 w 4478223"/>
              <a:gd name="connsiteY4" fmla="*/ 986589 h 1002631"/>
              <a:gd name="connsiteX0" fmla="*/ 0 w 4454317"/>
              <a:gd name="connsiteY0" fmla="*/ 992664 h 1002631"/>
              <a:gd name="connsiteX1" fmla="*/ 1217351 w 4454317"/>
              <a:gd name="connsiteY1" fmla="*/ 0 h 1002631"/>
              <a:gd name="connsiteX2" fmla="*/ 4444290 w 4454317"/>
              <a:gd name="connsiteY2" fmla="*/ 0 h 1002631"/>
              <a:gd name="connsiteX3" fmla="*/ 4454317 w 4454317"/>
              <a:gd name="connsiteY3" fmla="*/ 1002631 h 1002631"/>
              <a:gd name="connsiteX4" fmla="*/ 0 w 4454317"/>
              <a:gd name="connsiteY4" fmla="*/ 992664 h 100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317" h="1002631">
                <a:moveTo>
                  <a:pt x="0" y="992664"/>
                </a:moveTo>
                <a:lnTo>
                  <a:pt x="1217351" y="0"/>
                </a:lnTo>
                <a:lnTo>
                  <a:pt x="4444290" y="0"/>
                </a:lnTo>
                <a:lnTo>
                  <a:pt x="4454317" y="1002631"/>
                </a:lnTo>
                <a:lnTo>
                  <a:pt x="0" y="99266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Parallelogram 8"/>
          <p:cNvSpPr/>
          <p:nvPr/>
        </p:nvSpPr>
        <p:spPr>
          <a:xfrm>
            <a:off x="0" y="-4333"/>
            <a:ext cx="567708" cy="212348"/>
          </a:xfrm>
          <a:custGeom>
            <a:avLst/>
            <a:gdLst>
              <a:gd name="connsiteX0" fmla="*/ 0 w 567708"/>
              <a:gd name="connsiteY0" fmla="*/ 190681 h 190681"/>
              <a:gd name="connsiteX1" fmla="*/ 0 w 567708"/>
              <a:gd name="connsiteY1" fmla="*/ 0 h 190681"/>
              <a:gd name="connsiteX2" fmla="*/ 567708 w 567708"/>
              <a:gd name="connsiteY2" fmla="*/ 0 h 190681"/>
              <a:gd name="connsiteX3" fmla="*/ 567708 w 567708"/>
              <a:gd name="connsiteY3" fmla="*/ 190681 h 190681"/>
              <a:gd name="connsiteX4" fmla="*/ 0 w 567708"/>
              <a:gd name="connsiteY4" fmla="*/ 190681 h 190681"/>
              <a:gd name="connsiteX0" fmla="*/ 0 w 567708"/>
              <a:gd name="connsiteY0" fmla="*/ 190681 h 190681"/>
              <a:gd name="connsiteX1" fmla="*/ 0 w 567708"/>
              <a:gd name="connsiteY1" fmla="*/ 0 h 190681"/>
              <a:gd name="connsiteX2" fmla="*/ 403029 w 567708"/>
              <a:gd name="connsiteY2" fmla="*/ 4334 h 190681"/>
              <a:gd name="connsiteX3" fmla="*/ 567708 w 567708"/>
              <a:gd name="connsiteY3" fmla="*/ 190681 h 190681"/>
              <a:gd name="connsiteX4" fmla="*/ 0 w 567708"/>
              <a:gd name="connsiteY4" fmla="*/ 190681 h 190681"/>
              <a:gd name="connsiteX0" fmla="*/ 0 w 567708"/>
              <a:gd name="connsiteY0" fmla="*/ 195014 h 195014"/>
              <a:gd name="connsiteX1" fmla="*/ 0 w 567708"/>
              <a:gd name="connsiteY1" fmla="*/ 4333 h 195014"/>
              <a:gd name="connsiteX2" fmla="*/ 338024 w 567708"/>
              <a:gd name="connsiteY2" fmla="*/ 0 h 195014"/>
              <a:gd name="connsiteX3" fmla="*/ 567708 w 567708"/>
              <a:gd name="connsiteY3" fmla="*/ 195014 h 195014"/>
              <a:gd name="connsiteX4" fmla="*/ 0 w 567708"/>
              <a:gd name="connsiteY4" fmla="*/ 195014 h 19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08" h="195014">
                <a:moveTo>
                  <a:pt x="0" y="195014"/>
                </a:moveTo>
                <a:lnTo>
                  <a:pt x="0" y="4333"/>
                </a:lnTo>
                <a:lnTo>
                  <a:pt x="338024" y="0"/>
                </a:lnTo>
                <a:lnTo>
                  <a:pt x="567708" y="195014"/>
                </a:lnTo>
                <a:lnTo>
                  <a:pt x="0" y="19501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flipH="1">
            <a:off x="327185" y="-4332"/>
            <a:ext cx="666958" cy="212348"/>
          </a:xfrm>
          <a:prstGeom prst="parallelogram">
            <a:avLst>
              <a:gd name="adj" fmla="val 112500"/>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flipH="1">
            <a:off x="715050" y="-4332"/>
            <a:ext cx="1265427" cy="212348"/>
          </a:xfrm>
          <a:prstGeom prst="parallelogram">
            <a:avLst>
              <a:gd name="adj" fmla="val 112500"/>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12"/>
          <p:cNvSpPr/>
          <p:nvPr/>
        </p:nvSpPr>
        <p:spPr>
          <a:xfrm flipH="1">
            <a:off x="1711787" y="-4333"/>
            <a:ext cx="10490240" cy="212349"/>
          </a:xfrm>
          <a:custGeom>
            <a:avLst/>
            <a:gdLst>
              <a:gd name="connsiteX0" fmla="*/ 0 w 10490240"/>
              <a:gd name="connsiteY0" fmla="*/ 212348 h 212348"/>
              <a:gd name="connsiteX1" fmla="*/ 238892 w 10490240"/>
              <a:gd name="connsiteY1" fmla="*/ 0 h 212348"/>
              <a:gd name="connsiteX2" fmla="*/ 10490240 w 10490240"/>
              <a:gd name="connsiteY2" fmla="*/ 0 h 212348"/>
              <a:gd name="connsiteX3" fmla="*/ 10251349 w 10490240"/>
              <a:gd name="connsiteY3" fmla="*/ 212348 h 212348"/>
              <a:gd name="connsiteX4" fmla="*/ 0 w 10490240"/>
              <a:gd name="connsiteY4" fmla="*/ 212348 h 212348"/>
              <a:gd name="connsiteX0" fmla="*/ 0 w 10490240"/>
              <a:gd name="connsiteY0" fmla="*/ 212348 h 212348"/>
              <a:gd name="connsiteX1" fmla="*/ 4875 w 10490240"/>
              <a:gd name="connsiteY1" fmla="*/ 8668 h 212348"/>
              <a:gd name="connsiteX2" fmla="*/ 10490240 w 10490240"/>
              <a:gd name="connsiteY2" fmla="*/ 0 h 212348"/>
              <a:gd name="connsiteX3" fmla="*/ 10251349 w 10490240"/>
              <a:gd name="connsiteY3" fmla="*/ 212348 h 212348"/>
              <a:gd name="connsiteX4" fmla="*/ 0 w 10490240"/>
              <a:gd name="connsiteY4" fmla="*/ 212348 h 21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40" h="212348">
                <a:moveTo>
                  <a:pt x="0" y="212348"/>
                </a:moveTo>
                <a:lnTo>
                  <a:pt x="4875" y="8668"/>
                </a:lnTo>
                <a:lnTo>
                  <a:pt x="10490240" y="0"/>
                </a:lnTo>
                <a:lnTo>
                  <a:pt x="10251349" y="212348"/>
                </a:lnTo>
                <a:lnTo>
                  <a:pt x="0" y="212348"/>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Parallelogram 8"/>
          <p:cNvSpPr/>
          <p:nvPr/>
        </p:nvSpPr>
        <p:spPr>
          <a:xfrm>
            <a:off x="7443537" y="5887453"/>
            <a:ext cx="1556084" cy="970547"/>
          </a:xfrm>
          <a:prstGeom prst="parallelogram">
            <a:avLst>
              <a:gd name="adj" fmla="val 125826"/>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arallelogram 9"/>
          <p:cNvSpPr/>
          <p:nvPr/>
        </p:nvSpPr>
        <p:spPr>
          <a:xfrm>
            <a:off x="7121693" y="5887453"/>
            <a:ext cx="1556084" cy="970547"/>
          </a:xfrm>
          <a:prstGeom prst="parallelogram">
            <a:avLst>
              <a:gd name="adj" fmla="val 125826"/>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ontent Placeholder 16"/>
          <p:cNvSpPr>
            <a:spLocks noGrp="1"/>
          </p:cNvSpPr>
          <p:nvPr>
            <p:ph sz="quarter" idx="10"/>
          </p:nvPr>
        </p:nvSpPr>
        <p:spPr>
          <a:xfrm>
            <a:off x="715047" y="2019300"/>
            <a:ext cx="10771097" cy="4241135"/>
          </a:xfrm>
        </p:spPr>
        <p:txBody>
          <a:bodyPr/>
          <a:lstStyle>
            <a:lvl1pPr>
              <a:buClr>
                <a:srgbClr val="173144"/>
              </a:buClr>
              <a:defRPr>
                <a:solidFill>
                  <a:srgbClr val="002060"/>
                </a:solidFill>
              </a:defRPr>
            </a:lvl1pPr>
            <a:lvl2pPr marL="685800" indent="-228600">
              <a:buClr>
                <a:srgbClr val="973674"/>
              </a:buClr>
              <a:buFont typeface="Wingdings" panose="05000000000000000000" pitchFamily="2" charset="2"/>
              <a:buChar char="§"/>
              <a:defRPr>
                <a:solidFill>
                  <a:srgbClr val="002060"/>
                </a:solidFill>
              </a:defRPr>
            </a:lvl2pPr>
            <a:lvl3pPr marL="1143000" indent="-228600">
              <a:buClr>
                <a:srgbClr val="973674"/>
              </a:buClr>
              <a:buFont typeface="Wingdings" panose="05000000000000000000" pitchFamily="2" charset="2"/>
              <a:buChar char="§"/>
              <a:defRPr>
                <a:solidFill>
                  <a:srgbClr val="002060"/>
                </a:solidFill>
              </a:defRPr>
            </a:lvl3pPr>
            <a:lvl4pPr marL="1600200" indent="-228600">
              <a:buClr>
                <a:srgbClr val="973674"/>
              </a:buClr>
              <a:buFont typeface="Wingdings" panose="05000000000000000000" pitchFamily="2" charset="2"/>
              <a:buChar char="§"/>
              <a:defRPr>
                <a:solidFill>
                  <a:srgbClr val="002060"/>
                </a:solidFill>
              </a:defRPr>
            </a:lvl4pPr>
            <a:lvl5pPr marL="2057400" indent="-22860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1777701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792163" y="384175"/>
            <a:ext cx="9881633" cy="1325563"/>
          </a:xfrm>
        </p:spPr>
        <p:txBody>
          <a:bodyPr>
            <a:normAutofit/>
          </a:bodyPr>
          <a:lstStyle>
            <a:lvl1pPr>
              <a:defRPr sz="4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3"/>
          <p:cNvSpPr/>
          <p:nvPr/>
        </p:nvSpPr>
        <p:spPr>
          <a:xfrm rot="16200000" flipV="1">
            <a:off x="10186737" y="1042737"/>
            <a:ext cx="3047999" cy="96252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3"/>
          <p:cNvSpPr/>
          <p:nvPr/>
        </p:nvSpPr>
        <p:spPr>
          <a:xfrm rot="16200000" flipV="1">
            <a:off x="9894091" y="1168466"/>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3"/>
          <p:cNvSpPr/>
          <p:nvPr/>
        </p:nvSpPr>
        <p:spPr>
          <a:xfrm rot="16200000" flipV="1">
            <a:off x="9685663" y="1242890"/>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ontent Placeholder 16"/>
          <p:cNvSpPr>
            <a:spLocks noGrp="1"/>
          </p:cNvSpPr>
          <p:nvPr>
            <p:ph sz="quarter" idx="10"/>
          </p:nvPr>
        </p:nvSpPr>
        <p:spPr>
          <a:xfrm>
            <a:off x="792163" y="2019300"/>
            <a:ext cx="10658475" cy="4241135"/>
          </a:xfrm>
        </p:spPr>
        <p:txBody>
          <a:bodyPr/>
          <a:lstStyle>
            <a:lvl1pPr marL="514350" indent="-514350">
              <a:buClr>
                <a:srgbClr val="173144"/>
              </a:buClr>
              <a:buFont typeface="Wingdings" panose="05000000000000000000" pitchFamily="2" charset="2"/>
              <a:buChar char="§"/>
              <a:defRPr>
                <a:solidFill>
                  <a:srgbClr val="173144"/>
                </a:solidFill>
              </a:defRPr>
            </a:lvl1pPr>
            <a:lvl2pPr marL="685800" indent="-228600">
              <a:buClr>
                <a:srgbClr val="973674"/>
              </a:buClr>
              <a:buFont typeface="Wingdings" panose="05000000000000000000" pitchFamily="2" charset="2"/>
              <a:buChar char="§"/>
              <a:defRPr>
                <a:solidFill>
                  <a:srgbClr val="002060"/>
                </a:solidFill>
              </a:defRPr>
            </a:lvl2pPr>
            <a:lvl3pPr marL="1143000" indent="-228600">
              <a:buClr>
                <a:srgbClr val="973674"/>
              </a:buClr>
              <a:buFont typeface="Wingdings" panose="05000000000000000000" pitchFamily="2" charset="2"/>
              <a:buChar char="§"/>
              <a:defRPr>
                <a:solidFill>
                  <a:srgbClr val="002060"/>
                </a:solidFill>
              </a:defRPr>
            </a:lvl3pPr>
            <a:lvl4pPr marL="1600200" indent="-228600">
              <a:buClr>
                <a:srgbClr val="973674"/>
              </a:buClr>
              <a:buFont typeface="Wingdings" panose="05000000000000000000" pitchFamily="2" charset="2"/>
              <a:buChar char="§"/>
              <a:defRPr>
                <a:solidFill>
                  <a:srgbClr val="002060"/>
                </a:solidFill>
              </a:defRPr>
            </a:lvl4pPr>
            <a:lvl5pPr marL="2057400" indent="-22860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21" name="Diagonal Stripe 20"/>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2" name="Diagonal Stripe 21"/>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13782562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7"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8" y="131768"/>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7978169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92163" y="384175"/>
            <a:ext cx="9881633" cy="1325563"/>
          </a:xfrm>
        </p:spPr>
        <p:txBody>
          <a:bodyPr>
            <a:normAutofit/>
          </a:bodyPr>
          <a:lstStyle>
            <a:lvl1pPr>
              <a:defRPr sz="4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onal Stripe 9"/>
          <p:cNvSpPr/>
          <p:nvPr/>
        </p:nvSpPr>
        <p:spPr>
          <a:xfrm rot="10800000" flipH="1">
            <a:off x="0" y="5206533"/>
            <a:ext cx="2094614"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Diagonal Stripe 10"/>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3"/>
          <p:cNvSpPr/>
          <p:nvPr/>
        </p:nvSpPr>
        <p:spPr>
          <a:xfrm rot="16200000" flipV="1">
            <a:off x="10186737" y="1042737"/>
            <a:ext cx="3047999" cy="96252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3"/>
          <p:cNvSpPr/>
          <p:nvPr/>
        </p:nvSpPr>
        <p:spPr>
          <a:xfrm rot="16200000" flipV="1">
            <a:off x="9894091" y="1168466"/>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3"/>
          <p:cNvSpPr/>
          <p:nvPr/>
        </p:nvSpPr>
        <p:spPr>
          <a:xfrm rot="16200000" flipV="1">
            <a:off x="9685663" y="1242890"/>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92163" y="2019300"/>
            <a:ext cx="10658475" cy="4241135"/>
          </a:xfrm>
        </p:spPr>
        <p:txBody>
          <a:bodyPr/>
          <a:lstStyle>
            <a:lvl1pPr>
              <a:buClr>
                <a:srgbClr val="DE9697"/>
              </a:buClr>
              <a:defRPr>
                <a:solidFill>
                  <a:schemeClr val="bg1"/>
                </a:solidFill>
              </a:defRPr>
            </a:lvl1pPr>
            <a:lvl2pPr marL="685800" indent="-228600">
              <a:buClr>
                <a:srgbClr val="DE9697"/>
              </a:buClr>
              <a:buFont typeface="Wingdings" panose="05000000000000000000" pitchFamily="2" charset="2"/>
              <a:buChar char="§"/>
              <a:defRPr>
                <a:solidFill>
                  <a:schemeClr val="bg1"/>
                </a:solidFill>
              </a:defRPr>
            </a:lvl2pPr>
            <a:lvl3pPr marL="1143000" indent="-228600">
              <a:buClr>
                <a:srgbClr val="DE9697"/>
              </a:buClr>
              <a:buFont typeface="Wingdings" panose="05000000000000000000" pitchFamily="2" charset="2"/>
              <a:buChar char="§"/>
              <a:defRPr>
                <a:solidFill>
                  <a:schemeClr val="bg1"/>
                </a:solidFill>
              </a:defRPr>
            </a:lvl3pPr>
            <a:lvl4pPr marL="1600200" indent="-228600">
              <a:buClr>
                <a:srgbClr val="DE9697"/>
              </a:buClr>
              <a:buFont typeface="Wingdings" panose="05000000000000000000" pitchFamily="2" charset="2"/>
              <a:buChar char="§"/>
              <a:defRPr>
                <a:solidFill>
                  <a:schemeClr val="bg1"/>
                </a:solidFill>
              </a:defRPr>
            </a:lvl4pPr>
            <a:lvl5pPr marL="2057400" indent="-228600">
              <a:buClr>
                <a:srgbClr val="DE9697"/>
              </a:buClr>
              <a:buFont typeface="Wingdings" panose="05000000000000000000" pitchFamily="2" charset="2"/>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144640942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Diagonal Stripe 10"/>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071" y="0"/>
            <a:ext cx="5782326" cy="6649200"/>
          </a:xfrm>
          <a:prstGeom prst="rect">
            <a:avLst/>
          </a:prstGeom>
        </p:spPr>
      </p:pic>
      <p:sp>
        <p:nvSpPr>
          <p:cNvPr id="5" name="Isosceles Triangle 4"/>
          <p:cNvSpPr/>
          <p:nvPr/>
        </p:nvSpPr>
        <p:spPr>
          <a:xfrm rot="12102872">
            <a:off x="6980511" y="-225592"/>
            <a:ext cx="605546" cy="3023378"/>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05584"/>
              <a:gd name="connsiteY0" fmla="*/ 3569912 h 3569912"/>
              <a:gd name="connsiteX1" fmla="*/ 198747 w 405584"/>
              <a:gd name="connsiteY1" fmla="*/ 0 h 3569912"/>
              <a:gd name="connsiteX2" fmla="*/ 405584 w 405584"/>
              <a:gd name="connsiteY2" fmla="*/ 3278557 h 3569912"/>
              <a:gd name="connsiteX3" fmla="*/ 0 w 405584"/>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onal Stripe 5"/>
          <p:cNvSpPr/>
          <p:nvPr/>
        </p:nvSpPr>
        <p:spPr>
          <a:xfrm rot="7188869">
            <a:off x="5130616" y="1124797"/>
            <a:ext cx="3418956" cy="946476"/>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135088"/>
              <a:gd name="connsiteX1" fmla="*/ 2944071 w 4113152"/>
              <a:gd name="connsiteY1" fmla="*/ 93911 h 1135088"/>
              <a:gd name="connsiteX2" fmla="*/ 4113152 w 4113152"/>
              <a:gd name="connsiteY2" fmla="*/ 0 h 1135088"/>
              <a:gd name="connsiteX3" fmla="*/ 169634 w 4113152"/>
              <a:gd name="connsiteY3" fmla="*/ 1135088 h 1135088"/>
              <a:gd name="connsiteX4" fmla="*/ 0 w 4113152"/>
              <a:gd name="connsiteY4" fmla="*/ 861833 h 1135088"/>
              <a:gd name="connsiteX0" fmla="*/ 0 w 4135844"/>
              <a:gd name="connsiteY0" fmla="*/ 842102 h 1115357"/>
              <a:gd name="connsiteX1" fmla="*/ 2944071 w 4135844"/>
              <a:gd name="connsiteY1" fmla="*/ 74180 h 1115357"/>
              <a:gd name="connsiteX2" fmla="*/ 4135845 w 4135844"/>
              <a:gd name="connsiteY2" fmla="*/ -1 h 1115357"/>
              <a:gd name="connsiteX3" fmla="*/ 169634 w 4135844"/>
              <a:gd name="connsiteY3" fmla="*/ 1115357 h 1115357"/>
              <a:gd name="connsiteX4" fmla="*/ 0 w 4135844"/>
              <a:gd name="connsiteY4" fmla="*/ 842102 h 1115357"/>
              <a:gd name="connsiteX0" fmla="*/ 0 w 4135845"/>
              <a:gd name="connsiteY0" fmla="*/ 842103 h 1115358"/>
              <a:gd name="connsiteX1" fmla="*/ 3162367 w 4135845"/>
              <a:gd name="connsiteY1" fmla="*/ 49516 h 1115358"/>
              <a:gd name="connsiteX2" fmla="*/ 4135845 w 4135845"/>
              <a:gd name="connsiteY2" fmla="*/ 0 h 1115358"/>
              <a:gd name="connsiteX3" fmla="*/ 169634 w 4135845"/>
              <a:gd name="connsiteY3" fmla="*/ 1115358 h 1115358"/>
              <a:gd name="connsiteX4" fmla="*/ 0 w 4135845"/>
              <a:gd name="connsiteY4" fmla="*/ 842103 h 111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0" name="Title 1"/>
          <p:cNvSpPr>
            <a:spLocks noGrp="1"/>
          </p:cNvSpPr>
          <p:nvPr>
            <p:ph type="title"/>
          </p:nvPr>
        </p:nvSpPr>
        <p:spPr>
          <a:xfrm>
            <a:off x="696036" y="1712070"/>
            <a:ext cx="5221088" cy="1325563"/>
          </a:xfrm>
        </p:spPr>
        <p:txBody>
          <a:bodyPr>
            <a:normAutofit/>
          </a:bodyPr>
          <a:lstStyle>
            <a:lvl1pPr>
              <a:defRPr sz="4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21" name="Subtitle 2"/>
          <p:cNvSpPr>
            <a:spLocks noGrp="1"/>
          </p:cNvSpPr>
          <p:nvPr>
            <p:ph type="subTitle" idx="1" hasCustomPrompt="1"/>
          </p:nvPr>
        </p:nvSpPr>
        <p:spPr>
          <a:xfrm>
            <a:off x="694921" y="3200808"/>
            <a:ext cx="5222203" cy="674140"/>
          </a:xfrm>
        </p:spPr>
        <p:txBody>
          <a:bodyPr>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 Click to edit Master subtitle style</a:t>
            </a:r>
            <a:endParaRPr lang="es-MX" dirty="0"/>
          </a:p>
        </p:txBody>
      </p:sp>
      <p:sp>
        <p:nvSpPr>
          <p:cNvPr id="9" name="Rectangle 8"/>
          <p:cNvSpPr/>
          <p:nvPr/>
        </p:nvSpPr>
        <p:spPr>
          <a:xfrm>
            <a:off x="1431757" y="6649381"/>
            <a:ext cx="10760243" cy="216568"/>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onal Stripe 9"/>
          <p:cNvSpPr/>
          <p:nvPr/>
        </p:nvSpPr>
        <p:spPr>
          <a:xfrm rot="10800000" flipH="1">
            <a:off x="0" y="5206533"/>
            <a:ext cx="2094614"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Parallelogram 7"/>
          <p:cNvSpPr/>
          <p:nvPr/>
        </p:nvSpPr>
        <p:spPr>
          <a:xfrm rot="20398054" flipH="1">
            <a:off x="7141498" y="3866248"/>
            <a:ext cx="486546" cy="2938867"/>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64754 w 486546"/>
              <a:gd name="connsiteY3" fmla="*/ 288632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556078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Super">
    <p:spTree>
      <p:nvGrpSpPr>
        <p:cNvPr id="1" name=""/>
        <p:cNvGrpSpPr/>
        <p:nvPr/>
      </p:nvGrpSpPr>
      <p:grpSpPr>
        <a:xfrm>
          <a:off x="0" y="0"/>
          <a:ext cx="0" cy="0"/>
          <a:chOff x="0" y="0"/>
          <a:chExt cx="0" cy="0"/>
        </a:xfrm>
      </p:grpSpPr>
      <p:sp>
        <p:nvSpPr>
          <p:cNvPr id="8" name="Rectangle 7"/>
          <p:cNvSpPr/>
          <p:nvPr/>
        </p:nvSpPr>
        <p:spPr>
          <a:xfrm>
            <a:off x="-1533" y="0"/>
            <a:ext cx="12192000" cy="69022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7" name="Rectangle 6"/>
          <p:cNvSpPr/>
          <p:nvPr/>
        </p:nvSpPr>
        <p:spPr>
          <a:xfrm>
            <a:off x="1" y="5127601"/>
            <a:ext cx="12192000" cy="139673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1228300" y="5320726"/>
            <a:ext cx="8475258" cy="616449"/>
          </a:xfrm>
        </p:spPr>
        <p:txBody>
          <a:bodyPr>
            <a:noAutofit/>
          </a:bodyPr>
          <a:lstStyle>
            <a:lvl1pPr algn="l">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28300" y="5916623"/>
            <a:ext cx="8475258" cy="425199"/>
          </a:xfrm>
        </p:spPr>
        <p:txBody>
          <a:bodyPr>
            <a:normAutofit/>
          </a:bodyPr>
          <a:lstStyle>
            <a:lvl1pPr marL="0" indent="0">
              <a:buFontTx/>
              <a:buNone/>
              <a:defRPr sz="2400">
                <a:solidFill>
                  <a:schemeClr val="bg1">
                    <a:lumMod val="95000"/>
                  </a:schemeClr>
                </a:solidFill>
                <a:latin typeface="Candara" panose="020E0502030303020204" pitchFamily="34" charset="0"/>
              </a:defRPr>
            </a:lvl1pPr>
          </a:lstStyle>
          <a:p>
            <a:pPr lvl="0"/>
            <a:r>
              <a:rPr lang="en-US" smtClean="0"/>
              <a:t>Edit Master text styles</a:t>
            </a:r>
          </a:p>
        </p:txBody>
      </p:sp>
      <p:sp>
        <p:nvSpPr>
          <p:cNvPr id="22" name="Diagonal Stripe 21"/>
          <p:cNvSpPr/>
          <p:nvPr/>
        </p:nvSpPr>
        <p:spPr>
          <a:xfrm rot="10800000" flipH="1">
            <a:off x="0" y="5125235"/>
            <a:ext cx="1353164" cy="1399096"/>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3" name="Diagonal Stripe 22"/>
          <p:cNvSpPr/>
          <p:nvPr/>
        </p:nvSpPr>
        <p:spPr>
          <a:xfrm rot="10800000" flipH="1">
            <a:off x="0" y="5789233"/>
            <a:ext cx="707492" cy="735096"/>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4" name="Right Triangle 23"/>
          <p:cNvSpPr/>
          <p:nvPr/>
        </p:nvSpPr>
        <p:spPr>
          <a:xfrm>
            <a:off x="-1" y="6125447"/>
            <a:ext cx="380117" cy="398884"/>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Parallelogram 7"/>
          <p:cNvSpPr/>
          <p:nvPr/>
        </p:nvSpPr>
        <p:spPr>
          <a:xfrm rot="20387186" flipH="1">
            <a:off x="10119645" y="5948173"/>
            <a:ext cx="157859" cy="620734"/>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44020 w 486546"/>
              <a:gd name="connsiteY3" fmla="*/ 286764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Isosceles Triangle 4"/>
          <p:cNvSpPr/>
          <p:nvPr/>
        </p:nvSpPr>
        <p:spPr>
          <a:xfrm rot="12331948">
            <a:off x="10094345" y="5061606"/>
            <a:ext cx="144978" cy="684442"/>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49563"/>
              <a:gd name="connsiteY0" fmla="*/ 3569912 h 3569912"/>
              <a:gd name="connsiteX1" fmla="*/ 198747 w 449563"/>
              <a:gd name="connsiteY1" fmla="*/ 0 h 3569912"/>
              <a:gd name="connsiteX2" fmla="*/ 449562 w 449563"/>
              <a:gd name="connsiteY2" fmla="*/ 3249587 h 3569912"/>
              <a:gd name="connsiteX3" fmla="*/ 0 w 449563"/>
              <a:gd name="connsiteY3" fmla="*/ 3569912 h 3569912"/>
              <a:gd name="connsiteX0" fmla="*/ 0 w 441280"/>
              <a:gd name="connsiteY0" fmla="*/ 3569912 h 3569912"/>
              <a:gd name="connsiteX1" fmla="*/ 198747 w 441280"/>
              <a:gd name="connsiteY1" fmla="*/ 0 h 3569912"/>
              <a:gd name="connsiteX2" fmla="*/ 441280 w 441280"/>
              <a:gd name="connsiteY2" fmla="*/ 3256093 h 3569912"/>
              <a:gd name="connsiteX3" fmla="*/ 0 w 441280"/>
              <a:gd name="connsiteY3" fmla="*/ 3569912 h 3569912"/>
              <a:gd name="connsiteX0" fmla="*/ 0 w 433371"/>
              <a:gd name="connsiteY0" fmla="*/ 3569912 h 3569912"/>
              <a:gd name="connsiteX1" fmla="*/ 198747 w 433371"/>
              <a:gd name="connsiteY1" fmla="*/ 0 h 3569912"/>
              <a:gd name="connsiteX2" fmla="*/ 433372 w 433371"/>
              <a:gd name="connsiteY2" fmla="*/ 3228856 h 3569912"/>
              <a:gd name="connsiteX3" fmla="*/ 0 w 433371"/>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Diagonal Stripe 5"/>
          <p:cNvSpPr/>
          <p:nvPr/>
        </p:nvSpPr>
        <p:spPr>
          <a:xfrm rot="7526267">
            <a:off x="9701065" y="5329745"/>
            <a:ext cx="728981" cy="259973"/>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098585"/>
              <a:gd name="connsiteX1" fmla="*/ 2944071 w 4113152"/>
              <a:gd name="connsiteY1" fmla="*/ 93911 h 1098585"/>
              <a:gd name="connsiteX2" fmla="*/ 4113152 w 4113152"/>
              <a:gd name="connsiteY2" fmla="*/ 0 h 1098585"/>
              <a:gd name="connsiteX3" fmla="*/ 216747 w 4113152"/>
              <a:gd name="connsiteY3" fmla="*/ 1098586 h 1098585"/>
              <a:gd name="connsiteX4" fmla="*/ 0 w 4113152"/>
              <a:gd name="connsiteY4" fmla="*/ 861833 h 1098585"/>
              <a:gd name="connsiteX0" fmla="*/ 0 w 4113152"/>
              <a:gd name="connsiteY0" fmla="*/ 861833 h 1101130"/>
              <a:gd name="connsiteX1" fmla="*/ 2944071 w 4113152"/>
              <a:gd name="connsiteY1" fmla="*/ 93911 h 1101130"/>
              <a:gd name="connsiteX2" fmla="*/ 4113152 w 4113152"/>
              <a:gd name="connsiteY2" fmla="*/ 0 h 1101130"/>
              <a:gd name="connsiteX3" fmla="*/ 235480 w 4113152"/>
              <a:gd name="connsiteY3" fmla="*/ 1101130 h 1101130"/>
              <a:gd name="connsiteX4" fmla="*/ 0 w 4113152"/>
              <a:gd name="connsiteY4" fmla="*/ 861833 h 1101130"/>
              <a:gd name="connsiteX0" fmla="*/ 0 w 4113152"/>
              <a:gd name="connsiteY0" fmla="*/ 861833 h 1113677"/>
              <a:gd name="connsiteX1" fmla="*/ 2944071 w 4113152"/>
              <a:gd name="connsiteY1" fmla="*/ 93911 h 1113677"/>
              <a:gd name="connsiteX2" fmla="*/ 4113152 w 4113152"/>
              <a:gd name="connsiteY2" fmla="*/ 0 h 1113677"/>
              <a:gd name="connsiteX3" fmla="*/ 213592 w 4113152"/>
              <a:gd name="connsiteY3" fmla="*/ 1113677 h 1113677"/>
              <a:gd name="connsiteX4" fmla="*/ 0 w 4113152"/>
              <a:gd name="connsiteY4" fmla="*/ 861833 h 111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001" y="5126400"/>
            <a:ext cx="2238732" cy="1400399"/>
          </a:xfrm>
          <a:prstGeom prst="rect">
            <a:avLst/>
          </a:prstGeom>
        </p:spPr>
      </p:pic>
    </p:spTree>
    <p:extLst>
      <p:ext uri="{BB962C8B-B14F-4D97-AF65-F5344CB8AC3E}">
        <p14:creationId xmlns:p14="http://schemas.microsoft.com/office/powerpoint/2010/main" val="205148619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00" y="0"/>
            <a:ext cx="8604394" cy="2260799"/>
          </a:xfrm>
          <a:prstGeom prst="rect">
            <a:avLst/>
          </a:prstGeom>
        </p:spPr>
      </p:pic>
      <p:sp>
        <p:nvSpPr>
          <p:cNvPr id="6" name="Text Box 3"/>
          <p:cNvSpPr txBox="1">
            <a:spLocks noChangeArrowheads="1"/>
          </p:cNvSpPr>
          <p:nvPr/>
        </p:nvSpPr>
        <p:spPr bwMode="auto">
          <a:xfrm>
            <a:off x="3605195" y="4791842"/>
            <a:ext cx="5075036" cy="830997"/>
          </a:xfrm>
          <a:prstGeom prst="rect">
            <a:avLst/>
          </a:prstGeom>
          <a:noFill/>
          <a:ln w="9525">
            <a:noFill/>
            <a:miter lim="800000"/>
            <a:headEnd/>
            <a:tailEnd/>
          </a:ln>
        </p:spPr>
        <p:txBody>
          <a:bodyPr wrap="square" anchor="ctr">
            <a:spAutoFit/>
          </a:bodyPr>
          <a:lstStyle/>
          <a:p>
            <a:pPr algn="ctr"/>
            <a:r>
              <a:rPr lang="es-MX" sz="1600" dirty="0">
                <a:solidFill>
                  <a:srgbClr val="002060"/>
                </a:solidFill>
                <a:latin typeface="Candara" panose="020E0502030303020204" pitchFamily="34" charset="0"/>
                <a:cs typeface="Arial" panose="020B0604020202020204" pitchFamily="34" charset="0"/>
              </a:rPr>
              <a:t>Derechos Reservados </a:t>
            </a:r>
            <a:r>
              <a:rPr lang="es-MX" sz="1600" dirty="0" smtClean="0">
                <a:solidFill>
                  <a:srgbClr val="002060"/>
                </a:solidFill>
                <a:latin typeface="Candara" panose="020E0502030303020204" pitchFamily="34" charset="0"/>
                <a:cs typeface="Arial" panose="020B0604020202020204" pitchFamily="34" charset="0"/>
              </a:rPr>
              <a:t>2018 Tecnológico </a:t>
            </a:r>
            <a:r>
              <a:rPr lang="es-MX" sz="1600" dirty="0">
                <a:solidFill>
                  <a:srgbClr val="002060"/>
                </a:solidFill>
                <a:latin typeface="Candara" panose="020E0502030303020204" pitchFamily="34" charset="0"/>
                <a:cs typeface="Arial" panose="020B0604020202020204" pitchFamily="34" charset="0"/>
              </a:rPr>
              <a:t>de </a:t>
            </a:r>
            <a:r>
              <a:rPr lang="es-MX" sz="1600" dirty="0" smtClean="0">
                <a:solidFill>
                  <a:srgbClr val="002060"/>
                </a:solidFill>
                <a:latin typeface="Candara" panose="020E0502030303020204" pitchFamily="34" charset="0"/>
                <a:cs typeface="Arial" panose="020B0604020202020204" pitchFamily="34" charset="0"/>
              </a:rPr>
              <a:t>Monterrey</a:t>
            </a:r>
          </a:p>
          <a:p>
            <a:pPr algn="ctr"/>
            <a:r>
              <a:rPr lang="es-MX" sz="1600" dirty="0" smtClean="0">
                <a:solidFill>
                  <a:srgbClr val="002060"/>
                </a:solidFill>
                <a:latin typeface="Candara" panose="020E0502030303020204" pitchFamily="34" charset="0"/>
                <a:cs typeface="Arial" panose="020B0604020202020204" pitchFamily="34" charset="0"/>
              </a:rPr>
              <a:t>Prohibida </a:t>
            </a:r>
            <a:r>
              <a:rPr lang="es-MX" sz="1600" dirty="0">
                <a:solidFill>
                  <a:srgbClr val="002060"/>
                </a:solidFill>
                <a:latin typeface="Candara" panose="020E0502030303020204" pitchFamily="34" charset="0"/>
                <a:cs typeface="Arial" panose="020B0604020202020204" pitchFamily="34" charset="0"/>
              </a:rPr>
              <a:t>la reproducción total o parcial de esta </a:t>
            </a:r>
            <a:r>
              <a:rPr lang="es-MX" sz="1600" dirty="0" smtClean="0">
                <a:solidFill>
                  <a:srgbClr val="002060"/>
                </a:solidFill>
                <a:latin typeface="Candara" panose="020E0502030303020204" pitchFamily="34" charset="0"/>
                <a:cs typeface="Arial" panose="020B0604020202020204" pitchFamily="34" charset="0"/>
              </a:rPr>
              <a:t>obra</a:t>
            </a:r>
          </a:p>
          <a:p>
            <a:pPr algn="ctr"/>
            <a:r>
              <a:rPr lang="es-MX" sz="1600" dirty="0" smtClean="0">
                <a:solidFill>
                  <a:srgbClr val="002060"/>
                </a:solidFill>
                <a:latin typeface="Candara" panose="020E0502030303020204" pitchFamily="34" charset="0"/>
                <a:cs typeface="Arial" panose="020B0604020202020204" pitchFamily="34" charset="0"/>
              </a:rPr>
              <a:t> sin </a:t>
            </a:r>
            <a:r>
              <a:rPr lang="es-MX" sz="1600" dirty="0">
                <a:solidFill>
                  <a:srgbClr val="002060"/>
                </a:solidFill>
                <a:latin typeface="Candara" panose="020E0502030303020204" pitchFamily="34" charset="0"/>
                <a:cs typeface="Arial" panose="020B0604020202020204" pitchFamily="34" charset="0"/>
              </a:rPr>
              <a:t>expresa autorización del Tecnológico de Monterrey.</a:t>
            </a:r>
          </a:p>
        </p:txBody>
      </p:sp>
      <p:pic>
        <p:nvPicPr>
          <p:cNvPr id="7"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470" y="2986961"/>
            <a:ext cx="5472486" cy="1459191"/>
          </a:xfrm>
          <a:prstGeom prst="rect">
            <a:avLst/>
          </a:prstGeom>
        </p:spPr>
      </p:pic>
      <p:grpSp>
        <p:nvGrpSpPr>
          <p:cNvPr id="9" name="Group 8"/>
          <p:cNvGrpSpPr/>
          <p:nvPr/>
        </p:nvGrpSpPr>
        <p:grpSpPr>
          <a:xfrm>
            <a:off x="-7568" y="-6349"/>
            <a:ext cx="5665419" cy="2271877"/>
            <a:chOff x="-7568" y="3329667"/>
            <a:chExt cx="9319750" cy="3534434"/>
          </a:xfrm>
        </p:grpSpPr>
        <p:sp>
          <p:nvSpPr>
            <p:cNvPr id="10" name="Trapezoid 8"/>
            <p:cNvSpPr/>
            <p:nvPr/>
          </p:nvSpPr>
          <p:spPr>
            <a:xfrm>
              <a:off x="-7568" y="3340106"/>
              <a:ext cx="8813198" cy="3517894"/>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Parallelogram 7"/>
            <p:cNvSpPr/>
            <p:nvPr/>
          </p:nvSpPr>
          <p:spPr>
            <a:xfrm rot="10800000" flipH="1">
              <a:off x="3999698" y="3329667"/>
              <a:ext cx="5312484" cy="3534434"/>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1802443 w 5710944"/>
                <a:gd name="connsiteY3" fmla="*/ 3172167 h 3172167"/>
                <a:gd name="connsiteX4" fmla="*/ 0 w 5710944"/>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2085447 w 5710944"/>
                <a:gd name="connsiteY3" fmla="*/ 3163276 h 3172167"/>
                <a:gd name="connsiteX4" fmla="*/ 0 w 5710944"/>
                <a:gd name="connsiteY4" fmla="*/ 3172167 h 3172167"/>
                <a:gd name="connsiteX0" fmla="*/ 0 w 5190581"/>
                <a:gd name="connsiteY0" fmla="*/ 3166675 h 3166675"/>
                <a:gd name="connsiteX1" fmla="*/ 3929729 w 5190581"/>
                <a:gd name="connsiteY1" fmla="*/ 0 h 3166675"/>
                <a:gd name="connsiteX2" fmla="*/ 5190581 w 5190581"/>
                <a:gd name="connsiteY2" fmla="*/ 3399 h 3166675"/>
                <a:gd name="connsiteX3" fmla="*/ 2085447 w 5190581"/>
                <a:gd name="connsiteY3" fmla="*/ 3157784 h 3166675"/>
                <a:gd name="connsiteX4" fmla="*/ 0 w 5190581"/>
                <a:gd name="connsiteY4" fmla="*/ 3166675 h 3166675"/>
                <a:gd name="connsiteX0" fmla="*/ 0 w 4889318"/>
                <a:gd name="connsiteY0" fmla="*/ 3166675 h 3166675"/>
                <a:gd name="connsiteX1" fmla="*/ 3929729 w 4889318"/>
                <a:gd name="connsiteY1" fmla="*/ 0 h 3166675"/>
                <a:gd name="connsiteX2" fmla="*/ 4889318 w 4889318"/>
                <a:gd name="connsiteY2" fmla="*/ 3400 h 3166675"/>
                <a:gd name="connsiteX3" fmla="*/ 2085447 w 4889318"/>
                <a:gd name="connsiteY3" fmla="*/ 3157784 h 3166675"/>
                <a:gd name="connsiteX4" fmla="*/ 0 w 4889318"/>
                <a:gd name="connsiteY4" fmla="*/ 3166675 h 3166675"/>
                <a:gd name="connsiteX0" fmla="*/ 0 w 4734122"/>
                <a:gd name="connsiteY0" fmla="*/ 3166675 h 3166675"/>
                <a:gd name="connsiteX1" fmla="*/ 3929729 w 4734122"/>
                <a:gd name="connsiteY1" fmla="*/ 0 h 3166675"/>
                <a:gd name="connsiteX2" fmla="*/ 4734122 w 4734122"/>
                <a:gd name="connsiteY2" fmla="*/ 12291 h 3166675"/>
                <a:gd name="connsiteX3" fmla="*/ 2085447 w 4734122"/>
                <a:gd name="connsiteY3" fmla="*/ 3157784 h 3166675"/>
                <a:gd name="connsiteX4" fmla="*/ 0 w 4734122"/>
                <a:gd name="connsiteY4" fmla="*/ 3166675 h 3166675"/>
                <a:gd name="connsiteX0" fmla="*/ 0 w 4642830"/>
                <a:gd name="connsiteY0" fmla="*/ 3172167 h 3172167"/>
                <a:gd name="connsiteX1" fmla="*/ 3929729 w 4642830"/>
                <a:gd name="connsiteY1" fmla="*/ 5492 h 3172167"/>
                <a:gd name="connsiteX2" fmla="*/ 4642830 w 4642830"/>
                <a:gd name="connsiteY2" fmla="*/ 0 h 3172167"/>
                <a:gd name="connsiteX3" fmla="*/ 2085447 w 4642830"/>
                <a:gd name="connsiteY3" fmla="*/ 3163276 h 3172167"/>
                <a:gd name="connsiteX4" fmla="*/ 0 w 4642830"/>
                <a:gd name="connsiteY4" fmla="*/ 3172167 h 3172167"/>
                <a:gd name="connsiteX0" fmla="*/ 0 w 4642830"/>
                <a:gd name="connsiteY0" fmla="*/ 3172167 h 3181058"/>
                <a:gd name="connsiteX1" fmla="*/ 3929729 w 4642830"/>
                <a:gd name="connsiteY1" fmla="*/ 5492 h 3181058"/>
                <a:gd name="connsiteX2" fmla="*/ 4642830 w 4642830"/>
                <a:gd name="connsiteY2" fmla="*/ 0 h 3181058"/>
                <a:gd name="connsiteX3" fmla="*/ 2076318 w 4642830"/>
                <a:gd name="connsiteY3" fmla="*/ 3181058 h 3181058"/>
                <a:gd name="connsiteX4" fmla="*/ 0 w 4642830"/>
                <a:gd name="connsiteY4" fmla="*/ 3172167 h 318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apezoid 7"/>
            <p:cNvSpPr/>
            <p:nvPr/>
          </p:nvSpPr>
          <p:spPr>
            <a:xfrm>
              <a:off x="-6629" y="3384314"/>
              <a:ext cx="7221005" cy="3473687"/>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3" name="Rectangle 12"/>
          <p:cNvSpPr/>
          <p:nvPr/>
        </p:nvSpPr>
        <p:spPr>
          <a:xfrm>
            <a:off x="0" y="6620567"/>
            <a:ext cx="12192000" cy="245382"/>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907986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7467"/>
            <a:ext cx="9144000" cy="692497"/>
          </a:xfrm>
        </p:spPr>
        <p:txBody>
          <a:bodyPr anchor="b"/>
          <a:lstStyle>
            <a:lvl1pPr algn="ctr">
              <a:defRPr sz="45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s-MX"/>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1D1A5D8-6A4B-4361-B610-C7EED6C914BD}" type="datetimeFigureOut">
              <a:rPr lang="es-MX" smtClean="0"/>
              <a:t>02/04/2020</a:t>
            </a:fld>
            <a:endParaRPr lang="es-MX"/>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407259-DF93-4847-9D05-B8F7EBA91833}" type="slidenum">
              <a:rPr lang="es-MX" smtClean="0"/>
              <a:t>‹#›</a:t>
            </a:fld>
            <a:endParaRPr lang="es-MX"/>
          </a:p>
        </p:txBody>
      </p:sp>
    </p:spTree>
    <p:extLst>
      <p:ext uri="{BB962C8B-B14F-4D97-AF65-F5344CB8AC3E}">
        <p14:creationId xmlns:p14="http://schemas.microsoft.com/office/powerpoint/2010/main" val="251213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5484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153709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10.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theme" Target="../theme/theme11.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theme" Target="../theme/theme8.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theme" Target="../theme/theme9.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dirty="0"/>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dirty="0"/>
            </a:p>
          </p:txBody>
        </p:sp>
      </p:grpSp>
      <p:sp>
        <p:nvSpPr>
          <p:cNvPr id="1027" name="Rectangle 5"/>
          <p:cNvSpPr>
            <a:spLocks noGrp="1" noChangeArrowheads="1"/>
          </p:cNvSpPr>
          <p:nvPr>
            <p:ph type="title"/>
          </p:nvPr>
        </p:nvSpPr>
        <p:spPr bwMode="auto">
          <a:xfrm>
            <a:off x="334433" y="165513"/>
            <a:ext cx="11413067"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smtClean="0"/>
          </a:p>
        </p:txBody>
      </p:sp>
      <p:sp>
        <p:nvSpPr>
          <p:cNvPr id="1028" name="Rectangle 6"/>
          <p:cNvSpPr>
            <a:spLocks noGrp="1" noChangeArrowheads="1"/>
          </p:cNvSpPr>
          <p:nvPr>
            <p:ph type="body" idx="1"/>
          </p:nvPr>
        </p:nvSpPr>
        <p:spPr bwMode="auto">
          <a:xfrm>
            <a:off x="527057"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6" cstate="print"/>
          <a:srcRect/>
          <a:stretch>
            <a:fillRect/>
          </a:stretch>
        </p:blipFill>
        <p:spPr bwMode="auto">
          <a:xfrm>
            <a:off x="262473" y="6432554"/>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91"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pPr algn="r">
                <a:spcBef>
                  <a:spcPct val="50000"/>
                </a:spcBef>
                <a:defRPr/>
              </a:pPr>
              <a:t>‹#›</a:t>
            </a:fld>
            <a:endParaRPr lang="en-US" sz="900" b="1" dirty="0"/>
          </a:p>
        </p:txBody>
      </p:sp>
    </p:spTree>
    <p:extLst>
      <p:ext uri="{BB962C8B-B14F-4D97-AF65-F5344CB8AC3E}">
        <p14:creationId xmlns:p14="http://schemas.microsoft.com/office/powerpoint/2010/main" val="462352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3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rgbClr val="002060"/>
                </a:solidFill>
              </a:defRPr>
            </a:lvl1pPr>
          </a:lstStyle>
          <a:p>
            <a:fld id="{83BF11D4-FFDE-4D79-AD89-BBA5D59B0FC4}" type="datetimeFigureOut">
              <a:rPr lang="es-MX" smtClean="0"/>
              <a:pPr/>
              <a:t>02/04/2020</a:t>
            </a:fld>
            <a:endParaRPr lang="es-MX"/>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rgbClr val="002060"/>
                </a:solidFill>
              </a:defRPr>
            </a:lvl1pPr>
          </a:lstStyle>
          <a:p>
            <a:endParaRPr lang="es-MX"/>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rgbClr val="002060"/>
                </a:solidFill>
              </a:defRPr>
            </a:lvl1pPr>
          </a:lstStyle>
          <a:p>
            <a:fld id="{E14E89BC-8322-487F-A2FD-21D44359A19C}" type="slidenum">
              <a:rPr lang="es-MX" smtClean="0"/>
              <a:pPr/>
              <a:t>‹#›</a:t>
            </a:fld>
            <a:endParaRPr lang="es-MX"/>
          </a:p>
        </p:txBody>
      </p:sp>
    </p:spTree>
    <p:extLst>
      <p:ext uri="{BB962C8B-B14F-4D97-AF65-F5344CB8AC3E}">
        <p14:creationId xmlns:p14="http://schemas.microsoft.com/office/powerpoint/2010/main" val="389141944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Lst>
  <p:timing>
    <p:tnLst>
      <p:par>
        <p:cTn id="1" dur="indefinite" restart="never" nodeType="tmRoot"/>
      </p:par>
    </p:tnLst>
  </p:timing>
  <p:txStyles>
    <p:titleStyle>
      <a:lvl1pPr algn="l" defTabSz="685800" rtl="0" eaLnBrk="1" latinLnBrk="0" hangingPunct="1">
        <a:lnSpc>
          <a:spcPct val="90000"/>
        </a:lnSpc>
        <a:spcBef>
          <a:spcPct val="0"/>
        </a:spcBef>
        <a:buNone/>
        <a:defRPr sz="3000" b="1" kern="1200">
          <a:solidFill>
            <a:srgbClr val="002060"/>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Clr>
          <a:srgbClr val="173144"/>
        </a:buClr>
        <a:buFont typeface="Wingdings" panose="05000000000000000000" pitchFamily="2" charset="2"/>
        <a:buChar char="§"/>
        <a:defRPr sz="2100" kern="1200">
          <a:solidFill>
            <a:srgbClr val="002060"/>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95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95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3BF11D4-FFDE-4D79-AD89-BBA5D59B0FC4}" type="datetimeFigureOut">
              <a:rPr lang="es-MX" smtClean="0"/>
              <a:pPr/>
              <a:t>02/04/2020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E14E89BC-8322-487F-A2FD-21D44359A19C}" type="slidenum">
              <a:rPr lang="es-MX" smtClean="0"/>
              <a:pPr/>
              <a:t>‹#›</a:t>
            </a:fld>
            <a:endParaRPr lang="es-MX"/>
          </a:p>
        </p:txBody>
      </p:sp>
    </p:spTree>
    <p:extLst>
      <p:ext uri="{BB962C8B-B14F-4D97-AF65-F5344CB8AC3E}">
        <p14:creationId xmlns:p14="http://schemas.microsoft.com/office/powerpoint/2010/main" val="20757325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rgbClr val="002060"/>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dirty="0"/>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dirty="0"/>
            </a:p>
          </p:txBody>
        </p:sp>
      </p:grpSp>
      <p:sp>
        <p:nvSpPr>
          <p:cNvPr id="1027" name="Rectangle 5"/>
          <p:cNvSpPr>
            <a:spLocks noGrp="1" noChangeArrowheads="1"/>
          </p:cNvSpPr>
          <p:nvPr>
            <p:ph type="title"/>
          </p:nvPr>
        </p:nvSpPr>
        <p:spPr bwMode="auto">
          <a:xfrm>
            <a:off x="334433" y="165513"/>
            <a:ext cx="11413067"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smtClean="0"/>
          </a:p>
        </p:txBody>
      </p:sp>
      <p:sp>
        <p:nvSpPr>
          <p:cNvPr id="1028" name="Rectangle 6"/>
          <p:cNvSpPr>
            <a:spLocks noGrp="1" noChangeArrowheads="1"/>
          </p:cNvSpPr>
          <p:nvPr>
            <p:ph type="body" idx="1"/>
          </p:nvPr>
        </p:nvSpPr>
        <p:spPr bwMode="auto">
          <a:xfrm>
            <a:off x="527057"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5" cstate="print"/>
          <a:srcRect/>
          <a:stretch>
            <a:fillRect/>
          </a:stretch>
        </p:blipFill>
        <p:spPr bwMode="auto">
          <a:xfrm>
            <a:off x="262473" y="6432554"/>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91"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pPr algn="r">
                <a:spcBef>
                  <a:spcPct val="50000"/>
                </a:spcBef>
                <a:defRPr/>
              </a:pPr>
              <a:t>‹#›</a:t>
            </a:fld>
            <a:endParaRPr lang="en-US" sz="900" b="1" dirty="0"/>
          </a:p>
        </p:txBody>
      </p:sp>
    </p:spTree>
    <p:extLst>
      <p:ext uri="{BB962C8B-B14F-4D97-AF65-F5344CB8AC3E}">
        <p14:creationId xmlns:p14="http://schemas.microsoft.com/office/powerpoint/2010/main" val="232120512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099BF6-DF63-444B-BC2A-9C6DE2801F68}" type="datetimeFigureOut">
              <a:rPr lang="es-MX" smtClean="0">
                <a:solidFill>
                  <a:prstClr val="black">
                    <a:tint val="75000"/>
                  </a:prstClr>
                </a:solidFill>
              </a:rPr>
              <a:pPr/>
              <a:t>02/04/2020</a:t>
            </a:fld>
            <a:endParaRPr lang="es-MX">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03068998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dirty="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dirty="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dirty="0">
              <a:solidFill>
                <a:srgbClr val="000000"/>
              </a:solidFill>
              <a:latin typeface="Arial"/>
            </a:endParaRPr>
          </a:p>
        </p:txBody>
      </p:sp>
    </p:spTree>
    <p:extLst>
      <p:ext uri="{BB962C8B-B14F-4D97-AF65-F5344CB8AC3E}">
        <p14:creationId xmlns:p14="http://schemas.microsoft.com/office/powerpoint/2010/main" val="197628013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p:txBody>
      </p:sp>
      <p:pic>
        <p:nvPicPr>
          <p:cNvPr id="1029" name="Picture 9"/>
          <p:cNvPicPr>
            <a:picLocks noChangeAspect="1" noChangeArrowheads="1"/>
          </p:cNvPicPr>
          <p:nvPr/>
        </p:nvPicPr>
        <p:blipFill>
          <a:blip r:embed="rId7"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rPr>
              <a:pPr algn="r">
                <a:spcBef>
                  <a:spcPct val="50000"/>
                </a:spcBef>
                <a:defRPr/>
              </a:pPr>
              <a:t>‹#›</a:t>
            </a:fld>
            <a:endParaRPr lang="en-US" sz="900" b="1">
              <a:solidFill>
                <a:srgbClr val="000000"/>
              </a:solidFill>
            </a:endParaRPr>
          </a:p>
        </p:txBody>
      </p:sp>
    </p:spTree>
    <p:extLst>
      <p:ext uri="{BB962C8B-B14F-4D97-AF65-F5344CB8AC3E}">
        <p14:creationId xmlns:p14="http://schemas.microsoft.com/office/powerpoint/2010/main" val="37518608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3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9"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confidencial: 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170248458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9"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confidencial: 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26539781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rPr>
              <a:pPr algn="r">
                <a:spcBef>
                  <a:spcPct val="50000"/>
                </a:spcBef>
                <a:defRPr/>
              </a:pPr>
              <a:t>‹#›</a:t>
            </a:fld>
            <a:endParaRPr lang="en-US" sz="900" b="1">
              <a:solidFill>
                <a:srgbClr val="000000"/>
              </a:solidFil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rPr>
              <a:t>Información confidencial: Esta información fue preparada por Sintec para uso del cliente. </a:t>
            </a:r>
            <a:r>
              <a:rPr lang="es-MX" sz="600" i="1" dirty="0" smtClean="0">
                <a:solidFill>
                  <a:srgbClr val="000000"/>
                </a:solidFill>
              </a:rPr>
              <a:t>Está </a:t>
            </a:r>
            <a:r>
              <a:rPr lang="es-MX" sz="600" i="1" dirty="0">
                <a:solidFill>
                  <a:srgbClr val="000000"/>
                </a:solidFill>
              </a:rPr>
              <a:t>prohibido compartirla con cualquier tercera parte sin el permiso previo por escrito de Sintec.</a:t>
            </a:r>
          </a:p>
        </p:txBody>
      </p:sp>
    </p:spTree>
    <p:extLst>
      <p:ext uri="{BB962C8B-B14F-4D97-AF65-F5344CB8AC3E}">
        <p14:creationId xmlns:p14="http://schemas.microsoft.com/office/powerpoint/2010/main" val="408007769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confidencial: 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76130950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7.xml"/><Relationship Id="rId4" Type="http://schemas.openxmlformats.org/officeDocument/2006/relationships/image" Target="../media/image24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fooplot.com/?lang=es#W3sidHlwZSI6MCwiZXEiOiJ4XjIiLCJjb2xvciI6IiMwMDAwMDAifSx7InR5cGUiOjEwMDB9XQ--" TargetMode="External"/><Relationship Id="rId1" Type="http://schemas.openxmlformats.org/officeDocument/2006/relationships/slideLayout" Target="../slideLayouts/slideLayout67.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7.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67.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7.png"/><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67.xml"/><Relationship Id="rId6" Type="http://schemas.openxmlformats.org/officeDocument/2006/relationships/image" Target="../media/image50.png"/><Relationship Id="rId5" Type="http://schemas.openxmlformats.org/officeDocument/2006/relationships/image" Target="../media/image38.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png"/><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7.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emf"/><Relationship Id="rId1" Type="http://schemas.openxmlformats.org/officeDocument/2006/relationships/slideLayout" Target="../slideLayouts/slideLayout67.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557" y="727591"/>
            <a:ext cx="6785114" cy="1496994"/>
          </a:xfrm>
        </p:spPr>
        <p:txBody>
          <a:bodyPr>
            <a:normAutofit fontScale="90000"/>
          </a:bodyPr>
          <a:lstStyle/>
          <a:p>
            <a:r>
              <a:rPr lang="en-US" dirty="0" smtClean="0"/>
              <a:t>5. Numerical methods for calculus and differential equations.</a:t>
            </a:r>
            <a:endParaRPr lang="es-MX" dirty="0"/>
          </a:p>
        </p:txBody>
      </p:sp>
      <p:sp>
        <p:nvSpPr>
          <p:cNvPr id="3" name="Subtitle 2"/>
          <p:cNvSpPr>
            <a:spLocks noGrp="1"/>
          </p:cNvSpPr>
          <p:nvPr>
            <p:ph type="subTitle" idx="1"/>
          </p:nvPr>
        </p:nvSpPr>
        <p:spPr/>
        <p:txBody>
          <a:bodyPr/>
          <a:lstStyle/>
          <a:p>
            <a:r>
              <a:rPr lang="es-MX" dirty="0" smtClean="0"/>
              <a:t>Laura Hervert Escobar</a:t>
            </a:r>
            <a:endParaRPr lang="es-MX" dirty="0"/>
          </a:p>
        </p:txBody>
      </p:sp>
    </p:spTree>
    <p:extLst>
      <p:ext uri="{BB962C8B-B14F-4D97-AF65-F5344CB8AC3E}">
        <p14:creationId xmlns:p14="http://schemas.microsoft.com/office/powerpoint/2010/main" val="1343393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Riemann Sum</a:t>
            </a:r>
            <a:endParaRPr lang="es-MX" dirty="0"/>
          </a:p>
        </p:txBody>
      </p:sp>
      <p:sp>
        <p:nvSpPr>
          <p:cNvPr id="4" name="Content Placeholder 3"/>
          <p:cNvSpPr>
            <a:spLocks noGrp="1"/>
          </p:cNvSpPr>
          <p:nvPr>
            <p:ph sz="quarter" idx="10"/>
          </p:nvPr>
        </p:nvSpPr>
        <p:spPr/>
        <p:txBody>
          <a:bodyPr/>
          <a:lstStyle/>
          <a:p>
            <a:r>
              <a:rPr lang="es-MX" dirty="0" err="1"/>
              <a:t>We</a:t>
            </a:r>
            <a:r>
              <a:rPr lang="es-MX" dirty="0"/>
              <a:t> are </a:t>
            </a:r>
            <a:r>
              <a:rPr lang="es-MX" dirty="0" err="1"/>
              <a:t>getting</a:t>
            </a:r>
            <a:r>
              <a:rPr lang="es-MX" dirty="0"/>
              <a:t> </a:t>
            </a:r>
            <a:r>
              <a:rPr lang="es-MX" dirty="0" err="1"/>
              <a:t>close</a:t>
            </a:r>
            <a:endParaRPr lang="es-MX" dirty="0"/>
          </a:p>
          <a:p>
            <a:endParaRPr lang="es-MX"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4290" y="2262385"/>
            <a:ext cx="4047619" cy="3171429"/>
          </a:xfrm>
          <a:prstGeom prst="rect">
            <a:avLst/>
          </a:prstGeom>
        </p:spPr>
      </p:pic>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89045" y="2262384"/>
            <a:ext cx="4047619" cy="3171429"/>
          </a:xfrm>
          <a:prstGeom prst="rect">
            <a:avLst/>
          </a:prstGeom>
        </p:spPr>
      </p:pic>
      <p:sp>
        <p:nvSpPr>
          <p:cNvPr id="9" name="Rectangle 8"/>
          <p:cNvSpPr/>
          <p:nvPr/>
        </p:nvSpPr>
        <p:spPr>
          <a:xfrm>
            <a:off x="2857502" y="4595813"/>
            <a:ext cx="56894" cy="470350"/>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angle 19"/>
          <p:cNvSpPr/>
          <p:nvPr/>
        </p:nvSpPr>
        <p:spPr>
          <a:xfrm>
            <a:off x="2923947" y="4498173"/>
            <a:ext cx="62119" cy="569743"/>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angle 23"/>
          <p:cNvSpPr/>
          <p:nvPr/>
        </p:nvSpPr>
        <p:spPr>
          <a:xfrm>
            <a:off x="2990850" y="4367212"/>
            <a:ext cx="56690" cy="698947"/>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angle 24"/>
          <p:cNvSpPr/>
          <p:nvPr/>
        </p:nvSpPr>
        <p:spPr>
          <a:xfrm>
            <a:off x="3062059" y="4233863"/>
            <a:ext cx="52132" cy="834049"/>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angle 25"/>
          <p:cNvSpPr/>
          <p:nvPr/>
        </p:nvSpPr>
        <p:spPr>
          <a:xfrm>
            <a:off x="3124204" y="4081464"/>
            <a:ext cx="56900" cy="98469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p:nvPr/>
        </p:nvSpPr>
        <p:spPr>
          <a:xfrm>
            <a:off x="3185887" y="3938589"/>
            <a:ext cx="61448" cy="112932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angle 27"/>
          <p:cNvSpPr/>
          <p:nvPr/>
        </p:nvSpPr>
        <p:spPr>
          <a:xfrm>
            <a:off x="3252788" y="3755014"/>
            <a:ext cx="61459" cy="1311139"/>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angle 28"/>
          <p:cNvSpPr/>
          <p:nvPr/>
        </p:nvSpPr>
        <p:spPr>
          <a:xfrm>
            <a:off x="3319234" y="3567113"/>
            <a:ext cx="68008" cy="1500793"/>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angle 29"/>
          <p:cNvSpPr/>
          <p:nvPr/>
        </p:nvSpPr>
        <p:spPr>
          <a:xfrm>
            <a:off x="7640382" y="4651374"/>
            <a:ext cx="57380" cy="420267"/>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angle 30"/>
          <p:cNvSpPr/>
          <p:nvPr/>
        </p:nvSpPr>
        <p:spPr>
          <a:xfrm>
            <a:off x="7705931" y="4568825"/>
            <a:ext cx="63501" cy="504570"/>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p:cNvSpPr/>
          <p:nvPr/>
        </p:nvSpPr>
        <p:spPr>
          <a:xfrm>
            <a:off x="7777601" y="4460875"/>
            <a:ext cx="59655" cy="610763"/>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angle 32"/>
          <p:cNvSpPr/>
          <p:nvPr/>
        </p:nvSpPr>
        <p:spPr>
          <a:xfrm>
            <a:off x="7845425" y="4333875"/>
            <a:ext cx="52132" cy="739516"/>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angle 33"/>
          <p:cNvSpPr/>
          <p:nvPr/>
        </p:nvSpPr>
        <p:spPr>
          <a:xfrm>
            <a:off x="7905726" y="4197349"/>
            <a:ext cx="58744" cy="874287"/>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angle 34"/>
          <p:cNvSpPr/>
          <p:nvPr/>
        </p:nvSpPr>
        <p:spPr>
          <a:xfrm>
            <a:off x="7972639" y="4044950"/>
            <a:ext cx="58062" cy="1028440"/>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angle 35"/>
          <p:cNvSpPr/>
          <p:nvPr/>
        </p:nvSpPr>
        <p:spPr>
          <a:xfrm>
            <a:off x="8038870" y="3886200"/>
            <a:ext cx="58743" cy="118543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angle 36"/>
          <p:cNvSpPr/>
          <p:nvPr/>
        </p:nvSpPr>
        <p:spPr>
          <a:xfrm>
            <a:off x="8105782" y="3689350"/>
            <a:ext cx="64826" cy="1384035"/>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4585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Riemann Sum</a:t>
            </a:r>
            <a:endParaRPr lang="es-MX" dirty="0"/>
          </a:p>
        </p:txBody>
      </p:sp>
      <p:sp>
        <p:nvSpPr>
          <p:cNvPr id="13" name="Content Placeholder 12"/>
          <p:cNvSpPr>
            <a:spLocks noGrp="1"/>
          </p:cNvSpPr>
          <p:nvPr>
            <p:ph sz="quarter" idx="10"/>
          </p:nvPr>
        </p:nvSpPr>
        <p:spPr/>
        <p:txBody>
          <a:bodyPr/>
          <a:lstStyle/>
          <a:p>
            <a:r>
              <a:rPr lang="es-MX" dirty="0" err="1"/>
              <a:t>We</a:t>
            </a:r>
            <a:r>
              <a:rPr lang="es-MX" dirty="0"/>
              <a:t> are </a:t>
            </a:r>
            <a:r>
              <a:rPr lang="es-MX" dirty="0" err="1"/>
              <a:t>getting</a:t>
            </a:r>
            <a:r>
              <a:rPr lang="es-MX" dirty="0"/>
              <a:t> </a:t>
            </a:r>
            <a:r>
              <a:rPr lang="es-MX" dirty="0" err="1"/>
              <a:t>close</a:t>
            </a:r>
            <a:endParaRPr lang="es-MX" dirty="0"/>
          </a:p>
          <a:p>
            <a:endParaRPr lang="es-MX"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4290" y="2262385"/>
            <a:ext cx="4047619" cy="3171429"/>
          </a:xfrm>
          <a:prstGeom prst="rect">
            <a:avLst/>
          </a:prstGeom>
        </p:spPr>
      </p:pic>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89045" y="2262384"/>
            <a:ext cx="4047619" cy="3171429"/>
          </a:xfrm>
          <a:prstGeom prst="rect">
            <a:avLst/>
          </a:prstGeom>
        </p:spPr>
      </p:pic>
      <p:sp>
        <p:nvSpPr>
          <p:cNvPr id="12" name="Rectangle 11"/>
          <p:cNvSpPr/>
          <p:nvPr/>
        </p:nvSpPr>
        <p:spPr>
          <a:xfrm>
            <a:off x="2854325" y="4634492"/>
            <a:ext cx="45719" cy="437140"/>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angle 46"/>
          <p:cNvSpPr/>
          <p:nvPr/>
        </p:nvSpPr>
        <p:spPr>
          <a:xfrm>
            <a:off x="2901863" y="4568825"/>
            <a:ext cx="45719" cy="501727"/>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angle 47"/>
          <p:cNvSpPr/>
          <p:nvPr/>
        </p:nvSpPr>
        <p:spPr>
          <a:xfrm>
            <a:off x="2952576" y="4460875"/>
            <a:ext cx="45719" cy="609677"/>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angle 48"/>
          <p:cNvSpPr/>
          <p:nvPr/>
        </p:nvSpPr>
        <p:spPr>
          <a:xfrm>
            <a:off x="3003289" y="4356101"/>
            <a:ext cx="53926" cy="71337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angle 49"/>
          <p:cNvSpPr/>
          <p:nvPr/>
        </p:nvSpPr>
        <p:spPr>
          <a:xfrm>
            <a:off x="3059844" y="4260850"/>
            <a:ext cx="45719" cy="81078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angle 50"/>
          <p:cNvSpPr/>
          <p:nvPr/>
        </p:nvSpPr>
        <p:spPr>
          <a:xfrm>
            <a:off x="3107382" y="4171951"/>
            <a:ext cx="45719" cy="89860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angle 51"/>
          <p:cNvSpPr/>
          <p:nvPr/>
        </p:nvSpPr>
        <p:spPr>
          <a:xfrm>
            <a:off x="3154920" y="4044950"/>
            <a:ext cx="45719" cy="102560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Rectangle 52"/>
          <p:cNvSpPr/>
          <p:nvPr/>
        </p:nvSpPr>
        <p:spPr>
          <a:xfrm>
            <a:off x="3205633" y="3921125"/>
            <a:ext cx="45719" cy="1148347"/>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Rectangle 53"/>
          <p:cNvSpPr/>
          <p:nvPr/>
        </p:nvSpPr>
        <p:spPr>
          <a:xfrm>
            <a:off x="3257156" y="3771900"/>
            <a:ext cx="45719" cy="129757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angle 54"/>
          <p:cNvSpPr/>
          <p:nvPr/>
        </p:nvSpPr>
        <p:spPr>
          <a:xfrm>
            <a:off x="3304694" y="3660776"/>
            <a:ext cx="53888" cy="141079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angle 55"/>
          <p:cNvSpPr/>
          <p:nvPr/>
        </p:nvSpPr>
        <p:spPr>
          <a:xfrm>
            <a:off x="3358582" y="3536950"/>
            <a:ext cx="45719" cy="153144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angle 57"/>
          <p:cNvSpPr/>
          <p:nvPr/>
        </p:nvSpPr>
        <p:spPr>
          <a:xfrm>
            <a:off x="7617941" y="4669631"/>
            <a:ext cx="45719" cy="39902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angle 58"/>
          <p:cNvSpPr/>
          <p:nvPr/>
        </p:nvSpPr>
        <p:spPr>
          <a:xfrm>
            <a:off x="7665479" y="4612482"/>
            <a:ext cx="45719" cy="45509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angle 59"/>
          <p:cNvSpPr/>
          <p:nvPr/>
        </p:nvSpPr>
        <p:spPr>
          <a:xfrm>
            <a:off x="7716192" y="4545806"/>
            <a:ext cx="45719" cy="521769"/>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angle 60"/>
          <p:cNvSpPr/>
          <p:nvPr/>
        </p:nvSpPr>
        <p:spPr>
          <a:xfrm>
            <a:off x="7775111" y="4460874"/>
            <a:ext cx="45719" cy="605621"/>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angle 61"/>
          <p:cNvSpPr/>
          <p:nvPr/>
        </p:nvSpPr>
        <p:spPr>
          <a:xfrm>
            <a:off x="7818466" y="4381499"/>
            <a:ext cx="50713" cy="687155"/>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angle 62"/>
          <p:cNvSpPr/>
          <p:nvPr/>
        </p:nvSpPr>
        <p:spPr>
          <a:xfrm>
            <a:off x="7870998" y="4260850"/>
            <a:ext cx="45719" cy="806726"/>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angle 63"/>
          <p:cNvSpPr/>
          <p:nvPr/>
        </p:nvSpPr>
        <p:spPr>
          <a:xfrm>
            <a:off x="7918536" y="4171951"/>
            <a:ext cx="45719" cy="89562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angle 64"/>
          <p:cNvSpPr/>
          <p:nvPr/>
        </p:nvSpPr>
        <p:spPr>
          <a:xfrm>
            <a:off x="7969249" y="4044950"/>
            <a:ext cx="45719" cy="1021545"/>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angle 65"/>
          <p:cNvSpPr/>
          <p:nvPr/>
        </p:nvSpPr>
        <p:spPr>
          <a:xfrm>
            <a:off x="8020772" y="3921125"/>
            <a:ext cx="45719" cy="1145370"/>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Rectangle 66"/>
          <p:cNvSpPr/>
          <p:nvPr/>
        </p:nvSpPr>
        <p:spPr>
          <a:xfrm>
            <a:off x="8066491" y="3788569"/>
            <a:ext cx="55707" cy="1280022"/>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Rectangle 67"/>
          <p:cNvSpPr/>
          <p:nvPr/>
        </p:nvSpPr>
        <p:spPr>
          <a:xfrm>
            <a:off x="8122198" y="3660775"/>
            <a:ext cx="45719" cy="1404639"/>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84109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Riemann Sum</a:t>
            </a:r>
          </a:p>
        </p:txBody>
      </p:sp>
      <p:sp>
        <p:nvSpPr>
          <p:cNvPr id="8" name="Content Placeholder 7"/>
          <p:cNvSpPr>
            <a:spLocks noGrp="1"/>
          </p:cNvSpPr>
          <p:nvPr>
            <p:ph sz="quarter" idx="10"/>
          </p:nvPr>
        </p:nvSpPr>
        <p:spPr/>
        <p:txBody>
          <a:bodyPr>
            <a:normAutofit lnSpcReduction="10000"/>
          </a:bodyPr>
          <a:lstStyle/>
          <a:p>
            <a:r>
              <a:rPr lang="es-MX" dirty="0" err="1"/>
              <a:t>Let</a:t>
            </a:r>
            <a:r>
              <a:rPr lang="es-MX" dirty="0"/>
              <a:t> </a:t>
            </a:r>
            <a:r>
              <a:rPr lang="es-MX" i="1" dirty="0"/>
              <a:t>f: ℝ → ℝ </a:t>
            </a:r>
            <a:r>
              <a:rPr lang="es-MX" dirty="0" err="1"/>
              <a:t>defined</a:t>
            </a:r>
            <a:r>
              <a:rPr lang="es-MX" dirty="0"/>
              <a:t> </a:t>
            </a:r>
            <a:r>
              <a:rPr lang="es-MX" dirty="0" err="1"/>
              <a:t>on</a:t>
            </a:r>
            <a:r>
              <a:rPr lang="es-MX" dirty="0"/>
              <a:t> </a:t>
            </a:r>
            <a:r>
              <a:rPr lang="es-MX" dirty="0" err="1"/>
              <a:t>the</a:t>
            </a:r>
            <a:r>
              <a:rPr lang="es-MX" dirty="0"/>
              <a:t> </a:t>
            </a:r>
            <a:r>
              <a:rPr lang="es-MX" dirty="0" err="1"/>
              <a:t>closed</a:t>
            </a:r>
            <a:r>
              <a:rPr lang="es-MX" dirty="0"/>
              <a:t> </a:t>
            </a:r>
            <a:r>
              <a:rPr lang="es-MX" dirty="0" err="1"/>
              <a:t>interval</a:t>
            </a:r>
            <a:r>
              <a:rPr lang="es-MX" dirty="0"/>
              <a:t> </a:t>
            </a:r>
            <a:r>
              <a:rPr lang="es-MX" i="1" dirty="0"/>
              <a:t>[</a:t>
            </a:r>
            <a:r>
              <a:rPr lang="es-MX" i="1" dirty="0" err="1"/>
              <a:t>a,b</a:t>
            </a:r>
            <a:r>
              <a:rPr lang="es-MX" i="1" dirty="0"/>
              <a:t>] </a:t>
            </a:r>
            <a:r>
              <a:rPr lang="es-MX" dirty="0"/>
              <a:t>and</a:t>
            </a:r>
          </a:p>
          <a:p>
            <a:endParaRPr lang="es-MX" dirty="0"/>
          </a:p>
          <a:p>
            <a:endParaRPr lang="es-MX" dirty="0"/>
          </a:p>
          <a:p>
            <a:pPr marL="0" indent="0">
              <a:buNone/>
            </a:pPr>
            <a:r>
              <a:rPr lang="es-MX" dirty="0"/>
              <a:t>be a </a:t>
            </a:r>
            <a:r>
              <a:rPr lang="es-MX" dirty="0" err="1"/>
              <a:t>partition</a:t>
            </a:r>
            <a:r>
              <a:rPr lang="es-MX" dirty="0"/>
              <a:t> of</a:t>
            </a:r>
            <a:r>
              <a:rPr lang="es-MX" i="1" dirty="0"/>
              <a:t> [</a:t>
            </a:r>
            <a:r>
              <a:rPr lang="es-MX" i="1" dirty="0" err="1"/>
              <a:t>a,b</a:t>
            </a:r>
            <a:r>
              <a:rPr lang="es-MX" i="1" dirty="0"/>
              <a:t>] </a:t>
            </a:r>
            <a:r>
              <a:rPr lang="es-MX" dirty="0"/>
              <a:t> </a:t>
            </a:r>
            <a:r>
              <a:rPr lang="es-MX" dirty="0" err="1"/>
              <a:t>where</a:t>
            </a:r>
            <a:r>
              <a:rPr lang="es-MX" dirty="0"/>
              <a:t>:</a:t>
            </a:r>
          </a:p>
          <a:p>
            <a:pPr marL="0" indent="0" algn="ctr">
              <a:buNone/>
            </a:pPr>
            <a:r>
              <a:rPr lang="es-MX" i="1" dirty="0"/>
              <a:t>a=x</a:t>
            </a:r>
            <a:r>
              <a:rPr lang="es-MX" i="1" baseline="-25000" dirty="0"/>
              <a:t>0</a:t>
            </a:r>
            <a:r>
              <a:rPr lang="es-MX" i="1" dirty="0"/>
              <a:t>&lt;x</a:t>
            </a:r>
            <a:r>
              <a:rPr lang="es-MX" i="1" baseline="-25000" dirty="0"/>
              <a:t>1</a:t>
            </a:r>
            <a:r>
              <a:rPr lang="es-MX" i="1" dirty="0"/>
              <a:t>&lt;x</a:t>
            </a:r>
            <a:r>
              <a:rPr lang="es-MX" i="1" baseline="-25000" dirty="0"/>
              <a:t>2</a:t>
            </a:r>
            <a:r>
              <a:rPr lang="es-MX" i="1" dirty="0"/>
              <a:t>&lt;…&lt;</a:t>
            </a:r>
            <a:r>
              <a:rPr lang="es-MX" i="1" dirty="0" err="1"/>
              <a:t>x</a:t>
            </a:r>
            <a:r>
              <a:rPr lang="es-MX" i="1" baseline="-25000" dirty="0" err="1"/>
              <a:t>p</a:t>
            </a:r>
            <a:r>
              <a:rPr lang="es-MX" i="1" dirty="0"/>
              <a:t>=b</a:t>
            </a:r>
          </a:p>
          <a:p>
            <a:pPr marL="0" indent="0">
              <a:buNone/>
            </a:pPr>
            <a:endParaRPr lang="es-MX" dirty="0" smtClean="0"/>
          </a:p>
          <a:p>
            <a:pPr marL="0" indent="0">
              <a:buNone/>
            </a:pPr>
            <a:r>
              <a:rPr lang="es-MX" dirty="0" err="1" smtClean="0"/>
              <a:t>with</a:t>
            </a:r>
            <a:r>
              <a:rPr lang="es-MX" dirty="0" smtClean="0"/>
              <a:t> </a:t>
            </a:r>
            <a:r>
              <a:rPr lang="es-MX" i="1" dirty="0"/>
              <a:t>∆x</a:t>
            </a:r>
            <a:r>
              <a:rPr lang="es-MX" i="1" baseline="-25000" dirty="0"/>
              <a:t>i</a:t>
            </a:r>
            <a:r>
              <a:rPr lang="es-MX" i="1" dirty="0"/>
              <a:t>=x</a:t>
            </a:r>
            <a:r>
              <a:rPr lang="es-MX" i="1" baseline="-25000" dirty="0"/>
              <a:t>i</a:t>
            </a:r>
            <a:r>
              <a:rPr lang="es-MX" i="1" dirty="0"/>
              <a:t>-x</a:t>
            </a:r>
            <a:r>
              <a:rPr lang="es-MX" i="1" baseline="-25000" dirty="0"/>
              <a:t>i-1</a:t>
            </a:r>
            <a:r>
              <a:rPr lang="es-MX" dirty="0"/>
              <a:t> and </a:t>
            </a:r>
            <a:r>
              <a:rPr lang="es-MX" i="1" dirty="0"/>
              <a:t>x</a:t>
            </a:r>
            <a:r>
              <a:rPr lang="es-MX" i="1" baseline="30000" dirty="0"/>
              <a:t>*</a:t>
            </a:r>
            <a:r>
              <a:rPr lang="es-MX" i="1" baseline="-25000" dirty="0"/>
              <a:t>i</a:t>
            </a:r>
            <a:r>
              <a:rPr lang="es-MX" i="1" dirty="0"/>
              <a:t> ∈ [x</a:t>
            </a:r>
            <a:r>
              <a:rPr lang="es-MX" i="1" baseline="-25000" dirty="0"/>
              <a:t>i-1</a:t>
            </a:r>
            <a:r>
              <a:rPr lang="es-MX" i="1" dirty="0"/>
              <a:t>, x</a:t>
            </a:r>
            <a:r>
              <a:rPr lang="es-MX" i="1" baseline="-25000" dirty="0"/>
              <a:t>i</a:t>
            </a:r>
            <a:r>
              <a:rPr lang="es-MX" i="1" dirty="0"/>
              <a:t> ] </a:t>
            </a:r>
            <a:r>
              <a:rPr lang="es-MX" dirty="0" err="1"/>
              <a:t>then</a:t>
            </a:r>
            <a:endParaRPr lang="es-MX" dirty="0"/>
          </a:p>
          <a:p>
            <a:pPr marL="0" indent="0">
              <a:buNone/>
            </a:pPr>
            <a:endParaRPr lang="es-MX" dirty="0"/>
          </a:p>
          <a:p>
            <a:pPr marL="0" indent="0">
              <a:buNone/>
            </a:pPr>
            <a:endParaRPr lang="es-MX" dirty="0" smtClean="0"/>
          </a:p>
          <a:p>
            <a:pPr marL="0" indent="0">
              <a:buNone/>
            </a:pPr>
            <a:r>
              <a:rPr lang="es-MX" dirty="0" err="1" smtClean="0"/>
              <a:t>is</a:t>
            </a:r>
            <a:r>
              <a:rPr lang="es-MX" dirty="0" smtClean="0"/>
              <a:t> </a:t>
            </a:r>
            <a:r>
              <a:rPr lang="es-MX" dirty="0" err="1"/>
              <a:t>the</a:t>
            </a:r>
            <a:r>
              <a:rPr lang="es-MX" dirty="0"/>
              <a:t> Riemann sum</a:t>
            </a:r>
          </a:p>
          <a:p>
            <a:endParaRPr lang="es-MX" i="1" dirty="0"/>
          </a:p>
          <a:p>
            <a:endParaRPr lang="es-MX" dirty="0"/>
          </a:p>
        </p:txBody>
      </p:sp>
      <p:pic>
        <p:nvPicPr>
          <p:cNvPr id="6" name="Picture 5"/>
          <p:cNvPicPr>
            <a:picLocks noChangeAspect="1"/>
          </p:cNvPicPr>
          <p:nvPr/>
        </p:nvPicPr>
        <p:blipFill>
          <a:blip r:embed="rId2"/>
          <a:stretch>
            <a:fillRect/>
          </a:stretch>
        </p:blipFill>
        <p:spPr>
          <a:xfrm>
            <a:off x="2684394" y="2023105"/>
            <a:ext cx="4938168" cy="720095"/>
          </a:xfrm>
          <a:prstGeom prst="rect">
            <a:avLst/>
          </a:prstGeom>
        </p:spPr>
      </p:pic>
      <p:pic>
        <p:nvPicPr>
          <p:cNvPr id="7" name="Picture 6"/>
          <p:cNvPicPr>
            <a:picLocks noChangeAspect="1"/>
          </p:cNvPicPr>
          <p:nvPr/>
        </p:nvPicPr>
        <p:blipFill>
          <a:blip r:embed="rId3"/>
          <a:stretch>
            <a:fillRect/>
          </a:stretch>
        </p:blipFill>
        <p:spPr>
          <a:xfrm>
            <a:off x="6663632" y="3934109"/>
            <a:ext cx="2666151" cy="1135417"/>
          </a:xfrm>
          <a:prstGeom prst="rect">
            <a:avLst/>
          </a:prstGeom>
        </p:spPr>
      </p:pic>
    </p:spTree>
    <p:extLst>
      <p:ext uri="{BB962C8B-B14F-4D97-AF65-F5344CB8AC3E}">
        <p14:creationId xmlns:p14="http://schemas.microsoft.com/office/powerpoint/2010/main" val="385500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Riemann Sum</a:t>
            </a:r>
          </a:p>
        </p:txBody>
      </p:sp>
      <p:sp>
        <p:nvSpPr>
          <p:cNvPr id="5" name="Content Placeholder 4"/>
          <p:cNvSpPr>
            <a:spLocks noGrp="1"/>
          </p:cNvSpPr>
          <p:nvPr>
            <p:ph sz="quarter" idx="10"/>
          </p:nvPr>
        </p:nvSpPr>
        <p:spPr/>
        <p:txBody>
          <a:bodyPr/>
          <a:lstStyle/>
          <a:p>
            <a:r>
              <a:rPr lang="es-MX" dirty="0" err="1"/>
              <a:t>If</a:t>
            </a:r>
            <a:r>
              <a:rPr lang="es-MX" dirty="0"/>
              <a:t> </a:t>
            </a:r>
            <a:r>
              <a:rPr lang="es-MX" dirty="0" err="1"/>
              <a:t>we</a:t>
            </a:r>
            <a:r>
              <a:rPr lang="es-MX" dirty="0"/>
              <a:t> </a:t>
            </a:r>
            <a:r>
              <a:rPr lang="es-MX" dirty="0" err="1"/>
              <a:t>increase</a:t>
            </a:r>
            <a:r>
              <a:rPr lang="es-MX" dirty="0"/>
              <a:t> p so </a:t>
            </a:r>
            <a:r>
              <a:rPr lang="es-MX" dirty="0" err="1"/>
              <a:t>that</a:t>
            </a:r>
            <a:r>
              <a:rPr lang="es-MX" dirty="0"/>
              <a:t> </a:t>
            </a:r>
            <a:r>
              <a:rPr lang="es-MX" dirty="0" err="1"/>
              <a:t>the</a:t>
            </a:r>
            <a:r>
              <a:rPr lang="es-MX" dirty="0"/>
              <a:t> </a:t>
            </a:r>
            <a:r>
              <a:rPr lang="es-MX" dirty="0" err="1"/>
              <a:t>partition</a:t>
            </a:r>
            <a:r>
              <a:rPr lang="es-MX" dirty="0"/>
              <a:t> </a:t>
            </a:r>
            <a:r>
              <a:rPr lang="es-MX" dirty="0" err="1"/>
              <a:t>becomes</a:t>
            </a:r>
            <a:r>
              <a:rPr lang="es-MX" dirty="0"/>
              <a:t> </a:t>
            </a:r>
            <a:r>
              <a:rPr lang="es-MX" dirty="0" err="1"/>
              <a:t>finer</a:t>
            </a:r>
            <a:r>
              <a:rPr lang="es-MX" dirty="0"/>
              <a:t> </a:t>
            </a:r>
            <a:r>
              <a:rPr lang="es-MX" dirty="0" err="1"/>
              <a:t>with</a:t>
            </a:r>
            <a:r>
              <a:rPr lang="es-MX" dirty="0"/>
              <a:t> </a:t>
            </a:r>
            <a:r>
              <a:rPr lang="es-MX" i="1" dirty="0"/>
              <a:t>∆x</a:t>
            </a:r>
            <a:r>
              <a:rPr lang="es-MX" i="1" baseline="-25000" dirty="0"/>
              <a:t>i </a:t>
            </a:r>
            <a:r>
              <a:rPr lang="es-MX" dirty="0" err="1"/>
              <a:t>becoming</a:t>
            </a:r>
            <a:r>
              <a:rPr lang="es-MX" dirty="0"/>
              <a:t> </a:t>
            </a:r>
            <a:r>
              <a:rPr lang="es-MX" dirty="0" err="1"/>
              <a:t>incredibly</a:t>
            </a:r>
            <a:r>
              <a:rPr lang="es-MX" dirty="0"/>
              <a:t> </a:t>
            </a:r>
            <a:r>
              <a:rPr lang="es-MX" dirty="0" err="1"/>
              <a:t>small</a:t>
            </a:r>
            <a:r>
              <a:rPr lang="es-MX" dirty="0"/>
              <a:t> </a:t>
            </a:r>
            <a:r>
              <a:rPr lang="es-MX" dirty="0" err="1"/>
              <a:t>then</a:t>
            </a:r>
            <a:r>
              <a:rPr lang="es-MX" dirty="0"/>
              <a:t>:</a:t>
            </a:r>
          </a:p>
          <a:p>
            <a:endParaRPr lang="es-MX" dirty="0"/>
          </a:p>
          <a:p>
            <a:endParaRPr lang="es-MX" dirty="0"/>
          </a:p>
          <a:p>
            <a:endParaRPr lang="es-MX" dirty="0"/>
          </a:p>
          <a:p>
            <a:r>
              <a:rPr lang="es-MX" dirty="0"/>
              <a:t>can be </a:t>
            </a:r>
            <a:r>
              <a:rPr lang="es-MX" dirty="0" err="1"/>
              <a:t>used</a:t>
            </a:r>
            <a:r>
              <a:rPr lang="es-MX" dirty="0"/>
              <a:t> to </a:t>
            </a:r>
            <a:r>
              <a:rPr lang="es-MX" dirty="0" err="1"/>
              <a:t>calculate</a:t>
            </a:r>
            <a:r>
              <a:rPr lang="es-MX" dirty="0"/>
              <a:t> </a:t>
            </a:r>
            <a:r>
              <a:rPr lang="es-MX" dirty="0" err="1"/>
              <a:t>the</a:t>
            </a:r>
            <a:r>
              <a:rPr lang="es-MX" dirty="0"/>
              <a:t> </a:t>
            </a:r>
            <a:r>
              <a:rPr lang="es-MX" dirty="0" err="1"/>
              <a:t>area</a:t>
            </a:r>
            <a:endParaRPr lang="es-MX" dirty="0"/>
          </a:p>
          <a:p>
            <a:endParaRPr lang="es-MX" dirty="0"/>
          </a:p>
        </p:txBody>
      </p:sp>
      <p:pic>
        <p:nvPicPr>
          <p:cNvPr id="4" name="Picture 3"/>
          <p:cNvPicPr>
            <a:picLocks noChangeAspect="1"/>
          </p:cNvPicPr>
          <p:nvPr/>
        </p:nvPicPr>
        <p:blipFill>
          <a:blip r:embed="rId2"/>
          <a:stretch>
            <a:fillRect/>
          </a:stretch>
        </p:blipFill>
        <p:spPr>
          <a:xfrm>
            <a:off x="3333301" y="2320120"/>
            <a:ext cx="5085417" cy="1323833"/>
          </a:xfrm>
          <a:prstGeom prst="rect">
            <a:avLst/>
          </a:prstGeom>
        </p:spPr>
      </p:pic>
    </p:spTree>
    <p:extLst>
      <p:ext uri="{BB962C8B-B14F-4D97-AF65-F5344CB8AC3E}">
        <p14:creationId xmlns:p14="http://schemas.microsoft.com/office/powerpoint/2010/main" val="2119257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Taylor </a:t>
            </a:r>
            <a:r>
              <a:rPr lang="es-MX" dirty="0" err="1" smtClean="0"/>
              <a:t>polynomials</a:t>
            </a:r>
            <a:endParaRPr lang="es-MX" dirty="0"/>
          </a:p>
        </p:txBody>
      </p:sp>
      <p:graphicFrame>
        <p:nvGraphicFramePr>
          <p:cNvPr id="5" name="Chart 4"/>
          <p:cNvGraphicFramePr>
            <a:graphicFrameLocks/>
          </p:cNvGraphicFramePr>
          <p:nvPr>
            <p:extLst>
              <p:ext uri="{D42A27DB-BD31-4B8C-83A1-F6EECF244321}">
                <p14:modId xmlns:p14="http://schemas.microsoft.com/office/powerpoint/2010/main" val="3485467723"/>
              </p:ext>
            </p:extLst>
          </p:nvPr>
        </p:nvGraphicFramePr>
        <p:xfrm>
          <a:off x="1569493" y="1237606"/>
          <a:ext cx="9103056" cy="5286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031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267570723"/>
              </p:ext>
            </p:extLst>
          </p:nvPr>
        </p:nvGraphicFramePr>
        <p:xfrm>
          <a:off x="1569493" y="1237606"/>
          <a:ext cx="9103056" cy="528602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s-MX" dirty="0" smtClean="0"/>
              <a:t>Taylor </a:t>
            </a:r>
            <a:r>
              <a:rPr lang="es-MX" dirty="0" err="1" smtClean="0"/>
              <a:t>polynomials</a:t>
            </a:r>
            <a:endParaRPr lang="es-MX" dirty="0"/>
          </a:p>
        </p:txBody>
      </p:sp>
    </p:spTree>
    <p:extLst>
      <p:ext uri="{BB962C8B-B14F-4D97-AF65-F5344CB8AC3E}">
        <p14:creationId xmlns:p14="http://schemas.microsoft.com/office/powerpoint/2010/main" val="423329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Taylor </a:t>
            </a:r>
            <a:r>
              <a:rPr lang="es-MX" dirty="0" err="1" smtClean="0"/>
              <a:t>polynomials</a:t>
            </a:r>
            <a:endParaRPr lang="es-MX" dirty="0"/>
          </a:p>
        </p:txBody>
      </p:sp>
      <p:graphicFrame>
        <p:nvGraphicFramePr>
          <p:cNvPr id="5" name="Chart 4"/>
          <p:cNvGraphicFramePr>
            <a:graphicFrameLocks/>
          </p:cNvGraphicFramePr>
          <p:nvPr/>
        </p:nvGraphicFramePr>
        <p:xfrm>
          <a:off x="1569493" y="1237606"/>
          <a:ext cx="9103056" cy="5286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024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Steps</a:t>
            </a:r>
            <a:r>
              <a:rPr lang="es-MX" dirty="0" smtClean="0"/>
              <a:t> </a:t>
            </a:r>
            <a:r>
              <a:rPr lang="es-MX" dirty="0" err="1" smtClean="0"/>
              <a:t>for</a:t>
            </a:r>
            <a:r>
              <a:rPr lang="es-MX" dirty="0" smtClean="0"/>
              <a:t> </a:t>
            </a:r>
            <a:r>
              <a:rPr lang="es-MX" dirty="0" err="1" smtClean="0"/>
              <a:t>Taylor´s</a:t>
            </a:r>
            <a:r>
              <a:rPr lang="es-MX" dirty="0" smtClean="0"/>
              <a:t> </a:t>
            </a:r>
            <a:r>
              <a:rPr lang="es-MX" dirty="0" err="1" smtClean="0"/>
              <a:t>polynomial</a:t>
            </a:r>
            <a:endParaRPr lang="es-MX" dirty="0"/>
          </a:p>
        </p:txBody>
      </p:sp>
      <p:sp>
        <p:nvSpPr>
          <p:cNvPr id="3" name="Content Placeholder 2"/>
          <p:cNvSpPr>
            <a:spLocks noGrp="1"/>
          </p:cNvSpPr>
          <p:nvPr>
            <p:ph sz="quarter" idx="10"/>
          </p:nvPr>
        </p:nvSpPr>
        <p:spPr/>
        <p:txBody>
          <a:bodyPr/>
          <a:lstStyle/>
          <a:p>
            <a:r>
              <a:rPr lang="es-MX" dirty="0" smtClean="0"/>
              <a:t>Define X</a:t>
            </a:r>
            <a:r>
              <a:rPr lang="es-MX" baseline="-25000" dirty="0" smtClean="0"/>
              <a:t>0 </a:t>
            </a:r>
            <a:r>
              <a:rPr lang="es-MX" dirty="0" smtClean="0"/>
              <a:t>(</a:t>
            </a:r>
            <a:r>
              <a:rPr lang="es-MX" dirty="0" err="1" smtClean="0"/>
              <a:t>value</a:t>
            </a:r>
            <a:r>
              <a:rPr lang="es-MX" dirty="0" smtClean="0"/>
              <a:t> at </a:t>
            </a:r>
            <a:r>
              <a:rPr lang="es-MX" dirty="0" err="1" smtClean="0"/>
              <a:t>which</a:t>
            </a:r>
            <a:r>
              <a:rPr lang="es-MX" dirty="0" smtClean="0"/>
              <a:t> </a:t>
            </a:r>
            <a:r>
              <a:rPr lang="es-MX" dirty="0" err="1" smtClean="0"/>
              <a:t>it</a:t>
            </a:r>
            <a:r>
              <a:rPr lang="es-MX" dirty="0" smtClean="0"/>
              <a:t> </a:t>
            </a:r>
            <a:r>
              <a:rPr lang="es-MX" dirty="0" err="1" smtClean="0"/>
              <a:t>is</a:t>
            </a:r>
            <a:r>
              <a:rPr lang="es-MX" dirty="0" smtClean="0"/>
              <a:t> </a:t>
            </a:r>
            <a:r>
              <a:rPr lang="es-MX" dirty="0" err="1" smtClean="0"/>
              <a:t>desired</a:t>
            </a:r>
            <a:r>
              <a:rPr lang="es-MX" dirty="0" smtClean="0"/>
              <a:t> to </a:t>
            </a:r>
            <a:r>
              <a:rPr lang="es-MX" dirty="0" err="1" smtClean="0"/>
              <a:t>approximate</a:t>
            </a:r>
            <a:r>
              <a:rPr lang="es-MX" dirty="0" smtClean="0"/>
              <a:t> </a:t>
            </a:r>
            <a:r>
              <a:rPr lang="es-MX" dirty="0" err="1" smtClean="0"/>
              <a:t>the</a:t>
            </a:r>
            <a:r>
              <a:rPr lang="es-MX" dirty="0" smtClean="0"/>
              <a:t> </a:t>
            </a:r>
            <a:r>
              <a:rPr lang="es-MX" dirty="0" err="1" smtClean="0"/>
              <a:t>function</a:t>
            </a:r>
            <a:r>
              <a:rPr lang="es-MX" dirty="0" smtClean="0"/>
              <a:t>)</a:t>
            </a:r>
          </a:p>
          <a:p>
            <a:r>
              <a:rPr lang="es-MX" dirty="0" err="1" smtClean="0"/>
              <a:t>Apply</a:t>
            </a:r>
            <a:r>
              <a:rPr lang="es-MX" dirty="0" smtClean="0"/>
              <a:t> </a:t>
            </a:r>
            <a:r>
              <a:rPr lang="es-MX" dirty="0" err="1" smtClean="0"/>
              <a:t>Taylor’s</a:t>
            </a:r>
            <a:r>
              <a:rPr lang="es-MX" dirty="0" smtClean="0"/>
              <a:t> </a:t>
            </a:r>
            <a:r>
              <a:rPr lang="es-MX" dirty="0" err="1" smtClean="0"/>
              <a:t>polynomial</a:t>
            </a:r>
            <a:endParaRPr lang="es-MX" dirty="0"/>
          </a:p>
        </p:txBody>
      </p:sp>
      <mc:AlternateContent xmlns:mc="http://schemas.openxmlformats.org/markup-compatibility/2006" xmlns:a14="http://schemas.microsoft.com/office/drawing/2010/main">
        <mc:Choice Requires="a14">
          <p:sp>
            <p:nvSpPr>
              <p:cNvPr id="13" name="Rectangle 12"/>
              <p:cNvSpPr/>
              <p:nvPr/>
            </p:nvSpPr>
            <p:spPr>
              <a:xfrm>
                <a:off x="482364" y="2127322"/>
                <a:ext cx="10107832" cy="373262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s-MX" i="1">
                              <a:latin typeface="Cambria Math" panose="02040503050406030204" pitchFamily="18" charset="0"/>
                            </a:rPr>
                          </m:ctrlPr>
                        </m:mPr>
                        <m:mr>
                          <m:e>
                            <m:r>
                              <a:rPr lang="es-MX" i="1">
                                <a:latin typeface="Cambria Math" panose="02040503050406030204" pitchFamily="18" charset="0"/>
                              </a:rPr>
                              <m:t>𝑇</m:t>
                            </m:r>
                            <m:d>
                              <m:dPr>
                                <m:begChr m:val="["/>
                                <m:endChr m:val="]"/>
                                <m:ctrlPr>
                                  <a:rPr lang="es-MX" i="1">
                                    <a:latin typeface="Cambria Math" panose="02040503050406030204" pitchFamily="18" charset="0"/>
                                  </a:rPr>
                                </m:ctrlPr>
                              </m:dPr>
                              <m:e>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𝑥</m:t>
                                    </m:r>
                                  </m:e>
                                </m:d>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r>
                              <a:rPr lang="es-MX" i="0">
                                <a:latin typeface="Cambria Math" panose="02040503050406030204" pitchFamily="18" charset="0"/>
                              </a:rPr>
                              <m:t>=</m:t>
                            </m:r>
                            <m:nary>
                              <m:naryPr>
                                <m:chr m:val="∑"/>
                                <m:limLoc m:val="undOvr"/>
                                <m:grow m:val="on"/>
                                <m:ctrlPr>
                                  <a:rPr lang="es-MX" i="1">
                                    <a:latin typeface="Cambria Math" panose="02040503050406030204" pitchFamily="18" charset="0"/>
                                  </a:rPr>
                                </m:ctrlPr>
                              </m:naryPr>
                              <m:sub>
                                <m:r>
                                  <a:rPr lang="es-MX" i="1">
                                    <a:latin typeface="Cambria Math" panose="02040503050406030204" pitchFamily="18" charset="0"/>
                                  </a:rPr>
                                  <m:t>𝑖</m:t>
                                </m:r>
                                <m:r>
                                  <a:rPr lang="es-MX" i="0">
                                    <a:latin typeface="Cambria Math" panose="02040503050406030204" pitchFamily="18" charset="0"/>
                                  </a:rPr>
                                  <m:t>=0</m:t>
                                </m:r>
                              </m:sub>
                              <m:sup>
                                <m:r>
                                  <m:rPr>
                                    <m:nor/>
                                  </m:rPr>
                                  <a:rPr lang="es-MX"/>
                                  <m:t>∞</m:t>
                                </m:r>
                              </m:sup>
                              <m:e>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1">
                                                <a:latin typeface="Cambria Math" panose="02040503050406030204" pitchFamily="18" charset="0"/>
                                              </a:rPr>
                                              <m:t>𝑖</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num>
                                  <m:den>
                                    <m:r>
                                      <a:rPr lang="es-MX" i="1">
                                        <a:latin typeface="Cambria Math" panose="02040503050406030204" pitchFamily="18" charset="0"/>
                                      </a:rPr>
                                      <m:t>𝑖</m:t>
                                    </m:r>
                                    <m:r>
                                      <a:rPr lang="es-MX" i="0">
                                        <a:latin typeface="Cambria Math" panose="02040503050406030204" pitchFamily="18" charset="0"/>
                                      </a:rPr>
                                      <m:t>!</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e>
                                  <m:sup>
                                    <m:r>
                                      <a:rPr lang="es-MX" i="1">
                                        <a:latin typeface="Cambria Math" panose="02040503050406030204" pitchFamily="18" charset="0"/>
                                      </a:rPr>
                                      <m:t>𝑖</m:t>
                                    </m:r>
                                  </m:sup>
                                </m:sSup>
                              </m:e>
                            </m:nary>
                          </m:e>
                        </m:mr>
                        <m:mr>
                          <m:e>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𝑛</m:t>
                                </m:r>
                              </m:sub>
                            </m:sSub>
                            <m:d>
                              <m:dPr>
                                <m:begChr m:val="["/>
                                <m:endChr m:val="]"/>
                                <m:ctrlPr>
                                  <a:rPr lang="es-MX" i="1">
                                    <a:latin typeface="Cambria Math" panose="02040503050406030204" pitchFamily="18" charset="0"/>
                                  </a:rPr>
                                </m:ctrlPr>
                              </m:dPr>
                              <m:e>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𝑥</m:t>
                                    </m:r>
                                  </m:e>
                                </m:d>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r>
                              <a:rPr lang="es-MX" i="0">
                                <a:latin typeface="Cambria Math" panose="02040503050406030204" pitchFamily="18" charset="0"/>
                              </a:rPr>
                              <m:t>=</m:t>
                            </m:r>
                            <m:nary>
                              <m:naryPr>
                                <m:chr m:val="∑"/>
                                <m:limLoc m:val="undOvr"/>
                                <m:grow m:val="on"/>
                                <m:ctrlPr>
                                  <a:rPr lang="es-MX" i="1">
                                    <a:latin typeface="Cambria Math" panose="02040503050406030204" pitchFamily="18" charset="0"/>
                                  </a:rPr>
                                </m:ctrlPr>
                              </m:naryPr>
                              <m:sub>
                                <m:r>
                                  <a:rPr lang="es-MX" i="1">
                                    <a:latin typeface="Cambria Math" panose="02040503050406030204" pitchFamily="18" charset="0"/>
                                  </a:rPr>
                                  <m:t>𝑖</m:t>
                                </m:r>
                                <m:r>
                                  <a:rPr lang="es-MX" i="0">
                                    <a:latin typeface="Cambria Math" panose="02040503050406030204" pitchFamily="18" charset="0"/>
                                  </a:rPr>
                                  <m:t>=0</m:t>
                                </m:r>
                              </m:sub>
                              <m:sup>
                                <m:r>
                                  <a:rPr lang="es-MX" i="1">
                                    <a:latin typeface="Cambria Math" panose="02040503050406030204" pitchFamily="18" charset="0"/>
                                  </a:rPr>
                                  <m:t>𝑛</m:t>
                                </m:r>
                              </m:sup>
                              <m:e>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1">
                                                <a:latin typeface="Cambria Math" panose="02040503050406030204" pitchFamily="18" charset="0"/>
                                              </a:rPr>
                                              <m:t>𝑖</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num>
                                  <m:den>
                                    <m:r>
                                      <a:rPr lang="es-MX" i="1">
                                        <a:latin typeface="Cambria Math" panose="02040503050406030204" pitchFamily="18" charset="0"/>
                                      </a:rPr>
                                      <m:t>𝑖</m:t>
                                    </m:r>
                                    <m:r>
                                      <a:rPr lang="es-MX" i="0">
                                        <a:latin typeface="Cambria Math" panose="02040503050406030204" pitchFamily="18" charset="0"/>
                                      </a:rPr>
                                      <m:t>!</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e>
                                  <m:sup>
                                    <m:r>
                                      <a:rPr lang="es-MX" i="1">
                                        <a:latin typeface="Cambria Math" panose="02040503050406030204" pitchFamily="18" charset="0"/>
                                      </a:rPr>
                                      <m:t>𝑖</m:t>
                                    </m:r>
                                  </m:sup>
                                </m:sSup>
                              </m:e>
                            </m:nary>
                          </m:e>
                        </m:mr>
                        <m:mr>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1">
                                    <a:latin typeface="Cambria Math" panose="02040503050406030204" pitchFamily="18" charset="0"/>
                                  </a:rPr>
                                  <m:t>𝑛</m:t>
                                </m:r>
                              </m:sub>
                            </m:sSub>
                            <m:d>
                              <m:dPr>
                                <m:ctrlPr>
                                  <a:rPr lang="es-MX" i="1">
                                    <a:latin typeface="Cambria Math" panose="02040503050406030204" pitchFamily="18" charset="0"/>
                                  </a:rPr>
                                </m:ctrlPr>
                              </m:dPr>
                              <m:e>
                                <m:r>
                                  <a:rPr lang="es-MX" i="1">
                                    <a:latin typeface="Cambria Math" panose="02040503050406030204" pitchFamily="18" charset="0"/>
                                  </a:rPr>
                                  <m:t>𝑥</m:t>
                                </m:r>
                              </m:e>
                            </m:d>
                            <m:r>
                              <a:rPr lang="es-MX" i="0">
                                <a:latin typeface="Cambria Math" panose="02040503050406030204" pitchFamily="18" charset="0"/>
                              </a:rPr>
                              <m:t>=</m:t>
                            </m:r>
                            <m:nary>
                              <m:naryPr>
                                <m:chr m:val="∑"/>
                                <m:limLoc m:val="undOvr"/>
                                <m:grow m:val="on"/>
                                <m:ctrlPr>
                                  <a:rPr lang="es-MX" i="1">
                                    <a:latin typeface="Cambria Math" panose="02040503050406030204" pitchFamily="18" charset="0"/>
                                  </a:rPr>
                                </m:ctrlPr>
                              </m:naryPr>
                              <m:sub>
                                <m:r>
                                  <a:rPr lang="es-MX" i="1">
                                    <a:latin typeface="Cambria Math" panose="02040503050406030204" pitchFamily="18" charset="0"/>
                                  </a:rPr>
                                  <m:t>𝑖</m:t>
                                </m:r>
                                <m:r>
                                  <a:rPr lang="es-MX" i="0">
                                    <a:latin typeface="Cambria Math" panose="02040503050406030204" pitchFamily="18" charset="0"/>
                                  </a:rPr>
                                  <m:t>=0</m:t>
                                </m:r>
                              </m:sub>
                              <m:sup>
                                <m:r>
                                  <a:rPr lang="es-MX" i="1">
                                    <a:latin typeface="Cambria Math" panose="02040503050406030204" pitchFamily="18" charset="0"/>
                                  </a:rPr>
                                  <m:t>𝑛</m:t>
                                </m:r>
                              </m:sup>
                              <m:e>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1">
                                                <a:latin typeface="Cambria Math" panose="02040503050406030204" pitchFamily="18" charset="0"/>
                                              </a:rPr>
                                              <m:t>𝑖</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num>
                                  <m:den>
                                    <m:r>
                                      <a:rPr lang="es-MX" i="1">
                                        <a:latin typeface="Cambria Math" panose="02040503050406030204" pitchFamily="18" charset="0"/>
                                      </a:rPr>
                                      <m:t>𝑖</m:t>
                                    </m:r>
                                    <m:r>
                                      <a:rPr lang="es-MX" i="0">
                                        <a:latin typeface="Cambria Math" panose="02040503050406030204" pitchFamily="18" charset="0"/>
                                      </a:rPr>
                                      <m:t>!</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e>
                                  <m:sup>
                                    <m:r>
                                      <a:rPr lang="es-MX" i="1">
                                        <a:latin typeface="Cambria Math" panose="02040503050406030204" pitchFamily="18" charset="0"/>
                                      </a:rPr>
                                      <m:t>𝑖</m:t>
                                    </m:r>
                                  </m:sup>
                                </m:sSup>
                              </m:e>
                            </m:nary>
                          </m:e>
                        </m:mr>
                        <m:mr>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1">
                                    <a:latin typeface="Cambria Math" panose="02040503050406030204" pitchFamily="18" charset="0"/>
                                  </a:rPr>
                                  <m:t>𝑛</m:t>
                                </m:r>
                              </m:sub>
                            </m:sSub>
                            <m:d>
                              <m:dPr>
                                <m:ctrlPr>
                                  <a:rPr lang="es-MX" i="1">
                                    <a:latin typeface="Cambria Math" panose="02040503050406030204" pitchFamily="18" charset="0"/>
                                  </a:rPr>
                                </m:ctrlPr>
                              </m:dPr>
                              <m:e>
                                <m:r>
                                  <a:rPr lang="es-MX" i="1">
                                    <a:latin typeface="Cambria Math" panose="02040503050406030204" pitchFamily="18" charset="0"/>
                                  </a:rPr>
                                  <m:t>𝑥</m:t>
                                </m:r>
                              </m:e>
                            </m:d>
                            <m:r>
                              <a:rPr lang="es-MX" i="0">
                                <a:latin typeface="Cambria Math" panose="02040503050406030204" pitchFamily="18" charset="0"/>
                              </a:rPr>
                              <m:t>=</m:t>
                            </m:r>
                            <m:r>
                              <a:rPr lang="es-MX" i="1">
                                <a:latin typeface="Cambria Math" panose="02040503050406030204" pitchFamily="18" charset="0"/>
                              </a:rPr>
                              <m:t>𝑓</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r>
                              <a:rPr lang="es-MX" i="0">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0">
                                        <a:latin typeface="Cambria Math" panose="02040503050406030204" pitchFamily="18" charset="0"/>
                                      </a:rPr>
                                      <m:t>1</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0">
                                            <a:latin typeface="Cambria Math" panose="02040503050406030204" pitchFamily="18" charset="0"/>
                                          </a:rPr>
                                          <m:t>2</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num>
                              <m:den>
                                <m:r>
                                  <a:rPr lang="es-MX" i="0">
                                    <a:latin typeface="Cambria Math" panose="02040503050406030204" pitchFamily="18" charset="0"/>
                                  </a:rPr>
                                  <m:t>2!</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e>
                              <m:sup>
                                <m:r>
                                  <a:rPr lang="es-MX" i="0">
                                    <a:latin typeface="Cambria Math" panose="02040503050406030204" pitchFamily="18" charset="0"/>
                                  </a:rPr>
                                  <m:t>2</m:t>
                                </m:r>
                              </m:sup>
                            </m:sSup>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0">
                                            <a:latin typeface="Cambria Math" panose="02040503050406030204" pitchFamily="18" charset="0"/>
                                          </a:rPr>
                                          <m:t>3</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num>
                              <m:den>
                                <m:r>
                                  <a:rPr lang="es-MX" i="0">
                                    <a:latin typeface="Cambria Math" panose="02040503050406030204" pitchFamily="18" charset="0"/>
                                  </a:rPr>
                                  <m:t>3!</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e>
                              <m:sup>
                                <m:r>
                                  <a:rPr lang="es-MX" i="0">
                                    <a:latin typeface="Cambria Math" panose="02040503050406030204" pitchFamily="18" charset="0"/>
                                  </a:rPr>
                                  <m:t>3</m:t>
                                </m:r>
                              </m:sup>
                            </m:sSup>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1">
                                            <a:latin typeface="Cambria Math" panose="02040503050406030204" pitchFamily="18" charset="0"/>
                                          </a:rPr>
                                          <m:t>𝑛</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num>
                              <m:den>
                                <m:r>
                                  <a:rPr lang="es-MX" i="1">
                                    <a:latin typeface="Cambria Math" panose="02040503050406030204" pitchFamily="18" charset="0"/>
                                  </a:rPr>
                                  <m:t>𝑛</m:t>
                                </m:r>
                                <m:r>
                                  <a:rPr lang="es-MX" i="0">
                                    <a:latin typeface="Cambria Math" panose="02040503050406030204" pitchFamily="18" charset="0"/>
                                  </a:rPr>
                                  <m:t>!</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0">
                                            <a:latin typeface="Cambria Math" panose="02040503050406030204" pitchFamily="18" charset="0"/>
                                          </a:rPr>
                                          <m:t>0</m:t>
                                        </m:r>
                                      </m:sub>
                                    </m:sSub>
                                  </m:e>
                                </m:d>
                              </m:e>
                              <m:sup>
                                <m:r>
                                  <a:rPr lang="es-MX" i="1">
                                    <a:latin typeface="Cambria Math" panose="02040503050406030204" pitchFamily="18" charset="0"/>
                                  </a:rPr>
                                  <m:t>𝑛</m:t>
                                </m:r>
                              </m:sup>
                            </m:sSup>
                          </m:e>
                        </m:mr>
                      </m:m>
                    </m:oMath>
                  </m:oMathPara>
                </a14:m>
                <a:endParaRPr lang="es-MX" dirty="0"/>
              </a:p>
            </p:txBody>
          </p:sp>
        </mc:Choice>
        <mc:Fallback xmlns="">
          <p:sp>
            <p:nvSpPr>
              <p:cNvPr id="13" name="Rectangle 12"/>
              <p:cNvSpPr>
                <a:spLocks noRot="1" noChangeAspect="1" noMove="1" noResize="1" noEditPoints="1" noAdjustHandles="1" noChangeArrowheads="1" noChangeShapeType="1" noTextEdit="1"/>
              </p:cNvSpPr>
              <p:nvPr/>
            </p:nvSpPr>
            <p:spPr>
              <a:xfrm>
                <a:off x="482364" y="2127322"/>
                <a:ext cx="10107832" cy="3732625"/>
              </a:xfrm>
              <a:prstGeom prst="rect">
                <a:avLst/>
              </a:prstGeom>
              <a:blipFill>
                <a:blip r:embed="rId2"/>
                <a:stretch>
                  <a:fillRect/>
                </a:stretch>
              </a:blipFill>
            </p:spPr>
            <p:txBody>
              <a:bodyPr/>
              <a:lstStyle/>
              <a:p>
                <a:r>
                  <a:rPr lang="es-MX">
                    <a:noFill/>
                  </a:rPr>
                  <a:t> </a:t>
                </a:r>
              </a:p>
            </p:txBody>
          </p:sp>
        </mc:Fallback>
      </mc:AlternateContent>
      <p:sp>
        <p:nvSpPr>
          <p:cNvPr id="14" name="Rounded Rectangle 13"/>
          <p:cNvSpPr/>
          <p:nvPr/>
        </p:nvSpPr>
        <p:spPr>
          <a:xfrm>
            <a:off x="9129682" y="2127322"/>
            <a:ext cx="2586933" cy="2076188"/>
          </a:xfrm>
          <a:prstGeom prst="roundRect">
            <a:avLst/>
          </a:prstGeom>
          <a:solidFill>
            <a:srgbClr val="FFC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i="1" dirty="0" smtClean="0">
                <a:solidFill>
                  <a:schemeClr val="tx1"/>
                </a:solidFill>
              </a:rPr>
              <a:t>Mac </a:t>
            </a:r>
            <a:r>
              <a:rPr lang="es-MX" i="1" dirty="0" err="1" smtClean="0">
                <a:solidFill>
                  <a:schemeClr val="tx1"/>
                </a:solidFill>
              </a:rPr>
              <a:t>Laurin’s</a:t>
            </a:r>
            <a:r>
              <a:rPr lang="es-MX" i="1" dirty="0" smtClean="0">
                <a:solidFill>
                  <a:schemeClr val="tx1"/>
                </a:solidFill>
              </a:rPr>
              <a:t> </a:t>
            </a:r>
            <a:r>
              <a:rPr lang="es-MX" i="1" dirty="0" err="1" smtClean="0">
                <a:solidFill>
                  <a:schemeClr val="tx1"/>
                </a:solidFill>
              </a:rPr>
              <a:t>polynomial</a:t>
            </a:r>
            <a:r>
              <a:rPr lang="es-MX" i="1" dirty="0" smtClean="0">
                <a:solidFill>
                  <a:schemeClr val="tx1"/>
                </a:solidFill>
              </a:rPr>
              <a:t> </a:t>
            </a:r>
            <a:r>
              <a:rPr lang="es-MX" i="1" dirty="0" err="1" smtClean="0">
                <a:solidFill>
                  <a:schemeClr val="tx1"/>
                </a:solidFill>
              </a:rPr>
              <a:t>is</a:t>
            </a:r>
            <a:r>
              <a:rPr lang="es-MX" i="1" dirty="0" smtClean="0">
                <a:solidFill>
                  <a:schemeClr val="tx1"/>
                </a:solidFill>
              </a:rPr>
              <a:t> a </a:t>
            </a:r>
            <a:r>
              <a:rPr lang="es-MX" i="1" dirty="0" err="1" smtClean="0">
                <a:solidFill>
                  <a:schemeClr val="tx1"/>
                </a:solidFill>
              </a:rPr>
              <a:t>special</a:t>
            </a:r>
            <a:r>
              <a:rPr lang="es-MX" i="1" dirty="0" smtClean="0">
                <a:solidFill>
                  <a:schemeClr val="tx1"/>
                </a:solidFill>
              </a:rPr>
              <a:t> case of </a:t>
            </a:r>
            <a:r>
              <a:rPr lang="es-MX" i="1" dirty="0" err="1" smtClean="0">
                <a:solidFill>
                  <a:schemeClr val="tx1"/>
                </a:solidFill>
              </a:rPr>
              <a:t>Taylor’s</a:t>
            </a:r>
            <a:r>
              <a:rPr lang="es-MX" i="1" dirty="0" smtClean="0">
                <a:solidFill>
                  <a:schemeClr val="tx1"/>
                </a:solidFill>
              </a:rPr>
              <a:t> </a:t>
            </a:r>
            <a:r>
              <a:rPr lang="es-MX" i="1" dirty="0" err="1" smtClean="0">
                <a:solidFill>
                  <a:schemeClr val="tx1"/>
                </a:solidFill>
              </a:rPr>
              <a:t>polynomial</a:t>
            </a:r>
            <a:r>
              <a:rPr lang="es-MX" i="1" dirty="0" smtClean="0">
                <a:solidFill>
                  <a:schemeClr val="tx1"/>
                </a:solidFill>
              </a:rPr>
              <a:t> </a:t>
            </a:r>
            <a:r>
              <a:rPr lang="es-MX" i="1" dirty="0" err="1" smtClean="0">
                <a:solidFill>
                  <a:schemeClr val="tx1"/>
                </a:solidFill>
              </a:rPr>
              <a:t>where</a:t>
            </a:r>
            <a:r>
              <a:rPr lang="es-MX" i="1" dirty="0" smtClean="0">
                <a:solidFill>
                  <a:schemeClr val="tx1"/>
                </a:solidFill>
              </a:rPr>
              <a:t> </a:t>
            </a:r>
            <a:r>
              <a:rPr lang="es-MX" i="1" dirty="0" err="1" smtClean="0">
                <a:solidFill>
                  <a:schemeClr val="tx1"/>
                </a:solidFill>
              </a:rPr>
              <a:t>the</a:t>
            </a:r>
            <a:r>
              <a:rPr lang="es-MX" i="1" dirty="0" smtClean="0">
                <a:solidFill>
                  <a:schemeClr val="tx1"/>
                </a:solidFill>
              </a:rPr>
              <a:t> X</a:t>
            </a:r>
            <a:r>
              <a:rPr lang="es-MX" i="1" baseline="-25000" dirty="0" smtClean="0">
                <a:solidFill>
                  <a:schemeClr val="tx1"/>
                </a:solidFill>
              </a:rPr>
              <a:t>0 </a:t>
            </a:r>
            <a:r>
              <a:rPr lang="es-MX" i="1" dirty="0" smtClean="0">
                <a:solidFill>
                  <a:schemeClr val="tx1"/>
                </a:solidFill>
              </a:rPr>
              <a:t>= 0</a:t>
            </a:r>
            <a:endParaRPr lang="es-MX" i="1" baseline="-25000" dirty="0">
              <a:solidFill>
                <a:schemeClr val="tx1"/>
              </a:solidFill>
            </a:endParaRPr>
          </a:p>
        </p:txBody>
      </p:sp>
      <p:pic>
        <p:nvPicPr>
          <p:cNvPr id="15" name="Picture 14"/>
          <p:cNvPicPr>
            <a:picLocks noChangeAspect="1"/>
          </p:cNvPicPr>
          <p:nvPr/>
        </p:nvPicPr>
        <p:blipFill>
          <a:blip r:embed="rId3"/>
          <a:stretch>
            <a:fillRect/>
          </a:stretch>
        </p:blipFill>
        <p:spPr>
          <a:xfrm>
            <a:off x="10186701" y="1854574"/>
            <a:ext cx="755768" cy="755768"/>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2106304" y="5941290"/>
                <a:ext cx="9610311" cy="667555"/>
              </a:xfrm>
              <a:prstGeom prst="rect">
                <a:avLst/>
              </a:prstGeom>
              <a:solidFill>
                <a:schemeClr val="accent4">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1">
                              <a:latin typeface="Cambria Math" panose="02040503050406030204" pitchFamily="18" charset="0"/>
                            </a:rPr>
                            <m:t>𝑛</m:t>
                          </m:r>
                        </m:sub>
                      </m:sSub>
                      <m:d>
                        <m:dPr>
                          <m:ctrlPr>
                            <a:rPr lang="es-MX" i="1">
                              <a:latin typeface="Cambria Math" panose="02040503050406030204" pitchFamily="18" charset="0"/>
                            </a:rPr>
                          </m:ctrlPr>
                        </m:dPr>
                        <m:e>
                          <m:r>
                            <a:rPr lang="es-MX" i="1">
                              <a:latin typeface="Cambria Math" panose="02040503050406030204" pitchFamily="18" charset="0"/>
                            </a:rPr>
                            <m:t>𝑥</m:t>
                          </m:r>
                        </m:e>
                      </m:d>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𝑀</m:t>
                          </m:r>
                        </m:e>
                        <m:sub>
                          <m:r>
                            <a:rPr lang="es-MX" i="1">
                              <a:latin typeface="Cambria Math" panose="02040503050406030204" pitchFamily="18" charset="0"/>
                            </a:rPr>
                            <m:t>𝑛</m:t>
                          </m:r>
                        </m:sub>
                      </m:sSub>
                      <m:d>
                        <m:dPr>
                          <m:begChr m:val="["/>
                          <m:endChr m:val="]"/>
                          <m:ctrlPr>
                            <a:rPr lang="es-MX" i="1">
                              <a:latin typeface="Cambria Math" panose="02040503050406030204" pitchFamily="18" charset="0"/>
                            </a:rPr>
                          </m:ctrlPr>
                        </m:dPr>
                        <m:e>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𝑥</m:t>
                              </m:r>
                            </m:e>
                          </m:d>
                        </m:e>
                      </m:d>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𝑛</m:t>
                          </m:r>
                        </m:sub>
                      </m:sSub>
                      <m:d>
                        <m:dPr>
                          <m:begChr m:val="["/>
                          <m:endChr m:val="]"/>
                          <m:ctrlPr>
                            <a:rPr lang="es-MX" i="1">
                              <a:latin typeface="Cambria Math" panose="02040503050406030204" pitchFamily="18" charset="0"/>
                            </a:rPr>
                          </m:ctrlPr>
                        </m:dPr>
                        <m:e>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𝑥</m:t>
                              </m:r>
                            </m:e>
                          </m:d>
                          <m:r>
                            <a:rPr lang="es-MX" i="0">
                              <a:latin typeface="Cambria Math" panose="02040503050406030204" pitchFamily="18" charset="0"/>
                            </a:rPr>
                            <m:t>,0</m:t>
                          </m:r>
                        </m:e>
                      </m:d>
                      <m:r>
                        <a:rPr lang="es-MX" i="0">
                          <a:latin typeface="Cambria Math" panose="02040503050406030204" pitchFamily="18" charset="0"/>
                        </a:rPr>
                        <m:t>=</m:t>
                      </m:r>
                      <m:r>
                        <a:rPr lang="es-MX" i="1">
                          <a:latin typeface="Cambria Math" panose="02040503050406030204" pitchFamily="18" charset="0"/>
                        </a:rPr>
                        <m:t>𝑓</m:t>
                      </m:r>
                      <m:d>
                        <m:dPr>
                          <m:ctrlPr>
                            <a:rPr lang="es-MX" i="1">
                              <a:latin typeface="Cambria Math" panose="02040503050406030204" pitchFamily="18" charset="0"/>
                            </a:rPr>
                          </m:ctrlPr>
                        </m:dPr>
                        <m:e>
                          <m:r>
                            <a:rPr lang="es-MX" i="0">
                              <a:latin typeface="Cambria Math" panose="02040503050406030204" pitchFamily="18" charset="0"/>
                            </a:rPr>
                            <m:t>0</m:t>
                          </m:r>
                        </m:e>
                      </m:d>
                      <m:r>
                        <a:rPr lang="es-MX" i="0">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0">
                                  <a:latin typeface="Cambria Math" panose="02040503050406030204" pitchFamily="18" charset="0"/>
                                </a:rPr>
                                <m:t>1</m:t>
                              </m:r>
                            </m:e>
                          </m:d>
                        </m:sup>
                      </m:sSup>
                      <m:d>
                        <m:dPr>
                          <m:ctrlPr>
                            <a:rPr lang="es-MX" i="1">
                              <a:latin typeface="Cambria Math" panose="02040503050406030204" pitchFamily="18" charset="0"/>
                            </a:rPr>
                          </m:ctrlPr>
                        </m:dPr>
                        <m:e>
                          <m:r>
                            <a:rPr lang="es-MX" i="0">
                              <a:latin typeface="Cambria Math" panose="02040503050406030204" pitchFamily="18" charset="0"/>
                            </a:rPr>
                            <m:t>0</m:t>
                          </m:r>
                        </m:e>
                      </m:d>
                      <m:r>
                        <a:rPr lang="es-MX" i="1">
                          <a:latin typeface="Cambria Math" panose="02040503050406030204" pitchFamily="18" charset="0"/>
                        </a:rPr>
                        <m:t>𝑥</m:t>
                      </m:r>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0">
                                      <a:latin typeface="Cambria Math" panose="02040503050406030204" pitchFamily="18" charset="0"/>
                                    </a:rPr>
                                    <m:t>2</m:t>
                                  </m:r>
                                </m:e>
                              </m:d>
                            </m:sup>
                          </m:sSup>
                          <m:d>
                            <m:dPr>
                              <m:ctrlPr>
                                <a:rPr lang="es-MX" i="1">
                                  <a:latin typeface="Cambria Math" panose="02040503050406030204" pitchFamily="18" charset="0"/>
                                </a:rPr>
                              </m:ctrlPr>
                            </m:dPr>
                            <m:e>
                              <m:r>
                                <a:rPr lang="es-MX" i="0">
                                  <a:latin typeface="Cambria Math" panose="02040503050406030204" pitchFamily="18" charset="0"/>
                                </a:rPr>
                                <m:t>0</m:t>
                              </m:r>
                            </m:e>
                          </m:d>
                        </m:num>
                        <m:den>
                          <m:r>
                            <a:rPr lang="es-MX" i="0">
                              <a:latin typeface="Cambria Math" panose="02040503050406030204" pitchFamily="18" charset="0"/>
                            </a:rPr>
                            <m:t>2!</m:t>
                          </m:r>
                        </m:den>
                      </m:f>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0">
                              <a:latin typeface="Cambria Math" panose="02040503050406030204" pitchFamily="18" charset="0"/>
                            </a:rPr>
                            <m:t>2</m:t>
                          </m:r>
                        </m:sup>
                      </m:sSup>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1">
                                      <a:latin typeface="Cambria Math" panose="02040503050406030204" pitchFamily="18" charset="0"/>
                                    </a:rPr>
                                    <m:t>𝑛</m:t>
                                  </m:r>
                                </m:e>
                              </m:d>
                            </m:sup>
                          </m:sSup>
                          <m:d>
                            <m:dPr>
                              <m:ctrlPr>
                                <a:rPr lang="es-MX" i="1">
                                  <a:latin typeface="Cambria Math" panose="02040503050406030204" pitchFamily="18" charset="0"/>
                                </a:rPr>
                              </m:ctrlPr>
                            </m:dPr>
                            <m:e>
                              <m:r>
                                <a:rPr lang="es-MX" i="0">
                                  <a:latin typeface="Cambria Math" panose="02040503050406030204" pitchFamily="18" charset="0"/>
                                </a:rPr>
                                <m:t>0</m:t>
                              </m:r>
                            </m:e>
                          </m:d>
                        </m:num>
                        <m:den>
                          <m:r>
                            <a:rPr lang="es-MX" i="1">
                              <a:latin typeface="Cambria Math" panose="02040503050406030204" pitchFamily="18" charset="0"/>
                            </a:rPr>
                            <m:t>𝑛</m:t>
                          </m:r>
                          <m:r>
                            <a:rPr lang="es-MX" i="0">
                              <a:latin typeface="Cambria Math" panose="02040503050406030204" pitchFamily="18" charset="0"/>
                            </a:rPr>
                            <m:t>!</m:t>
                          </m:r>
                        </m:den>
                      </m:f>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𝑛</m:t>
                          </m:r>
                        </m:sup>
                      </m:sSup>
                    </m:oMath>
                  </m:oMathPara>
                </a14:m>
                <a:endParaRPr lang="es-MX" dirty="0"/>
              </a:p>
            </p:txBody>
          </p:sp>
        </mc:Choice>
        <mc:Fallback xmlns="">
          <p:sp>
            <p:nvSpPr>
              <p:cNvPr id="16" name="Rectangle 15"/>
              <p:cNvSpPr>
                <a:spLocks noRot="1" noChangeAspect="1" noMove="1" noResize="1" noEditPoints="1" noAdjustHandles="1" noChangeArrowheads="1" noChangeShapeType="1" noTextEdit="1"/>
              </p:cNvSpPr>
              <p:nvPr/>
            </p:nvSpPr>
            <p:spPr>
              <a:xfrm>
                <a:off x="2106304" y="5941290"/>
                <a:ext cx="9610311" cy="667555"/>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104472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7" name="Rectangle 6"/>
          <p:cNvSpPr/>
          <p:nvPr/>
        </p:nvSpPr>
        <p:spPr>
          <a:xfrm>
            <a:off x="10003809" y="449440"/>
            <a:ext cx="1733265" cy="523220"/>
          </a:xfrm>
          <a:prstGeom prst="rect">
            <a:avLst/>
          </a:prstGeom>
          <a:solidFill>
            <a:schemeClr val="accent4">
              <a:lumMod val="20000"/>
              <a:lumOff val="80000"/>
            </a:schemeClr>
          </a:solidFill>
        </p:spPr>
        <p:txBody>
          <a:bodyPr wrap="square">
            <a:spAutoFit/>
          </a:bodyPr>
          <a:lstStyle/>
          <a:p>
            <a:r>
              <a:rPr lang="es-MX" sz="2800" dirty="0" err="1" smtClean="0">
                <a:hlinkClick r:id="rId2"/>
              </a:rPr>
              <a:t>FooPlot</a:t>
            </a:r>
            <a:endParaRPr lang="es-MX" sz="2800" dirty="0"/>
          </a:p>
        </p:txBody>
      </p:sp>
      <mc:AlternateContent xmlns:mc="http://schemas.openxmlformats.org/markup-compatibility/2006" xmlns:a14="http://schemas.microsoft.com/office/drawing/2010/main">
        <mc:Choice Requires="a14">
          <p:sp>
            <p:nvSpPr>
              <p:cNvPr id="8" name="Rectangle 7"/>
              <p:cNvSpPr/>
              <p:nvPr/>
            </p:nvSpPr>
            <p:spPr>
              <a:xfrm>
                <a:off x="0" y="2469466"/>
                <a:ext cx="12192000" cy="20629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s-MX" sz="2400" i="1">
                              <a:latin typeface="Cambria Math" panose="02040503050406030204" pitchFamily="18" charset="0"/>
                            </a:rPr>
                          </m:ctrlPr>
                        </m:mPr>
                        <m:mr>
                          <m:e>
                            <m:r>
                              <a:rPr lang="es-MX" sz="2400" b="1" i="1">
                                <a:latin typeface="Cambria Math" panose="02040503050406030204" pitchFamily="18" charset="0"/>
                              </a:rPr>
                              <m:t>𝒇</m:t>
                            </m:r>
                            <m:r>
                              <a:rPr lang="es-MX" sz="2400" b="1" i="0">
                                <a:latin typeface="Cambria Math" panose="02040503050406030204" pitchFamily="18" charset="0"/>
                              </a:rPr>
                              <m:t>(</m:t>
                            </m:r>
                            <m:r>
                              <a:rPr lang="es-MX" sz="2400" b="1" i="1">
                                <a:latin typeface="Cambria Math" panose="02040503050406030204" pitchFamily="18" charset="0"/>
                              </a:rPr>
                              <m:t>𝒙</m:t>
                            </m:r>
                            <m:r>
                              <a:rPr lang="es-MX" sz="2400" b="1" i="0">
                                <a:latin typeface="Cambria Math" panose="02040503050406030204" pitchFamily="18" charset="0"/>
                              </a:rPr>
                              <m:t>)</m:t>
                            </m:r>
                            <m:r>
                              <m:rPr>
                                <m:nor/>
                              </m:rPr>
                              <a:rPr lang="es-MX" sz="2400" b="1" i="1">
                                <a:latin typeface="Cambria Math" panose="02040503050406030204" pitchFamily="18" charset="0"/>
                              </a:rPr>
                              <m:t>   </m:t>
                            </m:r>
                            <m:r>
                              <m:rPr>
                                <m:nor/>
                              </m:rPr>
                              <a:rPr lang="es-MX" sz="2400" b="1" i="1">
                                <a:latin typeface="Cambria Math" panose="02040503050406030204" pitchFamily="18" charset="0"/>
                              </a:rPr>
                              <m:t>approx</m:t>
                            </m:r>
                            <m:r>
                              <m:rPr>
                                <m:nor/>
                              </m:rPr>
                              <a:rPr lang="es-MX" sz="2400" b="1" i="1">
                                <a:latin typeface="Cambria Math" panose="02040503050406030204" pitchFamily="18" charset="0"/>
                              </a:rPr>
                              <m:t> </m:t>
                            </m:r>
                            <m:r>
                              <m:rPr>
                                <m:nor/>
                              </m:rPr>
                              <a:rPr lang="es-MX" sz="2400" b="1" i="1">
                                <a:latin typeface="Cambria Math" panose="02040503050406030204" pitchFamily="18" charset="0"/>
                              </a:rPr>
                              <m:t>to</m:t>
                            </m:r>
                            <m:r>
                              <m:rPr>
                                <m:nor/>
                              </m:rPr>
                              <a:rPr lang="es-MX" sz="2400" b="1" i="1">
                                <a:latin typeface="Cambria Math" panose="02040503050406030204" pitchFamily="18" charset="0"/>
                              </a:rPr>
                              <m:t> </m:t>
                            </m:r>
                            <m:r>
                              <m:rPr>
                                <m:nor/>
                              </m:rPr>
                              <a:rPr lang="es-MX" sz="2400" b="1" i="1">
                                <a:latin typeface="Cambria Math" panose="02040503050406030204" pitchFamily="18" charset="0"/>
                              </a:rPr>
                              <m:t>a</m:t>
                            </m:r>
                            <m:r>
                              <m:rPr>
                                <m:nor/>
                              </m:rPr>
                              <a:rPr lang="es-MX" sz="2400" b="1" i="1">
                                <a:latin typeface="Cambria Math" panose="02040503050406030204" pitchFamily="18" charset="0"/>
                              </a:rPr>
                              <m:t> </m:t>
                            </m:r>
                            <m:r>
                              <m:rPr>
                                <m:nor/>
                              </m:rPr>
                              <a:rPr lang="es-MX" sz="2400" b="1" i="1">
                                <a:latin typeface="Cambria Math" panose="02040503050406030204" pitchFamily="18" charset="0"/>
                              </a:rPr>
                              <m:t>value</m:t>
                            </m:r>
                            <m:r>
                              <m:rPr>
                                <m:nor/>
                              </m:rPr>
                              <a:rPr lang="es-MX" sz="2400" b="1" i="1">
                                <a:latin typeface="Cambria Math" panose="02040503050406030204" pitchFamily="18" charset="0"/>
                              </a:rPr>
                              <m:t> </m:t>
                            </m:r>
                            <m:r>
                              <a:rPr lang="es-MX" sz="2400" b="1" i="1">
                                <a:latin typeface="Cambria Math" panose="02040503050406030204" pitchFamily="18" charset="0"/>
                              </a:rPr>
                              <m:t>𝒄</m:t>
                            </m:r>
                            <m:r>
                              <m:rPr>
                                <m:nor/>
                              </m:rPr>
                              <a:rPr lang="es-MX" sz="2400" b="1" i="1">
                                <a:latin typeface="Cambria Math" panose="02040503050406030204" pitchFamily="18" charset="0"/>
                              </a:rPr>
                              <m:t>                     </m:t>
                            </m:r>
                            <m:r>
                              <a:rPr lang="es-MX" sz="2400" b="1" i="1">
                                <a:latin typeface="Cambria Math" panose="02040503050406030204" pitchFamily="18" charset="0"/>
                              </a:rPr>
                              <m:t>𝒇</m:t>
                            </m:r>
                            <m:r>
                              <a:rPr lang="es-MX" sz="2400" b="1" i="0">
                                <a:latin typeface="Cambria Math" panose="02040503050406030204" pitchFamily="18" charset="0"/>
                              </a:rPr>
                              <m:t>(</m:t>
                            </m:r>
                            <m:r>
                              <a:rPr lang="es-MX" sz="2400" b="1" i="1">
                                <a:latin typeface="Cambria Math" panose="02040503050406030204" pitchFamily="18" charset="0"/>
                              </a:rPr>
                              <m:t>𝒙</m:t>
                            </m:r>
                            <m:r>
                              <a:rPr lang="es-MX" sz="2400" b="1" i="0">
                                <a:latin typeface="Cambria Math" panose="02040503050406030204" pitchFamily="18" charset="0"/>
                              </a:rPr>
                              <m:t>)=</m:t>
                            </m:r>
                            <m:r>
                              <a:rPr lang="es-MX" sz="2400" b="1" i="0">
                                <a:latin typeface="Cambria Math" panose="02040503050406030204" pitchFamily="18" charset="0"/>
                              </a:rPr>
                              <m:t>𝐜𝐨𝐬</m:t>
                            </m:r>
                            <m:r>
                              <a:rPr lang="es-MX" sz="2400" b="1" i="0">
                                <a:latin typeface="Cambria Math" panose="02040503050406030204" pitchFamily="18" charset="0"/>
                              </a:rPr>
                              <m:t>(</m:t>
                            </m:r>
                            <m:r>
                              <a:rPr lang="es-MX" sz="2400" b="1" i="1">
                                <a:latin typeface="Cambria Math" panose="02040503050406030204" pitchFamily="18" charset="0"/>
                              </a:rPr>
                              <m:t>𝒙</m:t>
                            </m:r>
                            <m:r>
                              <a:rPr lang="es-MX" sz="2400" b="1" i="0">
                                <a:latin typeface="Cambria Math" panose="02040503050406030204" pitchFamily="18" charset="0"/>
                              </a:rPr>
                              <m:t>)</m:t>
                            </m:r>
                            <m:r>
                              <m:rPr>
                                <m:nor/>
                              </m:rPr>
                              <a:rPr lang="es-MX" sz="2400" b="1" i="1">
                                <a:latin typeface="Cambria Math" panose="02040503050406030204" pitchFamily="18" charset="0"/>
                              </a:rPr>
                              <m:t>      </m:t>
                            </m:r>
                            <m:r>
                              <a:rPr lang="es-MX" sz="2400" b="1" i="1">
                                <a:latin typeface="Cambria Math" panose="02040503050406030204" pitchFamily="18" charset="0"/>
                              </a:rPr>
                              <m:t>𝒄</m:t>
                            </m:r>
                            <m:r>
                              <a:rPr lang="es-MX" sz="2400" b="1" i="0">
                                <a:latin typeface="Cambria Math" panose="02040503050406030204" pitchFamily="18" charset="0"/>
                              </a:rPr>
                              <m:t>=</m:t>
                            </m:r>
                            <m:r>
                              <a:rPr lang="es-MX" sz="2400" b="1" i="0">
                                <a:latin typeface="Cambria Math" panose="02040503050406030204" pitchFamily="18" charset="0"/>
                              </a:rPr>
                              <m:t>𝟏</m:t>
                            </m:r>
                          </m:e>
                        </m:mr>
                        <m:mr>
                          <m:e>
                            <m:r>
                              <a:rPr lang="es-MX" sz="2400" i="1">
                                <a:latin typeface="Cambria Math" panose="02040503050406030204" pitchFamily="18" charset="0"/>
                              </a:rPr>
                              <m:t>𝑃</m:t>
                            </m:r>
                            <m:r>
                              <a:rPr lang="es-MX" sz="2400" i="0">
                                <a:latin typeface="Cambria Math" panose="02040503050406030204" pitchFamily="18" charset="0"/>
                              </a:rPr>
                              <m:t>(</m:t>
                            </m:r>
                            <m:r>
                              <a:rPr lang="es-MX" sz="2400" i="1">
                                <a:latin typeface="Cambria Math" panose="02040503050406030204" pitchFamily="18" charset="0"/>
                              </a:rPr>
                              <m:t>𝑥</m:t>
                            </m:r>
                            <m:r>
                              <a:rPr lang="es-MX" sz="2400" i="0">
                                <a:latin typeface="Cambria Math" panose="02040503050406030204" pitchFamily="18" charset="0"/>
                              </a:rPr>
                              <m:t>)=</m:t>
                            </m:r>
                            <m:r>
                              <a:rPr lang="es-MX" sz="2400" i="1">
                                <a:latin typeface="Cambria Math" panose="02040503050406030204" pitchFamily="18" charset="0"/>
                              </a:rPr>
                              <m:t>𝑓</m:t>
                            </m:r>
                            <m:d>
                              <m:dPr>
                                <m:ctrlPr>
                                  <a:rPr lang="es-MX" sz="2400" i="1">
                                    <a:latin typeface="Cambria Math" panose="02040503050406030204" pitchFamily="18" charset="0"/>
                                  </a:rPr>
                                </m:ctrlPr>
                              </m:dPr>
                              <m:e>
                                <m:r>
                                  <a:rPr lang="es-MX" sz="2400" i="1">
                                    <a:latin typeface="Cambria Math" panose="02040503050406030204" pitchFamily="18" charset="0"/>
                                  </a:rPr>
                                  <m:t>𝑐</m:t>
                                </m:r>
                              </m:e>
                            </m:d>
                            <m:r>
                              <a:rPr lang="es-MX" sz="2400" i="0">
                                <a:latin typeface="Cambria Math" panose="02040503050406030204" pitchFamily="18" charset="0"/>
                              </a:rPr>
                              <m:t>+</m:t>
                            </m:r>
                            <m:sSup>
                              <m:sSupPr>
                                <m:ctrlPr>
                                  <a:rPr lang="es-MX" sz="2400" i="1">
                                    <a:latin typeface="Cambria Math" panose="02040503050406030204" pitchFamily="18" charset="0"/>
                                  </a:rPr>
                                </m:ctrlPr>
                              </m:sSupPr>
                              <m:e>
                                <m:r>
                                  <a:rPr lang="es-MX" sz="2400" i="1">
                                    <a:latin typeface="Cambria Math" panose="02040503050406030204" pitchFamily="18" charset="0"/>
                                  </a:rPr>
                                  <m:t>𝑓</m:t>
                                </m:r>
                              </m:e>
                              <m:sup>
                                <m:d>
                                  <m:dPr>
                                    <m:ctrlPr>
                                      <a:rPr lang="es-MX" sz="2400" i="1">
                                        <a:latin typeface="Cambria Math" panose="02040503050406030204" pitchFamily="18" charset="0"/>
                                      </a:rPr>
                                    </m:ctrlPr>
                                  </m:dPr>
                                  <m:e>
                                    <m:r>
                                      <a:rPr lang="es-MX" sz="2400" i="0">
                                        <a:latin typeface="Cambria Math" panose="02040503050406030204" pitchFamily="18" charset="0"/>
                                      </a:rPr>
                                      <m:t>1</m:t>
                                    </m:r>
                                  </m:e>
                                </m:d>
                              </m:sup>
                            </m:sSup>
                            <m:d>
                              <m:dPr>
                                <m:ctrlPr>
                                  <a:rPr lang="es-MX" sz="2400" i="1">
                                    <a:latin typeface="Cambria Math" panose="02040503050406030204" pitchFamily="18" charset="0"/>
                                  </a:rPr>
                                </m:ctrlPr>
                              </m:dPr>
                              <m:e>
                                <m:r>
                                  <a:rPr lang="es-MX" sz="2400" i="1">
                                    <a:latin typeface="Cambria Math" panose="02040503050406030204" pitchFamily="18" charset="0"/>
                                  </a:rPr>
                                  <m:t>𝑐</m:t>
                                </m:r>
                              </m:e>
                            </m:d>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m:t>
                                </m:r>
                                <m:r>
                                  <a:rPr lang="es-MX" sz="2400" i="1">
                                    <a:latin typeface="Cambria Math" panose="02040503050406030204" pitchFamily="18" charset="0"/>
                                  </a:rPr>
                                  <m:t>𝑐</m:t>
                                </m:r>
                              </m:e>
                            </m:d>
                            <m:r>
                              <a:rPr lang="es-MX" sz="2400" i="0">
                                <a:latin typeface="Cambria Math" panose="02040503050406030204" pitchFamily="18" charset="0"/>
                              </a:rPr>
                              <m:t>+</m:t>
                            </m:r>
                            <m:f>
                              <m:fPr>
                                <m:ctrlPr>
                                  <a:rPr lang="es-MX" sz="2400" i="1">
                                    <a:latin typeface="Cambria Math" panose="02040503050406030204" pitchFamily="18" charset="0"/>
                                  </a:rPr>
                                </m:ctrlPr>
                              </m:fPr>
                              <m:num>
                                <m:sSup>
                                  <m:sSupPr>
                                    <m:ctrlPr>
                                      <a:rPr lang="es-MX" sz="2400" i="1">
                                        <a:latin typeface="Cambria Math" panose="02040503050406030204" pitchFamily="18" charset="0"/>
                                      </a:rPr>
                                    </m:ctrlPr>
                                  </m:sSupPr>
                                  <m:e>
                                    <m:r>
                                      <a:rPr lang="es-MX" sz="2400" i="1">
                                        <a:latin typeface="Cambria Math" panose="02040503050406030204" pitchFamily="18" charset="0"/>
                                      </a:rPr>
                                      <m:t>𝑓</m:t>
                                    </m:r>
                                  </m:e>
                                  <m:sup>
                                    <m:d>
                                      <m:dPr>
                                        <m:ctrlPr>
                                          <a:rPr lang="es-MX" sz="2400" i="1">
                                            <a:latin typeface="Cambria Math" panose="02040503050406030204" pitchFamily="18" charset="0"/>
                                          </a:rPr>
                                        </m:ctrlPr>
                                      </m:dPr>
                                      <m:e>
                                        <m:r>
                                          <a:rPr lang="es-MX" sz="2400" i="0">
                                            <a:latin typeface="Cambria Math" panose="02040503050406030204" pitchFamily="18" charset="0"/>
                                          </a:rPr>
                                          <m:t>2</m:t>
                                        </m:r>
                                      </m:e>
                                    </m:d>
                                  </m:sup>
                                </m:sSup>
                                <m:d>
                                  <m:dPr>
                                    <m:ctrlPr>
                                      <a:rPr lang="es-MX" sz="2400" i="1">
                                        <a:latin typeface="Cambria Math" panose="02040503050406030204" pitchFamily="18" charset="0"/>
                                      </a:rPr>
                                    </m:ctrlPr>
                                  </m:dPr>
                                  <m:e>
                                    <m:r>
                                      <a:rPr lang="es-MX" sz="2400" i="1">
                                        <a:latin typeface="Cambria Math" panose="02040503050406030204" pitchFamily="18" charset="0"/>
                                      </a:rPr>
                                      <m:t>𝑐</m:t>
                                    </m:r>
                                  </m:e>
                                </m:d>
                              </m:num>
                              <m:den>
                                <m:r>
                                  <a:rPr lang="es-MX" sz="2400" i="0">
                                    <a:latin typeface="Cambria Math" panose="02040503050406030204" pitchFamily="18" charset="0"/>
                                  </a:rPr>
                                  <m:t>2</m:t>
                                </m:r>
                              </m:den>
                            </m:f>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m:t>
                                    </m:r>
                                    <m:r>
                                      <a:rPr lang="es-MX" sz="2400" i="1">
                                        <a:latin typeface="Cambria Math" panose="02040503050406030204" pitchFamily="18" charset="0"/>
                                      </a:rPr>
                                      <m:t>𝑐</m:t>
                                    </m:r>
                                  </m:e>
                                </m:d>
                              </m:e>
                              <m:sup>
                                <m:r>
                                  <a:rPr lang="es-MX" sz="2400" i="0">
                                    <a:latin typeface="Cambria Math" panose="02040503050406030204" pitchFamily="18" charset="0"/>
                                  </a:rPr>
                                  <m:t>2</m:t>
                                </m:r>
                              </m:sup>
                            </m:sSup>
                            <m:r>
                              <a:rPr lang="es-MX" sz="2400" i="0">
                                <a:latin typeface="Cambria Math" panose="02040503050406030204" pitchFamily="18" charset="0"/>
                              </a:rPr>
                              <m:t>+</m:t>
                            </m:r>
                            <m:f>
                              <m:fPr>
                                <m:ctrlPr>
                                  <a:rPr lang="es-MX" sz="2400" i="1">
                                    <a:latin typeface="Cambria Math" panose="02040503050406030204" pitchFamily="18" charset="0"/>
                                  </a:rPr>
                                </m:ctrlPr>
                              </m:fPr>
                              <m:num>
                                <m:sSup>
                                  <m:sSupPr>
                                    <m:ctrlPr>
                                      <a:rPr lang="es-MX" sz="2400" i="1">
                                        <a:latin typeface="Cambria Math" panose="02040503050406030204" pitchFamily="18" charset="0"/>
                                      </a:rPr>
                                    </m:ctrlPr>
                                  </m:sSupPr>
                                  <m:e>
                                    <m:r>
                                      <a:rPr lang="es-MX" sz="2400" i="1">
                                        <a:latin typeface="Cambria Math" panose="02040503050406030204" pitchFamily="18" charset="0"/>
                                      </a:rPr>
                                      <m:t>𝑓</m:t>
                                    </m:r>
                                  </m:e>
                                  <m:sup>
                                    <m:d>
                                      <m:dPr>
                                        <m:ctrlPr>
                                          <a:rPr lang="es-MX" sz="2400" i="1">
                                            <a:latin typeface="Cambria Math" panose="02040503050406030204" pitchFamily="18" charset="0"/>
                                          </a:rPr>
                                        </m:ctrlPr>
                                      </m:dPr>
                                      <m:e>
                                        <m:r>
                                          <a:rPr lang="es-MX" sz="2400" i="0">
                                            <a:latin typeface="Cambria Math" panose="02040503050406030204" pitchFamily="18" charset="0"/>
                                          </a:rPr>
                                          <m:t>3</m:t>
                                        </m:r>
                                      </m:e>
                                    </m:d>
                                  </m:sup>
                                </m:sSup>
                                <m:d>
                                  <m:dPr>
                                    <m:ctrlPr>
                                      <a:rPr lang="es-MX" sz="2400" i="1">
                                        <a:latin typeface="Cambria Math" panose="02040503050406030204" pitchFamily="18" charset="0"/>
                                      </a:rPr>
                                    </m:ctrlPr>
                                  </m:dPr>
                                  <m:e>
                                    <m:r>
                                      <a:rPr lang="es-MX" sz="2400" i="1">
                                        <a:latin typeface="Cambria Math" panose="02040503050406030204" pitchFamily="18" charset="0"/>
                                      </a:rPr>
                                      <m:t>𝑐</m:t>
                                    </m:r>
                                  </m:e>
                                </m:d>
                              </m:num>
                              <m:den>
                                <m:r>
                                  <a:rPr lang="es-MX" sz="2400" i="0">
                                    <a:latin typeface="Cambria Math" panose="02040503050406030204" pitchFamily="18" charset="0"/>
                                  </a:rPr>
                                  <m:t>3!</m:t>
                                </m:r>
                              </m:den>
                            </m:f>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m:t>
                                    </m:r>
                                    <m:r>
                                      <a:rPr lang="es-MX" sz="2400" i="1">
                                        <a:latin typeface="Cambria Math" panose="02040503050406030204" pitchFamily="18" charset="0"/>
                                      </a:rPr>
                                      <m:t>𝑐</m:t>
                                    </m:r>
                                  </m:e>
                                </m:d>
                              </m:e>
                              <m:sup>
                                <m:r>
                                  <a:rPr lang="es-MX" sz="2400" i="0">
                                    <a:latin typeface="Cambria Math" panose="02040503050406030204" pitchFamily="18" charset="0"/>
                                  </a:rPr>
                                  <m:t>3</m:t>
                                </m:r>
                              </m:sup>
                            </m:sSup>
                            <m:r>
                              <a:rPr lang="es-MX" sz="2400" i="0">
                                <a:latin typeface="Cambria Math" panose="02040503050406030204" pitchFamily="18" charset="0"/>
                              </a:rPr>
                              <m:t>+</m:t>
                            </m:r>
                            <m:f>
                              <m:fPr>
                                <m:ctrlPr>
                                  <a:rPr lang="es-MX" sz="2400" i="1">
                                    <a:latin typeface="Cambria Math" panose="02040503050406030204" pitchFamily="18" charset="0"/>
                                  </a:rPr>
                                </m:ctrlPr>
                              </m:fPr>
                              <m:num>
                                <m:sSup>
                                  <m:sSupPr>
                                    <m:ctrlPr>
                                      <a:rPr lang="es-MX" sz="2400" i="1">
                                        <a:latin typeface="Cambria Math" panose="02040503050406030204" pitchFamily="18" charset="0"/>
                                      </a:rPr>
                                    </m:ctrlPr>
                                  </m:sSupPr>
                                  <m:e>
                                    <m:r>
                                      <a:rPr lang="es-MX" sz="2400" i="1">
                                        <a:latin typeface="Cambria Math" panose="02040503050406030204" pitchFamily="18" charset="0"/>
                                      </a:rPr>
                                      <m:t>𝑓</m:t>
                                    </m:r>
                                  </m:e>
                                  <m:sup>
                                    <m:d>
                                      <m:dPr>
                                        <m:ctrlPr>
                                          <a:rPr lang="es-MX" sz="2400" i="1">
                                            <a:latin typeface="Cambria Math" panose="02040503050406030204" pitchFamily="18" charset="0"/>
                                          </a:rPr>
                                        </m:ctrlPr>
                                      </m:dPr>
                                      <m:e>
                                        <m:r>
                                          <a:rPr lang="es-MX" sz="2400" i="0">
                                            <a:latin typeface="Cambria Math" panose="02040503050406030204" pitchFamily="18" charset="0"/>
                                          </a:rPr>
                                          <m:t>4</m:t>
                                        </m:r>
                                      </m:e>
                                    </m:d>
                                  </m:sup>
                                </m:sSup>
                                <m:d>
                                  <m:dPr>
                                    <m:ctrlPr>
                                      <a:rPr lang="es-MX" sz="2400" i="1">
                                        <a:latin typeface="Cambria Math" panose="02040503050406030204" pitchFamily="18" charset="0"/>
                                      </a:rPr>
                                    </m:ctrlPr>
                                  </m:dPr>
                                  <m:e>
                                    <m:r>
                                      <a:rPr lang="es-MX" sz="2400" i="1">
                                        <a:latin typeface="Cambria Math" panose="02040503050406030204" pitchFamily="18" charset="0"/>
                                      </a:rPr>
                                      <m:t>𝑐</m:t>
                                    </m:r>
                                  </m:e>
                                </m:d>
                              </m:num>
                              <m:den>
                                <m:r>
                                  <a:rPr lang="es-MX" sz="2400" i="0">
                                    <a:latin typeface="Cambria Math" panose="02040503050406030204" pitchFamily="18" charset="0"/>
                                  </a:rPr>
                                  <m:t>4!</m:t>
                                </m:r>
                              </m:den>
                            </m:f>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m:t>
                                    </m:r>
                                    <m:r>
                                      <a:rPr lang="es-MX" sz="2400" i="1">
                                        <a:latin typeface="Cambria Math" panose="02040503050406030204" pitchFamily="18" charset="0"/>
                                      </a:rPr>
                                      <m:t>𝑐</m:t>
                                    </m:r>
                                  </m:e>
                                </m:d>
                              </m:e>
                              <m:sup>
                                <m:r>
                                  <a:rPr lang="es-MX" sz="2400" i="0">
                                    <a:latin typeface="Cambria Math" panose="02040503050406030204" pitchFamily="18" charset="0"/>
                                  </a:rPr>
                                  <m:t>4</m:t>
                                </m:r>
                              </m:sup>
                            </m:sSup>
                          </m:e>
                        </m:mr>
                        <m:mr>
                          <m:e>
                            <m:r>
                              <a:rPr lang="es-MX" sz="2400" i="1">
                                <a:latin typeface="Cambria Math" panose="02040503050406030204" pitchFamily="18" charset="0"/>
                              </a:rPr>
                              <m:t>𝑃</m:t>
                            </m:r>
                            <m:r>
                              <a:rPr lang="es-MX" sz="2400" i="0">
                                <a:latin typeface="Cambria Math" panose="02040503050406030204" pitchFamily="18" charset="0"/>
                              </a:rPr>
                              <m:t>(</m:t>
                            </m:r>
                            <m:r>
                              <a:rPr lang="es-MX" sz="2400" i="1">
                                <a:latin typeface="Cambria Math" panose="02040503050406030204" pitchFamily="18" charset="0"/>
                              </a:rPr>
                              <m:t>𝑥</m:t>
                            </m:r>
                            <m:r>
                              <a:rPr lang="es-MX" sz="2400" i="0">
                                <a:latin typeface="Cambria Math" panose="02040503050406030204" pitchFamily="18" charset="0"/>
                              </a:rPr>
                              <m:t>)=</m:t>
                            </m:r>
                            <m:r>
                              <m:rPr>
                                <m:sty m:val="p"/>
                              </m:rPr>
                              <a:rPr lang="es-MX" sz="2400" i="0">
                                <a:latin typeface="Cambria Math" panose="02040503050406030204" pitchFamily="18" charset="0"/>
                              </a:rPr>
                              <m:t>cos</m:t>
                            </m:r>
                            <m:r>
                              <a:rPr lang="es-MX" sz="2400" i="0">
                                <a:latin typeface="Cambria Math" panose="02040503050406030204" pitchFamily="18" charset="0"/>
                              </a:rPr>
                              <m:t>(1)−</m:t>
                            </m:r>
                            <m:r>
                              <m:rPr>
                                <m:sty m:val="p"/>
                              </m:rPr>
                              <a:rPr lang="es-MX" sz="2400" i="0">
                                <a:latin typeface="Cambria Math" panose="02040503050406030204" pitchFamily="18" charset="0"/>
                              </a:rPr>
                              <m:t>sin</m:t>
                            </m:r>
                            <m:r>
                              <a:rPr lang="es-MX" sz="2400" i="0">
                                <a:latin typeface="Cambria Math" panose="02040503050406030204" pitchFamily="18" charset="0"/>
                              </a:rPr>
                              <m:t>(1)</m:t>
                            </m:r>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−1</m:t>
                                </m:r>
                              </m:e>
                            </m:d>
                            <m:r>
                              <a:rPr lang="es-MX" sz="2400" i="0">
                                <a:latin typeface="Cambria Math" panose="02040503050406030204" pitchFamily="18" charset="0"/>
                              </a:rPr>
                              <m:t>+</m:t>
                            </m:r>
                            <m:f>
                              <m:fPr>
                                <m:ctrlPr>
                                  <a:rPr lang="es-MX" sz="2400" i="1">
                                    <a:latin typeface="Cambria Math" panose="02040503050406030204" pitchFamily="18" charset="0"/>
                                  </a:rPr>
                                </m:ctrlPr>
                              </m:fPr>
                              <m:num>
                                <m:d>
                                  <m:dPr>
                                    <m:begChr m:val=""/>
                                    <m:ctrlPr>
                                      <a:rPr lang="es-MX" sz="2400" i="1">
                                        <a:latin typeface="Cambria Math" panose="02040503050406030204" pitchFamily="18" charset="0"/>
                                      </a:rPr>
                                    </m:ctrlPr>
                                  </m:dPr>
                                  <m:e>
                                    <m:r>
                                      <a:rPr lang="es-MX" sz="2400" i="0">
                                        <a:latin typeface="Cambria Math" panose="02040503050406030204" pitchFamily="18" charset="0"/>
                                      </a:rPr>
                                      <m:t>−</m:t>
                                    </m:r>
                                    <m:r>
                                      <m:rPr>
                                        <m:sty m:val="p"/>
                                      </m:rPr>
                                      <a:rPr lang="es-MX" sz="2400" i="0">
                                        <a:latin typeface="Cambria Math" panose="02040503050406030204" pitchFamily="18" charset="0"/>
                                      </a:rPr>
                                      <m:t>cos</m:t>
                                    </m:r>
                                    <m:r>
                                      <a:rPr lang="es-MX" sz="2400" i="0">
                                        <a:latin typeface="Cambria Math" panose="02040503050406030204" pitchFamily="18" charset="0"/>
                                      </a:rPr>
                                      <m:t>(1</m:t>
                                    </m:r>
                                  </m:e>
                                </m:d>
                              </m:num>
                              <m:den>
                                <m:r>
                                  <a:rPr lang="es-MX" sz="2400" i="0">
                                    <a:latin typeface="Cambria Math" panose="02040503050406030204" pitchFamily="18" charset="0"/>
                                  </a:rPr>
                                  <m:t>2</m:t>
                                </m:r>
                              </m:den>
                            </m:f>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−1</m:t>
                                    </m:r>
                                  </m:e>
                                </m:d>
                              </m:e>
                              <m:sup>
                                <m:r>
                                  <a:rPr lang="es-MX" sz="2400" i="0">
                                    <a:latin typeface="Cambria Math" panose="02040503050406030204" pitchFamily="18" charset="0"/>
                                  </a:rPr>
                                  <m:t>2</m:t>
                                </m:r>
                              </m:sup>
                            </m:sSup>
                            <m:r>
                              <a:rPr lang="es-MX" sz="2400" i="0">
                                <a:latin typeface="Cambria Math" panose="02040503050406030204" pitchFamily="18" charset="0"/>
                              </a:rPr>
                              <m:t>+</m:t>
                            </m:r>
                            <m:f>
                              <m:fPr>
                                <m:ctrlPr>
                                  <a:rPr lang="es-MX" sz="2400" i="1">
                                    <a:latin typeface="Cambria Math" panose="02040503050406030204" pitchFamily="18" charset="0"/>
                                  </a:rPr>
                                </m:ctrlPr>
                              </m:fPr>
                              <m:num>
                                <m:d>
                                  <m:dPr>
                                    <m:begChr m:val=""/>
                                    <m:ctrlPr>
                                      <a:rPr lang="es-MX" sz="2400" i="1">
                                        <a:latin typeface="Cambria Math" panose="02040503050406030204" pitchFamily="18" charset="0"/>
                                      </a:rPr>
                                    </m:ctrlPr>
                                  </m:dPr>
                                  <m:e>
                                    <m:r>
                                      <m:rPr>
                                        <m:sty m:val="p"/>
                                      </m:rPr>
                                      <a:rPr lang="es-MX" sz="2400" i="0">
                                        <a:latin typeface="Cambria Math" panose="02040503050406030204" pitchFamily="18" charset="0"/>
                                      </a:rPr>
                                      <m:t>sin</m:t>
                                    </m:r>
                                    <m:r>
                                      <a:rPr lang="es-MX" sz="2400" i="0">
                                        <a:latin typeface="Cambria Math" panose="02040503050406030204" pitchFamily="18" charset="0"/>
                                      </a:rPr>
                                      <m:t>(1</m:t>
                                    </m:r>
                                  </m:e>
                                </m:d>
                              </m:num>
                              <m:den>
                                <m:r>
                                  <a:rPr lang="es-MX" sz="2400" i="0">
                                    <a:latin typeface="Cambria Math" panose="02040503050406030204" pitchFamily="18" charset="0"/>
                                  </a:rPr>
                                  <m:t>6</m:t>
                                </m:r>
                              </m:den>
                            </m:f>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−1</m:t>
                                    </m:r>
                                  </m:e>
                                </m:d>
                              </m:e>
                              <m:sup>
                                <m:r>
                                  <a:rPr lang="es-MX" sz="2400" i="0">
                                    <a:latin typeface="Cambria Math" panose="02040503050406030204" pitchFamily="18" charset="0"/>
                                  </a:rPr>
                                  <m:t>3</m:t>
                                </m:r>
                              </m:sup>
                            </m:sSup>
                            <m:r>
                              <a:rPr lang="es-MX" sz="2400" i="0">
                                <a:latin typeface="Cambria Math" panose="02040503050406030204" pitchFamily="18" charset="0"/>
                              </a:rPr>
                              <m:t>+</m:t>
                            </m:r>
                            <m:f>
                              <m:fPr>
                                <m:ctrlPr>
                                  <a:rPr lang="es-MX" sz="2400" i="1">
                                    <a:latin typeface="Cambria Math" panose="02040503050406030204" pitchFamily="18" charset="0"/>
                                  </a:rPr>
                                </m:ctrlPr>
                              </m:fPr>
                              <m:num>
                                <m:sSup>
                                  <m:sSupPr>
                                    <m:ctrlPr>
                                      <a:rPr lang="es-MX" sz="2400" i="1">
                                        <a:latin typeface="Cambria Math" panose="02040503050406030204" pitchFamily="18" charset="0"/>
                                      </a:rPr>
                                    </m:ctrlPr>
                                  </m:sSupPr>
                                  <m:e>
                                    <m:r>
                                      <a:rPr lang="es-MX" sz="2400" i="1">
                                        <a:latin typeface="Cambria Math" panose="02040503050406030204" pitchFamily="18" charset="0"/>
                                      </a:rPr>
                                      <m:t>𝑓</m:t>
                                    </m:r>
                                  </m:e>
                                  <m:sup>
                                    <m:d>
                                      <m:dPr>
                                        <m:ctrlPr>
                                          <a:rPr lang="es-MX" sz="2400" i="1">
                                            <a:latin typeface="Cambria Math" panose="02040503050406030204" pitchFamily="18" charset="0"/>
                                          </a:rPr>
                                        </m:ctrlPr>
                                      </m:dPr>
                                      <m:e>
                                        <m:r>
                                          <a:rPr lang="es-MX" sz="2400" i="0">
                                            <a:latin typeface="Cambria Math" panose="02040503050406030204" pitchFamily="18" charset="0"/>
                                          </a:rPr>
                                          <m:t>4</m:t>
                                        </m:r>
                                      </m:e>
                                    </m:d>
                                  </m:sup>
                                </m:sSup>
                                <m:d>
                                  <m:dPr>
                                    <m:ctrlPr>
                                      <a:rPr lang="es-MX" sz="2400" i="1">
                                        <a:latin typeface="Cambria Math" panose="02040503050406030204" pitchFamily="18" charset="0"/>
                                      </a:rPr>
                                    </m:ctrlPr>
                                  </m:dPr>
                                  <m:e>
                                    <m:r>
                                      <a:rPr lang="es-MX" sz="2400" i="1">
                                        <a:latin typeface="Cambria Math" panose="02040503050406030204" pitchFamily="18" charset="0"/>
                                      </a:rPr>
                                      <m:t>𝑐</m:t>
                                    </m:r>
                                  </m:e>
                                </m:d>
                              </m:num>
                              <m:den>
                                <m:r>
                                  <a:rPr lang="es-MX" sz="2400" i="0">
                                    <a:latin typeface="Cambria Math" panose="02040503050406030204" pitchFamily="18" charset="0"/>
                                  </a:rPr>
                                  <m:t>24</m:t>
                                </m:r>
                              </m:den>
                            </m:f>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1">
                                        <a:latin typeface="Cambria Math" panose="02040503050406030204" pitchFamily="18" charset="0"/>
                                      </a:rPr>
                                      <m:t>𝑥</m:t>
                                    </m:r>
                                    <m:r>
                                      <a:rPr lang="es-MX" sz="2400" i="0">
                                        <a:latin typeface="Cambria Math" panose="02040503050406030204" pitchFamily="18" charset="0"/>
                                      </a:rPr>
                                      <m:t>−1</m:t>
                                    </m:r>
                                  </m:e>
                                </m:d>
                              </m:e>
                              <m:sup>
                                <m:r>
                                  <a:rPr lang="es-MX" sz="2400" i="0">
                                    <a:latin typeface="Cambria Math" panose="02040503050406030204" pitchFamily="18" charset="0"/>
                                  </a:rPr>
                                  <m:t>4</m:t>
                                </m:r>
                              </m:sup>
                            </m:sSup>
                          </m:e>
                        </m:mr>
                      </m:m>
                    </m:oMath>
                  </m:oMathPara>
                </a14:m>
                <a:endParaRPr lang="es-MX" sz="2400" dirty="0"/>
              </a:p>
            </p:txBody>
          </p:sp>
        </mc:Choice>
        <mc:Fallback xmlns="">
          <p:sp>
            <p:nvSpPr>
              <p:cNvPr id="8" name="Rectangle 7"/>
              <p:cNvSpPr>
                <a:spLocks noRot="1" noChangeAspect="1" noMove="1" noResize="1" noEditPoints="1" noAdjustHandles="1" noChangeArrowheads="1" noChangeShapeType="1" noTextEdit="1"/>
              </p:cNvSpPr>
              <p:nvPr/>
            </p:nvSpPr>
            <p:spPr>
              <a:xfrm>
                <a:off x="0" y="2469466"/>
                <a:ext cx="12192000" cy="2062937"/>
              </a:xfrm>
              <a:prstGeom prst="rect">
                <a:avLst/>
              </a:prstGeom>
              <a:blipFill>
                <a:blip r:embed="rId3"/>
                <a:stretch>
                  <a:fillRect/>
                </a:stretch>
              </a:blipFill>
            </p:spPr>
            <p:txBody>
              <a:bodyPr/>
              <a:lstStyle/>
              <a:p>
                <a:r>
                  <a:rPr lang="es-MX">
                    <a:noFill/>
                  </a:rPr>
                  <a:t> </a:t>
                </a:r>
              </a:p>
            </p:txBody>
          </p:sp>
        </mc:Fallback>
      </mc:AlternateContent>
      <p:pic>
        <p:nvPicPr>
          <p:cNvPr id="10" name="Picture 9"/>
          <p:cNvPicPr>
            <a:picLocks noChangeAspect="1"/>
          </p:cNvPicPr>
          <p:nvPr/>
        </p:nvPicPr>
        <p:blipFill>
          <a:blip r:embed="rId4"/>
          <a:stretch>
            <a:fillRect/>
          </a:stretch>
        </p:blipFill>
        <p:spPr>
          <a:xfrm>
            <a:off x="942435" y="1446743"/>
            <a:ext cx="9761220" cy="548640"/>
          </a:xfrm>
          <a:prstGeom prst="rect">
            <a:avLst/>
          </a:prstGeom>
        </p:spPr>
      </p:pic>
    </p:spTree>
    <p:extLst>
      <p:ext uri="{BB962C8B-B14F-4D97-AF65-F5344CB8AC3E}">
        <p14:creationId xmlns:p14="http://schemas.microsoft.com/office/powerpoint/2010/main" val="2307915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9367" y="1596788"/>
            <a:ext cx="45720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p:txBody>
          <a:bodyPr/>
          <a:lstStyle/>
          <a:p>
            <a:r>
              <a:rPr lang="es-MX" dirty="0" smtClean="0"/>
              <a:t>Montecarlo </a:t>
            </a:r>
            <a:r>
              <a:rPr lang="es-MX" dirty="0" err="1" smtClean="0"/>
              <a:t>integration</a:t>
            </a:r>
            <a:endParaRPr lang="es-MX" dirty="0"/>
          </a:p>
        </p:txBody>
      </p:sp>
      <p:sp>
        <p:nvSpPr>
          <p:cNvPr id="4" name="Oval 3"/>
          <p:cNvSpPr/>
          <p:nvPr/>
        </p:nvSpPr>
        <p:spPr>
          <a:xfrm>
            <a:off x="1392072" y="1596788"/>
            <a:ext cx="4599295" cy="4558352"/>
          </a:xfrm>
          <a:prstGeom prst="ellipse">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8" name="Oval 7"/>
          <p:cNvSpPr/>
          <p:nvPr/>
        </p:nvSpPr>
        <p:spPr>
          <a:xfrm>
            <a:off x="6987655" y="1596788"/>
            <a:ext cx="532262" cy="532263"/>
          </a:xfrm>
          <a:prstGeom prst="ellipse">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dk1"/>
              </a:solidFill>
            </a:endParaRPr>
          </a:p>
        </p:txBody>
      </p:sp>
      <p:cxnSp>
        <p:nvCxnSpPr>
          <p:cNvPr id="10" name="Straight Connector 9"/>
          <p:cNvCxnSpPr/>
          <p:nvPr/>
        </p:nvCxnSpPr>
        <p:spPr>
          <a:xfrm>
            <a:off x="6823881" y="2204535"/>
            <a:ext cx="85980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87655" y="2374710"/>
            <a:ext cx="532262"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TextBox 12"/>
          <p:cNvSpPr txBox="1"/>
          <p:nvPr/>
        </p:nvSpPr>
        <p:spPr>
          <a:xfrm>
            <a:off x="7861110" y="2019869"/>
            <a:ext cx="450377" cy="369332"/>
          </a:xfrm>
          <a:prstGeom prst="rect">
            <a:avLst/>
          </a:prstGeom>
          <a:noFill/>
        </p:spPr>
        <p:txBody>
          <a:bodyPr wrap="square" rtlCol="0">
            <a:spAutoFit/>
          </a:bodyPr>
          <a:lstStyle/>
          <a:p>
            <a:r>
              <a:rPr lang="es-MX" dirty="0" smtClean="0"/>
              <a:t>=</a:t>
            </a:r>
            <a:endParaRPr lang="es-MX" dirty="0"/>
          </a:p>
        </p:txBody>
      </p:sp>
      <p:cxnSp>
        <p:nvCxnSpPr>
          <p:cNvPr id="14" name="Straight Connector 13"/>
          <p:cNvCxnSpPr/>
          <p:nvPr/>
        </p:nvCxnSpPr>
        <p:spPr>
          <a:xfrm>
            <a:off x="8190932" y="2204535"/>
            <a:ext cx="85980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25135" y="2279174"/>
            <a:ext cx="573206" cy="584775"/>
          </a:xfrm>
          <a:prstGeom prst="rect">
            <a:avLst/>
          </a:prstGeom>
          <a:noFill/>
        </p:spPr>
        <p:txBody>
          <a:bodyPr wrap="square" rtlCol="0">
            <a:spAutoFit/>
          </a:bodyPr>
          <a:lstStyle/>
          <a:p>
            <a:pPr algn="ctr"/>
            <a:r>
              <a:rPr lang="es-MX" sz="3200" dirty="0" smtClean="0"/>
              <a:t>4</a:t>
            </a:r>
            <a:endParaRPr lang="es-MX" sz="3200" dirty="0"/>
          </a:p>
        </p:txBody>
      </p:sp>
      <p:sp>
        <p:nvSpPr>
          <p:cNvPr id="16" name="TextBox 15"/>
          <p:cNvSpPr txBox="1"/>
          <p:nvPr/>
        </p:nvSpPr>
        <p:spPr>
          <a:xfrm>
            <a:off x="8366077" y="1596788"/>
            <a:ext cx="573206" cy="584775"/>
          </a:xfrm>
          <a:prstGeom prst="rect">
            <a:avLst/>
          </a:prstGeom>
          <a:noFill/>
        </p:spPr>
        <p:txBody>
          <a:bodyPr wrap="square" rtlCol="0">
            <a:spAutoFit/>
          </a:bodyPr>
          <a:lstStyle/>
          <a:p>
            <a:pPr algn="ctr"/>
            <a:r>
              <a:rPr lang="es-MX" sz="3200" dirty="0"/>
              <a:t>?</a:t>
            </a:r>
          </a:p>
        </p:txBody>
      </p:sp>
      <p:sp>
        <p:nvSpPr>
          <p:cNvPr id="17" name="Oval 16"/>
          <p:cNvSpPr/>
          <p:nvPr/>
        </p:nvSpPr>
        <p:spPr>
          <a:xfrm>
            <a:off x="7049830" y="3356129"/>
            <a:ext cx="532262" cy="532263"/>
          </a:xfrm>
          <a:prstGeom prst="ellipse">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dk1"/>
              </a:solidFill>
            </a:endParaRPr>
          </a:p>
        </p:txBody>
      </p:sp>
      <p:cxnSp>
        <p:nvCxnSpPr>
          <p:cNvPr id="18" name="Straight Connector 17"/>
          <p:cNvCxnSpPr/>
          <p:nvPr/>
        </p:nvCxnSpPr>
        <p:spPr>
          <a:xfrm>
            <a:off x="6886056" y="3963876"/>
            <a:ext cx="85980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49830" y="4134051"/>
            <a:ext cx="532262"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p:cNvSpPr txBox="1"/>
          <p:nvPr/>
        </p:nvSpPr>
        <p:spPr>
          <a:xfrm>
            <a:off x="7923285" y="3779210"/>
            <a:ext cx="450377" cy="369332"/>
          </a:xfrm>
          <a:prstGeom prst="rect">
            <a:avLst/>
          </a:prstGeom>
          <a:noFill/>
        </p:spPr>
        <p:txBody>
          <a:bodyPr wrap="square" rtlCol="0">
            <a:spAutoFit/>
          </a:bodyPr>
          <a:lstStyle/>
          <a:p>
            <a:r>
              <a:rPr lang="es-MX" dirty="0"/>
              <a:t>x</a:t>
            </a:r>
          </a:p>
        </p:txBody>
      </p:sp>
      <p:sp>
        <p:nvSpPr>
          <p:cNvPr id="24" name="Rectangle 23"/>
          <p:cNvSpPr/>
          <p:nvPr/>
        </p:nvSpPr>
        <p:spPr>
          <a:xfrm>
            <a:off x="8386549" y="3670701"/>
            <a:ext cx="532262"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222911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lang="es-MX" dirty="0"/>
          </a:p>
        </p:txBody>
      </p:sp>
      <p:sp>
        <p:nvSpPr>
          <p:cNvPr id="7" name="Content Placeholder 6"/>
          <p:cNvSpPr>
            <a:spLocks noGrp="1"/>
          </p:cNvSpPr>
          <p:nvPr>
            <p:ph sz="quarter" idx="10"/>
          </p:nvPr>
        </p:nvSpPr>
        <p:spPr>
          <a:xfrm>
            <a:off x="792164" y="1709738"/>
            <a:ext cx="8515610" cy="4550697"/>
          </a:xfrm>
        </p:spPr>
        <p:txBody>
          <a:bodyPr>
            <a:normAutofit fontScale="92500" lnSpcReduction="10000"/>
          </a:bodyPr>
          <a:lstStyle/>
          <a:p>
            <a:pPr>
              <a:lnSpc>
                <a:spcPct val="150000"/>
              </a:lnSpc>
            </a:pPr>
            <a:r>
              <a:rPr lang="en-US" sz="3200" dirty="0" smtClean="0"/>
              <a:t>5.1 </a:t>
            </a:r>
            <a:r>
              <a:rPr lang="en-US" sz="3200" dirty="0"/>
              <a:t>Use numerical methods to calculate integrals.</a:t>
            </a:r>
          </a:p>
          <a:p>
            <a:pPr>
              <a:lnSpc>
                <a:spcPct val="150000"/>
              </a:lnSpc>
            </a:pPr>
            <a:r>
              <a:rPr lang="en-US" sz="3200" dirty="0"/>
              <a:t>5.2 Use numerical methods to estimate derivatives.</a:t>
            </a:r>
          </a:p>
          <a:p>
            <a:pPr>
              <a:lnSpc>
                <a:spcPct val="150000"/>
              </a:lnSpc>
            </a:pPr>
            <a:r>
              <a:rPr lang="en-US" sz="3200" dirty="0"/>
              <a:t>5.3 Solve differential equations.</a:t>
            </a:r>
          </a:p>
          <a:p>
            <a:pPr>
              <a:lnSpc>
                <a:spcPct val="150000"/>
              </a:lnSpc>
            </a:pPr>
            <a:r>
              <a:rPr lang="en-US" sz="3200" dirty="0"/>
              <a:t>5.4 Use numerical methods to solve engineering problems.</a:t>
            </a:r>
          </a:p>
          <a:p>
            <a:pPr>
              <a:lnSpc>
                <a:spcPct val="150000"/>
              </a:lnSpc>
            </a:pPr>
            <a:endParaRPr lang="es-MX" sz="3200" dirty="0"/>
          </a:p>
        </p:txBody>
      </p:sp>
      <p:pic>
        <p:nvPicPr>
          <p:cNvPr id="9" name="Picture 8" descr="Target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30" y="3200399"/>
            <a:ext cx="3810000" cy="2619375"/>
          </a:xfrm>
          <a:prstGeom prst="rect">
            <a:avLst/>
          </a:prstGeom>
        </p:spPr>
      </p:pic>
    </p:spTree>
    <p:extLst>
      <p:ext uri="{BB962C8B-B14F-4D97-AF65-F5344CB8AC3E}">
        <p14:creationId xmlns:p14="http://schemas.microsoft.com/office/powerpoint/2010/main" val="3749077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Montecarlo </a:t>
            </a:r>
            <a:r>
              <a:rPr lang="es-MX" dirty="0" err="1" smtClean="0"/>
              <a:t>integration</a:t>
            </a:r>
            <a:endParaRPr lang="es-MX" dirty="0"/>
          </a:p>
        </p:txBody>
      </p:sp>
      <p:sp>
        <p:nvSpPr>
          <p:cNvPr id="4" name="Oval 3"/>
          <p:cNvSpPr/>
          <p:nvPr/>
        </p:nvSpPr>
        <p:spPr>
          <a:xfrm>
            <a:off x="1285166" y="1237607"/>
            <a:ext cx="4599295" cy="4558352"/>
          </a:xfrm>
          <a:prstGeom prst="ellipse">
            <a:avLst/>
          </a:prstGeom>
          <a:noFill/>
          <a:ln w="28575">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32" name="Right Triangle 31"/>
          <p:cNvSpPr/>
          <p:nvPr/>
        </p:nvSpPr>
        <p:spPr>
          <a:xfrm flipH="1">
            <a:off x="3606422" y="1584267"/>
            <a:ext cx="1155512" cy="1919995"/>
          </a:xfrm>
          <a:prstGeom prst="rtTriangle">
            <a:avLst/>
          </a:prstGeom>
          <a:noFill/>
          <a:ln w="28575">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33" name="TextBox 32"/>
          <p:cNvSpPr txBox="1"/>
          <p:nvPr/>
        </p:nvSpPr>
        <p:spPr>
          <a:xfrm>
            <a:off x="3897575" y="3504262"/>
            <a:ext cx="573206" cy="584775"/>
          </a:xfrm>
          <a:prstGeom prst="rect">
            <a:avLst/>
          </a:prstGeom>
          <a:noFill/>
        </p:spPr>
        <p:txBody>
          <a:bodyPr wrap="square" rtlCol="0">
            <a:spAutoFit/>
          </a:bodyPr>
          <a:lstStyle/>
          <a:p>
            <a:pPr algn="ctr"/>
            <a:r>
              <a:rPr lang="es-MX" sz="3200" i="1" dirty="0" smtClean="0"/>
              <a:t>x</a:t>
            </a:r>
            <a:endParaRPr lang="es-MX" sz="3200" i="1" dirty="0"/>
          </a:p>
        </p:txBody>
      </p:sp>
      <p:sp>
        <p:nvSpPr>
          <p:cNvPr id="34" name="TextBox 33"/>
          <p:cNvSpPr txBox="1"/>
          <p:nvPr/>
        </p:nvSpPr>
        <p:spPr>
          <a:xfrm>
            <a:off x="4686873" y="2234402"/>
            <a:ext cx="573206" cy="584775"/>
          </a:xfrm>
          <a:prstGeom prst="rect">
            <a:avLst/>
          </a:prstGeom>
          <a:noFill/>
        </p:spPr>
        <p:txBody>
          <a:bodyPr wrap="square" rtlCol="0">
            <a:spAutoFit/>
          </a:bodyPr>
          <a:lstStyle/>
          <a:p>
            <a:pPr algn="ctr"/>
            <a:r>
              <a:rPr lang="es-MX" sz="3200" i="1" dirty="0"/>
              <a:t>y</a:t>
            </a:r>
          </a:p>
        </p:txBody>
      </p:sp>
      <p:sp>
        <p:nvSpPr>
          <p:cNvPr id="35" name="TextBox 34"/>
          <p:cNvSpPr txBox="1"/>
          <p:nvPr/>
        </p:nvSpPr>
        <p:spPr>
          <a:xfrm rot="-3600000">
            <a:off x="3410954" y="1923378"/>
            <a:ext cx="573206" cy="584775"/>
          </a:xfrm>
          <a:prstGeom prst="rect">
            <a:avLst/>
          </a:prstGeom>
          <a:noFill/>
        </p:spPr>
        <p:txBody>
          <a:bodyPr wrap="square" rtlCol="0">
            <a:spAutoFit/>
          </a:bodyPr>
          <a:lstStyle/>
          <a:p>
            <a:pPr algn="ctr"/>
            <a:r>
              <a:rPr lang="es-MX" sz="3200" dirty="0" smtClean="0"/>
              <a:t>1</a:t>
            </a:r>
            <a:endParaRPr lang="es-MX" sz="3200" dirty="0"/>
          </a:p>
        </p:txBody>
      </p:sp>
      <p:sp>
        <p:nvSpPr>
          <p:cNvPr id="36" name="Oval 35"/>
          <p:cNvSpPr/>
          <p:nvPr/>
        </p:nvSpPr>
        <p:spPr>
          <a:xfrm flipH="1">
            <a:off x="3538760" y="3443540"/>
            <a:ext cx="125104" cy="12144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Left Brace 36"/>
          <p:cNvSpPr/>
          <p:nvPr/>
        </p:nvSpPr>
        <p:spPr>
          <a:xfrm rot="1860000">
            <a:off x="3963101" y="1354727"/>
            <a:ext cx="193948" cy="2170986"/>
          </a:xfrm>
          <a:prstGeom prst="leftBrace">
            <a:avLst>
              <a:gd name="adj1" fmla="val 68364"/>
              <a:gd name="adj2" fmla="val 4986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8" name="TextBox 37"/>
          <p:cNvSpPr txBox="1"/>
          <p:nvPr/>
        </p:nvSpPr>
        <p:spPr>
          <a:xfrm>
            <a:off x="7785100" y="1459825"/>
            <a:ext cx="2019300" cy="646331"/>
          </a:xfrm>
          <a:prstGeom prst="rect">
            <a:avLst/>
          </a:prstGeom>
          <a:noFill/>
        </p:spPr>
        <p:txBody>
          <a:bodyPr wrap="square" rtlCol="0">
            <a:spAutoFit/>
          </a:bodyPr>
          <a:lstStyle/>
          <a:p>
            <a:r>
              <a:rPr lang="es-MX" sz="3600" i="1" dirty="0" smtClean="0"/>
              <a:t>x</a:t>
            </a:r>
            <a:r>
              <a:rPr lang="es-MX" sz="3600" i="1" baseline="30000" dirty="0" smtClean="0"/>
              <a:t>2</a:t>
            </a:r>
            <a:r>
              <a:rPr lang="es-MX" sz="3600" i="1" dirty="0" smtClean="0"/>
              <a:t>+y</a:t>
            </a:r>
            <a:r>
              <a:rPr lang="es-MX" sz="3600" i="1" baseline="30000" dirty="0" smtClean="0"/>
              <a:t>2</a:t>
            </a:r>
            <a:r>
              <a:rPr lang="es-MX" sz="3600" i="1" dirty="0" smtClean="0"/>
              <a:t>=1</a:t>
            </a:r>
            <a:endParaRPr lang="es-MX" sz="3600" i="1" dirty="0"/>
          </a:p>
        </p:txBody>
      </p:sp>
      <p:sp>
        <p:nvSpPr>
          <p:cNvPr id="39" name="TextBox 38"/>
          <p:cNvSpPr txBox="1"/>
          <p:nvPr/>
        </p:nvSpPr>
        <p:spPr>
          <a:xfrm>
            <a:off x="7708900" y="2142454"/>
            <a:ext cx="2019300" cy="646331"/>
          </a:xfrm>
          <a:prstGeom prst="rect">
            <a:avLst/>
          </a:prstGeom>
          <a:noFill/>
        </p:spPr>
        <p:txBody>
          <a:bodyPr wrap="square" rtlCol="0">
            <a:spAutoFit/>
          </a:bodyPr>
          <a:lstStyle/>
          <a:p>
            <a:r>
              <a:rPr lang="es-MX" sz="3600" i="1" dirty="0" smtClean="0"/>
              <a:t>x</a:t>
            </a:r>
            <a:r>
              <a:rPr lang="es-MX" sz="3600" i="1" baseline="30000" dirty="0" smtClean="0"/>
              <a:t>2</a:t>
            </a:r>
            <a:r>
              <a:rPr lang="es-MX" sz="3600" i="1" dirty="0" smtClean="0"/>
              <a:t>+y</a:t>
            </a:r>
            <a:r>
              <a:rPr lang="es-MX" sz="3600" i="1" baseline="30000" dirty="0" smtClean="0"/>
              <a:t>2</a:t>
            </a:r>
            <a:r>
              <a:rPr lang="es-MX" sz="3600" i="1" dirty="0"/>
              <a:t>≤</a:t>
            </a:r>
            <a:r>
              <a:rPr lang="es-MX" sz="3600" i="1" dirty="0" smtClean="0"/>
              <a:t>1</a:t>
            </a:r>
            <a:endParaRPr lang="es-MX" sz="3600" i="1" dirty="0"/>
          </a:p>
        </p:txBody>
      </p:sp>
      <p:sp>
        <p:nvSpPr>
          <p:cNvPr id="40" name="TextBox 39"/>
          <p:cNvSpPr txBox="1"/>
          <p:nvPr/>
        </p:nvSpPr>
        <p:spPr>
          <a:xfrm>
            <a:off x="7594600" y="2781508"/>
            <a:ext cx="2019300" cy="646331"/>
          </a:xfrm>
          <a:prstGeom prst="rect">
            <a:avLst/>
          </a:prstGeom>
          <a:noFill/>
        </p:spPr>
        <p:txBody>
          <a:bodyPr wrap="square" rtlCol="0">
            <a:spAutoFit/>
          </a:bodyPr>
          <a:lstStyle/>
          <a:p>
            <a:r>
              <a:rPr lang="es-MX" sz="3600" i="1" dirty="0" smtClean="0"/>
              <a:t>x</a:t>
            </a:r>
            <a:r>
              <a:rPr lang="es-MX" sz="3600" i="1" baseline="30000" dirty="0" smtClean="0"/>
              <a:t>2</a:t>
            </a:r>
            <a:r>
              <a:rPr lang="es-MX" sz="3600" i="1" dirty="0" smtClean="0"/>
              <a:t>+y</a:t>
            </a:r>
            <a:r>
              <a:rPr lang="es-MX" sz="3600" i="1" baseline="30000" dirty="0" smtClean="0"/>
              <a:t>2</a:t>
            </a:r>
            <a:r>
              <a:rPr lang="es-MX" sz="3600" i="1" dirty="0" smtClean="0"/>
              <a:t>&gt;1</a:t>
            </a:r>
            <a:endParaRPr lang="es-MX" sz="3600" i="1" dirty="0"/>
          </a:p>
        </p:txBody>
      </p:sp>
      <p:sp>
        <p:nvSpPr>
          <p:cNvPr id="41" name="Oval 40"/>
          <p:cNvSpPr/>
          <p:nvPr/>
        </p:nvSpPr>
        <p:spPr>
          <a:xfrm flipH="1">
            <a:off x="2611660" y="2008440"/>
            <a:ext cx="125104" cy="12144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Oval 41"/>
          <p:cNvSpPr/>
          <p:nvPr/>
        </p:nvSpPr>
        <p:spPr>
          <a:xfrm flipH="1">
            <a:off x="6142260" y="2122740"/>
            <a:ext cx="125104" cy="121444"/>
          </a:xfrm>
          <a:prstGeom prst="ellipse">
            <a:avLst/>
          </a:prstGeom>
          <a:solidFill>
            <a:schemeClr val="accent4"/>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13193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Montecarlo </a:t>
            </a:r>
            <a:r>
              <a:rPr lang="es-MX" dirty="0" err="1" smtClean="0"/>
              <a:t>integration</a:t>
            </a:r>
            <a:endParaRPr lang="es-MX" dirty="0"/>
          </a:p>
        </p:txBody>
      </p:sp>
      <p:pic>
        <p:nvPicPr>
          <p:cNvPr id="5" name="Picture 4"/>
          <p:cNvPicPr>
            <a:picLocks noChangeAspect="1"/>
          </p:cNvPicPr>
          <p:nvPr/>
        </p:nvPicPr>
        <p:blipFill>
          <a:blip r:embed="rId2"/>
          <a:stretch>
            <a:fillRect/>
          </a:stretch>
        </p:blipFill>
        <p:spPr>
          <a:xfrm>
            <a:off x="555237" y="859809"/>
            <a:ext cx="4931163" cy="5609211"/>
          </a:xfrm>
          <a:prstGeom prst="rect">
            <a:avLst/>
          </a:prstGeom>
        </p:spPr>
      </p:pic>
      <p:sp>
        <p:nvSpPr>
          <p:cNvPr id="6" name="Oval 5"/>
          <p:cNvSpPr/>
          <p:nvPr/>
        </p:nvSpPr>
        <p:spPr>
          <a:xfrm>
            <a:off x="1637731" y="1542196"/>
            <a:ext cx="3207224" cy="3466531"/>
          </a:xfrm>
          <a:prstGeom prst="ellipse">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s-MX"/>
          </a:p>
        </p:txBody>
      </p:sp>
      <p:pic>
        <p:nvPicPr>
          <p:cNvPr id="10" name="Picture 9"/>
          <p:cNvPicPr>
            <a:picLocks noChangeAspect="1"/>
          </p:cNvPicPr>
          <p:nvPr/>
        </p:nvPicPr>
        <p:blipFill>
          <a:blip r:embed="rId3"/>
          <a:stretch>
            <a:fillRect/>
          </a:stretch>
        </p:blipFill>
        <p:spPr>
          <a:xfrm>
            <a:off x="5927449" y="1356643"/>
            <a:ext cx="875237" cy="963476"/>
          </a:xfrm>
          <a:prstGeom prst="rect">
            <a:avLst/>
          </a:prstGeom>
        </p:spPr>
      </p:pic>
      <p:pic>
        <p:nvPicPr>
          <p:cNvPr id="12" name="Picture 11"/>
          <p:cNvPicPr>
            <a:picLocks noChangeAspect="1"/>
          </p:cNvPicPr>
          <p:nvPr/>
        </p:nvPicPr>
        <p:blipFill>
          <a:blip r:embed="rId4"/>
          <a:stretch>
            <a:fillRect/>
          </a:stretch>
        </p:blipFill>
        <p:spPr>
          <a:xfrm>
            <a:off x="5927449" y="2552907"/>
            <a:ext cx="875237" cy="923459"/>
          </a:xfrm>
          <a:prstGeom prst="rect">
            <a:avLst/>
          </a:prstGeom>
        </p:spPr>
      </p:pic>
      <p:cxnSp>
        <p:nvCxnSpPr>
          <p:cNvPr id="239" name="Straight Connector 238"/>
          <p:cNvCxnSpPr/>
          <p:nvPr/>
        </p:nvCxnSpPr>
        <p:spPr>
          <a:xfrm>
            <a:off x="5927449" y="2450195"/>
            <a:ext cx="859809" cy="0"/>
          </a:xfrm>
          <a:prstGeom prst="line">
            <a:avLst/>
          </a:prstGeom>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6988485" y="1766121"/>
            <a:ext cx="1500422" cy="1107996"/>
          </a:xfrm>
          <a:prstGeom prst="rect">
            <a:avLst/>
          </a:prstGeom>
          <a:noFill/>
        </p:spPr>
        <p:txBody>
          <a:bodyPr wrap="square" rtlCol="0">
            <a:spAutoFit/>
          </a:bodyPr>
          <a:lstStyle/>
          <a:p>
            <a:r>
              <a:rPr lang="es-MX" dirty="0" smtClean="0"/>
              <a:t>X </a:t>
            </a:r>
            <a:r>
              <a:rPr lang="es-MX" sz="6600" dirty="0" smtClean="0"/>
              <a:t>4=</a:t>
            </a:r>
            <a:endParaRPr lang="es-MX" sz="6600" dirty="0"/>
          </a:p>
        </p:txBody>
      </p:sp>
      <p:sp>
        <p:nvSpPr>
          <p:cNvPr id="17" name="TextBox 16"/>
          <p:cNvSpPr txBox="1"/>
          <p:nvPr/>
        </p:nvSpPr>
        <p:spPr>
          <a:xfrm>
            <a:off x="6537278" y="5008727"/>
            <a:ext cx="4954137" cy="369332"/>
          </a:xfrm>
          <a:prstGeom prst="rect">
            <a:avLst/>
          </a:prstGeom>
          <a:noFill/>
        </p:spPr>
        <p:txBody>
          <a:bodyPr wrap="square" rtlCol="0">
            <a:spAutoFit/>
          </a:bodyPr>
          <a:lstStyle/>
          <a:p>
            <a:r>
              <a:rPr lang="es-MX" dirty="0" smtClean="0"/>
              <a:t>EJEMPLO GENERANDO 200 PUNTOS ALEATORIOS</a:t>
            </a:r>
            <a:endParaRPr lang="es-MX" dirty="0"/>
          </a:p>
        </p:txBody>
      </p:sp>
      <mc:AlternateContent xmlns:mc="http://schemas.openxmlformats.org/markup-compatibility/2006" xmlns:a14="http://schemas.microsoft.com/office/drawing/2010/main">
        <mc:Choice Requires="a14">
          <p:sp>
            <p:nvSpPr>
              <p:cNvPr id="18" name="TextBox 17"/>
              <p:cNvSpPr txBox="1"/>
              <p:nvPr/>
            </p:nvSpPr>
            <p:spPr>
              <a:xfrm>
                <a:off x="8084625" y="1588699"/>
                <a:ext cx="3517566" cy="13876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sz="4800" i="1" smtClean="0">
                              <a:latin typeface="Cambria Math" panose="02040503050406030204" pitchFamily="18" charset="0"/>
                            </a:rPr>
                          </m:ctrlPr>
                        </m:fPr>
                        <m:num>
                          <m:r>
                            <a:rPr lang="es-MX" sz="4800">
                              <a:latin typeface="Cambria Math" panose="02040503050406030204" pitchFamily="18" charset="0"/>
                            </a:rPr>
                            <m:t>160</m:t>
                          </m:r>
                        </m:num>
                        <m:den>
                          <m:r>
                            <a:rPr lang="es-MX" sz="4800" i="0">
                              <a:latin typeface="Cambria Math" panose="02040503050406030204" pitchFamily="18" charset="0"/>
                            </a:rPr>
                            <m:t>200</m:t>
                          </m:r>
                        </m:den>
                      </m:f>
                      <m:r>
                        <m:rPr>
                          <m:sty m:val="p"/>
                        </m:rPr>
                        <a:rPr lang="es-MX" sz="4800" b="0" i="0" smtClean="0">
                          <a:latin typeface="Cambria Math" panose="02040503050406030204" pitchFamily="18" charset="0"/>
                        </a:rPr>
                        <m:t>x</m:t>
                      </m:r>
                      <m:r>
                        <a:rPr lang="es-MX" sz="4800" i="0">
                          <a:latin typeface="Cambria Math" panose="02040503050406030204" pitchFamily="18" charset="0"/>
                        </a:rPr>
                        <m:t>4=3.2</m:t>
                      </m:r>
                    </m:oMath>
                  </m:oMathPara>
                </a14:m>
                <a:endParaRPr lang="es-MX" sz="4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8084625" y="1588699"/>
                <a:ext cx="3517566" cy="1387688"/>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39689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Montecarlo </a:t>
            </a:r>
            <a:r>
              <a:rPr lang="es-MX" dirty="0" err="1" smtClean="0"/>
              <a:t>integration</a:t>
            </a:r>
            <a:endParaRPr lang="es-MX" dirty="0"/>
          </a:p>
        </p:txBody>
      </p:sp>
      <p:sp>
        <p:nvSpPr>
          <p:cNvPr id="17" name="TextBox 16"/>
          <p:cNvSpPr txBox="1"/>
          <p:nvPr/>
        </p:nvSpPr>
        <p:spPr>
          <a:xfrm>
            <a:off x="6537278" y="5008727"/>
            <a:ext cx="4954137" cy="369332"/>
          </a:xfrm>
          <a:prstGeom prst="rect">
            <a:avLst/>
          </a:prstGeom>
          <a:noFill/>
        </p:spPr>
        <p:txBody>
          <a:bodyPr wrap="square" rtlCol="0">
            <a:spAutoFit/>
          </a:bodyPr>
          <a:lstStyle/>
          <a:p>
            <a:r>
              <a:rPr lang="es-MX" dirty="0" smtClean="0"/>
              <a:t>EJEMPLO GENERANDO 600 PUNTOS ALEATORIOS</a:t>
            </a:r>
            <a:endParaRPr lang="es-MX" dirty="0"/>
          </a:p>
        </p:txBody>
      </p:sp>
      <mc:AlternateContent xmlns:mc="http://schemas.openxmlformats.org/markup-compatibility/2006" xmlns:a14="http://schemas.microsoft.com/office/drawing/2010/main">
        <mc:Choice Requires="a14">
          <p:sp>
            <p:nvSpPr>
              <p:cNvPr id="18" name="TextBox 17"/>
              <p:cNvSpPr txBox="1"/>
              <p:nvPr/>
            </p:nvSpPr>
            <p:spPr>
              <a:xfrm>
                <a:off x="6051109" y="1602347"/>
                <a:ext cx="3729162" cy="1049133"/>
              </a:xfrm>
              <a:prstGeom prst="rect">
                <a:avLst/>
              </a:prstGeom>
              <a:noFill/>
            </p:spPr>
            <p:txBody>
              <a:bodyPr wrap="none" lIns="0" tIns="0" rIns="0" bIns="0" rtlCol="0">
                <a:spAutoFit/>
              </a:bodyPr>
              <a:lstStyle/>
              <a:p>
                <a14:m>
                  <m:oMath xmlns:m="http://schemas.openxmlformats.org/officeDocument/2006/math">
                    <m:f>
                      <m:fPr>
                        <m:ctrlPr>
                          <a:rPr lang="es-MX" sz="4800" i="1" smtClean="0">
                            <a:latin typeface="Cambria Math" panose="02040503050406030204" pitchFamily="18" charset="0"/>
                          </a:rPr>
                        </m:ctrlPr>
                      </m:fPr>
                      <m:num>
                        <m:r>
                          <a:rPr lang="es-MX" sz="4800" b="0" i="0" smtClean="0">
                            <a:latin typeface="Cambria Math" panose="02040503050406030204" pitchFamily="18" charset="0"/>
                          </a:rPr>
                          <m:t>470</m:t>
                        </m:r>
                      </m:num>
                      <m:den>
                        <m:r>
                          <a:rPr lang="es-MX" sz="4800" b="0" i="0" smtClean="0">
                            <a:latin typeface="Cambria Math" panose="02040503050406030204" pitchFamily="18" charset="0"/>
                          </a:rPr>
                          <m:t>6</m:t>
                        </m:r>
                        <m:r>
                          <a:rPr lang="es-MX" sz="4800" i="0">
                            <a:latin typeface="Cambria Math" panose="02040503050406030204" pitchFamily="18" charset="0"/>
                          </a:rPr>
                          <m:t>00</m:t>
                        </m:r>
                      </m:den>
                    </m:f>
                    <m:r>
                      <m:rPr>
                        <m:sty m:val="p"/>
                      </m:rPr>
                      <a:rPr lang="es-MX" sz="4800" b="0" i="0" smtClean="0">
                        <a:latin typeface="Cambria Math" panose="02040503050406030204" pitchFamily="18" charset="0"/>
                      </a:rPr>
                      <m:t>x</m:t>
                    </m:r>
                    <m:r>
                      <a:rPr lang="es-MX" sz="4800" i="0">
                        <a:latin typeface="Cambria Math" panose="02040503050406030204" pitchFamily="18" charset="0"/>
                      </a:rPr>
                      <m:t>4=3.</m:t>
                    </m:r>
                  </m:oMath>
                </a14:m>
                <a:r>
                  <a:rPr lang="es-MX" sz="4800" dirty="0" smtClean="0"/>
                  <a:t>133</a:t>
                </a:r>
                <a:endParaRPr lang="es-MX" sz="4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051109" y="1602347"/>
                <a:ext cx="3729162" cy="1049133"/>
              </a:xfrm>
              <a:prstGeom prst="rect">
                <a:avLst/>
              </a:prstGeom>
              <a:blipFill>
                <a:blip r:embed="rId2"/>
                <a:stretch>
                  <a:fillRect l="-164" t="-2907" r="-9002" b="-19767"/>
                </a:stretch>
              </a:blipFill>
            </p:spPr>
            <p:txBody>
              <a:bodyPr/>
              <a:lstStyle/>
              <a:p>
                <a:r>
                  <a:rPr lang="es-MX">
                    <a:noFill/>
                  </a:rPr>
                  <a:t> </a:t>
                </a:r>
              </a:p>
            </p:txBody>
          </p:sp>
        </mc:Fallback>
      </mc:AlternateContent>
      <p:pic>
        <p:nvPicPr>
          <p:cNvPr id="4" name="Picture 3"/>
          <p:cNvPicPr>
            <a:picLocks noChangeAspect="1"/>
          </p:cNvPicPr>
          <p:nvPr/>
        </p:nvPicPr>
        <p:blipFill>
          <a:blip r:embed="rId3"/>
          <a:stretch>
            <a:fillRect/>
          </a:stretch>
        </p:blipFill>
        <p:spPr>
          <a:xfrm>
            <a:off x="436676" y="1231054"/>
            <a:ext cx="4681186" cy="4473710"/>
          </a:xfrm>
          <a:prstGeom prst="rect">
            <a:avLst/>
          </a:prstGeom>
        </p:spPr>
      </p:pic>
    </p:spTree>
    <p:extLst>
      <p:ext uri="{BB962C8B-B14F-4D97-AF65-F5344CB8AC3E}">
        <p14:creationId xmlns:p14="http://schemas.microsoft.com/office/powerpoint/2010/main" val="3755856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Montecarlo </a:t>
            </a:r>
            <a:r>
              <a:rPr lang="es-MX" dirty="0" err="1" smtClean="0"/>
              <a:t>integration</a:t>
            </a:r>
            <a:endParaRPr lang="es-MX" dirty="0"/>
          </a:p>
        </p:txBody>
      </p:sp>
      <p:sp>
        <p:nvSpPr>
          <p:cNvPr id="17" name="TextBox 16"/>
          <p:cNvSpPr txBox="1"/>
          <p:nvPr/>
        </p:nvSpPr>
        <p:spPr>
          <a:xfrm>
            <a:off x="6537278" y="5008727"/>
            <a:ext cx="4954137" cy="646331"/>
          </a:xfrm>
          <a:prstGeom prst="rect">
            <a:avLst/>
          </a:prstGeom>
          <a:noFill/>
        </p:spPr>
        <p:txBody>
          <a:bodyPr wrap="square" rtlCol="0">
            <a:spAutoFit/>
          </a:bodyPr>
          <a:lstStyle/>
          <a:p>
            <a:r>
              <a:rPr lang="es-MX" dirty="0" smtClean="0"/>
              <a:t>EJEMPLO GENERANDO 10,000 PUNTOS ALEATORIOS</a:t>
            </a:r>
            <a:endParaRPr lang="es-MX" dirty="0"/>
          </a:p>
        </p:txBody>
      </p:sp>
      <mc:AlternateContent xmlns:mc="http://schemas.openxmlformats.org/markup-compatibility/2006" xmlns:a14="http://schemas.microsoft.com/office/drawing/2010/main">
        <mc:Choice Requires="a14">
          <p:sp>
            <p:nvSpPr>
              <p:cNvPr id="18" name="TextBox 17"/>
              <p:cNvSpPr txBox="1"/>
              <p:nvPr/>
            </p:nvSpPr>
            <p:spPr>
              <a:xfrm>
                <a:off x="6537278" y="1735479"/>
                <a:ext cx="4883325" cy="13876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sz="4800" i="1" smtClean="0">
                              <a:latin typeface="Cambria Math" panose="02040503050406030204" pitchFamily="18" charset="0"/>
                            </a:rPr>
                          </m:ctrlPr>
                        </m:fPr>
                        <m:num>
                          <m:r>
                            <a:rPr lang="es-MX" sz="4800" b="0" i="1" smtClean="0">
                              <a:latin typeface="Cambria Math" panose="02040503050406030204" pitchFamily="18" charset="0"/>
                            </a:rPr>
                            <m:t>7820</m:t>
                          </m:r>
                        </m:num>
                        <m:den>
                          <m:r>
                            <a:rPr lang="es-MX" sz="4800" b="0" i="0" smtClean="0">
                              <a:latin typeface="Cambria Math" panose="02040503050406030204" pitchFamily="18" charset="0"/>
                            </a:rPr>
                            <m:t>100</m:t>
                          </m:r>
                          <m:r>
                            <a:rPr lang="es-MX" sz="4800" i="0">
                              <a:latin typeface="Cambria Math" panose="02040503050406030204" pitchFamily="18" charset="0"/>
                            </a:rPr>
                            <m:t>00</m:t>
                          </m:r>
                        </m:den>
                      </m:f>
                      <m:r>
                        <m:rPr>
                          <m:sty m:val="p"/>
                        </m:rPr>
                        <a:rPr lang="es-MX" sz="4800" b="0" i="0" smtClean="0">
                          <a:latin typeface="Cambria Math" panose="02040503050406030204" pitchFamily="18" charset="0"/>
                        </a:rPr>
                        <m:t>x</m:t>
                      </m:r>
                      <m:r>
                        <a:rPr lang="es-MX" sz="4800" i="0">
                          <a:latin typeface="Cambria Math" panose="02040503050406030204" pitchFamily="18" charset="0"/>
                        </a:rPr>
                        <m:t>4=3.</m:t>
                      </m:r>
                      <m:r>
                        <a:rPr lang="es-MX" sz="4800" b="0" i="0" smtClean="0">
                          <a:latin typeface="Cambria Math" panose="02040503050406030204" pitchFamily="18" charset="0"/>
                        </a:rPr>
                        <m:t>128</m:t>
                      </m:r>
                    </m:oMath>
                  </m:oMathPara>
                </a14:m>
                <a:endParaRPr lang="es-MX" sz="4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537278" y="1735479"/>
                <a:ext cx="4883325" cy="1387688"/>
              </a:xfrm>
              <a:prstGeom prst="rect">
                <a:avLst/>
              </a:prstGeom>
              <a:blipFill>
                <a:blip r:embed="rId2"/>
                <a:stretch>
                  <a:fillRect/>
                </a:stretch>
              </a:blipFill>
            </p:spPr>
            <p:txBody>
              <a:bodyPr/>
              <a:lstStyle/>
              <a:p>
                <a:r>
                  <a:rPr lang="es-MX">
                    <a:noFill/>
                  </a:rPr>
                  <a:t> </a:t>
                </a:r>
              </a:p>
            </p:txBody>
          </p:sp>
        </mc:Fallback>
      </mc:AlternateContent>
      <p:pic>
        <p:nvPicPr>
          <p:cNvPr id="4" name="Picture 3"/>
          <p:cNvPicPr>
            <a:picLocks noChangeAspect="1"/>
          </p:cNvPicPr>
          <p:nvPr/>
        </p:nvPicPr>
        <p:blipFill>
          <a:blip r:embed="rId3"/>
          <a:stretch>
            <a:fillRect/>
          </a:stretch>
        </p:blipFill>
        <p:spPr>
          <a:xfrm>
            <a:off x="582532" y="1162883"/>
            <a:ext cx="5026698" cy="5026698"/>
          </a:xfrm>
          <a:prstGeom prst="rect">
            <a:avLst/>
          </a:prstGeom>
        </p:spPr>
      </p:pic>
    </p:spTree>
    <p:extLst>
      <p:ext uri="{BB962C8B-B14F-4D97-AF65-F5344CB8AC3E}">
        <p14:creationId xmlns:p14="http://schemas.microsoft.com/office/powerpoint/2010/main" val="1487472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s-MX" dirty="0" err="1" smtClean="0"/>
              <a:t>Numerical</a:t>
            </a:r>
            <a:r>
              <a:rPr lang="es-MX" dirty="0" smtClean="0"/>
              <a:t> </a:t>
            </a:r>
            <a:r>
              <a:rPr lang="es-MX" dirty="0" err="1" smtClean="0"/>
              <a:t>methods</a:t>
            </a:r>
            <a:r>
              <a:rPr lang="es-MX" dirty="0" smtClean="0"/>
              <a:t> </a:t>
            </a:r>
            <a:r>
              <a:rPr lang="es-MX" dirty="0" err="1" smtClean="0"/>
              <a:t>for</a:t>
            </a:r>
            <a:r>
              <a:rPr lang="es-MX" dirty="0" smtClean="0"/>
              <a:t> </a:t>
            </a:r>
            <a:r>
              <a:rPr lang="es-MX" dirty="0" err="1" smtClean="0"/>
              <a:t>derivatives</a:t>
            </a:r>
            <a:endParaRPr lang="es-MX" dirty="0"/>
          </a:p>
        </p:txBody>
      </p:sp>
    </p:spTree>
    <p:extLst>
      <p:ext uri="{BB962C8B-B14F-4D97-AF65-F5344CB8AC3E}">
        <p14:creationId xmlns:p14="http://schemas.microsoft.com/office/powerpoint/2010/main" val="2904978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err="1" smtClean="0"/>
              <a:t>Derivatives</a:t>
            </a:r>
            <a:endParaRPr lang="es-MX" dirty="0"/>
          </a:p>
        </p:txBody>
      </p:sp>
      <p:sp>
        <p:nvSpPr>
          <p:cNvPr id="5" name="Content Placeholder 4"/>
          <p:cNvSpPr>
            <a:spLocks noGrp="1"/>
          </p:cNvSpPr>
          <p:nvPr>
            <p:ph sz="quarter" idx="10"/>
          </p:nvPr>
        </p:nvSpPr>
        <p:spPr/>
        <p:txBody>
          <a:bodyPr>
            <a:normAutofit/>
          </a:bodyPr>
          <a:lstStyle/>
          <a:p>
            <a:r>
              <a:rPr lang="en-US" sz="2400" dirty="0"/>
              <a:t>The derivative is the exact rate at which one quantity changes with respect to another. In calculus we have learnt that when </a:t>
            </a:r>
            <a:r>
              <a:rPr lang="en-US" sz="2400" b="1" i="1" dirty="0"/>
              <a:t>y </a:t>
            </a:r>
            <a:r>
              <a:rPr lang="en-US" sz="2400" dirty="0"/>
              <a:t>is the function of </a:t>
            </a:r>
            <a:r>
              <a:rPr lang="en-US" sz="2400" b="1" i="1" dirty="0"/>
              <a:t>x</a:t>
            </a:r>
            <a:r>
              <a:rPr lang="en-US" sz="2400" dirty="0"/>
              <a:t> , the derivative of </a:t>
            </a:r>
            <a:r>
              <a:rPr lang="en-US" sz="2400" b="1" i="1" dirty="0"/>
              <a:t>y</a:t>
            </a:r>
            <a:r>
              <a:rPr lang="en-US" sz="2400" dirty="0"/>
              <a:t> with respect to </a:t>
            </a:r>
            <a:r>
              <a:rPr lang="en-US" sz="2400" b="1" i="1" dirty="0"/>
              <a:t>x</a:t>
            </a:r>
            <a:r>
              <a:rPr lang="en-US" sz="2400" dirty="0"/>
              <a:t>  </a:t>
            </a:r>
            <a:r>
              <a:rPr lang="en-US" sz="2400" dirty="0" err="1"/>
              <a:t>i.e</a:t>
            </a:r>
            <a:r>
              <a:rPr lang="en-US" sz="2400" dirty="0"/>
              <a:t> </a:t>
            </a:r>
            <a:r>
              <a:rPr lang="en-US" sz="2400" b="1" i="1" dirty="0" err="1"/>
              <a:t>dy</a:t>
            </a:r>
            <a:r>
              <a:rPr lang="en-US" sz="2400" b="1" i="1" dirty="0"/>
              <a:t>/dx</a:t>
            </a:r>
            <a:r>
              <a:rPr lang="en-US" sz="2400" dirty="0"/>
              <a:t> measures rate of change in </a:t>
            </a:r>
            <a:r>
              <a:rPr lang="en-US" sz="2400" b="1" i="1" dirty="0"/>
              <a:t>y</a:t>
            </a:r>
            <a:r>
              <a:rPr lang="en-US" sz="2400" dirty="0"/>
              <a:t> with respect to </a:t>
            </a:r>
            <a:r>
              <a:rPr lang="en-US" sz="2400" b="1" i="1" dirty="0"/>
              <a:t>x</a:t>
            </a:r>
            <a:r>
              <a:rPr lang="en-US" sz="2400" dirty="0"/>
              <a:t> </a:t>
            </a:r>
            <a:r>
              <a:rPr lang="en-US" sz="2400" dirty="0" smtClean="0"/>
              <a:t>.</a:t>
            </a:r>
          </a:p>
          <a:p>
            <a:r>
              <a:rPr lang="en-US" sz="2400" dirty="0" smtClean="0"/>
              <a:t>Geometrically  </a:t>
            </a:r>
            <a:r>
              <a:rPr lang="en-US" sz="2400" dirty="0"/>
              <a:t>, the derivatives is the </a:t>
            </a:r>
            <a:r>
              <a:rPr lang="en-US" sz="2400" b="1" i="1" dirty="0"/>
              <a:t>slope</a:t>
            </a:r>
            <a:r>
              <a:rPr lang="en-US" sz="2400" dirty="0"/>
              <a:t> of curve at a point on the curve . The derivative is often called as the “instantaneous” rate of change. </a:t>
            </a:r>
            <a:endParaRPr lang="en-US" sz="2400" dirty="0" smtClean="0"/>
          </a:p>
          <a:p>
            <a:r>
              <a:rPr lang="en-US" sz="2400" dirty="0" smtClean="0"/>
              <a:t>The </a:t>
            </a:r>
            <a:r>
              <a:rPr lang="en-US" sz="2400" dirty="0"/>
              <a:t>derivative of a function represents an infinitely small change the function with respect to one of its variation. </a:t>
            </a:r>
            <a:endParaRPr lang="en-US" sz="2400" dirty="0" smtClean="0"/>
          </a:p>
          <a:p>
            <a:r>
              <a:rPr lang="en-US" sz="2400" dirty="0" smtClean="0"/>
              <a:t>The </a:t>
            </a:r>
            <a:r>
              <a:rPr lang="en-US" sz="2400" dirty="0"/>
              <a:t>process of finding the derivatives is called </a:t>
            </a:r>
            <a:r>
              <a:rPr lang="en-US" sz="2400" dirty="0" smtClean="0"/>
              <a:t>as </a:t>
            </a:r>
            <a:r>
              <a:rPr lang="en-US" sz="2400" b="1" i="1" dirty="0" smtClean="0"/>
              <a:t>differentiation</a:t>
            </a:r>
            <a:r>
              <a:rPr lang="en-US" sz="2400" dirty="0" smtClean="0"/>
              <a:t>.</a:t>
            </a:r>
            <a:endParaRPr lang="es-MX" sz="2400" dirty="0"/>
          </a:p>
        </p:txBody>
      </p:sp>
    </p:spTree>
    <p:extLst>
      <p:ext uri="{BB962C8B-B14F-4D97-AF65-F5344CB8AC3E}">
        <p14:creationId xmlns:p14="http://schemas.microsoft.com/office/powerpoint/2010/main" val="261714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Applications</a:t>
            </a:r>
            <a:endParaRPr lang="es-MX" dirty="0"/>
          </a:p>
        </p:txBody>
      </p:sp>
      <p:sp>
        <p:nvSpPr>
          <p:cNvPr id="3" name="Content Placeholder 2"/>
          <p:cNvSpPr>
            <a:spLocks noGrp="1"/>
          </p:cNvSpPr>
          <p:nvPr>
            <p:ph sz="quarter" idx="10"/>
          </p:nvPr>
        </p:nvSpPr>
        <p:spPr/>
        <p:txBody>
          <a:bodyPr/>
          <a:lstStyle/>
          <a:p>
            <a:r>
              <a:rPr lang="es-MX" dirty="0" smtClean="0"/>
              <a:t>Business</a:t>
            </a:r>
          </a:p>
          <a:p>
            <a:pPr lvl="1"/>
            <a:r>
              <a:rPr lang="en-US" dirty="0"/>
              <a:t>Companies, both in-and-out of the financial industry have begun to use derivatives a method of speculating and generating income. </a:t>
            </a:r>
            <a:endParaRPr lang="es-MX" dirty="0" smtClean="0"/>
          </a:p>
          <a:p>
            <a:r>
              <a:rPr lang="es-MX" dirty="0" err="1" smtClean="0"/>
              <a:t>Physics</a:t>
            </a:r>
            <a:endParaRPr lang="es-MX" dirty="0" smtClean="0"/>
          </a:p>
          <a:p>
            <a:pPr lvl="1"/>
            <a:r>
              <a:rPr lang="es-MX" dirty="0" err="1" smtClean="0"/>
              <a:t>Velocity</a:t>
            </a:r>
            <a:r>
              <a:rPr lang="es-MX" dirty="0" smtClean="0"/>
              <a:t>, </a:t>
            </a:r>
            <a:r>
              <a:rPr lang="es-MX" dirty="0" err="1" smtClean="0"/>
              <a:t>acceleration</a:t>
            </a:r>
            <a:r>
              <a:rPr lang="es-MX" dirty="0" smtClean="0"/>
              <a:t>, </a:t>
            </a:r>
            <a:r>
              <a:rPr lang="es-MX" dirty="0" err="1" smtClean="0"/>
              <a:t>momentum</a:t>
            </a:r>
            <a:endParaRPr lang="es-MX" dirty="0" smtClean="0"/>
          </a:p>
          <a:p>
            <a:r>
              <a:rPr lang="es-MX" dirty="0" err="1" smtClean="0"/>
              <a:t>Chemistry</a:t>
            </a:r>
            <a:endParaRPr lang="es-MX" dirty="0" smtClean="0"/>
          </a:p>
          <a:p>
            <a:pPr lvl="1"/>
            <a:r>
              <a:rPr lang="en-US" dirty="0" smtClean="0"/>
              <a:t>To find </a:t>
            </a:r>
            <a:r>
              <a:rPr lang="en-US" dirty="0"/>
              <a:t>the concentration of an element in a product.</a:t>
            </a:r>
            <a:endParaRPr lang="es-MX" dirty="0" smtClean="0"/>
          </a:p>
          <a:p>
            <a:r>
              <a:rPr lang="es-MX" dirty="0" err="1" smtClean="0"/>
              <a:t>Biology</a:t>
            </a:r>
            <a:endParaRPr lang="es-MX" dirty="0" smtClean="0"/>
          </a:p>
          <a:p>
            <a:pPr lvl="1"/>
            <a:r>
              <a:rPr lang="en-US" dirty="0" smtClean="0"/>
              <a:t>To model </a:t>
            </a:r>
            <a:r>
              <a:rPr lang="en-US" dirty="0"/>
              <a:t>population growth, ecosystems, spread of diseases and various phenomena</a:t>
            </a:r>
            <a:r>
              <a:rPr lang="en-US" dirty="0" smtClean="0"/>
              <a:t>.</a:t>
            </a:r>
            <a:endParaRPr lang="es-MX" dirty="0" smtClean="0"/>
          </a:p>
        </p:txBody>
      </p:sp>
    </p:spTree>
    <p:extLst>
      <p:ext uri="{BB962C8B-B14F-4D97-AF65-F5344CB8AC3E}">
        <p14:creationId xmlns:p14="http://schemas.microsoft.com/office/powerpoint/2010/main" val="645251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748342" y="1378424"/>
                <a:ext cx="8313772" cy="4882011"/>
              </a:xfrm>
            </p:spPr>
            <p:txBody>
              <a:bodyPr>
                <a:normAutofit/>
              </a:bodyPr>
              <a:lstStyle/>
              <a:p>
                <a:r>
                  <a:rPr lang="en-US" dirty="0" smtClean="0"/>
                  <a:t>We consider the problem of solving ordinary differential equations with initial condition (IVP). Thus</a:t>
                </a:r>
              </a:p>
              <a:p>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𝑓</m:t>
                      </m:r>
                      <m:d>
                        <m:dPr>
                          <m:ctrlPr>
                            <a:rPr lang="es-MX"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𝑦</m:t>
                          </m:r>
                        </m:e>
                      </m:d>
                    </m:oMath>
                  </m:oMathPara>
                </a14:m>
                <a:endParaRPr lang="es-MX"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s-MX"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oMath>
                  </m:oMathPara>
                </a14:m>
                <a:endParaRPr lang="es-MX" dirty="0" smtClean="0"/>
              </a:p>
              <a:p>
                <a:pPr marL="0" indent="0">
                  <a:buNone/>
                </a:pPr>
                <a:endParaRPr lang="en-US" dirty="0" smtClean="0"/>
              </a:p>
              <a:p>
                <a:r>
                  <a:rPr lang="en-US" dirty="0" smtClean="0"/>
                  <a:t>We </a:t>
                </a:r>
                <a:r>
                  <a:rPr lang="en-US" dirty="0"/>
                  <a:t>wish to find the value of the variable y at a given point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dirty="0"/>
                  <a:t>. </a:t>
                </a:r>
                <a:endParaRPr lang="es-MX" dirty="0"/>
              </a:p>
              <a:p>
                <a:r>
                  <a:rPr lang="en-US" dirty="0"/>
                  <a:t>Let us start by remembering the Taylor series:</a:t>
                </a:r>
                <a:endParaRPr lang="es-MX" dirty="0"/>
              </a:p>
              <a:p>
                <a:pPr marL="0" indent="0">
                  <a:buNone/>
                </a:pPr>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748342" y="1378424"/>
                <a:ext cx="8313772" cy="4882011"/>
              </a:xfrm>
              <a:blipFill>
                <a:blip r:embed="rId2"/>
                <a:stretch>
                  <a:fillRect l="-1320" t="-1998" r="-1100"/>
                </a:stretch>
              </a:blipFill>
            </p:spPr>
            <p:txBody>
              <a:bodyPr/>
              <a:lstStyle/>
              <a:p>
                <a:r>
                  <a:rPr lang="es-MX">
                    <a:noFill/>
                  </a:rPr>
                  <a:t> </a:t>
                </a:r>
              </a:p>
            </p:txBody>
          </p:sp>
        </mc:Fallback>
      </mc:AlternateContent>
      <p:sp>
        <p:nvSpPr>
          <p:cNvPr id="4" name="Rectangle 3"/>
          <p:cNvSpPr/>
          <p:nvPr/>
        </p:nvSpPr>
        <p:spPr>
          <a:xfrm>
            <a:off x="9062114" y="1378424"/>
            <a:ext cx="2879677" cy="2554545"/>
          </a:xfrm>
          <a:prstGeom prst="rect">
            <a:avLst/>
          </a:prstGeom>
          <a:solidFill>
            <a:schemeClr val="accent4">
              <a:lumMod val="40000"/>
              <a:lumOff val="60000"/>
            </a:schemeClr>
          </a:solidFill>
          <a:ln>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endParaRPr lang="en-US" sz="1600" dirty="0" smtClean="0"/>
          </a:p>
          <a:p>
            <a:pPr algn="ctr"/>
            <a:endParaRPr lang="en-US" sz="1600" dirty="0"/>
          </a:p>
          <a:p>
            <a:pPr algn="ctr"/>
            <a:r>
              <a:rPr lang="en-US" sz="1600" dirty="0" smtClean="0"/>
              <a:t>In </a:t>
            </a:r>
            <a:r>
              <a:rPr lang="en-US" sz="1600" dirty="0"/>
              <a:t>the field of differential equations, an </a:t>
            </a:r>
            <a:r>
              <a:rPr lang="en-US" sz="1600" b="1" dirty="0"/>
              <a:t>initial value problem</a:t>
            </a:r>
            <a:r>
              <a:rPr lang="en-US" sz="1600" dirty="0"/>
              <a:t> </a:t>
            </a:r>
            <a:r>
              <a:rPr lang="en-US" sz="1600" dirty="0" smtClean="0"/>
              <a:t>is </a:t>
            </a:r>
            <a:r>
              <a:rPr lang="en-US" sz="1600" dirty="0"/>
              <a:t>an ordinary differential equation together with a specified value, called the initial condition, of the unknown function at a given point in the domain of the solution</a:t>
            </a:r>
            <a:endParaRPr lang="es-MX" sz="1600" dirty="0"/>
          </a:p>
        </p:txBody>
      </p:sp>
      <p:pic>
        <p:nvPicPr>
          <p:cNvPr id="5" name="Picture 4"/>
          <p:cNvPicPr>
            <a:picLocks noChangeAspect="1"/>
          </p:cNvPicPr>
          <p:nvPr/>
        </p:nvPicPr>
        <p:blipFill>
          <a:blip r:embed="rId3"/>
          <a:stretch>
            <a:fillRect/>
          </a:stretch>
        </p:blipFill>
        <p:spPr>
          <a:xfrm>
            <a:off x="10254940" y="1131242"/>
            <a:ext cx="755768" cy="755768"/>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8094327" y="4832659"/>
                <a:ext cx="3847464" cy="1095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𝑇</m:t>
                      </m:r>
                      <m:d>
                        <m:dPr>
                          <m:begChr m:val="["/>
                          <m:endChr m:val="]"/>
                          <m:ctrlPr>
                            <a:rPr lang="es-MX" i="1">
                              <a:latin typeface="Cambria Math" panose="02040503050406030204" pitchFamily="18" charset="0"/>
                            </a:rPr>
                          </m:ctrlPr>
                        </m:dPr>
                        <m:e>
                          <m:r>
                            <a:rPr lang="es-MX" i="1">
                              <a:latin typeface="Cambria Math" panose="02040503050406030204" pitchFamily="18" charset="0"/>
                            </a:rPr>
                            <m:t>𝑓</m:t>
                          </m:r>
                          <m:d>
                            <m:dPr>
                              <m:ctrlPr>
                                <a:rPr lang="es-MX" i="1">
                                  <a:latin typeface="Cambria Math" panose="02040503050406030204" pitchFamily="18" charset="0"/>
                                </a:rPr>
                              </m:ctrlPr>
                            </m:dPr>
                            <m:e>
                              <m:r>
                                <a:rPr lang="es-MX" i="1">
                                  <a:latin typeface="Cambria Math" panose="02040503050406030204" pitchFamily="18" charset="0"/>
                                </a:rPr>
                                <m:t>𝑥</m:t>
                              </m:r>
                            </m:e>
                          </m:d>
                          <m:r>
                            <a:rPr lang="es-MX">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a:latin typeface="Cambria Math" panose="02040503050406030204" pitchFamily="18" charset="0"/>
                                </a:rPr>
                                <m:t>0</m:t>
                              </m:r>
                            </m:sub>
                          </m:sSub>
                        </m:e>
                      </m:d>
                      <m:r>
                        <a:rPr lang="es-MX">
                          <a:latin typeface="Cambria Math" panose="02040503050406030204" pitchFamily="18" charset="0"/>
                        </a:rPr>
                        <m:t>=</m:t>
                      </m:r>
                      <m:nary>
                        <m:naryPr>
                          <m:chr m:val="∑"/>
                          <m:limLoc m:val="undOvr"/>
                          <m:grow m:val="on"/>
                          <m:ctrlPr>
                            <a:rPr lang="es-MX" i="1">
                              <a:latin typeface="Cambria Math" panose="02040503050406030204" pitchFamily="18" charset="0"/>
                            </a:rPr>
                          </m:ctrlPr>
                        </m:naryPr>
                        <m:sub>
                          <m:r>
                            <a:rPr lang="es-MX" i="1">
                              <a:latin typeface="Cambria Math" panose="02040503050406030204" pitchFamily="18" charset="0"/>
                            </a:rPr>
                            <m:t>𝑖</m:t>
                          </m:r>
                          <m:r>
                            <a:rPr lang="es-MX">
                              <a:latin typeface="Cambria Math" panose="02040503050406030204" pitchFamily="18" charset="0"/>
                            </a:rPr>
                            <m:t>=0</m:t>
                          </m:r>
                        </m:sub>
                        <m:sup>
                          <m:r>
                            <m:rPr>
                              <m:nor/>
                            </m:rPr>
                            <a:rPr lang="es-MX"/>
                            <m:t>∞</m:t>
                          </m:r>
                        </m:sup>
                        <m:e>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𝑓</m:t>
                                  </m:r>
                                </m:e>
                                <m:sup>
                                  <m:d>
                                    <m:dPr>
                                      <m:ctrlPr>
                                        <a:rPr lang="es-MX" i="1">
                                          <a:latin typeface="Cambria Math" panose="02040503050406030204" pitchFamily="18" charset="0"/>
                                        </a:rPr>
                                      </m:ctrlPr>
                                    </m:dPr>
                                    <m:e>
                                      <m:r>
                                        <a:rPr lang="es-MX" i="1">
                                          <a:latin typeface="Cambria Math" panose="02040503050406030204" pitchFamily="18" charset="0"/>
                                        </a:rPr>
                                        <m:t>𝑖</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a:latin typeface="Cambria Math" panose="02040503050406030204" pitchFamily="18" charset="0"/>
                                        </a:rPr>
                                        <m:t>0</m:t>
                                      </m:r>
                                    </m:sub>
                                  </m:sSub>
                                </m:e>
                              </m:d>
                            </m:num>
                            <m:den>
                              <m:r>
                                <a:rPr lang="es-MX" i="1">
                                  <a:latin typeface="Cambria Math" panose="02040503050406030204" pitchFamily="18" charset="0"/>
                                </a:rPr>
                                <m:t>𝑖</m:t>
                              </m:r>
                              <m:r>
                                <a:rPr lang="es-MX">
                                  <a:latin typeface="Cambria Math" panose="02040503050406030204" pitchFamily="18" charset="0"/>
                                </a:rPr>
                                <m:t>!</m:t>
                              </m:r>
                            </m:den>
                          </m:f>
                          <m:sSup>
                            <m:sSupPr>
                              <m:ctrlPr>
                                <a:rPr lang="es-MX" i="1">
                                  <a:latin typeface="Cambria Math" panose="02040503050406030204" pitchFamily="18" charset="0"/>
                                </a:rPr>
                              </m:ctrlPr>
                            </m:sSupPr>
                            <m:e>
                              <m:d>
                                <m:dPr>
                                  <m:ctrlPr>
                                    <a:rPr lang="es-MX" i="1">
                                      <a:latin typeface="Cambria Math" panose="02040503050406030204" pitchFamily="18" charset="0"/>
                                    </a:rPr>
                                  </m:ctrlPr>
                                </m:dPr>
                                <m:e>
                                  <m:r>
                                    <a:rPr lang="es-MX" i="1">
                                      <a:latin typeface="Cambria Math" panose="02040503050406030204" pitchFamily="18" charset="0"/>
                                    </a:rPr>
                                    <m:t>𝑥</m:t>
                                  </m:r>
                                  <m:r>
                                    <a:rPr lang="es-MX">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a:latin typeface="Cambria Math" panose="02040503050406030204" pitchFamily="18" charset="0"/>
                                        </a:rPr>
                                        <m:t>0</m:t>
                                      </m:r>
                                    </m:sub>
                                  </m:sSub>
                                </m:e>
                              </m:d>
                            </m:e>
                            <m:sup>
                              <m:r>
                                <a:rPr lang="es-MX" i="1">
                                  <a:latin typeface="Cambria Math" panose="02040503050406030204" pitchFamily="18" charset="0"/>
                                </a:rPr>
                                <m:t>𝑖</m:t>
                              </m:r>
                            </m:sup>
                          </m:sSup>
                        </m:e>
                      </m:nary>
                    </m:oMath>
                  </m:oMathPara>
                </a14:m>
                <a:endParaRPr lang="es-MX" dirty="0"/>
              </a:p>
            </p:txBody>
          </p:sp>
        </mc:Choice>
        <mc:Fallback xmlns="">
          <p:sp>
            <p:nvSpPr>
              <p:cNvPr id="9" name="Rectangle 8"/>
              <p:cNvSpPr>
                <a:spLocks noRot="1" noChangeAspect="1" noMove="1" noResize="1" noEditPoints="1" noAdjustHandles="1" noChangeArrowheads="1" noChangeShapeType="1" noTextEdit="1"/>
              </p:cNvSpPr>
              <p:nvPr/>
            </p:nvSpPr>
            <p:spPr>
              <a:xfrm>
                <a:off x="8094327" y="4832659"/>
                <a:ext cx="3847464" cy="1095941"/>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362199" y="5918030"/>
                <a:ext cx="7224713" cy="6538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0">
                                  <a:latin typeface="Cambria Math" panose="02040503050406030204" pitchFamily="18" charset="0"/>
                                </a:rPr>
                                <m:t>0</m:t>
                              </m:r>
                            </m:sub>
                          </m:sSub>
                          <m:r>
                            <a:rPr lang="es-MX" i="0">
                              <a:latin typeface="Cambria Math" panose="02040503050406030204" pitchFamily="18" charset="0"/>
                            </a:rPr>
                            <m:t>+</m:t>
                          </m:r>
                          <m:r>
                            <a:rPr lang="es-MX" i="1">
                              <a:latin typeface="Cambria Math" panose="02040503050406030204" pitchFamily="18" charset="0"/>
                            </a:rPr>
                            <m:t>h</m:t>
                          </m:r>
                        </m:e>
                      </m:d>
                      <m:r>
                        <a:rPr lang="es-MX" i="0">
                          <a:latin typeface="Cambria Math" panose="02040503050406030204" pitchFamily="18" charset="0"/>
                        </a:rPr>
                        <m:t>=</m:t>
                      </m:r>
                      <m:r>
                        <a:rPr lang="es-MX"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0">
                                  <a:latin typeface="Cambria Math" panose="02040503050406030204" pitchFamily="18" charset="0"/>
                                </a:rPr>
                                <m:t>0</m:t>
                              </m:r>
                            </m:sub>
                          </m:sSub>
                        </m:e>
                      </m:d>
                      <m:r>
                        <a:rPr lang="es-MX" i="0">
                          <a:latin typeface="Cambria Math" panose="02040503050406030204" pitchFamily="18" charset="0"/>
                        </a:rPr>
                        <m:t>+</m:t>
                      </m:r>
                      <m:r>
                        <a:rPr lang="es-MX" i="1">
                          <a:latin typeface="Cambria Math" panose="02040503050406030204" pitchFamily="18" charset="0"/>
                        </a:rPr>
                        <m:t>h</m:t>
                      </m:r>
                      <m:sSup>
                        <m:sSupPr>
                          <m:ctrlPr>
                            <a:rPr lang="es-MX" i="1">
                              <a:latin typeface="Cambria Math" panose="02040503050406030204" pitchFamily="18" charset="0"/>
                            </a:rPr>
                          </m:ctrlPr>
                        </m:sSupPr>
                        <m:e>
                          <m:r>
                            <a:rPr lang="es-MX" i="1">
                              <a:latin typeface="Cambria Math" panose="02040503050406030204" pitchFamily="18" charset="0"/>
                            </a:rPr>
                            <m:t>𝑦</m:t>
                          </m:r>
                        </m:e>
                        <m:sup>
                          <m:r>
                            <a:rPr lang="es-MX" i="0">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0">
                                  <a:latin typeface="Cambria Math" panose="02040503050406030204" pitchFamily="18" charset="0"/>
                                </a:rPr>
                                <m:t>0</m:t>
                              </m:r>
                            </m:sub>
                          </m:sSub>
                        </m:e>
                      </m:d>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h</m:t>
                              </m:r>
                            </m:e>
                            <m:sup>
                              <m:r>
                                <a:rPr lang="es-MX" i="0">
                                  <a:latin typeface="Cambria Math" panose="02040503050406030204" pitchFamily="18" charset="0"/>
                                </a:rPr>
                                <m:t>2</m:t>
                              </m:r>
                            </m:sup>
                          </m:sSup>
                        </m:num>
                        <m:den>
                          <m:r>
                            <a:rPr lang="es-MX" i="0">
                              <a:latin typeface="Cambria Math" panose="02040503050406030204" pitchFamily="18" charset="0"/>
                            </a:rPr>
                            <m:t>2</m:t>
                          </m:r>
                        </m:den>
                      </m:f>
                      <m:sSup>
                        <m:sSupPr>
                          <m:ctrlPr>
                            <a:rPr lang="es-MX" i="1">
                              <a:latin typeface="Cambria Math" panose="02040503050406030204" pitchFamily="18" charset="0"/>
                            </a:rPr>
                          </m:ctrlPr>
                        </m:sSupPr>
                        <m:e>
                          <m:r>
                            <a:rPr lang="es-MX" i="1">
                              <a:latin typeface="Cambria Math" panose="02040503050406030204" pitchFamily="18" charset="0"/>
                            </a:rPr>
                            <m:t>𝑦</m:t>
                          </m:r>
                        </m:e>
                        <m:sup>
                          <m:r>
                            <a:rPr lang="es-MX" i="0">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0">
                                  <a:latin typeface="Cambria Math" panose="02040503050406030204" pitchFamily="18" charset="0"/>
                                </a:rPr>
                                <m:t>0</m:t>
                              </m:r>
                            </m:sub>
                          </m:sSub>
                        </m:e>
                      </m:d>
                      <m:r>
                        <a:rPr lang="es-MX" i="0">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h</m:t>
                              </m:r>
                            </m:e>
                            <m:sup>
                              <m:r>
                                <a:rPr lang="es-MX" i="1">
                                  <a:latin typeface="Cambria Math" panose="02040503050406030204" pitchFamily="18" charset="0"/>
                                </a:rPr>
                                <m:t>𝑘</m:t>
                              </m:r>
                            </m:sup>
                          </m:sSup>
                        </m:num>
                        <m:den>
                          <m:r>
                            <a:rPr lang="es-MX" i="1">
                              <a:latin typeface="Cambria Math" panose="02040503050406030204" pitchFamily="18" charset="0"/>
                            </a:rPr>
                            <m:t>𝑘</m:t>
                          </m:r>
                          <m:r>
                            <a:rPr lang="es-MX" i="0">
                              <a:latin typeface="Cambria Math" panose="02040503050406030204" pitchFamily="18" charset="0"/>
                            </a:rPr>
                            <m:t>!</m:t>
                          </m:r>
                        </m:den>
                      </m:f>
                      <m:sSup>
                        <m:sSupPr>
                          <m:ctrlPr>
                            <a:rPr lang="es-MX" i="1">
                              <a:latin typeface="Cambria Math" panose="02040503050406030204" pitchFamily="18" charset="0"/>
                            </a:rPr>
                          </m:ctrlPr>
                        </m:sSupPr>
                        <m:e>
                          <m:r>
                            <a:rPr lang="es-MX" i="1">
                              <a:latin typeface="Cambria Math" panose="02040503050406030204" pitchFamily="18" charset="0"/>
                            </a:rPr>
                            <m:t>𝑦</m:t>
                          </m:r>
                        </m:e>
                        <m:sup>
                          <m:d>
                            <m:dPr>
                              <m:ctrlPr>
                                <a:rPr lang="es-MX" i="1">
                                  <a:latin typeface="Cambria Math" panose="02040503050406030204" pitchFamily="18" charset="0"/>
                                </a:rPr>
                              </m:ctrlPr>
                            </m:dPr>
                            <m:e>
                              <m:r>
                                <a:rPr lang="es-MX" i="1">
                                  <a:latin typeface="Cambria Math" panose="02040503050406030204" pitchFamily="18" charset="0"/>
                                </a:rPr>
                                <m:t>𝑘</m:t>
                              </m:r>
                            </m:e>
                          </m:d>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0">
                                  <a:latin typeface="Cambria Math" panose="02040503050406030204" pitchFamily="18" charset="0"/>
                                </a:rPr>
                                <m:t>0</m:t>
                              </m:r>
                            </m:sub>
                          </m:sSub>
                        </m:e>
                      </m:d>
                      <m:r>
                        <a:rPr lang="es-MX" i="0">
                          <a:latin typeface="Cambria Math" panose="02040503050406030204" pitchFamily="18" charset="0"/>
                        </a:rPr>
                        <m:t>+</m:t>
                      </m:r>
                      <m:r>
                        <a:rPr lang="es-MX" i="1">
                          <a:latin typeface="Cambria Math" panose="02040503050406030204" pitchFamily="18" charset="0"/>
                        </a:rPr>
                        <m:t>𝑂</m:t>
                      </m:r>
                      <m:d>
                        <m:dPr>
                          <m:ctrlPr>
                            <a:rPr lang="es-MX" i="1">
                              <a:latin typeface="Cambria Math" panose="02040503050406030204" pitchFamily="18" charset="0"/>
                            </a:rPr>
                          </m:ctrlPr>
                        </m:dPr>
                        <m:e>
                          <m:sSup>
                            <m:sSupPr>
                              <m:ctrlPr>
                                <a:rPr lang="es-MX" i="1">
                                  <a:latin typeface="Cambria Math" panose="02040503050406030204" pitchFamily="18" charset="0"/>
                                </a:rPr>
                              </m:ctrlPr>
                            </m:sSupPr>
                            <m:e>
                              <m:r>
                                <a:rPr lang="es-MX" i="1">
                                  <a:latin typeface="Cambria Math" panose="02040503050406030204" pitchFamily="18" charset="0"/>
                                </a:rPr>
                                <m:t>h</m:t>
                              </m:r>
                            </m:e>
                            <m:sup>
                              <m:r>
                                <a:rPr lang="es-MX" i="1">
                                  <a:latin typeface="Cambria Math" panose="02040503050406030204" pitchFamily="18" charset="0"/>
                                </a:rPr>
                                <m:t>𝑘</m:t>
                              </m:r>
                              <m:r>
                                <a:rPr lang="es-MX" i="0">
                                  <a:latin typeface="Cambria Math" panose="02040503050406030204" pitchFamily="18" charset="0"/>
                                </a:rPr>
                                <m:t>+1</m:t>
                              </m:r>
                            </m:sup>
                          </m:sSup>
                        </m:e>
                      </m:d>
                    </m:oMath>
                  </m:oMathPara>
                </a14:m>
                <a:endParaRPr lang="es-MX" dirty="0"/>
              </a:p>
            </p:txBody>
          </p:sp>
        </mc:Choice>
        <mc:Fallback xmlns="">
          <p:sp>
            <p:nvSpPr>
              <p:cNvPr id="12" name="Rectangle 11"/>
              <p:cNvSpPr>
                <a:spLocks noRot="1" noChangeAspect="1" noMove="1" noResize="1" noEditPoints="1" noAdjustHandles="1" noChangeArrowheads="1" noChangeShapeType="1" noTextEdit="1"/>
              </p:cNvSpPr>
              <p:nvPr/>
            </p:nvSpPr>
            <p:spPr>
              <a:xfrm>
                <a:off x="2362199" y="5918030"/>
                <a:ext cx="7224713" cy="653897"/>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042117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Euler’s</a:t>
            </a:r>
            <a:r>
              <a:rPr lang="es-MX" dirty="0" smtClean="0"/>
              <a:t> </a:t>
            </a:r>
            <a:r>
              <a:rPr lang="es-MX" dirty="0" err="1" smtClean="0"/>
              <a:t>method</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p:txBody>
              <a:bodyPr/>
              <a:lstStyle/>
              <a:p>
                <a:r>
                  <a:rPr lang="en-US" dirty="0"/>
                  <a:t>Taking the first two terms of the series we have:</a:t>
                </a:r>
                <a:endParaRPr lang="es-MX"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r>
                        <a:rPr lang="en-US" i="1">
                          <a:latin typeface="Cambria Math" panose="02040503050406030204" pitchFamily="18" charset="0"/>
                        </a:rPr>
                        <m:t>h</m:t>
                      </m:r>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oMath>
                  </m:oMathPara>
                </a14:m>
                <a:endParaRPr lang="es-MX" dirty="0"/>
              </a:p>
              <a:p>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26" t="-1998"/>
                </a:stretch>
              </a:blipFill>
            </p:spPr>
            <p:txBody>
              <a:bodyPr/>
              <a:lstStyle/>
              <a:p>
                <a:r>
                  <a:rPr lang="es-MX">
                    <a:noFill/>
                  </a:rPr>
                  <a:t> </a:t>
                </a:r>
              </a:p>
            </p:txBody>
          </p:sp>
        </mc:Fallback>
      </mc:AlternateContent>
      <p:pic>
        <p:nvPicPr>
          <p:cNvPr id="4" name="Picture 3"/>
          <p:cNvPicPr/>
          <p:nvPr/>
        </p:nvPicPr>
        <p:blipFill>
          <a:blip r:embed="rId3" cstate="print">
            <a:lum bright="-40000" contrast="40000"/>
            <a:extLst>
              <a:ext uri="{28A0092B-C50C-407E-A947-70E740481C1C}">
                <a14:useLocalDpi xmlns:a14="http://schemas.microsoft.com/office/drawing/2010/main" val="0"/>
              </a:ext>
            </a:extLst>
          </a:blip>
          <a:srcRect/>
          <a:stretch>
            <a:fillRect/>
          </a:stretch>
        </p:blipFill>
        <p:spPr bwMode="auto">
          <a:xfrm>
            <a:off x="887106" y="2586638"/>
            <a:ext cx="4157804" cy="2872465"/>
          </a:xfrm>
          <a:prstGeom prst="rect">
            <a:avLst/>
          </a:prstGeom>
          <a:noFill/>
          <a:ln>
            <a:noFill/>
          </a:ln>
        </p:spPr>
      </p:pic>
      <p:sp>
        <p:nvSpPr>
          <p:cNvPr id="5" name="Rectangle 4"/>
          <p:cNvSpPr/>
          <p:nvPr/>
        </p:nvSpPr>
        <p:spPr>
          <a:xfrm>
            <a:off x="6099489" y="2815459"/>
            <a:ext cx="3189027" cy="1574149"/>
          </a:xfrm>
          <a:prstGeom prst="rect">
            <a:avLst/>
          </a:prstGeom>
        </p:spPr>
        <p:txBody>
          <a:bodyPr wrap="square">
            <a:spAutoFit/>
          </a:bodyPr>
          <a:lstStyle/>
          <a:p>
            <a:pPr algn="ctr">
              <a:lnSpc>
                <a:spcPct val="107000"/>
              </a:lnSpc>
              <a:spcAft>
                <a:spcPts val="0"/>
              </a:spcAft>
            </a:pPr>
            <a:r>
              <a:rPr lang="en-US" dirty="0">
                <a:latin typeface="Century Gothic" panose="020B0502020202020204" pitchFamily="34" charset="0"/>
                <a:ea typeface="Times New Roman" panose="02020603050405020304" pitchFamily="18" charset="0"/>
                <a:cs typeface="Times New Roman" panose="02020603050405020304" pitchFamily="18" charset="0"/>
              </a:rPr>
              <a:t>This method tries to approximate the value of y by using the know slope at point t0. It will of course incur in error.</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0487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748342" y="1378424"/>
                <a:ext cx="4806297" cy="4882011"/>
              </a:xfrm>
            </p:spPr>
            <p:txBody>
              <a:bodyPr>
                <a:normAutofit fontScale="85000" lnSpcReduction="20000"/>
              </a:bodyPr>
              <a:lstStyle/>
              <a:p>
                <a:r>
                  <a:rPr lang="en-US" dirty="0" smtClean="0"/>
                  <a:t>Find the value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=0.4</m:t>
                    </m:r>
                  </m:oMath>
                </a14:m>
                <a:r>
                  <a:rPr lang="en-US" dirty="0"/>
                  <a:t> of:</a:t>
                </a:r>
                <a:endParaRPr lang="es-MX" dirty="0"/>
              </a:p>
              <a:p>
                <a:pPr marL="0" indent="0" algn="ctr">
                  <a:buNone/>
                </a:pPr>
                <a14:m>
                  <m:oMathPara xmlns:m="http://schemas.openxmlformats.org/officeDocument/2006/math">
                    <m:oMathParaPr>
                      <m:jc m:val="centerGroup"/>
                    </m:oMathParaPr>
                    <m:oMath xmlns:m="http://schemas.openxmlformats.org/officeDocument/2006/math">
                      <m:sSup>
                        <m:sSupPr>
                          <m:ctrlPr>
                            <a:rPr lang="es-MX" i="1" smtClean="0">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𝑡</m:t>
                      </m:r>
                    </m:oMath>
                  </m:oMathPara>
                </a14:m>
                <a:endParaRPr lang="es-MX"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=1</m:t>
                      </m:r>
                    </m:oMath>
                  </m:oMathPara>
                </a14:m>
                <a:endParaRPr lang="es-MX" dirty="0"/>
              </a:p>
              <a:p>
                <a:r>
                  <a:rPr lang="en-US" dirty="0"/>
                  <a:t> </a:t>
                </a:r>
                <a:r>
                  <a:rPr lang="en-GB" dirty="0"/>
                  <a:t>This is a linear differential equation of the form:</a:t>
                </a:r>
                <a:endParaRPr lang="es-MX" dirty="0"/>
              </a:p>
              <a:p>
                <a:pPr marL="0" indent="0">
                  <a:buNone/>
                </a:pPr>
                <a14:m>
                  <m:oMathPara xmlns:m="http://schemas.openxmlformats.org/officeDocument/2006/math">
                    <m:oMathParaPr>
                      <m:jc m:val="centerGroup"/>
                    </m:oMathParaPr>
                    <m:oMath xmlns:m="http://schemas.openxmlformats.org/officeDocument/2006/math">
                      <m:f>
                        <m:fPr>
                          <m:ctrlPr>
                            <a:rPr lang="es-MX" i="1">
                              <a:latin typeface="Cambria Math" panose="02040503050406030204" pitchFamily="18" charset="0"/>
                            </a:rPr>
                          </m:ctrlPr>
                        </m:fPr>
                        <m:num>
                          <m:r>
                            <a:rPr lang="en-GB" i="1">
                              <a:latin typeface="Cambria Math" panose="02040503050406030204" pitchFamily="18" charset="0"/>
                            </a:rPr>
                            <m:t>𝑑𝑦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𝑝</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𝑞</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m:oMathPara>
                </a14:m>
                <a:endParaRPr lang="es-MX" dirty="0"/>
              </a:p>
              <a:p>
                <a:r>
                  <a:rPr lang="en-GB" dirty="0"/>
                  <a:t>Where </a:t>
                </a:r>
                <a14:m>
                  <m:oMath xmlns:m="http://schemas.openxmlformats.org/officeDocument/2006/math">
                    <m:r>
                      <a:rPr lang="en-GB" i="1">
                        <a:latin typeface="Cambria Math" panose="02040503050406030204" pitchFamily="18" charset="0"/>
                      </a:rPr>
                      <m:t>𝑝</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=−2</m:t>
                    </m:r>
                  </m:oMath>
                </a14:m>
                <a:r>
                  <a:rPr lang="en-GB" dirty="0"/>
                  <a:t>, and </a:t>
                </a:r>
                <a14:m>
                  <m:oMath xmlns:m="http://schemas.openxmlformats.org/officeDocument/2006/math">
                    <m:r>
                      <a:rPr lang="en-GB" i="1">
                        <a:latin typeface="Cambria Math" panose="02040503050406030204" pitchFamily="18" charset="0"/>
                      </a:rPr>
                      <m:t>𝑞</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=−3</m:t>
                    </m:r>
                    <m:r>
                      <a:rPr lang="en-GB" i="1">
                        <a:latin typeface="Cambria Math" panose="02040503050406030204" pitchFamily="18" charset="0"/>
                      </a:rPr>
                      <m:t>𝑡</m:t>
                    </m:r>
                  </m:oMath>
                </a14:m>
                <a:r>
                  <a:rPr lang="en-GB" dirty="0"/>
                  <a:t> and </a:t>
                </a:r>
                <a14:m>
                  <m:oMath xmlns:m="http://schemas.openxmlformats.org/officeDocument/2006/math">
                    <m:r>
                      <a:rPr lang="en-GB" i="1">
                        <a:latin typeface="Cambria Math" panose="02040503050406030204" pitchFamily="18" charset="0"/>
                      </a:rPr>
                      <m:t>𝑦</m:t>
                    </m:r>
                    <m:d>
                      <m:dPr>
                        <m:ctrlPr>
                          <a:rPr lang="es-MX" i="1">
                            <a:latin typeface="Cambria Math" panose="02040503050406030204" pitchFamily="18" charset="0"/>
                          </a:rPr>
                        </m:ctrlPr>
                      </m:dPr>
                      <m:e>
                        <m:r>
                          <a:rPr lang="en-GB" i="1">
                            <a:latin typeface="Cambria Math" panose="02040503050406030204" pitchFamily="18" charset="0"/>
                          </a:rPr>
                          <m:t>0</m:t>
                        </m:r>
                      </m:e>
                    </m:d>
                    <m:r>
                      <a:rPr lang="en-GB" i="1">
                        <a:latin typeface="Cambria Math" panose="02040503050406030204" pitchFamily="18" charset="0"/>
                      </a:rPr>
                      <m:t>=1</m:t>
                    </m:r>
                  </m:oMath>
                </a14:m>
                <a:r>
                  <a:rPr lang="en-GB" dirty="0"/>
                  <a:t>. </a:t>
                </a:r>
                <a:endParaRPr lang="en-GB" dirty="0" smtClean="0"/>
              </a:p>
              <a:p>
                <a:r>
                  <a:rPr lang="en-GB" dirty="0" smtClean="0"/>
                  <a:t>The </a:t>
                </a:r>
                <a:r>
                  <a:rPr lang="en-GB" dirty="0"/>
                  <a:t>solution is of the form:</a:t>
                </a:r>
                <a:endParaRPr lang="es-MX" dirty="0"/>
              </a:p>
              <a:p>
                <a:pPr marL="0" indent="0" algn="ctr">
                  <a:buNone/>
                </a:pPr>
                <a:r>
                  <a:rPr lang="en-GB" dirty="0"/>
                  <a:t> </a:t>
                </a:r>
                <a14:m>
                  <m:oMath xmlns:m="http://schemas.openxmlformats.org/officeDocument/2006/math">
                    <m:r>
                      <a:rPr lang="en-GB" i="1">
                        <a:latin typeface="Cambria Math" panose="02040503050406030204" pitchFamily="18" charset="0"/>
                      </a:rPr>
                      <m:t>𝑦</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b>
                      <m:sSubPr>
                        <m:ctrlPr>
                          <a:rPr lang="es-MX"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1</m:t>
                        </m:r>
                      </m:sub>
                    </m:sSub>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s-MX"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𝑢</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𝑞</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𝑑𝑡</m:t>
                        </m:r>
                        <m:r>
                          <a:rPr lang="en-GB" i="1">
                            <a:latin typeface="Cambria Math" panose="02040503050406030204" pitchFamily="18" charset="0"/>
                          </a:rPr>
                          <m:t>+</m:t>
                        </m:r>
                        <m:r>
                          <a:rPr lang="en-GB" i="1">
                            <a:latin typeface="Cambria Math" panose="02040503050406030204" pitchFamily="18" charset="0"/>
                          </a:rPr>
                          <m:t>𝐶</m:t>
                        </m:r>
                      </m:num>
                      <m:den>
                        <m:r>
                          <a:rPr lang="en-GB" i="1">
                            <a:latin typeface="Cambria Math" panose="02040503050406030204" pitchFamily="18" charset="0"/>
                          </a:rPr>
                          <m:t>𝑢</m:t>
                        </m:r>
                        <m:d>
                          <m:dPr>
                            <m:ctrlPr>
                              <a:rPr lang="es-MX" i="1">
                                <a:latin typeface="Cambria Math" panose="02040503050406030204" pitchFamily="18" charset="0"/>
                              </a:rPr>
                            </m:ctrlPr>
                          </m:dPr>
                          <m:e>
                            <m:r>
                              <a:rPr lang="en-GB" i="1">
                                <a:latin typeface="Cambria Math" panose="02040503050406030204" pitchFamily="18" charset="0"/>
                              </a:rPr>
                              <m:t>𝑡</m:t>
                            </m:r>
                          </m:e>
                        </m:d>
                      </m:den>
                    </m:f>
                  </m:oMath>
                </a14:m>
                <a:endParaRPr lang="es-MX" dirty="0"/>
              </a:p>
              <a:p>
                <a:r>
                  <a:rPr lang="en-GB" dirty="0"/>
                  <a:t>Where </a:t>
                </a:r>
                <a:endParaRPr lang="es-MX"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𝑢</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p>
                        <m:sSupPr>
                          <m:ctrlPr>
                            <a:rPr lang="es-MX" i="1">
                              <a:latin typeface="Cambria Math" panose="02040503050406030204" pitchFamily="18" charset="0"/>
                            </a:rPr>
                          </m:ctrlPr>
                        </m:sSupPr>
                        <m:e>
                          <m:r>
                            <m:rPr>
                              <m:nor/>
                            </m:rPr>
                            <a:rPr lang="en-GB"/>
                            <m:t>e</m:t>
                          </m:r>
                        </m:e>
                        <m:sup>
                          <m:r>
                            <a:rPr lang="en-GB" i="1">
                              <a:latin typeface="Cambria Math" panose="02040503050406030204" pitchFamily="18" charset="0"/>
                            </a:rPr>
                            <m:t>∫</m:t>
                          </m:r>
                          <m:r>
                            <a:rPr lang="en-GB" i="1">
                              <a:latin typeface="Cambria Math" panose="02040503050406030204" pitchFamily="18" charset="0"/>
                            </a:rPr>
                            <m:t>𝑝</m:t>
                          </m:r>
                          <m:d>
                            <m:dPr>
                              <m:ctrlPr>
                                <a:rPr lang="es-MX"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𝑑𝑡</m:t>
                          </m:r>
                        </m:sup>
                      </m:sSup>
                    </m:oMath>
                  </m:oMathPara>
                </a14:m>
                <a:endParaRPr lang="es-MX" dirty="0"/>
              </a:p>
              <a:p>
                <a:endParaRPr lang="es-MX" dirty="0"/>
              </a:p>
              <a:p>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748342" y="1378424"/>
                <a:ext cx="4806297" cy="4882011"/>
              </a:xfrm>
              <a:blipFill>
                <a:blip r:embed="rId2"/>
                <a:stretch>
                  <a:fillRect l="-1777" t="-287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923128" y="1237607"/>
                <a:ext cx="5268036" cy="4902432"/>
              </a:xfrm>
              <a:prstGeom prst="rect">
                <a:avLst/>
              </a:prstGeom>
            </p:spPr>
            <p:txBody>
              <a:bodyPr vert="horz" lIns="91440" tIns="45720" rIns="91440" bIns="45720" rtlCol="0">
                <a:normAutofit/>
              </a:bodyPr>
              <a:lstStyle/>
              <a:p>
                <a:pPr marL="228600" indent="-228600">
                  <a:lnSpc>
                    <a:spcPct val="90000"/>
                  </a:lnSpc>
                  <a:spcBef>
                    <a:spcPts val="1000"/>
                  </a:spcBef>
                  <a:buClr>
                    <a:srgbClr val="173144"/>
                  </a:buClr>
                  <a:buFont typeface="Wingdings" panose="05000000000000000000" pitchFamily="2" charset="2"/>
                  <a:buChar char="§"/>
                </a:pPr>
                <a:r>
                  <a:rPr lang="en-GB" sz="2400" dirty="0">
                    <a:solidFill>
                      <a:srgbClr val="002060"/>
                    </a:solidFill>
                    <a:latin typeface="Candara" panose="020E0502030303020204" pitchFamily="34" charset="0"/>
                  </a:rPr>
                  <a:t>In this case:</a:t>
                </a:r>
                <a:endParaRPr lang="es-MX" sz="2400" dirty="0">
                  <a:solidFill>
                    <a:srgbClr val="002060"/>
                  </a:solidFill>
                  <a:latin typeface="Candara" panose="020E0502030303020204" pitchFamily="34" charset="0"/>
                </a:endParaRPr>
              </a:p>
              <a:p>
                <a:pPr algn="ctr">
                  <a:lnSpc>
                    <a:spcPct val="90000"/>
                  </a:lnSpc>
                  <a:spcBef>
                    <a:spcPts val="1000"/>
                  </a:spcBef>
                  <a:buClr>
                    <a:srgbClr val="173144"/>
                  </a:buClr>
                </a:pPr>
                <a:r>
                  <a:rPr lang="en-GB" sz="2400" dirty="0">
                    <a:solidFill>
                      <a:srgbClr val="002060"/>
                    </a:solidFill>
                    <a:latin typeface="Candara" panose="020E0502030303020204" pitchFamily="34" charset="0"/>
                  </a:rPr>
                  <a:t> </a:t>
                </a:r>
                <a14:m>
                  <m:oMath xmlns:m="http://schemas.openxmlformats.org/officeDocument/2006/math">
                    <m:r>
                      <a:rPr lang="en-GB" sz="2400">
                        <a:solidFill>
                          <a:srgbClr val="002060"/>
                        </a:solidFill>
                        <a:latin typeface="Cambria Math" panose="02040503050406030204" pitchFamily="18" charset="0"/>
                      </a:rPr>
                      <m:t>𝑢</m:t>
                    </m:r>
                    <m:d>
                      <m:dPr>
                        <m:ctrlPr>
                          <a:rPr lang="es-MX" sz="2400" i="1">
                            <a:solidFill>
                              <a:srgbClr val="002060"/>
                            </a:solidFill>
                            <a:latin typeface="Cambria Math" panose="02040503050406030204" pitchFamily="18" charset="0"/>
                          </a:rPr>
                        </m:ctrlPr>
                      </m:dPr>
                      <m:e>
                        <m:r>
                          <a:rPr lang="en-GB" sz="2400">
                            <a:solidFill>
                              <a:srgbClr val="002060"/>
                            </a:solidFill>
                            <a:latin typeface="Cambria Math" panose="02040503050406030204" pitchFamily="18" charset="0"/>
                          </a:rPr>
                          <m:t>𝑡</m:t>
                        </m:r>
                      </m:e>
                    </m:d>
                    <m:r>
                      <a:rPr lang="en-US" sz="2400">
                        <a:solidFill>
                          <a:srgbClr val="002060"/>
                        </a:solidFill>
                        <a:latin typeface="Cambria Math" panose="02040503050406030204" pitchFamily="18" charset="0"/>
                      </a:rPr>
                      <m:t>=</m:t>
                    </m:r>
                    <m:sSup>
                      <m:sSupPr>
                        <m:ctrlPr>
                          <a:rPr lang="es-MX" sz="2400" i="1">
                            <a:solidFill>
                              <a:srgbClr val="002060"/>
                            </a:solidFill>
                            <a:latin typeface="Cambria Math" panose="02040503050406030204" pitchFamily="18" charset="0"/>
                          </a:rPr>
                        </m:ctrlPr>
                      </m:sSupPr>
                      <m:e>
                        <m:r>
                          <m:rPr>
                            <m:nor/>
                          </m:rPr>
                          <a:rPr lang="en-US" sz="2400">
                            <a:solidFill>
                              <a:srgbClr val="002060"/>
                            </a:solidFill>
                            <a:latin typeface="Candara" panose="020E0502030303020204" pitchFamily="34" charset="0"/>
                          </a:rPr>
                          <m:t>e</m:t>
                        </m:r>
                      </m:e>
                      <m:sup>
                        <m:nary>
                          <m:naryPr>
                            <m:subHide m:val="on"/>
                            <m:supHide m:val="on"/>
                            <m:ctrlPr>
                              <a:rPr lang="es-MX" sz="2400" i="1">
                                <a:solidFill>
                                  <a:srgbClr val="002060"/>
                                </a:solidFill>
                                <a:latin typeface="Cambria Math" panose="02040503050406030204" pitchFamily="18" charset="0"/>
                              </a:rPr>
                            </m:ctrlPr>
                          </m:naryPr>
                          <m:sub/>
                          <m:sup/>
                          <m:e>
                            <m:r>
                              <a:rPr lang="en-US" sz="2400">
                                <a:solidFill>
                                  <a:srgbClr val="002060"/>
                                </a:solidFill>
                                <a:latin typeface="Cambria Math" panose="02040503050406030204" pitchFamily="18" charset="0"/>
                              </a:rPr>
                              <m:t>−2</m:t>
                            </m:r>
                          </m:e>
                        </m:nary>
                        <m:r>
                          <a:rPr lang="en-GB" sz="2400">
                            <a:solidFill>
                              <a:srgbClr val="002060"/>
                            </a:solidFill>
                            <a:latin typeface="Cambria Math" panose="02040503050406030204" pitchFamily="18" charset="0"/>
                          </a:rPr>
                          <m:t>𝑑𝑡</m:t>
                        </m:r>
                      </m:sup>
                    </m:sSup>
                    <m:r>
                      <a:rPr lang="en-US" sz="2400">
                        <a:solidFill>
                          <a:srgbClr val="002060"/>
                        </a:solidFill>
                        <a:latin typeface="Cambria Math" panose="02040503050406030204" pitchFamily="18" charset="0"/>
                      </a:rPr>
                      <m:t>=</m:t>
                    </m:r>
                    <m:sSup>
                      <m:sSupPr>
                        <m:ctrlPr>
                          <a:rPr lang="es-MX" sz="2400" i="1">
                            <a:solidFill>
                              <a:srgbClr val="002060"/>
                            </a:solidFill>
                            <a:latin typeface="Cambria Math" panose="02040503050406030204" pitchFamily="18" charset="0"/>
                          </a:rPr>
                        </m:ctrlPr>
                      </m:sSupPr>
                      <m:e>
                        <m:r>
                          <m:rPr>
                            <m:nor/>
                          </m:rPr>
                          <a:rPr lang="en-US" sz="2400">
                            <a:solidFill>
                              <a:srgbClr val="002060"/>
                            </a:solidFill>
                            <a:latin typeface="Candara" panose="020E0502030303020204" pitchFamily="34" charset="0"/>
                          </a:rPr>
                          <m:t>e</m:t>
                        </m:r>
                      </m:e>
                      <m:sup>
                        <m:r>
                          <a:rPr lang="en-US" sz="2400">
                            <a:solidFill>
                              <a:srgbClr val="002060"/>
                            </a:solidFill>
                            <a:latin typeface="Cambria Math" panose="02040503050406030204" pitchFamily="18" charset="0"/>
                          </a:rPr>
                          <m:t>−2</m:t>
                        </m:r>
                        <m:r>
                          <a:rPr lang="en-GB" sz="2400">
                            <a:solidFill>
                              <a:srgbClr val="002060"/>
                            </a:solidFill>
                            <a:latin typeface="Cambria Math" panose="02040503050406030204" pitchFamily="18" charset="0"/>
                          </a:rPr>
                          <m:t>𝑡</m:t>
                        </m:r>
                      </m:sup>
                    </m:sSup>
                  </m:oMath>
                </a14:m>
                <a:r>
                  <a:rPr lang="en-US" sz="2400" dirty="0">
                    <a:solidFill>
                      <a:srgbClr val="002060"/>
                    </a:solidFill>
                    <a:latin typeface="Candara" panose="020E0502030303020204" pitchFamily="34" charset="0"/>
                  </a:rPr>
                  <a:t>,</a:t>
                </a:r>
                <a:endParaRPr lang="es-MX" sz="2400" dirty="0">
                  <a:solidFill>
                    <a:srgbClr val="002060"/>
                  </a:solidFill>
                  <a:latin typeface="Candara" panose="020E0502030303020204" pitchFamily="34" charset="0"/>
                </a:endParaRPr>
              </a:p>
              <a:p>
                <a:pPr>
                  <a:lnSpc>
                    <a:spcPct val="90000"/>
                  </a:lnSpc>
                  <a:spcBef>
                    <a:spcPts val="1000"/>
                  </a:spcBef>
                  <a:buClr>
                    <a:srgbClr val="173144"/>
                  </a:buClr>
                </a:pPr>
                <a:r>
                  <a:rPr lang="en-US" sz="2400" dirty="0">
                    <a:solidFill>
                      <a:srgbClr val="002060"/>
                    </a:solidFill>
                    <a:latin typeface="Candara" panose="020E0502030303020204" pitchFamily="34" charset="0"/>
                  </a:rPr>
                  <a:t> </a:t>
                </a:r>
                <a:r>
                  <a:rPr lang="es-MX" sz="2400" dirty="0" smtClean="0">
                    <a:solidFill>
                      <a:srgbClr val="002060"/>
                    </a:solidFill>
                    <a:latin typeface="Candara" panose="020E0502030303020204" pitchFamily="34" charset="0"/>
                  </a:rPr>
                  <a:t>So</a:t>
                </a:r>
                <a:endParaRPr lang="es-MX" sz="2400" dirty="0">
                  <a:solidFill>
                    <a:srgbClr val="002060"/>
                  </a:solidFill>
                  <a:latin typeface="Candara" panose="020E0502030303020204" pitchFamily="34" charset="0"/>
                </a:endParaRPr>
              </a:p>
              <a:p>
                <a:pPr algn="ctr">
                  <a:lnSpc>
                    <a:spcPct val="90000"/>
                  </a:lnSpc>
                  <a:spcBef>
                    <a:spcPts val="1000"/>
                  </a:spcBef>
                  <a:buClr>
                    <a:srgbClr val="173144"/>
                  </a:buClr>
                </a:pPr>
                <a:r>
                  <a:rPr lang="es-MX" sz="2400" dirty="0">
                    <a:solidFill>
                      <a:srgbClr val="002060"/>
                    </a:solidFill>
                    <a:latin typeface="Candara" panose="020E0502030303020204" pitchFamily="34" charset="0"/>
                  </a:rPr>
                  <a:t> </a:t>
                </a:r>
                <a14:m>
                  <m:oMath xmlns:m="http://schemas.openxmlformats.org/officeDocument/2006/math">
                    <m:r>
                      <a:rPr lang="en-GB" sz="2400">
                        <a:solidFill>
                          <a:srgbClr val="002060"/>
                        </a:solidFill>
                        <a:latin typeface="Cambria Math" panose="02040503050406030204" pitchFamily="18" charset="0"/>
                      </a:rPr>
                      <m:t>𝑦</m:t>
                    </m:r>
                    <m:d>
                      <m:dPr>
                        <m:ctrlPr>
                          <a:rPr lang="es-MX" sz="2400" i="1">
                            <a:solidFill>
                              <a:srgbClr val="002060"/>
                            </a:solidFill>
                            <a:latin typeface="Cambria Math" panose="02040503050406030204" pitchFamily="18" charset="0"/>
                          </a:rPr>
                        </m:ctrlPr>
                      </m:dPr>
                      <m:e>
                        <m:r>
                          <a:rPr lang="en-GB" sz="2400">
                            <a:solidFill>
                              <a:srgbClr val="002060"/>
                            </a:solidFill>
                            <a:latin typeface="Cambria Math" panose="02040503050406030204" pitchFamily="18" charset="0"/>
                          </a:rPr>
                          <m:t>𝑡</m:t>
                        </m:r>
                      </m:e>
                    </m:d>
                    <m:r>
                      <a:rPr lang="es-MX" sz="2400">
                        <a:solidFill>
                          <a:srgbClr val="002060"/>
                        </a:solidFill>
                        <a:latin typeface="Cambria Math" panose="02040503050406030204" pitchFamily="18" charset="0"/>
                      </a:rPr>
                      <m:t>=</m:t>
                    </m:r>
                    <m:f>
                      <m:fPr>
                        <m:ctrlPr>
                          <a:rPr lang="es-MX" sz="2400" i="1">
                            <a:solidFill>
                              <a:srgbClr val="002060"/>
                            </a:solidFill>
                            <a:latin typeface="Cambria Math" panose="02040503050406030204" pitchFamily="18" charset="0"/>
                          </a:rPr>
                        </m:ctrlPr>
                      </m:fPr>
                      <m:num>
                        <m:r>
                          <a:rPr lang="es-MX" sz="2400">
                            <a:solidFill>
                              <a:srgbClr val="002060"/>
                            </a:solidFill>
                            <a:latin typeface="Cambria Math" panose="02040503050406030204" pitchFamily="18" charset="0"/>
                          </a:rPr>
                          <m:t>∫</m:t>
                        </m:r>
                        <m:sSup>
                          <m:sSupPr>
                            <m:ctrlPr>
                              <a:rPr lang="es-MX" sz="2400" i="1">
                                <a:solidFill>
                                  <a:srgbClr val="002060"/>
                                </a:solidFill>
                                <a:latin typeface="Cambria Math" panose="02040503050406030204" pitchFamily="18" charset="0"/>
                              </a:rPr>
                            </m:ctrlPr>
                          </m:sSupPr>
                          <m:e>
                            <m:r>
                              <m:rPr>
                                <m:nor/>
                              </m:rPr>
                              <a:rPr lang="es-MX" sz="2400">
                                <a:solidFill>
                                  <a:srgbClr val="002060"/>
                                </a:solidFill>
                                <a:latin typeface="Candara" panose="020E0502030303020204" pitchFamily="34" charset="0"/>
                              </a:rPr>
                              <m:t>e</m:t>
                            </m:r>
                          </m:e>
                          <m:sup>
                            <m:r>
                              <a:rPr lang="es-MX" sz="2400">
                                <a:solidFill>
                                  <a:srgbClr val="002060"/>
                                </a:solidFill>
                                <a:latin typeface="Cambria Math" panose="02040503050406030204" pitchFamily="18" charset="0"/>
                              </a:rPr>
                              <m:t>−2</m:t>
                            </m:r>
                            <m:r>
                              <a:rPr lang="en-GB" sz="2400">
                                <a:solidFill>
                                  <a:srgbClr val="002060"/>
                                </a:solidFill>
                                <a:latin typeface="Cambria Math" panose="02040503050406030204" pitchFamily="18" charset="0"/>
                              </a:rPr>
                              <m:t>𝑡</m:t>
                            </m:r>
                          </m:sup>
                        </m:sSup>
                        <m:r>
                          <a:rPr lang="es-MX" sz="2400">
                            <a:solidFill>
                              <a:srgbClr val="002060"/>
                            </a:solidFill>
                            <a:latin typeface="Cambria Math" panose="02040503050406030204" pitchFamily="18" charset="0"/>
                          </a:rPr>
                          <m:t>(−3</m:t>
                        </m:r>
                        <m:r>
                          <a:rPr lang="es-MX" sz="2400">
                            <a:solidFill>
                              <a:srgbClr val="002060"/>
                            </a:solidFill>
                            <a:latin typeface="Cambria Math" panose="02040503050406030204" pitchFamily="18" charset="0"/>
                          </a:rPr>
                          <m:t>𝑡</m:t>
                        </m:r>
                        <m:r>
                          <a:rPr lang="es-MX" sz="2400">
                            <a:solidFill>
                              <a:srgbClr val="002060"/>
                            </a:solidFill>
                            <a:latin typeface="Cambria Math" panose="02040503050406030204" pitchFamily="18" charset="0"/>
                          </a:rPr>
                          <m:t>)</m:t>
                        </m:r>
                        <m:r>
                          <a:rPr lang="en-GB" sz="2400">
                            <a:solidFill>
                              <a:srgbClr val="002060"/>
                            </a:solidFill>
                            <a:latin typeface="Cambria Math" panose="02040503050406030204" pitchFamily="18" charset="0"/>
                          </a:rPr>
                          <m:t>𝑑𝑡</m:t>
                        </m:r>
                        <m:r>
                          <a:rPr lang="es-MX" sz="2400">
                            <a:solidFill>
                              <a:srgbClr val="002060"/>
                            </a:solidFill>
                            <a:latin typeface="Cambria Math" panose="02040503050406030204" pitchFamily="18" charset="0"/>
                          </a:rPr>
                          <m:t>+</m:t>
                        </m:r>
                        <m:r>
                          <a:rPr lang="en-GB" sz="2400">
                            <a:solidFill>
                              <a:srgbClr val="002060"/>
                            </a:solidFill>
                            <a:latin typeface="Cambria Math" panose="02040503050406030204" pitchFamily="18" charset="0"/>
                          </a:rPr>
                          <m:t>𝐶</m:t>
                        </m:r>
                      </m:num>
                      <m:den>
                        <m:sSup>
                          <m:sSupPr>
                            <m:ctrlPr>
                              <a:rPr lang="es-MX" sz="2400" i="1">
                                <a:solidFill>
                                  <a:srgbClr val="002060"/>
                                </a:solidFill>
                                <a:latin typeface="Cambria Math" panose="02040503050406030204" pitchFamily="18" charset="0"/>
                              </a:rPr>
                            </m:ctrlPr>
                          </m:sSupPr>
                          <m:e>
                            <m:r>
                              <m:rPr>
                                <m:nor/>
                              </m:rPr>
                              <a:rPr lang="es-MX" sz="2400">
                                <a:solidFill>
                                  <a:srgbClr val="002060"/>
                                </a:solidFill>
                                <a:latin typeface="Candara" panose="020E0502030303020204" pitchFamily="34" charset="0"/>
                              </a:rPr>
                              <m:t>e</m:t>
                            </m:r>
                          </m:e>
                          <m:sup>
                            <m:r>
                              <a:rPr lang="es-MX" sz="2400">
                                <a:solidFill>
                                  <a:srgbClr val="002060"/>
                                </a:solidFill>
                                <a:latin typeface="Cambria Math" panose="02040503050406030204" pitchFamily="18" charset="0"/>
                              </a:rPr>
                              <m:t>−2</m:t>
                            </m:r>
                            <m:r>
                              <a:rPr lang="en-GB" sz="2400">
                                <a:solidFill>
                                  <a:srgbClr val="002060"/>
                                </a:solidFill>
                                <a:latin typeface="Cambria Math" panose="02040503050406030204" pitchFamily="18" charset="0"/>
                              </a:rPr>
                              <m:t>𝑡</m:t>
                            </m:r>
                          </m:sup>
                        </m:sSup>
                      </m:den>
                    </m:f>
                  </m:oMath>
                </a14:m>
                <a:endParaRPr lang="es-MX" sz="2400" dirty="0">
                  <a:solidFill>
                    <a:srgbClr val="002060"/>
                  </a:solidFill>
                  <a:latin typeface="Candara" panose="020E0502030303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923128" y="1237607"/>
                <a:ext cx="5268036" cy="4902432"/>
              </a:xfrm>
              <a:prstGeom prst="rect">
                <a:avLst/>
              </a:prstGeom>
              <a:blipFill>
                <a:blip r:embed="rId3"/>
                <a:stretch>
                  <a:fillRect l="-1620" t="-1741"/>
                </a:stretch>
              </a:blipFill>
            </p:spPr>
            <p:txBody>
              <a:bodyPr/>
              <a:lstStyle/>
              <a:p>
                <a:r>
                  <a:rPr lang="es-MX">
                    <a:noFill/>
                  </a:rPr>
                  <a:t> </a:t>
                </a:r>
              </a:p>
            </p:txBody>
          </p:sp>
        </mc:Fallback>
      </mc:AlternateContent>
    </p:spTree>
    <p:extLst>
      <p:ext uri="{BB962C8B-B14F-4D97-AF65-F5344CB8AC3E}">
        <p14:creationId xmlns:p14="http://schemas.microsoft.com/office/powerpoint/2010/main" val="378989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Introduction</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p:txBody>
              <a:bodyPr/>
              <a:lstStyle/>
              <a:p>
                <a:r>
                  <a:rPr lang="en-US" dirty="0"/>
                  <a:t>Assume the function </a:t>
                </a:r>
                <a:r>
                  <a:rPr lang="en-US" i="1" dirty="0"/>
                  <a:t>f(x) </a:t>
                </a:r>
                <a:r>
                  <a:rPr lang="en-US" dirty="0"/>
                  <a:t>is continuous on the closed interval [</a:t>
                </a:r>
                <a:r>
                  <a:rPr lang="en-US" dirty="0" err="1"/>
                  <a:t>a,b</a:t>
                </a:r>
                <a:r>
                  <a:rPr lang="en-US" dirty="0"/>
                  <a:t>], so the integral </a:t>
                </a:r>
                <a:r>
                  <a:rPr lang="en-US" i="1" dirty="0"/>
                  <a:t>I(f) </a:t>
                </a:r>
                <a:r>
                  <a:rPr lang="en-US" dirty="0"/>
                  <a:t>exists. In this chapter we develop efficient methods for computing approximations to the integral using only the values of the integrand </a:t>
                </a:r>
                <a:r>
                  <a:rPr lang="en-US" i="1" dirty="0"/>
                  <a:t>f(x) </a:t>
                </a:r>
                <a:r>
                  <a:rPr lang="en-US" dirty="0"/>
                  <a:t>at points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r>
                  <a:rPr lang="en-US" dirty="0"/>
                  <a:t>.</a:t>
                </a:r>
                <a:endParaRPr lang="es-MX" dirty="0"/>
              </a:p>
              <a:p>
                <a:r>
                  <a:rPr lang="en-US" dirty="0"/>
                  <a:t>The need of finding the numerical integration of functions arise because not all functions can be analytically integrated or the analytic integral my not be the most convenient way of finding the solution to a problem. </a:t>
                </a:r>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30" t="-2299"/>
                </a:stretch>
              </a:blipFill>
            </p:spPr>
            <p:txBody>
              <a:bodyPr/>
              <a:lstStyle/>
              <a:p>
                <a:r>
                  <a:rPr lang="es-MX">
                    <a:noFill/>
                  </a:rPr>
                  <a:t> </a:t>
                </a:r>
              </a:p>
            </p:txBody>
          </p:sp>
        </mc:Fallback>
      </mc:AlternateContent>
    </p:spTree>
    <p:extLst>
      <p:ext uri="{BB962C8B-B14F-4D97-AF65-F5344CB8AC3E}">
        <p14:creationId xmlns:p14="http://schemas.microsoft.com/office/powerpoint/2010/main" val="2532436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r>
              <a:rPr lang="es-MX" dirty="0" smtClean="0"/>
              <a:t>….</a:t>
            </a:r>
            <a:endParaRPr lang="es-MX" dirty="0"/>
          </a:p>
        </p:txBody>
      </p:sp>
      <p:sp>
        <p:nvSpPr>
          <p:cNvPr id="3" name="Content Placeholder 2"/>
          <p:cNvSpPr>
            <a:spLocks noGrp="1"/>
          </p:cNvSpPr>
          <p:nvPr>
            <p:ph sz="quarter" idx="10"/>
          </p:nvPr>
        </p:nvSpPr>
        <p:spPr/>
        <p:txBody>
          <a:bodyPr/>
          <a:lstStyle/>
          <a:p>
            <a:endParaRPr lang="es-MX" dirty="0"/>
          </a:p>
          <a:p>
            <a:endParaRPr lang="es-MX" dirty="0"/>
          </a:p>
        </p:txBody>
      </p:sp>
      <mc:AlternateContent xmlns:mc="http://schemas.openxmlformats.org/markup-compatibility/2006" xmlns:a14="http://schemas.microsoft.com/office/drawing/2010/main">
        <mc:Choice Requires="a14">
          <p:sp>
            <p:nvSpPr>
              <p:cNvPr id="7" name="Rectangle 6"/>
              <p:cNvSpPr/>
              <p:nvPr/>
            </p:nvSpPr>
            <p:spPr>
              <a:xfrm>
                <a:off x="615066" y="1555978"/>
                <a:ext cx="4219873" cy="388696"/>
              </a:xfrm>
              <a:prstGeom prst="rect">
                <a:avLst/>
              </a:prstGeom>
            </p:spPr>
            <p:txBody>
              <a:bodyPr wrap="none">
                <a:spAutoFit/>
              </a:bodyPr>
              <a:lstStyle/>
              <a:p>
                <a:pPr algn="just">
                  <a:lnSpc>
                    <a:spcPct val="107000"/>
                  </a:lnSpc>
                  <a:spcAft>
                    <a:spcPts val="0"/>
                  </a:spcAft>
                </a:pPr>
                <a:r>
                  <a:rPr lang="en-US" dirty="0">
                    <a:latin typeface="Century Gothic" panose="020B0502020202020204" pitchFamily="34" charset="0"/>
                    <a:ea typeface="Times New Roman" panose="02020603050405020304" pitchFamily="18" charset="0"/>
                    <a:cs typeface="Times New Roman" panose="02020603050405020304" pitchFamily="18" charset="0"/>
                  </a:rPr>
                  <a:t>Integrating by parts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−3</m:t>
                    </m:r>
                    <m:r>
                      <a:rPr lang="es-MX" i="1">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s-MX" i="1">
                            <a:latin typeface="Cambria Math" panose="02040503050406030204" pitchFamily="18" charset="0"/>
                            <a:ea typeface="Times New Roman" panose="02020603050405020304" pitchFamily="18" charset="0"/>
                            <a:cs typeface="Times New Roman" panose="02020603050405020304" pitchFamily="18" charset="0"/>
                          </a:rPr>
                        </m:ctrlPr>
                      </m:sSupPr>
                      <m:e>
                        <m:r>
                          <m:rPr>
                            <m:nor/>
                          </m:rPr>
                          <a:rPr lang="en-US" sz="2000">
                            <a:effectLst/>
                            <a:latin typeface="Cambria Math" panose="02040503050406030204" pitchFamily="18" charset="0"/>
                            <a:ea typeface="Times New Roman" panose="02020603050405020304" pitchFamily="18" charset="0"/>
                            <a:cs typeface="Times New Roman" panose="02020603050405020304" pitchFamily="18" charset="0"/>
                          </a:rPr>
                          <m:t>e</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r>
                          <a:rPr lang="en-GB" i="1">
                            <a:latin typeface="Cambria Math" panose="02040503050406030204" pitchFamily="18" charset="0"/>
                            <a:ea typeface="Times New Roman" panose="02020603050405020304" pitchFamily="18" charset="0"/>
                            <a:cs typeface="Times New Roman" panose="02020603050405020304" pitchFamily="18" charset="0"/>
                          </a:rPr>
                          <m:t>𝑡</m:t>
                        </m:r>
                      </m:sup>
                    </m:sSup>
                  </m:oMath>
                </a14:m>
                <a:r>
                  <a:rPr lang="en-GB" dirty="0">
                    <a:latin typeface="Century Gothic" panose="020B0502020202020204" pitchFamily="34" charset="0"/>
                    <a:ea typeface="Times New Roman" panose="02020603050405020304" pitchFamily="18" charset="0"/>
                    <a:cs typeface="Times New Roman" panose="02020603050405020304" pitchFamily="18" charset="0"/>
                  </a:rPr>
                  <a:t> we find:</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15066" y="1555978"/>
                <a:ext cx="4219873" cy="388696"/>
              </a:xfrm>
              <a:prstGeom prst="rect">
                <a:avLst/>
              </a:prstGeom>
              <a:blipFill>
                <a:blip r:embed="rId2"/>
                <a:stretch>
                  <a:fillRect l="-1301" t="-9375" r="-578" b="-1718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641311175"/>
                  </p:ext>
                </p:extLst>
              </p:nvPr>
            </p:nvGraphicFramePr>
            <p:xfrm>
              <a:off x="5111503" y="1368999"/>
              <a:ext cx="4463650" cy="1419251"/>
            </p:xfrm>
            <a:graphic>
              <a:graphicData uri="http://schemas.openxmlformats.org/drawingml/2006/table">
                <a:tbl>
                  <a:tblPr firstRow="1" firstCol="1" bandRow="1">
                    <a:tableStyleId>{5C22544A-7EE6-4342-B048-85BDC9FD1C3A}</a:tableStyleId>
                  </a:tblPr>
                  <a:tblGrid>
                    <a:gridCol w="1795776">
                      <a:extLst>
                        <a:ext uri="{9D8B030D-6E8A-4147-A177-3AD203B41FA5}">
                          <a16:colId xmlns:a16="http://schemas.microsoft.com/office/drawing/2014/main" val="2002255900"/>
                        </a:ext>
                      </a:extLst>
                    </a:gridCol>
                    <a:gridCol w="1795776">
                      <a:extLst>
                        <a:ext uri="{9D8B030D-6E8A-4147-A177-3AD203B41FA5}">
                          <a16:colId xmlns:a16="http://schemas.microsoft.com/office/drawing/2014/main" val="117953324"/>
                        </a:ext>
                      </a:extLst>
                    </a:gridCol>
                    <a:gridCol w="872098">
                      <a:extLst>
                        <a:ext uri="{9D8B030D-6E8A-4147-A177-3AD203B41FA5}">
                          <a16:colId xmlns:a16="http://schemas.microsoft.com/office/drawing/2014/main" val="2315305654"/>
                        </a:ext>
                      </a:extLst>
                    </a:gridCol>
                  </a:tblGrid>
                  <a:tr h="3465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𝑢</m:t>
                                </m:r>
                                <m:r>
                                  <a:rPr lang="es-ES" sz="1400">
                                    <a:effectLst/>
                                    <a:latin typeface="Cambria Math" panose="02040503050406030204" pitchFamily="18" charset="0"/>
                                  </a:rPr>
                                  <m:t>=−3</m:t>
                                </m:r>
                                <m:r>
                                  <a:rPr lang="es-ES" sz="1400">
                                    <a:effectLst/>
                                    <a:latin typeface="Cambria Math" panose="02040503050406030204" pitchFamily="18" charset="0"/>
                                  </a:rPr>
                                  <m:t>𝑡</m:t>
                                </m:r>
                              </m:oMath>
                            </m:oMathPara>
                          </a14:m>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𝑑𝑣</m:t>
                                </m:r>
                                <m:r>
                                  <a:rPr lang="es-ES" sz="1400">
                                    <a:effectLst/>
                                    <a:latin typeface="Cambria Math" panose="02040503050406030204" pitchFamily="18" charset="0"/>
                                  </a:rPr>
                                  <m:t>= </m:t>
                                </m:r>
                                <m:sSup>
                                  <m:sSupPr>
                                    <m:ctrlPr>
                                      <a:rPr lang="es-MX" sz="1400" i="1">
                                        <a:effectLst/>
                                        <a:latin typeface="Cambria Math" panose="02040503050406030204" pitchFamily="18" charset="0"/>
                                      </a:rPr>
                                    </m:ctrlPr>
                                  </m:sSupPr>
                                  <m:e>
                                    <m:r>
                                      <a:rPr lang="es-ES" sz="1400">
                                        <a:effectLst/>
                                        <a:latin typeface="Cambria Math" panose="02040503050406030204" pitchFamily="18" charset="0"/>
                                      </a:rPr>
                                      <m:t>𝕖</m:t>
                                    </m:r>
                                  </m:e>
                                  <m:sup>
                                    <m:r>
                                      <a:rPr lang="es-ES" sz="1400">
                                        <a:effectLst/>
                                        <a:latin typeface="Cambria Math" panose="02040503050406030204" pitchFamily="18" charset="0"/>
                                      </a:rPr>
                                      <m:t>−2</m:t>
                                    </m:r>
                                    <m:r>
                                      <a:rPr lang="es-ES" sz="1400">
                                        <a:effectLst/>
                                        <a:latin typeface="Cambria Math" panose="02040503050406030204" pitchFamily="18" charset="0"/>
                                      </a:rPr>
                                      <m:t>𝑡</m:t>
                                    </m:r>
                                  </m:sup>
                                </m:sSup>
                              </m:oMath>
                            </m:oMathPara>
                          </a14:m>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a:effectLst/>
                            </a:rPr>
                            <a:t>Sign</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240535"/>
                      </a:ext>
                    </a:extLst>
                  </a:tr>
                  <a:tr h="466588">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𝑑𝑢</m:t>
                                </m:r>
                                <m:r>
                                  <a:rPr lang="es-ES" sz="1400">
                                    <a:effectLst/>
                                    <a:latin typeface="Cambria Math" panose="02040503050406030204" pitchFamily="18" charset="0"/>
                                  </a:rPr>
                                  <m:t>=−3</m:t>
                                </m:r>
                              </m:oMath>
                            </m:oMathPara>
                          </a14:m>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𝑣</m:t>
                                </m:r>
                                <m:r>
                                  <a:rPr lang="es-ES" sz="1400">
                                    <a:effectLst/>
                                    <a:latin typeface="Cambria Math" panose="02040503050406030204" pitchFamily="18" charset="0"/>
                                  </a:rPr>
                                  <m:t>=</m:t>
                                </m:r>
                                <m:f>
                                  <m:fPr>
                                    <m:ctrlPr>
                                      <a:rPr lang="es-MX" sz="1400" i="1">
                                        <a:effectLst/>
                                        <a:latin typeface="Cambria Math" panose="02040503050406030204" pitchFamily="18" charset="0"/>
                                      </a:rPr>
                                    </m:ctrlPr>
                                  </m:fPr>
                                  <m:num>
                                    <m:sSup>
                                      <m:sSupPr>
                                        <m:ctrlPr>
                                          <a:rPr lang="es-MX" sz="1400" i="1">
                                            <a:effectLst/>
                                            <a:latin typeface="Cambria Math" panose="02040503050406030204" pitchFamily="18" charset="0"/>
                                          </a:rPr>
                                        </m:ctrlPr>
                                      </m:sSupPr>
                                      <m:e>
                                        <m:r>
                                          <a:rPr lang="es-ES" sz="1400">
                                            <a:effectLst/>
                                            <a:latin typeface="Cambria Math" panose="02040503050406030204" pitchFamily="18" charset="0"/>
                                          </a:rPr>
                                          <m:t>−</m:t>
                                        </m:r>
                                        <m:r>
                                          <a:rPr lang="es-ES" sz="1400">
                                            <a:effectLst/>
                                            <a:latin typeface="Cambria Math" panose="02040503050406030204" pitchFamily="18" charset="0"/>
                                          </a:rPr>
                                          <m:t>𝕖</m:t>
                                        </m:r>
                                      </m:e>
                                      <m:sup>
                                        <m:r>
                                          <a:rPr lang="es-ES" sz="1400">
                                            <a:effectLst/>
                                            <a:latin typeface="Cambria Math" panose="02040503050406030204" pitchFamily="18" charset="0"/>
                                          </a:rPr>
                                          <m:t>−2</m:t>
                                        </m:r>
                                        <m:r>
                                          <a:rPr lang="es-ES" sz="1400">
                                            <a:effectLst/>
                                            <a:latin typeface="Cambria Math" panose="02040503050406030204" pitchFamily="18" charset="0"/>
                                          </a:rPr>
                                          <m:t>𝑡</m:t>
                                        </m:r>
                                      </m:sup>
                                    </m:sSup>
                                  </m:num>
                                  <m:den>
                                    <m:r>
                                      <a:rPr lang="es-ES" sz="1400">
                                        <a:effectLst/>
                                        <a:latin typeface="Cambria Math" panose="02040503050406030204" pitchFamily="18" charset="0"/>
                                      </a:rPr>
                                      <m:t>2</m:t>
                                    </m:r>
                                  </m:den>
                                </m:f>
                              </m:oMath>
                            </m:oMathPara>
                          </a14:m>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a:effectLst/>
                            </a:rPr>
                            <a:t>(+)</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4164898"/>
                      </a:ext>
                    </a:extLst>
                  </a:tr>
                  <a:tr h="606107">
                    <a:tc>
                      <a:txBody>
                        <a:bodyPr/>
                        <a:lstStyle/>
                        <a:p>
                          <a:pPr algn="ctr">
                            <a:lnSpc>
                              <a:spcPct val="107000"/>
                            </a:lnSpc>
                            <a:spcAft>
                              <a:spcPts val="0"/>
                            </a:spcAft>
                          </a:pPr>
                          <a:r>
                            <a:rPr lang="es-ES" sz="1400">
                              <a:effectLst/>
                            </a:rPr>
                            <a:t> </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nary>
                                  <m:naryPr>
                                    <m:limLoc m:val="undOvr"/>
                                    <m:subHide m:val="on"/>
                                    <m:supHide m:val="on"/>
                                    <m:ctrlPr>
                                      <a:rPr lang="es-MX" sz="1400" i="1">
                                        <a:effectLst/>
                                        <a:latin typeface="Cambria Math" panose="02040503050406030204" pitchFamily="18" charset="0"/>
                                      </a:rPr>
                                    </m:ctrlPr>
                                  </m:naryPr>
                                  <m:sub/>
                                  <m:sup/>
                                  <m:e>
                                    <m:r>
                                      <a:rPr lang="es-ES" sz="1400">
                                        <a:effectLst/>
                                        <a:latin typeface="Cambria Math" panose="02040503050406030204" pitchFamily="18" charset="0"/>
                                      </a:rPr>
                                      <m:t>𝑣</m:t>
                                    </m:r>
                                  </m:e>
                                </m:nary>
                                <m:r>
                                  <a:rPr lang="es-ES" sz="1400">
                                    <a:effectLst/>
                                    <a:latin typeface="Cambria Math" panose="02040503050406030204" pitchFamily="18" charset="0"/>
                                  </a:rPr>
                                  <m:t>=</m:t>
                                </m:r>
                                <m:f>
                                  <m:fPr>
                                    <m:ctrlPr>
                                      <a:rPr lang="es-MX" sz="1400" i="1">
                                        <a:effectLst/>
                                        <a:latin typeface="Cambria Math" panose="02040503050406030204" pitchFamily="18" charset="0"/>
                                      </a:rPr>
                                    </m:ctrlPr>
                                  </m:fPr>
                                  <m:num>
                                    <m:sSup>
                                      <m:sSupPr>
                                        <m:ctrlPr>
                                          <a:rPr lang="es-MX" sz="1400" i="1">
                                            <a:effectLst/>
                                            <a:latin typeface="Cambria Math" panose="02040503050406030204" pitchFamily="18" charset="0"/>
                                          </a:rPr>
                                        </m:ctrlPr>
                                      </m:sSupPr>
                                      <m:e>
                                        <m:r>
                                          <a:rPr lang="es-ES" sz="1400">
                                            <a:effectLst/>
                                            <a:latin typeface="Cambria Math" panose="02040503050406030204" pitchFamily="18" charset="0"/>
                                          </a:rPr>
                                          <m:t>𝕖</m:t>
                                        </m:r>
                                      </m:e>
                                      <m:sup>
                                        <m:r>
                                          <a:rPr lang="es-ES" sz="1400">
                                            <a:effectLst/>
                                            <a:latin typeface="Cambria Math" panose="02040503050406030204" pitchFamily="18" charset="0"/>
                                          </a:rPr>
                                          <m:t>−2</m:t>
                                        </m:r>
                                        <m:r>
                                          <a:rPr lang="es-ES" sz="1400">
                                            <a:effectLst/>
                                            <a:latin typeface="Cambria Math" panose="02040503050406030204" pitchFamily="18" charset="0"/>
                                          </a:rPr>
                                          <m:t>𝑡</m:t>
                                        </m:r>
                                      </m:sup>
                                    </m:sSup>
                                  </m:num>
                                  <m:den>
                                    <m:r>
                                      <a:rPr lang="es-ES" sz="1400">
                                        <a:effectLst/>
                                        <a:latin typeface="Cambria Math" panose="02040503050406030204" pitchFamily="18" charset="0"/>
                                      </a:rPr>
                                      <m:t>4</m:t>
                                    </m:r>
                                  </m:den>
                                </m:f>
                              </m:oMath>
                            </m:oMathPara>
                          </a14:m>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ES" sz="1400" dirty="0">
                              <a:effectLst/>
                            </a:rPr>
                            <a:t>(-)</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28475"/>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641311175"/>
                  </p:ext>
                </p:extLst>
              </p:nvPr>
            </p:nvGraphicFramePr>
            <p:xfrm>
              <a:off x="5111503" y="1368999"/>
              <a:ext cx="4463650" cy="1419251"/>
            </p:xfrm>
            <a:graphic>
              <a:graphicData uri="http://schemas.openxmlformats.org/drawingml/2006/table">
                <a:tbl>
                  <a:tblPr firstRow="1" firstCol="1" bandRow="1">
                    <a:tableStyleId>{5C22544A-7EE6-4342-B048-85BDC9FD1C3A}</a:tableStyleId>
                  </a:tblPr>
                  <a:tblGrid>
                    <a:gridCol w="1795776">
                      <a:extLst>
                        <a:ext uri="{9D8B030D-6E8A-4147-A177-3AD203B41FA5}">
                          <a16:colId xmlns:a16="http://schemas.microsoft.com/office/drawing/2014/main" val="2002255900"/>
                        </a:ext>
                      </a:extLst>
                    </a:gridCol>
                    <a:gridCol w="1795776">
                      <a:extLst>
                        <a:ext uri="{9D8B030D-6E8A-4147-A177-3AD203B41FA5}">
                          <a16:colId xmlns:a16="http://schemas.microsoft.com/office/drawing/2014/main" val="117953324"/>
                        </a:ext>
                      </a:extLst>
                    </a:gridCol>
                    <a:gridCol w="872098">
                      <a:extLst>
                        <a:ext uri="{9D8B030D-6E8A-4147-A177-3AD203B41FA5}">
                          <a16:colId xmlns:a16="http://schemas.microsoft.com/office/drawing/2014/main" val="2315305654"/>
                        </a:ext>
                      </a:extLst>
                    </a:gridCol>
                  </a:tblGrid>
                  <a:tr h="346556">
                    <a:tc>
                      <a:txBody>
                        <a:bodyPr/>
                        <a:lstStyle/>
                        <a:p>
                          <a:endParaRPr lang="es-MX"/>
                        </a:p>
                      </a:txBody>
                      <a:tcPr marL="68580" marR="68580" marT="0" marB="0" anchor="ctr">
                        <a:blipFill>
                          <a:blip r:embed="rId3"/>
                          <a:stretch>
                            <a:fillRect l="-339" t="-14035" r="-149831" b="-314035"/>
                          </a:stretch>
                        </a:blipFill>
                      </a:tcPr>
                    </a:tc>
                    <a:tc>
                      <a:txBody>
                        <a:bodyPr/>
                        <a:lstStyle/>
                        <a:p>
                          <a:endParaRPr lang="es-MX"/>
                        </a:p>
                      </a:txBody>
                      <a:tcPr marL="68580" marR="68580" marT="0" marB="0" anchor="ctr">
                        <a:blipFill>
                          <a:blip r:embed="rId3"/>
                          <a:stretch>
                            <a:fillRect l="-100339" t="-14035" r="-49831" b="-314035"/>
                          </a:stretch>
                        </a:blipFill>
                      </a:tcPr>
                    </a:tc>
                    <a:tc>
                      <a:txBody>
                        <a:bodyPr/>
                        <a:lstStyle/>
                        <a:p>
                          <a:pPr algn="ctr">
                            <a:lnSpc>
                              <a:spcPct val="107000"/>
                            </a:lnSpc>
                            <a:spcAft>
                              <a:spcPts val="0"/>
                            </a:spcAft>
                          </a:pPr>
                          <a:r>
                            <a:rPr lang="es-ES" sz="1400">
                              <a:effectLst/>
                            </a:rPr>
                            <a:t>Sign</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240535"/>
                      </a:ext>
                    </a:extLst>
                  </a:tr>
                  <a:tr h="466588">
                    <a:tc>
                      <a:txBody>
                        <a:bodyPr/>
                        <a:lstStyle/>
                        <a:p>
                          <a:endParaRPr lang="es-MX"/>
                        </a:p>
                      </a:txBody>
                      <a:tcPr marL="68580" marR="68580" marT="0" marB="0" anchor="ctr">
                        <a:blipFill>
                          <a:blip r:embed="rId3"/>
                          <a:stretch>
                            <a:fillRect l="-339" t="-84416" r="-149831" b="-132468"/>
                          </a:stretch>
                        </a:blipFill>
                      </a:tcPr>
                    </a:tc>
                    <a:tc>
                      <a:txBody>
                        <a:bodyPr/>
                        <a:lstStyle/>
                        <a:p>
                          <a:endParaRPr lang="es-MX"/>
                        </a:p>
                      </a:txBody>
                      <a:tcPr marL="68580" marR="68580" marT="0" marB="0" anchor="ctr">
                        <a:blipFill>
                          <a:blip r:embed="rId3"/>
                          <a:stretch>
                            <a:fillRect l="-100339" t="-84416" r="-49831" b="-132468"/>
                          </a:stretch>
                        </a:blipFill>
                      </a:tcPr>
                    </a:tc>
                    <a:tc>
                      <a:txBody>
                        <a:bodyPr/>
                        <a:lstStyle/>
                        <a:p>
                          <a:pPr algn="ctr">
                            <a:lnSpc>
                              <a:spcPct val="107000"/>
                            </a:lnSpc>
                            <a:spcAft>
                              <a:spcPts val="0"/>
                            </a:spcAft>
                          </a:pPr>
                          <a:r>
                            <a:rPr lang="es-ES" sz="1400">
                              <a:effectLst/>
                            </a:rPr>
                            <a:t>(+)</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4164898"/>
                      </a:ext>
                    </a:extLst>
                  </a:tr>
                  <a:tr h="606107">
                    <a:tc>
                      <a:txBody>
                        <a:bodyPr/>
                        <a:lstStyle/>
                        <a:p>
                          <a:pPr algn="ctr">
                            <a:lnSpc>
                              <a:spcPct val="107000"/>
                            </a:lnSpc>
                            <a:spcAft>
                              <a:spcPts val="0"/>
                            </a:spcAft>
                          </a:pPr>
                          <a:r>
                            <a:rPr lang="es-ES" sz="1400">
                              <a:effectLst/>
                            </a:rPr>
                            <a:t> </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s-MX"/>
                        </a:p>
                      </a:txBody>
                      <a:tcPr marL="68580" marR="68580" marT="0" marB="0" anchor="ctr">
                        <a:blipFill>
                          <a:blip r:embed="rId3"/>
                          <a:stretch>
                            <a:fillRect l="-100339" t="-142000" r="-49831" b="-2000"/>
                          </a:stretch>
                        </a:blipFill>
                      </a:tcPr>
                    </a:tc>
                    <a:tc>
                      <a:txBody>
                        <a:bodyPr/>
                        <a:lstStyle/>
                        <a:p>
                          <a:pPr algn="ctr">
                            <a:lnSpc>
                              <a:spcPct val="107000"/>
                            </a:lnSpc>
                            <a:spcAft>
                              <a:spcPts val="0"/>
                            </a:spcAft>
                          </a:pPr>
                          <a:r>
                            <a:rPr lang="es-ES" sz="1400" dirty="0">
                              <a:effectLst/>
                            </a:rPr>
                            <a:t>(-)</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28475"/>
                      </a:ext>
                    </a:extLst>
                  </a:tr>
                </a:tbl>
              </a:graphicData>
            </a:graphic>
          </p:graphicFrame>
        </mc:Fallback>
      </mc:AlternateContent>
      <mc:AlternateContent xmlns:mc="http://schemas.openxmlformats.org/markup-compatibility/2006" xmlns:a14="http://schemas.microsoft.com/office/drawing/2010/main">
        <mc:Choice Requires="a14">
          <p:sp>
            <p:nvSpPr>
              <p:cNvPr id="10" name="Rectangle 9"/>
              <p:cNvSpPr/>
              <p:nvPr/>
            </p:nvSpPr>
            <p:spPr>
              <a:xfrm>
                <a:off x="850709" y="2837811"/>
                <a:ext cx="8934901" cy="1643079"/>
              </a:xfrm>
              <a:prstGeom prst="rect">
                <a:avLst/>
              </a:prstGeom>
            </p:spPr>
            <p:txBody>
              <a:bodyPr wrap="square">
                <a:spAutoFit/>
              </a:bodyPr>
              <a:lstStyle/>
              <a:p>
                <a:pPr algn="just">
                  <a:lnSpc>
                    <a:spcPct val="107000"/>
                  </a:lnSpc>
                  <a:spcAft>
                    <a:spcPts val="0"/>
                  </a:spcAft>
                </a:pPr>
                <a14:m>
                  <m:oMathPara xmlns:m="http://schemas.openxmlformats.org/officeDocument/2006/math">
                    <m:oMathParaPr>
                      <m:jc m:val="centerGroup"/>
                    </m:oMathParaPr>
                    <m:oMath xmlns:m="http://schemas.openxmlformats.org/officeDocument/2006/math">
                      <m:nary>
                        <m:nary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sup>
                        <m:e>
                          <m:r>
                            <a:rPr lang="en-US" sz="1600" i="1">
                              <a:latin typeface="Cambria Math" panose="02040503050406030204" pitchFamily="18" charset="0"/>
                              <a:ea typeface="Times New Roman" panose="02020603050405020304" pitchFamily="18" charset="0"/>
                              <a:cs typeface="Times New Roman" panose="02020603050405020304" pitchFamily="18" charset="0"/>
                            </a:rPr>
                            <m:t>−3</m:t>
                          </m:r>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sup>
                          </m:sSup>
                          <m:r>
                            <a:rPr lang="en-US" sz="1600" i="1">
                              <a:latin typeface="Cambria Math" panose="02040503050406030204" pitchFamily="18" charset="0"/>
                              <a:ea typeface="Times New Roman" panose="02020603050405020304" pitchFamily="18" charset="0"/>
                              <a:cs typeface="Times New Roman" panose="02020603050405020304" pitchFamily="18" charset="0"/>
                            </a:rPr>
                            <m:t>𝑑𝑥</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e>
                      </m:nary>
                      <m:sSubSup>
                        <m:sSub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bSupPr>
                        <m:e>
                          <m:d>
                            <m:dPr>
                              <m:begChr m:val="["/>
                              <m:endChr m:val="]"/>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ES" sz="1600" i="1">
                                  <a:latin typeface="Cambria Math" panose="02040503050406030204" pitchFamily="18" charset="0"/>
                                  <a:ea typeface="Times New Roman" panose="02020603050405020304" pitchFamily="18" charset="0"/>
                                  <a:cs typeface="Arial" panose="020B0604020202020204" pitchFamily="34" charset="0"/>
                                </a:rPr>
                                <m:t>−3</m:t>
                              </m:r>
                              <m:r>
                                <a:rPr lang="es-ES" sz="1600" i="1">
                                  <a:latin typeface="Cambria Math" panose="02040503050406030204" pitchFamily="18" charset="0"/>
                                  <a:ea typeface="Times New Roman" panose="02020603050405020304" pitchFamily="18" charset="0"/>
                                  <a:cs typeface="Arial" panose="020B0604020202020204" pitchFamily="34" charset="0"/>
                                </a:rPr>
                                <m:t>𝑡</m:t>
                              </m:r>
                              <m:f>
                                <m:fPr>
                                  <m:ctrlPr>
                                    <a:rPr lang="es-MX" sz="1600" i="1">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s-MX" sz="1600" i="1">
                                          <a:latin typeface="Cambria Math" panose="02040503050406030204" pitchFamily="18" charset="0"/>
                                          <a:ea typeface="Times New Roman" panose="02020603050405020304" pitchFamily="18" charset="0"/>
                                          <a:cs typeface="Arial" panose="020B0604020202020204" pitchFamily="34" charset="0"/>
                                        </a:rPr>
                                      </m:ctrlPr>
                                    </m:sSupPr>
                                    <m:e>
                                      <m:r>
                                        <a:rPr lang="es-ES" sz="1600" i="1">
                                          <a:latin typeface="Cambria Math" panose="02040503050406030204" pitchFamily="18" charset="0"/>
                                          <a:ea typeface="Times New Roman" panose="02020603050405020304" pitchFamily="18" charset="0"/>
                                          <a:cs typeface="Arial" panose="020B0604020202020204" pitchFamily="34" charset="0"/>
                                        </a:rPr>
                                        <m:t>−</m:t>
                                      </m:r>
                                      <m:r>
                                        <a:rPr lang="es-ES" sz="1600" i="1">
                                          <a:latin typeface="Cambria Math" panose="02040503050406030204" pitchFamily="18" charset="0"/>
                                          <a:ea typeface="Times New Roman" panose="02020603050405020304" pitchFamily="18" charset="0"/>
                                          <a:cs typeface="Arial" panose="020B0604020202020204" pitchFamily="34" charset="0"/>
                                        </a:rPr>
                                        <m:t>𝕖</m:t>
                                      </m:r>
                                    </m:e>
                                    <m:sup>
                                      <m:r>
                                        <a:rPr lang="es-ES" sz="1600" i="1">
                                          <a:latin typeface="Cambria Math" panose="02040503050406030204" pitchFamily="18" charset="0"/>
                                          <a:ea typeface="Times New Roman" panose="02020603050405020304" pitchFamily="18" charset="0"/>
                                          <a:cs typeface="Arial" panose="020B0604020202020204" pitchFamily="34" charset="0"/>
                                        </a:rPr>
                                        <m:t>−2</m:t>
                                      </m:r>
                                      <m:r>
                                        <a:rPr lang="es-ES" sz="1600" i="1">
                                          <a:latin typeface="Cambria Math" panose="02040503050406030204" pitchFamily="18" charset="0"/>
                                          <a:ea typeface="Times New Roman" panose="02020603050405020304" pitchFamily="18" charset="0"/>
                                          <a:cs typeface="Arial" panose="020B0604020202020204" pitchFamily="34" charset="0"/>
                                        </a:rPr>
                                        <m:t>𝑡</m:t>
                                      </m:r>
                                    </m:sup>
                                  </m:sSup>
                                </m:num>
                                <m:den>
                                  <m:r>
                                    <a:rPr lang="es-ES" sz="1600" i="1">
                                      <a:latin typeface="Cambria Math" panose="02040503050406030204" pitchFamily="18" charset="0"/>
                                      <a:ea typeface="Times New Roman" panose="02020603050405020304" pitchFamily="18" charset="0"/>
                                      <a:cs typeface="Arial" panose="020B0604020202020204" pitchFamily="34" charset="0"/>
                                    </a:rPr>
                                    <m:t>2</m:t>
                                  </m:r>
                                </m:den>
                              </m:f>
                              <m:r>
                                <a:rPr lang="es-ES" sz="1600" i="1">
                                  <a:latin typeface="Cambria Math" panose="02040503050406030204" pitchFamily="18" charset="0"/>
                                  <a:ea typeface="Times New Roman" panose="02020603050405020304" pitchFamily="18" charset="0"/>
                                  <a:cs typeface="Arial" panose="020B0604020202020204" pitchFamily="34" charset="0"/>
                                </a:rPr>
                                <m:t>−3</m:t>
                              </m:r>
                              <m:f>
                                <m:fPr>
                                  <m:ctrlPr>
                                    <a:rPr lang="es-MX" sz="1600" i="1">
                                      <a:latin typeface="Cambria Math" panose="02040503050406030204" pitchFamily="18" charset="0"/>
                                      <a:ea typeface="Times New Roman" panose="02020603050405020304" pitchFamily="18" charset="0"/>
                                      <a:cs typeface="Arial" panose="020B0604020202020204" pitchFamily="34" charset="0"/>
                                    </a:rPr>
                                  </m:ctrlPr>
                                </m:fPr>
                                <m:num>
                                  <m:r>
                                    <a:rPr lang="es-ES" sz="1600" i="1">
                                      <a:latin typeface="Cambria Math" panose="02040503050406030204" pitchFamily="18" charset="0"/>
                                      <a:ea typeface="Times New Roman" panose="02020603050405020304" pitchFamily="18" charset="0"/>
                                      <a:cs typeface="Arial" panose="020B0604020202020204" pitchFamily="34" charset="0"/>
                                    </a:rPr>
                                    <m:t>−</m:t>
                                  </m:r>
                                  <m:sSup>
                                    <m:sSupPr>
                                      <m:ctrlPr>
                                        <a:rPr lang="es-MX" sz="1600" i="1">
                                          <a:latin typeface="Cambria Math" panose="02040503050406030204" pitchFamily="18" charset="0"/>
                                          <a:ea typeface="Times New Roman" panose="02020603050405020304" pitchFamily="18" charset="0"/>
                                          <a:cs typeface="Arial" panose="020B0604020202020204" pitchFamily="34" charset="0"/>
                                        </a:rPr>
                                      </m:ctrlPr>
                                    </m:sSupPr>
                                    <m:e>
                                      <m:r>
                                        <a:rPr lang="es-ES" sz="1600" i="1">
                                          <a:latin typeface="Cambria Math" panose="02040503050406030204" pitchFamily="18" charset="0"/>
                                          <a:ea typeface="Times New Roman" panose="02020603050405020304" pitchFamily="18" charset="0"/>
                                          <a:cs typeface="Arial" panose="020B0604020202020204" pitchFamily="34" charset="0"/>
                                        </a:rPr>
                                        <m:t>𝕖</m:t>
                                      </m:r>
                                    </m:e>
                                    <m:sup>
                                      <m:r>
                                        <a:rPr lang="es-ES" sz="1600" i="1">
                                          <a:latin typeface="Cambria Math" panose="02040503050406030204" pitchFamily="18" charset="0"/>
                                          <a:ea typeface="Times New Roman" panose="02020603050405020304" pitchFamily="18" charset="0"/>
                                          <a:cs typeface="Arial" panose="020B0604020202020204" pitchFamily="34" charset="0"/>
                                        </a:rPr>
                                        <m:t>−2</m:t>
                                      </m:r>
                                      <m:r>
                                        <a:rPr lang="es-ES" sz="1600" i="1">
                                          <a:latin typeface="Cambria Math" panose="02040503050406030204" pitchFamily="18" charset="0"/>
                                          <a:ea typeface="Times New Roman" panose="02020603050405020304" pitchFamily="18" charset="0"/>
                                          <a:cs typeface="Arial" panose="020B0604020202020204" pitchFamily="34" charset="0"/>
                                        </a:rPr>
                                        <m:t>𝑡</m:t>
                                      </m:r>
                                    </m:sup>
                                  </m:sSup>
                                </m:num>
                                <m:den>
                                  <m:r>
                                    <a:rPr lang="es-ES" sz="1600" i="1">
                                      <a:latin typeface="Cambria Math" panose="02040503050406030204" pitchFamily="18" charset="0"/>
                                      <a:ea typeface="Times New Roman" panose="02020603050405020304" pitchFamily="18" charset="0"/>
                                      <a:cs typeface="Arial" panose="020B0604020202020204" pitchFamily="34" charset="0"/>
                                    </a:rPr>
                                    <m:t>4</m:t>
                                  </m:r>
                                </m:den>
                              </m:f>
                            </m:e>
                          </m:d>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sup>
                      </m:sSubSup>
                      <m:r>
                        <a:rPr lang="es-ES" sz="1600" i="1">
                          <a:latin typeface="Cambria Math" panose="02040503050406030204" pitchFamily="18" charset="0"/>
                          <a:ea typeface="Times New Roman" panose="02020603050405020304" pitchFamily="18" charset="0"/>
                          <a:cs typeface="Arial" panose="020B0604020202020204" pitchFamily="34" charset="0"/>
                        </a:rPr>
                        <m:t>=</m:t>
                      </m:r>
                      <m:f>
                        <m:fPr>
                          <m:ctrlPr>
                            <a:rPr lang="es-MX" sz="1600" i="1">
                              <a:latin typeface="Cambria Math" panose="02040503050406030204" pitchFamily="18" charset="0"/>
                              <a:ea typeface="Times New Roman" panose="02020603050405020304" pitchFamily="18" charset="0"/>
                              <a:cs typeface="Arial" panose="020B0604020202020204" pitchFamily="34" charset="0"/>
                            </a:rPr>
                          </m:ctrlPr>
                        </m:fPr>
                        <m:num>
                          <m:r>
                            <a:rPr lang="es-ES" sz="1600" i="1">
                              <a:latin typeface="Cambria Math" panose="02040503050406030204" pitchFamily="18" charset="0"/>
                              <a:ea typeface="Times New Roman" panose="02020603050405020304" pitchFamily="18" charset="0"/>
                              <a:cs typeface="Arial" panose="020B0604020202020204" pitchFamily="34" charset="0"/>
                            </a:rPr>
                            <m:t>3</m:t>
                          </m:r>
                          <m:r>
                            <a:rPr lang="es-ES" sz="1600" i="1">
                              <a:latin typeface="Cambria Math" panose="02040503050406030204" pitchFamily="18" charset="0"/>
                              <a:ea typeface="Times New Roman" panose="02020603050405020304" pitchFamily="18" charset="0"/>
                              <a:cs typeface="Arial" panose="020B0604020202020204" pitchFamily="34" charset="0"/>
                            </a:rPr>
                            <m:t>𝑡</m:t>
                          </m:r>
                        </m:num>
                        <m:den>
                          <m:r>
                            <a:rPr lang="es-ES" sz="1600" i="1">
                              <a:latin typeface="Cambria Math" panose="02040503050406030204" pitchFamily="18" charset="0"/>
                              <a:ea typeface="Times New Roman" panose="02020603050405020304" pitchFamily="18" charset="0"/>
                              <a:cs typeface="Arial" panose="020B0604020202020204" pitchFamily="34" charset="0"/>
                            </a:rPr>
                            <m:t>2</m:t>
                          </m:r>
                        </m:den>
                      </m:f>
                      <m:sSup>
                        <m:sSupPr>
                          <m:ctrlPr>
                            <a:rPr lang="es-MX" sz="1600" i="1">
                              <a:latin typeface="Cambria Math" panose="02040503050406030204" pitchFamily="18" charset="0"/>
                              <a:ea typeface="Times New Roman" panose="02020603050405020304" pitchFamily="18" charset="0"/>
                              <a:cs typeface="Arial" panose="020B0604020202020204" pitchFamily="34" charset="0"/>
                            </a:rPr>
                          </m:ctrlPr>
                        </m:sSupPr>
                        <m:e>
                          <m:r>
                            <a:rPr lang="es-ES" sz="1600" i="1">
                              <a:latin typeface="Cambria Math" panose="02040503050406030204" pitchFamily="18" charset="0"/>
                              <a:ea typeface="Times New Roman" panose="02020603050405020304" pitchFamily="18" charset="0"/>
                              <a:cs typeface="Arial" panose="020B0604020202020204" pitchFamily="34" charset="0"/>
                            </a:rPr>
                            <m:t>𝕖</m:t>
                          </m:r>
                        </m:e>
                        <m:sup>
                          <m:r>
                            <a:rPr lang="es-ES" sz="1600" i="1">
                              <a:latin typeface="Cambria Math" panose="02040503050406030204" pitchFamily="18" charset="0"/>
                              <a:ea typeface="Times New Roman" panose="02020603050405020304" pitchFamily="18" charset="0"/>
                              <a:cs typeface="Arial" panose="020B0604020202020204" pitchFamily="34" charset="0"/>
                            </a:rPr>
                            <m:t>−2</m:t>
                          </m:r>
                          <m:r>
                            <a:rPr lang="es-ES" sz="1600" i="1">
                              <a:latin typeface="Cambria Math" panose="02040503050406030204" pitchFamily="18" charset="0"/>
                              <a:ea typeface="Times New Roman" panose="02020603050405020304" pitchFamily="18" charset="0"/>
                              <a:cs typeface="Arial" panose="020B0604020202020204" pitchFamily="34" charset="0"/>
                            </a:rPr>
                            <m:t>𝑡</m:t>
                          </m:r>
                        </m:sup>
                      </m:sSup>
                      <m:r>
                        <a:rPr lang="es-ES" sz="1600" i="1">
                          <a:latin typeface="Cambria Math" panose="02040503050406030204" pitchFamily="18" charset="0"/>
                          <a:ea typeface="Times New Roman" panose="02020603050405020304" pitchFamily="18" charset="0"/>
                          <a:cs typeface="Arial" panose="020B0604020202020204" pitchFamily="34" charset="0"/>
                        </a:rPr>
                        <m:t>+3</m:t>
                      </m:r>
                      <m:f>
                        <m:fPr>
                          <m:ctrlPr>
                            <a:rPr lang="es-MX" sz="1600" i="1">
                              <a:latin typeface="Cambria Math" panose="02040503050406030204" pitchFamily="18" charset="0"/>
                              <a:ea typeface="Times New Roman" panose="02020603050405020304" pitchFamily="18" charset="0"/>
                              <a:cs typeface="Arial" panose="020B0604020202020204" pitchFamily="34" charset="0"/>
                            </a:rPr>
                          </m:ctrlPr>
                        </m:fPr>
                        <m:num>
                          <m:r>
                            <a:rPr lang="es-ES" sz="1600" i="1">
                              <a:latin typeface="Cambria Math" panose="02040503050406030204" pitchFamily="18" charset="0"/>
                              <a:ea typeface="Times New Roman" panose="02020603050405020304" pitchFamily="18" charset="0"/>
                              <a:cs typeface="Arial" panose="020B0604020202020204" pitchFamily="34" charset="0"/>
                            </a:rPr>
                            <m:t>3</m:t>
                          </m:r>
                        </m:num>
                        <m:den>
                          <m:r>
                            <a:rPr lang="es-ES" sz="1600" i="1">
                              <a:latin typeface="Cambria Math" panose="02040503050406030204" pitchFamily="18" charset="0"/>
                              <a:ea typeface="Times New Roman" panose="02020603050405020304" pitchFamily="18" charset="0"/>
                              <a:cs typeface="Arial" panose="020B0604020202020204" pitchFamily="34" charset="0"/>
                            </a:rPr>
                            <m:t>4</m:t>
                          </m:r>
                        </m:den>
                      </m:f>
                      <m:sSup>
                        <m:sSupPr>
                          <m:ctrlPr>
                            <a:rPr lang="es-MX" sz="1600" i="1">
                              <a:latin typeface="Cambria Math" panose="02040503050406030204" pitchFamily="18" charset="0"/>
                              <a:ea typeface="Times New Roman" panose="02020603050405020304" pitchFamily="18" charset="0"/>
                              <a:cs typeface="Arial" panose="020B0604020202020204" pitchFamily="34" charset="0"/>
                            </a:rPr>
                          </m:ctrlPr>
                        </m:sSupPr>
                        <m:e>
                          <m:r>
                            <a:rPr lang="es-ES" sz="1600" i="1">
                              <a:latin typeface="Cambria Math" panose="02040503050406030204" pitchFamily="18" charset="0"/>
                              <a:ea typeface="Times New Roman" panose="02020603050405020304" pitchFamily="18" charset="0"/>
                              <a:cs typeface="Arial" panose="020B0604020202020204" pitchFamily="34" charset="0"/>
                            </a:rPr>
                            <m:t>𝕖</m:t>
                          </m:r>
                        </m:e>
                        <m:sup>
                          <m:r>
                            <a:rPr lang="es-ES" sz="1600" i="1">
                              <a:latin typeface="Cambria Math" panose="02040503050406030204" pitchFamily="18" charset="0"/>
                              <a:ea typeface="Times New Roman" panose="02020603050405020304" pitchFamily="18" charset="0"/>
                              <a:cs typeface="Arial" panose="020B0604020202020204" pitchFamily="34" charset="0"/>
                            </a:rPr>
                            <m:t>−2</m:t>
                          </m:r>
                          <m:r>
                            <a:rPr lang="es-ES" sz="1600" i="1">
                              <a:latin typeface="Cambria Math" panose="02040503050406030204" pitchFamily="18" charset="0"/>
                              <a:ea typeface="Times New Roman" panose="02020603050405020304" pitchFamily="18" charset="0"/>
                              <a:cs typeface="Arial" panose="020B0604020202020204" pitchFamily="34" charset="0"/>
                            </a:rPr>
                            <m:t>𝑡</m:t>
                          </m:r>
                        </m:sup>
                      </m:sSup>
                      <m:r>
                        <a:rPr lang="es-ES" sz="1600" i="1">
                          <a:latin typeface="Cambria Math" panose="02040503050406030204" pitchFamily="18" charset="0"/>
                          <a:ea typeface="Times New Roman" panose="02020603050405020304" pitchFamily="18" charset="0"/>
                          <a:cs typeface="Arial" panose="020B0604020202020204" pitchFamily="34" charset="0"/>
                        </a:rPr>
                        <m:t>−</m:t>
                      </m:r>
                      <m:f>
                        <m:fPr>
                          <m:ctrlPr>
                            <a:rPr lang="es-MX" sz="1600" i="1">
                              <a:latin typeface="Cambria Math" panose="02040503050406030204" pitchFamily="18" charset="0"/>
                              <a:ea typeface="Times New Roman" panose="02020603050405020304" pitchFamily="18" charset="0"/>
                              <a:cs typeface="Arial" panose="020B0604020202020204" pitchFamily="34" charset="0"/>
                            </a:rPr>
                          </m:ctrlPr>
                        </m:fPr>
                        <m:num>
                          <m:r>
                            <a:rPr lang="es-ES" sz="1600" i="1">
                              <a:latin typeface="Cambria Math" panose="02040503050406030204" pitchFamily="18" charset="0"/>
                              <a:ea typeface="Times New Roman" panose="02020603050405020304" pitchFamily="18" charset="0"/>
                              <a:cs typeface="Arial" panose="020B0604020202020204" pitchFamily="34" charset="0"/>
                            </a:rPr>
                            <m:t>3</m:t>
                          </m:r>
                        </m:num>
                        <m:den>
                          <m:r>
                            <a:rPr lang="es-ES" sz="1600" i="1">
                              <a:latin typeface="Cambria Math" panose="02040503050406030204" pitchFamily="18" charset="0"/>
                              <a:ea typeface="Times New Roman" panose="02020603050405020304" pitchFamily="18" charset="0"/>
                              <a:cs typeface="Arial" panose="020B0604020202020204" pitchFamily="34" charset="0"/>
                            </a:rPr>
                            <m:t>4</m:t>
                          </m:r>
                        </m:den>
                      </m:f>
                    </m:oMath>
                  </m:oMathPara>
                </a14:m>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1600" dirty="0">
                    <a:latin typeface="Century Gothic" panose="020B0502020202020204" pitchFamily="34"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latin typeface="Cambria Math" panose="02040503050406030204" pitchFamily="18" charset="0"/>
                              <a:ea typeface="Times New Roman" panose="02020603050405020304" pitchFamily="18" charset="0"/>
                              <a:cs typeface="Times New Roman" panose="02020603050405020304" pitchFamily="18" charset="0"/>
                            </a:rPr>
                            <m:t>𝑡</m:t>
                          </m:r>
                        </m:e>
                      </m:d>
                      <m:r>
                        <a:rPr lang="es-MX"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s-MX"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pPr>
                            <m:e>
                              <m:r>
                                <m:rPr>
                                  <m:nor/>
                                </m:rPr>
                                <a:rPr lang="es-MX">
                                  <a:effectLst/>
                                  <a:latin typeface="Cambria Math" panose="02040503050406030204" pitchFamily="18" charset="0"/>
                                  <a:ea typeface="Times New Roman" panose="02020603050405020304" pitchFamily="18" charset="0"/>
                                  <a:cs typeface="Times New Roman" panose="02020603050405020304" pitchFamily="18" charset="0"/>
                                </a:rPr>
                                <m:t>e</m:t>
                              </m:r>
                            </m:e>
                            <m:sup>
                              <m:r>
                                <a:rPr lang="es-MX" sz="1600" i="1">
                                  <a:latin typeface="Cambria Math" panose="02040503050406030204" pitchFamily="18" charset="0"/>
                                  <a:ea typeface="Times New Roman" panose="02020603050405020304" pitchFamily="18" charset="0"/>
                                  <a:cs typeface="Times New Roman" panose="02020603050405020304" pitchFamily="18" charset="0"/>
                                </a:rPr>
                                <m:t>−2</m:t>
                              </m:r>
                              <m:r>
                                <a:rPr lang="en-GB" sz="1600" i="1">
                                  <a:latin typeface="Cambria Math" panose="02040503050406030204" pitchFamily="18" charset="0"/>
                                  <a:ea typeface="Times New Roman" panose="02020603050405020304" pitchFamily="18" charset="0"/>
                                  <a:cs typeface="Times New Roman" panose="02020603050405020304" pitchFamily="18" charset="0"/>
                                </a:rPr>
                                <m:t>𝑡</m:t>
                              </m:r>
                            </m:sup>
                          </m:sSup>
                          <m:r>
                            <a:rPr lang="es-MX" sz="1600" i="1">
                              <a:latin typeface="Cambria Math" panose="02040503050406030204" pitchFamily="18" charset="0"/>
                              <a:ea typeface="Times New Roman" panose="02020603050405020304" pitchFamily="18" charset="0"/>
                              <a:cs typeface="Times New Roman" panose="02020603050405020304" pitchFamily="18" charset="0"/>
                            </a:rPr>
                            <m:t>(−3</m:t>
                          </m:r>
                          <m:r>
                            <a:rPr lang="es-MX" sz="1600" i="1">
                              <a:latin typeface="Cambria Math" panose="02040503050406030204" pitchFamily="18" charset="0"/>
                              <a:ea typeface="Times New Roman" panose="02020603050405020304" pitchFamily="18" charset="0"/>
                              <a:cs typeface="Times New Roman" panose="02020603050405020304" pitchFamily="18" charset="0"/>
                            </a:rPr>
                            <m:t>𝑡</m:t>
                          </m:r>
                          <m:r>
                            <a:rPr lang="es-MX" sz="1600" i="1">
                              <a:latin typeface="Cambria Math" panose="02040503050406030204" pitchFamily="18" charset="0"/>
                              <a:ea typeface="Times New Roman" panose="02020603050405020304" pitchFamily="18" charset="0"/>
                              <a:cs typeface="Times New Roman" panose="02020603050405020304" pitchFamily="18" charset="0"/>
                            </a:rPr>
                            <m:t>)</m:t>
                          </m:r>
                          <m:r>
                            <a:rPr lang="en-GB" sz="1600" i="1">
                              <a:latin typeface="Cambria Math" panose="02040503050406030204" pitchFamily="18" charset="0"/>
                              <a:ea typeface="Times New Roman" panose="02020603050405020304" pitchFamily="18" charset="0"/>
                              <a:cs typeface="Times New Roman" panose="02020603050405020304" pitchFamily="18" charset="0"/>
                            </a:rPr>
                            <m:t>𝑑𝑡</m:t>
                          </m:r>
                          <m:r>
                            <a:rPr lang="es-MX" sz="1600" i="1">
                              <a:latin typeface="Cambria Math" panose="02040503050406030204" pitchFamily="18" charset="0"/>
                              <a:ea typeface="Times New Roman" panose="02020603050405020304" pitchFamily="18" charset="0"/>
                              <a:cs typeface="Times New Roman" panose="02020603050405020304" pitchFamily="18" charset="0"/>
                            </a:rPr>
                            <m:t>+</m:t>
                          </m:r>
                          <m:r>
                            <a:rPr lang="en-GB" sz="1600" i="1">
                              <a:latin typeface="Cambria Math" panose="02040503050406030204" pitchFamily="18" charset="0"/>
                              <a:ea typeface="Times New Roman" panose="02020603050405020304" pitchFamily="18" charset="0"/>
                              <a:cs typeface="Times New Roman" panose="02020603050405020304" pitchFamily="18" charset="0"/>
                            </a:rPr>
                            <m:t>𝐶</m:t>
                          </m:r>
                        </m:num>
                        <m:den>
                          <m:sSup>
                            <m:s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pPr>
                            <m:e>
                              <m:r>
                                <m:rPr>
                                  <m:nor/>
                                </m:rPr>
                                <a:rPr lang="es-MX">
                                  <a:effectLst/>
                                  <a:latin typeface="Cambria Math" panose="02040503050406030204" pitchFamily="18" charset="0"/>
                                  <a:ea typeface="Times New Roman" panose="02020603050405020304" pitchFamily="18" charset="0"/>
                                  <a:cs typeface="Times New Roman" panose="02020603050405020304" pitchFamily="18" charset="0"/>
                                </a:rPr>
                                <m:t>e</m:t>
                              </m:r>
                            </m:e>
                            <m:sup>
                              <m:r>
                                <a:rPr lang="es-MX" sz="1600" i="1">
                                  <a:latin typeface="Cambria Math" panose="02040503050406030204" pitchFamily="18" charset="0"/>
                                  <a:ea typeface="Times New Roman" panose="02020603050405020304" pitchFamily="18" charset="0"/>
                                  <a:cs typeface="Times New Roman" panose="02020603050405020304" pitchFamily="18" charset="0"/>
                                </a:rPr>
                                <m:t>−2</m:t>
                              </m:r>
                              <m:r>
                                <a:rPr lang="en-GB" sz="1600" i="1">
                                  <a:latin typeface="Cambria Math" panose="02040503050406030204" pitchFamily="18" charset="0"/>
                                  <a:ea typeface="Times New Roman" panose="02020603050405020304" pitchFamily="18" charset="0"/>
                                  <a:cs typeface="Times New Roman" panose="02020603050405020304" pitchFamily="18" charset="0"/>
                                </a:rPr>
                                <m:t>𝑡</m:t>
                              </m:r>
                            </m:sup>
                          </m:sSup>
                        </m:den>
                      </m:f>
                      <m:r>
                        <a:rPr lang="es-MX"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s-MX" sz="1600" i="1">
                              <a:latin typeface="Cambria Math" panose="02040503050406030204" pitchFamily="18" charset="0"/>
                              <a:ea typeface="Times New Roman" panose="02020603050405020304" pitchFamily="18" charset="0"/>
                              <a:cs typeface="Times New Roman" panose="02020603050405020304" pitchFamily="18" charset="0"/>
                            </a:rPr>
                            <m:t>𝑒</m:t>
                          </m:r>
                        </m:e>
                        <m:sup>
                          <m:r>
                            <a:rPr lang="es-MX" sz="1600" i="1">
                              <a:latin typeface="Cambria Math" panose="02040503050406030204" pitchFamily="18" charset="0"/>
                              <a:ea typeface="Times New Roman" panose="02020603050405020304" pitchFamily="18" charset="0"/>
                              <a:cs typeface="Times New Roman" panose="02020603050405020304" pitchFamily="18" charset="0"/>
                            </a:rPr>
                            <m:t>2</m:t>
                          </m:r>
                          <m:r>
                            <a:rPr lang="es-MX" sz="1600" i="1">
                              <a:latin typeface="Cambria Math" panose="02040503050406030204" pitchFamily="18" charset="0"/>
                              <a:ea typeface="Times New Roman" panose="02020603050405020304" pitchFamily="18" charset="0"/>
                              <a:cs typeface="Times New Roman" panose="02020603050405020304" pitchFamily="18" charset="0"/>
                            </a:rPr>
                            <m:t>𝑡</m:t>
                          </m:r>
                        </m:sup>
                      </m:sSup>
                      <m:d>
                        <m:d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s-MX" sz="1600" i="1">
                                  <a:latin typeface="Cambria Math" panose="02040503050406030204" pitchFamily="18" charset="0"/>
                                  <a:ea typeface="Times New Roman" panose="02020603050405020304" pitchFamily="18" charset="0"/>
                                  <a:cs typeface="Times New Roman" panose="02020603050405020304" pitchFamily="18" charset="0"/>
                                </a:rPr>
                                <m:t>3</m:t>
                              </m:r>
                            </m:num>
                            <m:den>
                              <m:r>
                                <a:rPr lang="es-MX" sz="1600" i="1">
                                  <a:latin typeface="Cambria Math" panose="02040503050406030204" pitchFamily="18" charset="0"/>
                                  <a:ea typeface="Times New Roman" panose="02020603050405020304" pitchFamily="18" charset="0"/>
                                  <a:cs typeface="Times New Roman" panose="02020603050405020304" pitchFamily="18" charset="0"/>
                                </a:rPr>
                                <m:t>2</m:t>
                              </m:r>
                            </m:den>
                          </m:f>
                          <m:r>
                            <a:rPr lang="es-MX" sz="1600" i="1">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s-MX" sz="1600" i="1">
                                  <a:latin typeface="Cambria Math" panose="02040503050406030204" pitchFamily="18" charset="0"/>
                                  <a:ea typeface="Times New Roman" panose="02020603050405020304" pitchFamily="18" charset="0"/>
                                  <a:cs typeface="Times New Roman" panose="02020603050405020304" pitchFamily="18" charset="0"/>
                                </a:rPr>
                                <m:t>𝑒</m:t>
                              </m:r>
                            </m:e>
                            <m:sup>
                              <m:r>
                                <a:rPr lang="es-MX" sz="1600" i="1">
                                  <a:latin typeface="Cambria Math" panose="02040503050406030204" pitchFamily="18" charset="0"/>
                                  <a:ea typeface="Times New Roman" panose="02020603050405020304" pitchFamily="18" charset="0"/>
                                  <a:cs typeface="Times New Roman" panose="02020603050405020304" pitchFamily="18" charset="0"/>
                                </a:rPr>
                                <m:t>−2</m:t>
                              </m:r>
                              <m:r>
                                <a:rPr lang="es-MX" sz="1600" i="1">
                                  <a:latin typeface="Cambria Math" panose="02040503050406030204" pitchFamily="18" charset="0"/>
                                  <a:ea typeface="Times New Roman" panose="02020603050405020304" pitchFamily="18" charset="0"/>
                                  <a:cs typeface="Times New Roman" panose="02020603050405020304" pitchFamily="18" charset="0"/>
                                </a:rPr>
                                <m:t>𝑡</m:t>
                              </m:r>
                            </m:sup>
                          </m:sSup>
                          <m:r>
                            <a:rPr lang="es-MX"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s-MX" sz="1600" i="1">
                                  <a:latin typeface="Cambria Math" panose="02040503050406030204" pitchFamily="18" charset="0"/>
                                  <a:ea typeface="Times New Roman" panose="02020603050405020304" pitchFamily="18" charset="0"/>
                                  <a:cs typeface="Times New Roman" panose="02020603050405020304" pitchFamily="18" charset="0"/>
                                </a:rPr>
                                <m:t>3</m:t>
                              </m:r>
                            </m:num>
                            <m:den>
                              <m:r>
                                <a:rPr lang="es-MX" sz="1600" i="1">
                                  <a:latin typeface="Cambria Math" panose="02040503050406030204" pitchFamily="18" charset="0"/>
                                  <a:ea typeface="Times New Roman" panose="02020603050405020304" pitchFamily="18" charset="0"/>
                                  <a:cs typeface="Times New Roman" panose="02020603050405020304" pitchFamily="18" charset="0"/>
                                </a:rPr>
                                <m:t>4</m:t>
                              </m:r>
                            </m:den>
                          </m:f>
                          <m:sSup>
                            <m:sSup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s-MX" sz="1600" i="1">
                                  <a:latin typeface="Cambria Math" panose="02040503050406030204" pitchFamily="18" charset="0"/>
                                  <a:ea typeface="Times New Roman" panose="02020603050405020304" pitchFamily="18" charset="0"/>
                                  <a:cs typeface="Times New Roman" panose="02020603050405020304" pitchFamily="18" charset="0"/>
                                </a:rPr>
                                <m:t>𝑒</m:t>
                              </m:r>
                            </m:e>
                            <m:sup>
                              <m:r>
                                <a:rPr lang="es-MX" sz="1600" i="1">
                                  <a:latin typeface="Cambria Math" panose="02040503050406030204" pitchFamily="18" charset="0"/>
                                  <a:ea typeface="Times New Roman" panose="02020603050405020304" pitchFamily="18" charset="0"/>
                                  <a:cs typeface="Times New Roman" panose="02020603050405020304" pitchFamily="18" charset="0"/>
                                </a:rPr>
                                <m:t>−2</m:t>
                              </m:r>
                              <m:r>
                                <a:rPr lang="es-MX" sz="1600" i="1">
                                  <a:latin typeface="Cambria Math" panose="02040503050406030204" pitchFamily="18" charset="0"/>
                                  <a:ea typeface="Times New Roman" panose="02020603050405020304" pitchFamily="18" charset="0"/>
                                  <a:cs typeface="Times New Roman" panose="02020603050405020304" pitchFamily="18" charset="0"/>
                                </a:rPr>
                                <m:t>𝑡</m:t>
                              </m:r>
                            </m:sup>
                          </m:sSup>
                          <m:r>
                            <a:rPr lang="es-MX"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s-MX" sz="1600" i="1">
                                  <a:latin typeface="Cambria Math" panose="02040503050406030204" pitchFamily="18" charset="0"/>
                                  <a:ea typeface="Times New Roman" panose="02020603050405020304" pitchFamily="18" charset="0"/>
                                  <a:cs typeface="Times New Roman" panose="02020603050405020304" pitchFamily="18" charset="0"/>
                                </a:rPr>
                                <m:t>3</m:t>
                              </m:r>
                            </m:num>
                            <m:den>
                              <m:r>
                                <a:rPr lang="es-MX" sz="1600" i="1">
                                  <a:latin typeface="Cambria Math" panose="02040503050406030204" pitchFamily="18" charset="0"/>
                                  <a:ea typeface="Times New Roman" panose="02020603050405020304" pitchFamily="18" charset="0"/>
                                  <a:cs typeface="Times New Roman" panose="02020603050405020304" pitchFamily="18" charset="0"/>
                                </a:rPr>
                                <m:t>4</m:t>
                              </m:r>
                            </m:den>
                          </m:f>
                          <m:r>
                            <a:rPr lang="es-MX" sz="1600" i="1">
                              <a:latin typeface="Cambria Math" panose="02040503050406030204" pitchFamily="18" charset="0"/>
                              <a:ea typeface="Times New Roman" panose="02020603050405020304" pitchFamily="18" charset="0"/>
                              <a:cs typeface="Times New Roman" panose="02020603050405020304" pitchFamily="18" charset="0"/>
                            </a:rPr>
                            <m:t>+</m:t>
                          </m:r>
                          <m:r>
                            <a:rPr lang="es-MX" sz="1600" i="1">
                              <a:latin typeface="Cambria Math" panose="02040503050406030204" pitchFamily="18" charset="0"/>
                              <a:ea typeface="Times New Roman" panose="02020603050405020304" pitchFamily="18" charset="0"/>
                              <a:cs typeface="Times New Roman" panose="02020603050405020304" pitchFamily="18" charset="0"/>
                            </a:rPr>
                            <m:t>𝐶</m:t>
                          </m:r>
                        </m:e>
                      </m:d>
                    </m:oMath>
                  </m:oMathPara>
                </a14:m>
                <a:endParaRPr lang="es-MX" sz="16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50709" y="2837811"/>
                <a:ext cx="8934901" cy="164307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623166" y="4577960"/>
                <a:ext cx="6096000" cy="2129044"/>
              </a:xfrm>
              <a:prstGeom prst="rect">
                <a:avLst/>
              </a:prstGeom>
            </p:spPr>
            <p:txBody>
              <a:bodyPr>
                <a:spAutoFit/>
              </a:bodyPr>
              <a:lstStyle/>
              <a:p>
                <a:pPr algn="just">
                  <a:lnSpc>
                    <a:spcPct val="107000"/>
                  </a:lnSpc>
                  <a:spcAft>
                    <a:spcPts val="0"/>
                  </a:spcAft>
                </a:pPr>
                <a:r>
                  <a:rPr lang="en-US" dirty="0">
                    <a:latin typeface="Century Gothic" panose="020B0502020202020204" pitchFamily="34" charset="0"/>
                    <a:ea typeface="Times New Roman" panose="02020603050405020304" pitchFamily="18" charset="0"/>
                    <a:cs typeface="Times New Roman" panose="02020603050405020304" pitchFamily="18" charset="0"/>
                  </a:rPr>
                  <a:t>For </a:t>
                </a:r>
                <a14:m>
                  <m:oMath xmlns:m="http://schemas.openxmlformats.org/officeDocument/2006/math">
                    <m:r>
                      <a:rPr lang="es-MX"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s-MX"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0</m:t>
                        </m:r>
                      </m:e>
                    </m:d>
                    <m:r>
                      <a:rPr lang="en-US" i="1">
                        <a:latin typeface="Cambria Math" panose="02040503050406030204" pitchFamily="18" charset="0"/>
                        <a:ea typeface="Times New Roman" panose="02020603050405020304" pitchFamily="18" charset="0"/>
                        <a:cs typeface="Times New Roman" panose="02020603050405020304" pitchFamily="18" charset="0"/>
                      </a:rPr>
                      <m:t>=1</m:t>
                    </m:r>
                  </m:oMath>
                </a14:m>
                <a:r>
                  <a:rPr lang="en-US" dirty="0">
                    <a:latin typeface="Century Gothic" panose="020B0502020202020204" pitchFamily="34" charset="0"/>
                    <a:ea typeface="Times New Roman" panose="02020603050405020304" pitchFamily="18" charset="0"/>
                    <a:cs typeface="Times New Roman" panose="02020603050405020304" pitchFamily="18" charset="0"/>
                  </a:rPr>
                  <a:t>, we get </a:t>
                </a:r>
                <a14:m>
                  <m:oMath xmlns:m="http://schemas.openxmlformats.org/officeDocument/2006/math">
                    <m:r>
                      <a:rPr lang="es-MX" i="1">
                        <a:latin typeface="Cambria Math" panose="02040503050406030204" pitchFamily="18" charset="0"/>
                        <a:ea typeface="Times New Roman" panose="02020603050405020304" pitchFamily="18" charset="0"/>
                        <a:cs typeface="Times New Roman" panose="02020603050405020304" pitchFamily="18" charset="0"/>
                      </a:rPr>
                      <m:t>𝐶</m:t>
                    </m:r>
                    <m:r>
                      <a:rPr lang="en-US" i="1">
                        <a:latin typeface="Cambria Math" panose="02040503050406030204" pitchFamily="18" charset="0"/>
                        <a:ea typeface="Times New Roman" panose="02020603050405020304" pitchFamily="18" charset="0"/>
                        <a:cs typeface="Times New Roman" panose="02020603050405020304" pitchFamily="18" charset="0"/>
                      </a:rPr>
                      <m:t>=1</m:t>
                    </m:r>
                  </m:oMath>
                </a14:m>
                <a:r>
                  <a:rPr lang="en-US" dirty="0">
                    <a:latin typeface="Century Gothic" panose="020B0502020202020204" pitchFamily="34" charset="0"/>
                    <a:ea typeface="Times New Roman" panose="02020603050405020304" pitchFamily="18" charset="0"/>
                    <a:cs typeface="Times New Roman" panose="02020603050405020304" pitchFamily="18" charset="0"/>
                  </a:rPr>
                  <a:t>. Therefore:</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latin typeface="Century Gothic" panose="020B0502020202020204" pitchFamily="34" charset="0"/>
                    <a:ea typeface="Times New Roman" panose="02020603050405020304" pitchFamily="18" charset="0"/>
                    <a:cs typeface="Times New Roman" panose="02020603050405020304" pitchFamily="18" charset="0"/>
                  </a:rPr>
                  <a:t> </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s-MX" i="1">
                              <a:latin typeface="Cambria Math" panose="02040503050406030204" pitchFamily="18" charset="0"/>
                              <a:ea typeface="Times New Roman" panose="02020603050405020304" pitchFamily="18" charset="0"/>
                              <a:cs typeface="Times New Roman" panose="02020603050405020304" pitchFamily="18" charset="0"/>
                            </a:rPr>
                          </m:ctrlPr>
                        </m:dPr>
                        <m:e>
                          <m:r>
                            <a:rPr lang="es-MX" i="1">
                              <a:latin typeface="Cambria Math" panose="02040503050406030204" pitchFamily="18" charset="0"/>
                              <a:ea typeface="Times New Roman" panose="02020603050405020304" pitchFamily="18" charset="0"/>
                              <a:cs typeface="Times New Roman" panose="02020603050405020304" pitchFamily="18" charset="0"/>
                            </a:rPr>
                            <m:t>𝑡</m:t>
                          </m:r>
                        </m:e>
                      </m:d>
                      <m:r>
                        <a:rPr lang="es-MX"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i="1">
                              <a:latin typeface="Cambria Math" panose="02040503050406030204" pitchFamily="18" charset="0"/>
                              <a:ea typeface="Times New Roman" panose="02020603050405020304" pitchFamily="18" charset="0"/>
                              <a:cs typeface="Times New Roman" panose="02020603050405020304" pitchFamily="18" charset="0"/>
                            </a:rPr>
                          </m:ctrlPr>
                        </m:fPr>
                        <m:num>
                          <m:r>
                            <a:rPr lang="es-MX" i="1">
                              <a:latin typeface="Cambria Math" panose="02040503050406030204" pitchFamily="18" charset="0"/>
                              <a:ea typeface="Times New Roman" panose="02020603050405020304" pitchFamily="18" charset="0"/>
                              <a:cs typeface="Times New Roman" panose="02020603050405020304" pitchFamily="18" charset="0"/>
                            </a:rPr>
                            <m:t>3</m:t>
                          </m:r>
                        </m:num>
                        <m:den>
                          <m:r>
                            <a:rPr lang="es-MX" i="1">
                              <a:latin typeface="Cambria Math" panose="02040503050406030204" pitchFamily="18" charset="0"/>
                              <a:ea typeface="Times New Roman" panose="02020603050405020304" pitchFamily="18" charset="0"/>
                              <a:cs typeface="Times New Roman" panose="02020603050405020304" pitchFamily="18" charset="0"/>
                            </a:rPr>
                            <m:t>2</m:t>
                          </m:r>
                        </m:den>
                      </m:f>
                      <m:r>
                        <a:rPr lang="es-MX" i="1">
                          <a:latin typeface="Cambria Math" panose="02040503050406030204" pitchFamily="18" charset="0"/>
                          <a:ea typeface="Times New Roman" panose="02020603050405020304" pitchFamily="18" charset="0"/>
                          <a:cs typeface="Times New Roman" panose="02020603050405020304" pitchFamily="18" charset="0"/>
                        </a:rPr>
                        <m:t>𝑡</m:t>
                      </m:r>
                      <m:r>
                        <a:rPr lang="es-MX"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i="1">
                              <a:latin typeface="Cambria Math" panose="02040503050406030204" pitchFamily="18" charset="0"/>
                              <a:ea typeface="Times New Roman" panose="02020603050405020304" pitchFamily="18" charset="0"/>
                              <a:cs typeface="Times New Roman" panose="02020603050405020304" pitchFamily="18" charset="0"/>
                            </a:rPr>
                          </m:ctrlPr>
                        </m:fPr>
                        <m:num>
                          <m:r>
                            <a:rPr lang="es-MX" i="1">
                              <a:latin typeface="Cambria Math" panose="02040503050406030204" pitchFamily="18" charset="0"/>
                              <a:ea typeface="Times New Roman" panose="02020603050405020304" pitchFamily="18" charset="0"/>
                              <a:cs typeface="Times New Roman" panose="02020603050405020304" pitchFamily="18" charset="0"/>
                            </a:rPr>
                            <m:t>3</m:t>
                          </m:r>
                        </m:num>
                        <m:den>
                          <m:r>
                            <a:rPr lang="es-MX" i="1">
                              <a:latin typeface="Cambria Math" panose="02040503050406030204" pitchFamily="18" charset="0"/>
                              <a:ea typeface="Times New Roman" panose="02020603050405020304" pitchFamily="18" charset="0"/>
                              <a:cs typeface="Times New Roman" panose="02020603050405020304" pitchFamily="18" charset="0"/>
                            </a:rPr>
                            <m:t>4</m:t>
                          </m:r>
                        </m:den>
                      </m:f>
                      <m:r>
                        <a:rPr lang="es-MX"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i="1">
                              <a:latin typeface="Cambria Math" panose="02040503050406030204" pitchFamily="18" charset="0"/>
                              <a:ea typeface="Times New Roman" panose="02020603050405020304" pitchFamily="18" charset="0"/>
                              <a:cs typeface="Times New Roman" panose="02020603050405020304" pitchFamily="18" charset="0"/>
                            </a:rPr>
                          </m:ctrlPr>
                        </m:fPr>
                        <m:num>
                          <m:r>
                            <a:rPr lang="es-MX" i="1">
                              <a:latin typeface="Cambria Math" panose="02040503050406030204" pitchFamily="18" charset="0"/>
                              <a:ea typeface="Times New Roman" panose="02020603050405020304" pitchFamily="18" charset="0"/>
                              <a:cs typeface="Times New Roman" panose="02020603050405020304" pitchFamily="18" charset="0"/>
                            </a:rPr>
                            <m:t>1</m:t>
                          </m:r>
                        </m:num>
                        <m:den>
                          <m:r>
                            <a:rPr lang="es-MX" i="1">
                              <a:latin typeface="Cambria Math" panose="02040503050406030204" pitchFamily="18" charset="0"/>
                              <a:ea typeface="Times New Roman" panose="02020603050405020304" pitchFamily="18" charset="0"/>
                              <a:cs typeface="Times New Roman" panose="02020603050405020304" pitchFamily="18" charset="0"/>
                            </a:rPr>
                            <m:t>4</m:t>
                          </m:r>
                        </m:den>
                      </m:f>
                      <m:sSup>
                        <m:sSupPr>
                          <m:ctrlPr>
                            <a:rPr lang="es-MX" i="1">
                              <a:latin typeface="Cambria Math" panose="02040503050406030204" pitchFamily="18" charset="0"/>
                              <a:ea typeface="Times New Roman" panose="02020603050405020304" pitchFamily="18" charset="0"/>
                              <a:cs typeface="Times New Roman" panose="02020603050405020304" pitchFamily="18" charset="0"/>
                            </a:rPr>
                          </m:ctrlPr>
                        </m:sSupPr>
                        <m:e>
                          <m:r>
                            <a:rPr lang="es-MX" i="1">
                              <a:latin typeface="Cambria Math" panose="02040503050406030204" pitchFamily="18" charset="0"/>
                              <a:ea typeface="Times New Roman" panose="02020603050405020304" pitchFamily="18" charset="0"/>
                              <a:cs typeface="Times New Roman" panose="02020603050405020304" pitchFamily="18" charset="0"/>
                            </a:rPr>
                            <m:t>𝑒</m:t>
                          </m:r>
                        </m:e>
                        <m:sup>
                          <m:r>
                            <a:rPr lang="es-MX" i="1">
                              <a:latin typeface="Cambria Math" panose="02040503050406030204" pitchFamily="18" charset="0"/>
                              <a:ea typeface="Times New Roman" panose="02020603050405020304" pitchFamily="18" charset="0"/>
                              <a:cs typeface="Times New Roman" panose="02020603050405020304" pitchFamily="18" charset="0"/>
                            </a:rPr>
                            <m:t>2</m:t>
                          </m:r>
                          <m:r>
                            <a:rPr lang="es-MX" i="1">
                              <a:latin typeface="Cambria Math" panose="02040503050406030204" pitchFamily="18" charset="0"/>
                              <a:ea typeface="Times New Roman" panose="02020603050405020304" pitchFamily="18" charset="0"/>
                              <a:cs typeface="Times New Roman" panose="02020603050405020304" pitchFamily="18" charset="0"/>
                            </a:rPr>
                            <m:t>𝑡</m:t>
                          </m:r>
                        </m:sup>
                      </m:sSup>
                    </m:oMath>
                  </m:oMathPara>
                </a14:m>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dirty="0">
                    <a:latin typeface="Century Gothic" panose="020B0502020202020204" pitchFamily="34" charset="0"/>
                    <a:ea typeface="Times New Roman" panose="02020603050405020304" pitchFamily="18" charset="0"/>
                    <a:cs typeface="Times New Roman" panose="02020603050405020304" pitchFamily="18" charset="0"/>
                  </a:rPr>
                  <a:t> </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dirty="0">
                    <a:latin typeface="Century Gothic" panose="020B0502020202020204" pitchFamily="34" charset="0"/>
                    <a:ea typeface="Times New Roman" panose="02020603050405020304" pitchFamily="18" charset="0"/>
                    <a:cs typeface="Times New Roman" panose="02020603050405020304" pitchFamily="18" charset="0"/>
                  </a:rPr>
                  <a:t>And </a:t>
                </a:r>
                <a:r>
                  <a:rPr lang="es-MX" dirty="0" err="1">
                    <a:latin typeface="Century Gothic" panose="020B0502020202020204" pitchFamily="34" charset="0"/>
                    <a:ea typeface="Times New Roman" panose="02020603050405020304" pitchFamily="18" charset="0"/>
                    <a:cs typeface="Times New Roman" panose="02020603050405020304" pitchFamily="18" charset="0"/>
                  </a:rPr>
                  <a:t>thus</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dirty="0">
                    <a:latin typeface="Century Gothic" panose="020B0502020202020204" pitchFamily="34" charset="0"/>
                    <a:ea typeface="Times New Roman" panose="02020603050405020304" pitchFamily="18" charset="0"/>
                    <a:cs typeface="Times New Roman" panose="02020603050405020304" pitchFamily="18" charset="0"/>
                  </a:rPr>
                  <a:t> </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623166" y="4577960"/>
                <a:ext cx="6096000" cy="2129044"/>
              </a:xfrm>
              <a:prstGeom prst="rect">
                <a:avLst/>
              </a:prstGeom>
              <a:blipFill>
                <a:blip r:embed="rId5"/>
                <a:stretch>
                  <a:fillRect l="-800" t="-200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194919" y="6031920"/>
                <a:ext cx="24994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𝑦</m:t>
                      </m:r>
                      <m:d>
                        <m:dPr>
                          <m:ctrlPr>
                            <a:rPr lang="es-MX" i="1">
                              <a:latin typeface="Cambria Math" panose="02040503050406030204" pitchFamily="18" charset="0"/>
                            </a:rPr>
                          </m:ctrlPr>
                        </m:dPr>
                        <m:e>
                          <m:r>
                            <a:rPr lang="es-MX" i="0">
                              <a:latin typeface="Cambria Math" panose="02040503050406030204" pitchFamily="18" charset="0"/>
                            </a:rPr>
                            <m:t>0.4</m:t>
                          </m:r>
                        </m:e>
                      </m:d>
                      <m:r>
                        <a:rPr lang="es-MX" i="0">
                          <a:latin typeface="Cambria Math" panose="02040503050406030204" pitchFamily="18" charset="0"/>
                        </a:rPr>
                        <m:t>=1.906385232</m:t>
                      </m:r>
                    </m:oMath>
                  </m:oMathPara>
                </a14:m>
                <a:endParaRPr lang="es-MX" dirty="0"/>
              </a:p>
            </p:txBody>
          </p:sp>
        </mc:Choice>
        <mc:Fallback xmlns="">
          <p:sp>
            <p:nvSpPr>
              <p:cNvPr id="12" name="Rectangle 11"/>
              <p:cNvSpPr>
                <a:spLocks noRot="1" noChangeAspect="1" noMove="1" noResize="1" noEditPoints="1" noAdjustHandles="1" noChangeArrowheads="1" noChangeShapeType="1" noTextEdit="1"/>
              </p:cNvSpPr>
              <p:nvPr/>
            </p:nvSpPr>
            <p:spPr>
              <a:xfrm>
                <a:off x="3194919" y="6031920"/>
                <a:ext cx="2499402" cy="369332"/>
              </a:xfrm>
              <a:prstGeom prst="rect">
                <a:avLst/>
              </a:prstGeom>
              <a:blipFill>
                <a:blip r:embed="rId6"/>
                <a:stretch>
                  <a:fillRect b="-6557"/>
                </a:stretch>
              </a:blipFill>
            </p:spPr>
            <p:txBody>
              <a:bodyPr/>
              <a:lstStyle/>
              <a:p>
                <a:r>
                  <a:rPr lang="es-MX">
                    <a:noFill/>
                  </a:rPr>
                  <a:t> </a:t>
                </a:r>
              </a:p>
            </p:txBody>
          </p:sp>
        </mc:Fallback>
      </mc:AlternateContent>
    </p:spTree>
    <p:extLst>
      <p:ext uri="{BB962C8B-B14F-4D97-AF65-F5344CB8AC3E}">
        <p14:creationId xmlns:p14="http://schemas.microsoft.com/office/powerpoint/2010/main" val="300114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p:txBody>
              <a:bodyPr/>
              <a:lstStyle/>
              <a:p>
                <a:r>
                  <a:rPr lang="en-US" dirty="0"/>
                  <a:t>Applying Euler’s method we find with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=0.1</m:t>
                    </m:r>
                  </m:oMath>
                </a14:m>
                <a:r>
                  <a:rPr lang="en-US" dirty="0" smtClean="0"/>
                  <a:t>:</a:t>
                </a:r>
              </a:p>
              <a:p>
                <a:endParaRPr lang="en-US" dirty="0"/>
              </a:p>
              <a:p>
                <a:endParaRPr lang="en-US" dirty="0" smtClean="0"/>
              </a:p>
              <a:p>
                <a:endParaRPr lang="en-US" dirty="0"/>
              </a:p>
              <a:p>
                <a:endParaRPr lang="en-US" dirty="0" smtClean="0"/>
              </a:p>
              <a:p>
                <a:endParaRPr lang="en-US" dirty="0"/>
              </a:p>
              <a:p>
                <a:r>
                  <a:rPr lang="en-US" dirty="0"/>
                  <a:t>So we find a close approximation with in 2% of error. Where as, with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=0.1</m:t>
                    </m:r>
                  </m:oMath>
                </a14:m>
                <a:r>
                  <a:rPr lang="en-US" dirty="0"/>
                  <a:t> and N=40, we get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40</m:t>
                        </m:r>
                      </m:sub>
                    </m:sSub>
                    <m:r>
                      <a:rPr lang="en-US" i="1">
                        <a:latin typeface="Cambria Math" panose="02040503050406030204" pitchFamily="18" charset="0"/>
                      </a:rPr>
                      <m:t>=1.90201</m:t>
                    </m:r>
                  </m:oMath>
                </a14:m>
                <a:r>
                  <a:rPr lang="en-US" dirty="0"/>
                  <a:t> a much smaller error</a:t>
                </a:r>
                <a:endParaRPr lang="es-MX" dirty="0"/>
              </a:p>
              <a:p>
                <a:endParaRPr lang="es-MX" dirty="0"/>
              </a:p>
              <a:p>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26" t="-1998" r="-34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833907081"/>
                  </p:ext>
                </p:extLst>
              </p:nvPr>
            </p:nvGraphicFramePr>
            <p:xfrm>
              <a:off x="1420244" y="2106161"/>
              <a:ext cx="3424712" cy="1851690"/>
            </p:xfrm>
            <a:graphic>
              <a:graphicData uri="http://schemas.openxmlformats.org/drawingml/2006/table">
                <a:tbl>
                  <a:tblPr firstRow="1" firstCol="1" bandRow="1">
                    <a:tableStyleId>{5C22544A-7EE6-4342-B048-85BDC9FD1C3A}</a:tableStyleId>
                  </a:tblPr>
                  <a:tblGrid>
                    <a:gridCol w="1531589">
                      <a:extLst>
                        <a:ext uri="{9D8B030D-6E8A-4147-A177-3AD203B41FA5}">
                          <a16:colId xmlns:a16="http://schemas.microsoft.com/office/drawing/2014/main" val="2981140290"/>
                        </a:ext>
                      </a:extLst>
                    </a:gridCol>
                    <a:gridCol w="1893123">
                      <a:extLst>
                        <a:ext uri="{9D8B030D-6E8A-4147-A177-3AD203B41FA5}">
                          <a16:colId xmlns:a16="http://schemas.microsoft.com/office/drawing/2014/main" val="3733480222"/>
                        </a:ext>
                      </a:extLst>
                    </a:gridCol>
                  </a:tblGrid>
                  <a:tr h="370338">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0</m:t>
                                    </m:r>
                                  </m:sub>
                                </m:sSub>
                                <m:r>
                                  <a:rPr lang="en-US" sz="1800">
                                    <a:effectLst/>
                                    <a:latin typeface="Cambria Math" panose="02040503050406030204" pitchFamily="18" charset="0"/>
                                  </a:rPr>
                                  <m:t>=0.0</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0</m:t>
                                    </m:r>
                                  </m:sub>
                                </m:sSub>
                                <m:r>
                                  <a:rPr lang="en-US" sz="1800">
                                    <a:effectLst/>
                                    <a:latin typeface="Cambria Math" panose="02040503050406030204" pitchFamily="18" charset="0"/>
                                  </a:rPr>
                                  <m:t>=1</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123097"/>
                      </a:ext>
                    </a:extLst>
                  </a:tr>
                  <a:tr h="370338">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1</m:t>
                                    </m:r>
                                  </m:sub>
                                </m:sSub>
                                <m:r>
                                  <a:rPr lang="en-US" sz="1800">
                                    <a:effectLst/>
                                    <a:latin typeface="Cambria Math" panose="02040503050406030204" pitchFamily="18" charset="0"/>
                                  </a:rPr>
                                  <m:t>=0.1</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1</m:t>
                                    </m:r>
                                  </m:sub>
                                </m:sSub>
                                <m:r>
                                  <a:rPr lang="en-US" sz="1800">
                                    <a:effectLst/>
                                    <a:latin typeface="Cambria Math" panose="02040503050406030204" pitchFamily="18" charset="0"/>
                                  </a:rPr>
                                  <m:t>=1.20</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0822162"/>
                      </a:ext>
                    </a:extLst>
                  </a:tr>
                  <a:tr h="370338">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2</m:t>
                                    </m:r>
                                  </m:sub>
                                </m:sSub>
                                <m:r>
                                  <a:rPr lang="en-US" sz="1800">
                                    <a:effectLst/>
                                    <a:latin typeface="Cambria Math" panose="02040503050406030204" pitchFamily="18" charset="0"/>
                                  </a:rPr>
                                  <m:t>=0.2</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2</m:t>
                                    </m:r>
                                  </m:sub>
                                </m:sSub>
                                <m:r>
                                  <a:rPr lang="en-US" sz="1800">
                                    <a:effectLst/>
                                    <a:latin typeface="Cambria Math" panose="02040503050406030204" pitchFamily="18" charset="0"/>
                                  </a:rPr>
                                  <m:t>=1.41</m:t>
                                </m:r>
                              </m:oMath>
                            </m:oMathPara>
                          </a14:m>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507198"/>
                      </a:ext>
                    </a:extLst>
                  </a:tr>
                  <a:tr h="370338">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3</m:t>
                                    </m:r>
                                  </m:sub>
                                </m:sSub>
                                <m:r>
                                  <a:rPr lang="en-US" sz="1800">
                                    <a:effectLst/>
                                    <a:latin typeface="Cambria Math" panose="02040503050406030204" pitchFamily="18" charset="0"/>
                                  </a:rPr>
                                  <m:t>=0.3</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3</m:t>
                                    </m:r>
                                  </m:sub>
                                </m:sSub>
                                <m:r>
                                  <a:rPr lang="en-US" sz="1800">
                                    <a:effectLst/>
                                    <a:latin typeface="Cambria Math" panose="02040503050406030204" pitchFamily="18" charset="0"/>
                                  </a:rPr>
                                  <m:t>=1.6320</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2750498"/>
                      </a:ext>
                    </a:extLst>
                  </a:tr>
                  <a:tr h="370338">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4</m:t>
                                    </m:r>
                                  </m:sub>
                                </m:sSub>
                                <m:r>
                                  <a:rPr lang="en-US" sz="1800">
                                    <a:effectLst/>
                                    <a:latin typeface="Cambria Math" panose="02040503050406030204" pitchFamily="18" charset="0"/>
                                  </a:rPr>
                                  <m:t>=0.4</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4</m:t>
                                    </m:r>
                                  </m:sub>
                                </m:sSub>
                                <m:r>
                                  <a:rPr lang="en-US" sz="1800">
                                    <a:effectLst/>
                                    <a:latin typeface="Cambria Math" panose="02040503050406030204" pitchFamily="18" charset="0"/>
                                  </a:rPr>
                                  <m:t>=1.8684</m:t>
                                </m:r>
                              </m:oMath>
                            </m:oMathPara>
                          </a14:m>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9945059"/>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833907081"/>
                  </p:ext>
                </p:extLst>
              </p:nvPr>
            </p:nvGraphicFramePr>
            <p:xfrm>
              <a:off x="1420244" y="2106161"/>
              <a:ext cx="3424712" cy="1851690"/>
            </p:xfrm>
            <a:graphic>
              <a:graphicData uri="http://schemas.openxmlformats.org/drawingml/2006/table">
                <a:tbl>
                  <a:tblPr firstRow="1" firstCol="1" bandRow="1">
                    <a:tableStyleId>{5C22544A-7EE6-4342-B048-85BDC9FD1C3A}</a:tableStyleId>
                  </a:tblPr>
                  <a:tblGrid>
                    <a:gridCol w="1531589">
                      <a:extLst>
                        <a:ext uri="{9D8B030D-6E8A-4147-A177-3AD203B41FA5}">
                          <a16:colId xmlns:a16="http://schemas.microsoft.com/office/drawing/2014/main" val="2981140290"/>
                        </a:ext>
                      </a:extLst>
                    </a:gridCol>
                    <a:gridCol w="1893123">
                      <a:extLst>
                        <a:ext uri="{9D8B030D-6E8A-4147-A177-3AD203B41FA5}">
                          <a16:colId xmlns:a16="http://schemas.microsoft.com/office/drawing/2014/main" val="3733480222"/>
                        </a:ext>
                      </a:extLst>
                    </a:gridCol>
                  </a:tblGrid>
                  <a:tr h="370338">
                    <a:tc>
                      <a:txBody>
                        <a:bodyPr/>
                        <a:lstStyle/>
                        <a:p>
                          <a:endParaRPr lang="es-MX"/>
                        </a:p>
                      </a:txBody>
                      <a:tcPr marL="68580" marR="68580" marT="0" marB="0">
                        <a:blipFill>
                          <a:blip r:embed="rId3"/>
                          <a:stretch>
                            <a:fillRect l="-397" t="-1639" r="-125000" b="-403279"/>
                          </a:stretch>
                        </a:blipFill>
                      </a:tcPr>
                    </a:tc>
                    <a:tc>
                      <a:txBody>
                        <a:bodyPr/>
                        <a:lstStyle/>
                        <a:p>
                          <a:endParaRPr lang="es-MX"/>
                        </a:p>
                      </a:txBody>
                      <a:tcPr marL="68580" marR="68580" marT="0" marB="0">
                        <a:blipFill>
                          <a:blip r:embed="rId3"/>
                          <a:stretch>
                            <a:fillRect l="-81350" t="-1639" r="-1286" b="-403279"/>
                          </a:stretch>
                        </a:blipFill>
                      </a:tcPr>
                    </a:tc>
                    <a:extLst>
                      <a:ext uri="{0D108BD9-81ED-4DB2-BD59-A6C34878D82A}">
                        <a16:rowId xmlns:a16="http://schemas.microsoft.com/office/drawing/2014/main" val="2472123097"/>
                      </a:ext>
                    </a:extLst>
                  </a:tr>
                  <a:tr h="370338">
                    <a:tc>
                      <a:txBody>
                        <a:bodyPr/>
                        <a:lstStyle/>
                        <a:p>
                          <a:endParaRPr lang="es-MX"/>
                        </a:p>
                      </a:txBody>
                      <a:tcPr marL="68580" marR="68580" marT="0" marB="0">
                        <a:blipFill>
                          <a:blip r:embed="rId3"/>
                          <a:stretch>
                            <a:fillRect l="-397" t="-101639" r="-125000" b="-303279"/>
                          </a:stretch>
                        </a:blipFill>
                      </a:tcPr>
                    </a:tc>
                    <a:tc>
                      <a:txBody>
                        <a:bodyPr/>
                        <a:lstStyle/>
                        <a:p>
                          <a:endParaRPr lang="es-MX"/>
                        </a:p>
                      </a:txBody>
                      <a:tcPr marL="68580" marR="68580" marT="0" marB="0">
                        <a:blipFill>
                          <a:blip r:embed="rId3"/>
                          <a:stretch>
                            <a:fillRect l="-81350" t="-101639" r="-1286" b="-303279"/>
                          </a:stretch>
                        </a:blipFill>
                      </a:tcPr>
                    </a:tc>
                    <a:extLst>
                      <a:ext uri="{0D108BD9-81ED-4DB2-BD59-A6C34878D82A}">
                        <a16:rowId xmlns:a16="http://schemas.microsoft.com/office/drawing/2014/main" val="450822162"/>
                      </a:ext>
                    </a:extLst>
                  </a:tr>
                  <a:tr h="370338">
                    <a:tc>
                      <a:txBody>
                        <a:bodyPr/>
                        <a:lstStyle/>
                        <a:p>
                          <a:endParaRPr lang="es-MX"/>
                        </a:p>
                      </a:txBody>
                      <a:tcPr marL="68580" marR="68580" marT="0" marB="0">
                        <a:blipFill>
                          <a:blip r:embed="rId3"/>
                          <a:stretch>
                            <a:fillRect l="-397" t="-201639" r="-125000" b="-203279"/>
                          </a:stretch>
                        </a:blipFill>
                      </a:tcPr>
                    </a:tc>
                    <a:tc>
                      <a:txBody>
                        <a:bodyPr/>
                        <a:lstStyle/>
                        <a:p>
                          <a:endParaRPr lang="es-MX"/>
                        </a:p>
                      </a:txBody>
                      <a:tcPr marL="68580" marR="68580" marT="0" marB="0">
                        <a:blipFill>
                          <a:blip r:embed="rId3"/>
                          <a:stretch>
                            <a:fillRect l="-81350" t="-201639" r="-1286" b="-203279"/>
                          </a:stretch>
                        </a:blipFill>
                      </a:tcPr>
                    </a:tc>
                    <a:extLst>
                      <a:ext uri="{0D108BD9-81ED-4DB2-BD59-A6C34878D82A}">
                        <a16:rowId xmlns:a16="http://schemas.microsoft.com/office/drawing/2014/main" val="4158507198"/>
                      </a:ext>
                    </a:extLst>
                  </a:tr>
                  <a:tr h="370338">
                    <a:tc>
                      <a:txBody>
                        <a:bodyPr/>
                        <a:lstStyle/>
                        <a:p>
                          <a:endParaRPr lang="es-MX"/>
                        </a:p>
                      </a:txBody>
                      <a:tcPr marL="68580" marR="68580" marT="0" marB="0">
                        <a:blipFill>
                          <a:blip r:embed="rId3"/>
                          <a:stretch>
                            <a:fillRect l="-397" t="-301639" r="-125000" b="-103279"/>
                          </a:stretch>
                        </a:blipFill>
                      </a:tcPr>
                    </a:tc>
                    <a:tc>
                      <a:txBody>
                        <a:bodyPr/>
                        <a:lstStyle/>
                        <a:p>
                          <a:endParaRPr lang="es-MX"/>
                        </a:p>
                      </a:txBody>
                      <a:tcPr marL="68580" marR="68580" marT="0" marB="0">
                        <a:blipFill>
                          <a:blip r:embed="rId3"/>
                          <a:stretch>
                            <a:fillRect l="-81350" t="-301639" r="-1286" b="-103279"/>
                          </a:stretch>
                        </a:blipFill>
                      </a:tcPr>
                    </a:tc>
                    <a:extLst>
                      <a:ext uri="{0D108BD9-81ED-4DB2-BD59-A6C34878D82A}">
                        <a16:rowId xmlns:a16="http://schemas.microsoft.com/office/drawing/2014/main" val="1522750498"/>
                      </a:ext>
                    </a:extLst>
                  </a:tr>
                  <a:tr h="370338">
                    <a:tc>
                      <a:txBody>
                        <a:bodyPr/>
                        <a:lstStyle/>
                        <a:p>
                          <a:endParaRPr lang="es-MX"/>
                        </a:p>
                      </a:txBody>
                      <a:tcPr marL="68580" marR="68580" marT="0" marB="0">
                        <a:blipFill>
                          <a:blip r:embed="rId3"/>
                          <a:stretch>
                            <a:fillRect l="-397" t="-401639" r="-125000" b="-3279"/>
                          </a:stretch>
                        </a:blipFill>
                      </a:tcPr>
                    </a:tc>
                    <a:tc>
                      <a:txBody>
                        <a:bodyPr/>
                        <a:lstStyle/>
                        <a:p>
                          <a:endParaRPr lang="es-MX"/>
                        </a:p>
                      </a:txBody>
                      <a:tcPr marL="68580" marR="68580" marT="0" marB="0">
                        <a:blipFill>
                          <a:blip r:embed="rId3"/>
                          <a:stretch>
                            <a:fillRect l="-81350" t="-401639" r="-1286" b="-3279"/>
                          </a:stretch>
                        </a:blipFill>
                      </a:tcPr>
                    </a:tc>
                    <a:extLst>
                      <a:ext uri="{0D108BD9-81ED-4DB2-BD59-A6C34878D82A}">
                        <a16:rowId xmlns:a16="http://schemas.microsoft.com/office/drawing/2014/main" val="4089945059"/>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p:cNvSpPr/>
              <p:nvPr/>
            </p:nvSpPr>
            <p:spPr>
              <a:xfrm>
                <a:off x="4953077" y="3450097"/>
                <a:ext cx="24994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𝑦</m:t>
                      </m:r>
                      <m:d>
                        <m:dPr>
                          <m:ctrlPr>
                            <a:rPr lang="es-MX" i="1">
                              <a:latin typeface="Cambria Math" panose="02040503050406030204" pitchFamily="18" charset="0"/>
                            </a:rPr>
                          </m:ctrlPr>
                        </m:dPr>
                        <m:e>
                          <m:r>
                            <a:rPr lang="es-MX" i="0">
                              <a:latin typeface="Cambria Math" panose="02040503050406030204" pitchFamily="18" charset="0"/>
                            </a:rPr>
                            <m:t>0.4</m:t>
                          </m:r>
                        </m:e>
                      </m:d>
                      <m:r>
                        <a:rPr lang="es-MX" i="0">
                          <a:latin typeface="Cambria Math" panose="02040503050406030204" pitchFamily="18" charset="0"/>
                        </a:rPr>
                        <m:t>=1.906385232</m:t>
                      </m:r>
                    </m:oMath>
                  </m:oMathPara>
                </a14:m>
                <a:endParaRPr lang="es-MX" dirty="0"/>
              </a:p>
            </p:txBody>
          </p:sp>
        </mc:Choice>
        <mc:Fallback xmlns="">
          <p:sp>
            <p:nvSpPr>
              <p:cNvPr id="9" name="Rectangle 8"/>
              <p:cNvSpPr>
                <a:spLocks noRot="1" noChangeAspect="1" noMove="1" noResize="1" noEditPoints="1" noAdjustHandles="1" noChangeArrowheads="1" noChangeShapeType="1" noTextEdit="1"/>
              </p:cNvSpPr>
              <p:nvPr/>
            </p:nvSpPr>
            <p:spPr>
              <a:xfrm>
                <a:off x="4953077" y="3450097"/>
                <a:ext cx="2499402" cy="369332"/>
              </a:xfrm>
              <a:prstGeom prst="rect">
                <a:avLst/>
              </a:prstGeom>
              <a:blipFill>
                <a:blip r:embed="rId4"/>
                <a:stretch>
                  <a:fillRect b="-4918"/>
                </a:stretch>
              </a:blipFill>
            </p:spPr>
            <p:txBody>
              <a:bodyPr/>
              <a:lstStyle/>
              <a:p>
                <a:r>
                  <a:rPr lang="es-MX">
                    <a:noFill/>
                  </a:rPr>
                  <a:t> </a:t>
                </a:r>
              </a:p>
            </p:txBody>
          </p:sp>
        </mc:Fallback>
      </mc:AlternateContent>
      <p:pic>
        <p:nvPicPr>
          <p:cNvPr id="10" name="Picture 9"/>
          <p:cNvPicPr>
            <a:picLocks noChangeAspect="1"/>
          </p:cNvPicPr>
          <p:nvPr/>
        </p:nvPicPr>
        <p:blipFill>
          <a:blip r:embed="rId5"/>
          <a:stretch>
            <a:fillRect/>
          </a:stretch>
        </p:blipFill>
        <p:spPr>
          <a:xfrm>
            <a:off x="8481674" y="1378424"/>
            <a:ext cx="3295449" cy="2741074"/>
          </a:xfrm>
          <a:prstGeom prst="rect">
            <a:avLst/>
          </a:prstGeom>
          <a:ln>
            <a:solidFill>
              <a:srgbClr val="FF0000"/>
            </a:solidFill>
          </a:ln>
        </p:spPr>
      </p:pic>
      <mc:AlternateContent xmlns:mc="http://schemas.openxmlformats.org/markup-compatibility/2006" xmlns:a14="http://schemas.microsoft.com/office/drawing/2010/main">
        <mc:Choice Requires="a14">
          <p:sp>
            <p:nvSpPr>
              <p:cNvPr id="11" name="Rectangle 10"/>
              <p:cNvSpPr/>
              <p:nvPr/>
            </p:nvSpPr>
            <p:spPr>
              <a:xfrm>
                <a:off x="5162062" y="2701491"/>
                <a:ext cx="2993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r>
                        <a:rPr lang="en-US" i="1">
                          <a:latin typeface="Cambria Math" panose="02040503050406030204" pitchFamily="18" charset="0"/>
                        </a:rPr>
                        <m:t>h</m:t>
                      </m:r>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oMath>
                  </m:oMathPara>
                </a14:m>
                <a:endParaRPr lang="es-MX" dirty="0"/>
              </a:p>
            </p:txBody>
          </p:sp>
        </mc:Choice>
        <mc:Fallback xmlns="">
          <p:sp>
            <p:nvSpPr>
              <p:cNvPr id="11" name="Rectangle 10"/>
              <p:cNvSpPr>
                <a:spLocks noRot="1" noChangeAspect="1" noMove="1" noResize="1" noEditPoints="1" noAdjustHandles="1" noChangeArrowheads="1" noChangeShapeType="1" noTextEdit="1"/>
              </p:cNvSpPr>
              <p:nvPr/>
            </p:nvSpPr>
            <p:spPr>
              <a:xfrm>
                <a:off x="5162062" y="2701491"/>
                <a:ext cx="2993127" cy="369332"/>
              </a:xfrm>
              <a:prstGeom prst="rect">
                <a:avLst/>
              </a:prstGeom>
              <a:blipFill>
                <a:blip r:embed="rId6"/>
                <a:stretch>
                  <a:fillRect b="-65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162062" y="1984751"/>
                <a:ext cx="2035131" cy="64633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𝑡</m:t>
                      </m:r>
                    </m:oMath>
                  </m:oMathPara>
                </a14:m>
                <a:endParaRPr lang="es-MX"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=1</m:t>
                      </m:r>
                    </m:oMath>
                  </m:oMathPara>
                </a14:m>
                <a:endParaRPr lang="es-MX" dirty="0"/>
              </a:p>
            </p:txBody>
          </p:sp>
        </mc:Choice>
        <mc:Fallback xmlns="">
          <p:sp>
            <p:nvSpPr>
              <p:cNvPr id="12" name="Rectangle 11"/>
              <p:cNvSpPr>
                <a:spLocks noRot="1" noChangeAspect="1" noMove="1" noResize="1" noEditPoints="1" noAdjustHandles="1" noChangeArrowheads="1" noChangeShapeType="1" noTextEdit="1"/>
              </p:cNvSpPr>
              <p:nvPr/>
            </p:nvSpPr>
            <p:spPr>
              <a:xfrm>
                <a:off x="5162062" y="1984751"/>
                <a:ext cx="2035131" cy="646331"/>
              </a:xfrm>
              <a:prstGeom prst="rect">
                <a:avLst/>
              </a:prstGeom>
              <a:blipFill>
                <a:blip r:embed="rId7"/>
                <a:stretch>
                  <a:fillRect b="-2830"/>
                </a:stretch>
              </a:blipFill>
            </p:spPr>
            <p:txBody>
              <a:bodyPr/>
              <a:lstStyle/>
              <a:p>
                <a:r>
                  <a:rPr lang="es-MX">
                    <a:noFill/>
                  </a:rPr>
                  <a:t> </a:t>
                </a:r>
              </a:p>
            </p:txBody>
          </p:sp>
        </mc:Fallback>
      </mc:AlternateContent>
    </p:spTree>
    <p:extLst>
      <p:ext uri="{BB962C8B-B14F-4D97-AF65-F5344CB8AC3E}">
        <p14:creationId xmlns:p14="http://schemas.microsoft.com/office/powerpoint/2010/main" val="3990738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Second</a:t>
            </a:r>
            <a:r>
              <a:rPr lang="es-MX" dirty="0" smtClean="0"/>
              <a:t> </a:t>
            </a:r>
            <a:r>
              <a:rPr lang="es-MX" dirty="0" err="1" smtClean="0"/>
              <a:t>order</a:t>
            </a:r>
            <a:r>
              <a:rPr lang="es-MX" dirty="0" smtClean="0"/>
              <a:t> Euler</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p:txBody>
              <a:bodyPr>
                <a:normAutofit/>
              </a:bodyPr>
              <a:lstStyle/>
              <a:p>
                <a:r>
                  <a:rPr lang="en-US" dirty="0" smtClean="0"/>
                  <a:t>If we include three terms from Taylor’s series we get:</a:t>
                </a:r>
                <a:endParaRPr lang="es-MX" dirty="0"/>
              </a:p>
              <a:p>
                <a:pPr lvl="1"/>
                <a14:m>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r>
                      <a:rPr lang="en-US" i="1">
                        <a:latin typeface="Cambria Math" panose="02040503050406030204" pitchFamily="18" charset="0"/>
                      </a:rPr>
                      <m:t>h</m:t>
                    </m:r>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r>
                          <a:rPr lang="en-US" i="1">
                            <a:latin typeface="Cambria Math" panose="02040503050406030204" pitchFamily="18" charset="0"/>
                          </a:rPr>
                          <m:t>2</m:t>
                        </m:r>
                      </m:den>
                    </m:f>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oMath>
                </a14:m>
                <a:endParaRPr lang="es-MX" dirty="0" smtClean="0"/>
              </a:p>
              <a:p>
                <a:pPr lvl="1"/>
                <a14:m>
                  <m:oMath xmlns:m="http://schemas.openxmlformats.org/officeDocument/2006/math">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𝑦</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r>
                      <a:rPr lang="en-US" i="1">
                        <a:latin typeface="Cambria Math" panose="02040503050406030204" pitchFamily="18" charset="0"/>
                      </a:rPr>
                      <m:t>h</m:t>
                    </m:r>
                    <m:d>
                      <m:dPr>
                        <m:ctrlPr>
                          <a:rPr lang="es-MX" i="1">
                            <a:latin typeface="Cambria Math" panose="02040503050406030204" pitchFamily="18" charset="0"/>
                          </a:rPr>
                        </m:ctrlPr>
                      </m:dPr>
                      <m:e>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s-MX"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e>
                    </m:d>
                  </m:oMath>
                </a14:m>
                <a:endParaRPr lang="es-MX" dirty="0" smtClean="0"/>
              </a:p>
              <a:p>
                <a:pPr lvl="1"/>
                <a:endParaRPr lang="es-MX" dirty="0"/>
              </a:p>
              <a:p>
                <a:r>
                  <a:rPr lang="en-US" b="1" dirty="0"/>
                  <a:t>Example</a:t>
                </a:r>
                <a:r>
                  <a:rPr lang="en-US" dirty="0"/>
                  <a:t>. Again, find the value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=0.4</m:t>
                    </m:r>
                  </m:oMath>
                </a14:m>
                <a:r>
                  <a:rPr lang="en-US" dirty="0"/>
                  <a:t> of</a:t>
                </a:r>
                <a:r>
                  <a:rPr lang="en-US" dirty="0" smtClean="0"/>
                  <a:t>:</a:t>
                </a:r>
                <a:endParaRPr lang="es-MX" dirty="0"/>
              </a:p>
              <a:p>
                <a:pPr marL="457200" lvl="1" indent="0">
                  <a:buNone/>
                </a:pPr>
                <a14:m>
                  <m:oMathPara xmlns:m="http://schemas.openxmlformats.org/officeDocument/2006/math">
                    <m:oMathParaPr>
                      <m:jc m:val="centerGroup"/>
                    </m:oMathParaPr>
                    <m:oMath xmlns:m="http://schemas.openxmlformats.org/officeDocument/2006/math">
                      <m:sSup>
                        <m:sSupPr>
                          <m:ctrlPr>
                            <a:rPr lang="es-MX"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𝑡</m:t>
                      </m:r>
                      <m:r>
                        <a:rPr lang="es-MX" b="0" i="1" smtClean="0">
                          <a:latin typeface="Cambria Math" panose="02040503050406030204" pitchFamily="18" charset="0"/>
                        </a:rPr>
                        <m:t>                               </m:t>
                      </m:r>
                      <m:r>
                        <a:rPr lang="en-US" i="1">
                          <a:latin typeface="Cambria Math" panose="02040503050406030204" pitchFamily="18" charset="0"/>
                        </a:rPr>
                        <m:t>𝑦</m:t>
                      </m:r>
                      <m:d>
                        <m:dPr>
                          <m:ctrlPr>
                            <a:rPr lang="es-MX"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=1</m:t>
                      </m:r>
                    </m:oMath>
                  </m:oMathPara>
                </a14:m>
                <a:endParaRPr lang="es-MX" dirty="0"/>
              </a:p>
              <a:p>
                <a:r>
                  <a:rPr lang="en-US" sz="2000" dirty="0"/>
                  <a:t>Now, </a:t>
                </a:r>
                <a14:m>
                  <m:oMath xmlns:m="http://schemas.openxmlformats.org/officeDocument/2006/math">
                    <m:sSup>
                      <m:sSupPr>
                        <m:ctrlPr>
                          <a:rPr lang="es-MX"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d>
                      <m:dPr>
                        <m:ctrlPr>
                          <a:rPr lang="es-MX"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=2</m:t>
                    </m:r>
                    <m:sSup>
                      <m:sSupPr>
                        <m:ctrlPr>
                          <a:rPr lang="es-MX"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−3=2</m:t>
                    </m:r>
                    <m:d>
                      <m:dPr>
                        <m:ctrlPr>
                          <a:rPr lang="es-MX"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−3</m:t>
                        </m:r>
                        <m:r>
                          <a:rPr lang="en-US" sz="2000" i="1">
                            <a:latin typeface="Cambria Math" panose="02040503050406030204" pitchFamily="18" charset="0"/>
                          </a:rPr>
                          <m:t>𝑡</m:t>
                        </m:r>
                      </m:e>
                    </m:d>
                    <m:r>
                      <a:rPr lang="en-US" sz="2000" i="1">
                        <a:latin typeface="Cambria Math" panose="02040503050406030204" pitchFamily="18" charset="0"/>
                      </a:rPr>
                      <m:t>−3=4</m:t>
                    </m:r>
                    <m:r>
                      <a:rPr lang="en-US" sz="2000" i="1">
                        <a:latin typeface="Cambria Math" panose="02040503050406030204" pitchFamily="18" charset="0"/>
                      </a:rPr>
                      <m:t>𝑦</m:t>
                    </m:r>
                    <m:r>
                      <a:rPr lang="en-US" sz="2000" i="1">
                        <a:latin typeface="Cambria Math" panose="02040503050406030204" pitchFamily="18" charset="0"/>
                      </a:rPr>
                      <m:t>−6</m:t>
                    </m:r>
                    <m:r>
                      <a:rPr lang="en-US" sz="2000" i="1">
                        <a:latin typeface="Cambria Math" panose="02040503050406030204" pitchFamily="18" charset="0"/>
                      </a:rPr>
                      <m:t>𝑡</m:t>
                    </m:r>
                    <m:r>
                      <a:rPr lang="en-US" sz="2000" i="1">
                        <a:latin typeface="Cambria Math" panose="02040503050406030204" pitchFamily="18" charset="0"/>
                      </a:rPr>
                      <m:t>−3</m:t>
                    </m:r>
                  </m:oMath>
                </a14:m>
                <a:r>
                  <a:rPr lang="en-US" sz="2000" dirty="0"/>
                  <a:t>. With </a:t>
                </a:r>
                <a14:m>
                  <m:oMath xmlns:m="http://schemas.openxmlformats.org/officeDocument/2006/math">
                    <m:r>
                      <a:rPr lang="en-US" sz="2000" i="1">
                        <a:latin typeface="Cambria Math" panose="02040503050406030204" pitchFamily="18" charset="0"/>
                      </a:rPr>
                      <m:t>h</m:t>
                    </m:r>
                    <m:r>
                      <a:rPr lang="en-US" sz="2000" i="1">
                        <a:latin typeface="Cambria Math" panose="02040503050406030204" pitchFamily="18" charset="0"/>
                      </a:rPr>
                      <m:t>=0.1</m:t>
                    </m:r>
                  </m:oMath>
                </a14:m>
                <a:r>
                  <a:rPr lang="en-US" sz="2000" dirty="0"/>
                  <a:t>, we obtain:</a:t>
                </a:r>
                <a:endParaRPr lang="es-MX" sz="2000" dirty="0"/>
              </a:p>
              <a:p>
                <a:pPr lvl="1"/>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26" t="-199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719381604"/>
                  </p:ext>
                </p:extLst>
              </p:nvPr>
            </p:nvGraphicFramePr>
            <p:xfrm>
              <a:off x="2688609" y="4795222"/>
              <a:ext cx="3248167" cy="1606030"/>
            </p:xfrm>
            <a:graphic>
              <a:graphicData uri="http://schemas.openxmlformats.org/drawingml/2006/table">
                <a:tbl>
                  <a:tblPr firstRow="1" firstCol="1" bandRow="1">
                    <a:tableStyleId>{5C22544A-7EE6-4342-B048-85BDC9FD1C3A}</a:tableStyleId>
                  </a:tblPr>
                  <a:tblGrid>
                    <a:gridCol w="1138079">
                      <a:extLst>
                        <a:ext uri="{9D8B030D-6E8A-4147-A177-3AD203B41FA5}">
                          <a16:colId xmlns:a16="http://schemas.microsoft.com/office/drawing/2014/main" val="3369195033"/>
                        </a:ext>
                      </a:extLst>
                    </a:gridCol>
                    <a:gridCol w="2110088">
                      <a:extLst>
                        <a:ext uri="{9D8B030D-6E8A-4147-A177-3AD203B41FA5}">
                          <a16:colId xmlns:a16="http://schemas.microsoft.com/office/drawing/2014/main" val="2596419744"/>
                        </a:ext>
                      </a:extLst>
                    </a:gridCol>
                  </a:tblGrid>
                  <a:tr h="32120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0</m:t>
                                    </m:r>
                                  </m:sub>
                                </m:sSub>
                                <m:r>
                                  <a:rPr lang="en-US" sz="1800">
                                    <a:effectLst/>
                                    <a:latin typeface="Cambria Math" panose="02040503050406030204" pitchFamily="18" charset="0"/>
                                  </a:rPr>
                                  <m:t>=0.0</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0</m:t>
                                    </m:r>
                                  </m:sub>
                                </m:sSub>
                                <m:r>
                                  <a:rPr lang="en-US" sz="1800">
                                    <a:effectLst/>
                                    <a:latin typeface="Cambria Math" panose="02040503050406030204" pitchFamily="18" charset="0"/>
                                  </a:rPr>
                                  <m:t>=1</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863840"/>
                      </a:ext>
                    </a:extLst>
                  </a:tr>
                  <a:tr h="32120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1</m:t>
                                    </m:r>
                                  </m:sub>
                                </m:sSub>
                                <m:r>
                                  <a:rPr lang="en-US" sz="1800">
                                    <a:effectLst/>
                                    <a:latin typeface="Cambria Math" panose="02040503050406030204" pitchFamily="18" charset="0"/>
                                  </a:rPr>
                                  <m:t>=0.1</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1</m:t>
                                  </m:r>
                                </m:sub>
                              </m:sSub>
                              <m:r>
                                <a:rPr lang="en-US" sz="1800">
                                  <a:effectLst/>
                                  <a:latin typeface="Cambria Math" panose="02040503050406030204" pitchFamily="18" charset="0"/>
                                </a:rPr>
                                <m:t>=1.20</m:t>
                              </m:r>
                            </m:oMath>
                          </a14:m>
                          <a:r>
                            <a:rPr lang="en-US" sz="1800">
                              <a:effectLst/>
                            </a:rPr>
                            <a:t>5</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7355807"/>
                      </a:ext>
                    </a:extLst>
                  </a:tr>
                  <a:tr h="32120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2</m:t>
                                    </m:r>
                                  </m:sub>
                                </m:sSub>
                                <m:r>
                                  <a:rPr lang="en-US" sz="1800">
                                    <a:effectLst/>
                                    <a:latin typeface="Cambria Math" panose="02040503050406030204" pitchFamily="18" charset="0"/>
                                  </a:rPr>
                                  <m:t>=0.2</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2</m:t>
                                    </m:r>
                                  </m:sub>
                                </m:sSub>
                                <m:r>
                                  <a:rPr lang="en-US" sz="1800">
                                    <a:effectLst/>
                                    <a:latin typeface="Cambria Math" panose="02040503050406030204" pitchFamily="18" charset="0"/>
                                  </a:rPr>
                                  <m:t>=1.4221</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515110"/>
                      </a:ext>
                    </a:extLst>
                  </a:tr>
                  <a:tr h="32120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3</m:t>
                                    </m:r>
                                  </m:sub>
                                </m:sSub>
                                <m:r>
                                  <a:rPr lang="en-US" sz="1800">
                                    <a:effectLst/>
                                    <a:latin typeface="Cambria Math" panose="02040503050406030204" pitchFamily="18" charset="0"/>
                                  </a:rPr>
                                  <m:t>=0.3</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3</m:t>
                                    </m:r>
                                  </m:sub>
                                </m:sSub>
                                <m:r>
                                  <a:rPr lang="en-US" sz="1800">
                                    <a:effectLst/>
                                    <a:latin typeface="Cambria Math" panose="02040503050406030204" pitchFamily="18" charset="0"/>
                                  </a:rPr>
                                  <m:t>=1.633962</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5050583"/>
                      </a:ext>
                    </a:extLst>
                  </a:tr>
                  <a:tr h="32120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𝑡</m:t>
                                    </m:r>
                                  </m:e>
                                  <m:sub>
                                    <m:r>
                                      <a:rPr lang="en-US" sz="1800">
                                        <a:effectLst/>
                                        <a:latin typeface="Cambria Math" panose="02040503050406030204" pitchFamily="18" charset="0"/>
                                      </a:rPr>
                                      <m:t>4</m:t>
                                    </m:r>
                                  </m:sub>
                                </m:sSub>
                                <m:r>
                                  <a:rPr lang="en-US" sz="1800">
                                    <a:effectLst/>
                                    <a:latin typeface="Cambria Math" panose="02040503050406030204" pitchFamily="18" charset="0"/>
                                  </a:rPr>
                                  <m:t>=0.4</m:t>
                                </m:r>
                              </m:oMath>
                            </m:oMathPara>
                          </a14:m>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1800" i="1">
                                        <a:effectLst/>
                                        <a:latin typeface="Cambria Math" panose="02040503050406030204" pitchFamily="18" charset="0"/>
                                      </a:rPr>
                                    </m:ctrlPr>
                                  </m:sSubPr>
                                  <m:e>
                                    <m:r>
                                      <a:rPr lang="en-US" sz="1800">
                                        <a:effectLst/>
                                        <a:latin typeface="Cambria Math" panose="02040503050406030204" pitchFamily="18" charset="0"/>
                                      </a:rPr>
                                      <m:t>𝑦</m:t>
                                    </m:r>
                                  </m:e>
                                  <m:sub>
                                    <m:r>
                                      <a:rPr lang="en-US" sz="1800">
                                        <a:effectLst/>
                                        <a:latin typeface="Cambria Math" panose="02040503050406030204" pitchFamily="18" charset="0"/>
                                      </a:rPr>
                                      <m:t>4</m:t>
                                    </m:r>
                                  </m:sub>
                                </m:sSub>
                                <m:r>
                                  <a:rPr lang="en-US" sz="1800">
                                    <a:effectLst/>
                                    <a:latin typeface="Cambria Math" panose="02040503050406030204" pitchFamily="18" charset="0"/>
                                  </a:rPr>
                                  <m:t>=1.903834</m:t>
                                </m:r>
                              </m:oMath>
                            </m:oMathPara>
                          </a14:m>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90888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719381604"/>
                  </p:ext>
                </p:extLst>
              </p:nvPr>
            </p:nvGraphicFramePr>
            <p:xfrm>
              <a:off x="2688609" y="4795222"/>
              <a:ext cx="3248167" cy="1606030"/>
            </p:xfrm>
            <a:graphic>
              <a:graphicData uri="http://schemas.openxmlformats.org/drawingml/2006/table">
                <a:tbl>
                  <a:tblPr firstRow="1" firstCol="1" bandRow="1">
                    <a:tableStyleId>{5C22544A-7EE6-4342-B048-85BDC9FD1C3A}</a:tableStyleId>
                  </a:tblPr>
                  <a:tblGrid>
                    <a:gridCol w="1138079">
                      <a:extLst>
                        <a:ext uri="{9D8B030D-6E8A-4147-A177-3AD203B41FA5}">
                          <a16:colId xmlns:a16="http://schemas.microsoft.com/office/drawing/2014/main" val="3369195033"/>
                        </a:ext>
                      </a:extLst>
                    </a:gridCol>
                    <a:gridCol w="2110088">
                      <a:extLst>
                        <a:ext uri="{9D8B030D-6E8A-4147-A177-3AD203B41FA5}">
                          <a16:colId xmlns:a16="http://schemas.microsoft.com/office/drawing/2014/main" val="2596419744"/>
                        </a:ext>
                      </a:extLst>
                    </a:gridCol>
                  </a:tblGrid>
                  <a:tr h="321206">
                    <a:tc>
                      <a:txBody>
                        <a:bodyPr/>
                        <a:lstStyle/>
                        <a:p>
                          <a:endParaRPr lang="es-MX"/>
                        </a:p>
                      </a:txBody>
                      <a:tcPr marL="68580" marR="68580" marT="0" marB="0">
                        <a:blipFill>
                          <a:blip r:embed="rId3"/>
                          <a:stretch>
                            <a:fillRect l="-535" t="-1887" r="-187701" b="-407547"/>
                          </a:stretch>
                        </a:blipFill>
                      </a:tcPr>
                    </a:tc>
                    <a:tc>
                      <a:txBody>
                        <a:bodyPr/>
                        <a:lstStyle/>
                        <a:p>
                          <a:endParaRPr lang="es-MX"/>
                        </a:p>
                      </a:txBody>
                      <a:tcPr marL="68580" marR="68580" marT="0" marB="0">
                        <a:blipFill>
                          <a:blip r:embed="rId3"/>
                          <a:stretch>
                            <a:fillRect l="-54335" t="-1887" r="-1445" b="-407547"/>
                          </a:stretch>
                        </a:blipFill>
                      </a:tcPr>
                    </a:tc>
                    <a:extLst>
                      <a:ext uri="{0D108BD9-81ED-4DB2-BD59-A6C34878D82A}">
                        <a16:rowId xmlns:a16="http://schemas.microsoft.com/office/drawing/2014/main" val="2152863840"/>
                      </a:ext>
                    </a:extLst>
                  </a:tr>
                  <a:tr h="321206">
                    <a:tc>
                      <a:txBody>
                        <a:bodyPr/>
                        <a:lstStyle/>
                        <a:p>
                          <a:endParaRPr lang="es-MX"/>
                        </a:p>
                      </a:txBody>
                      <a:tcPr marL="68580" marR="68580" marT="0" marB="0">
                        <a:blipFill>
                          <a:blip r:embed="rId3"/>
                          <a:stretch>
                            <a:fillRect l="-535" t="-101887" r="-187701" b="-307547"/>
                          </a:stretch>
                        </a:blipFill>
                      </a:tcPr>
                    </a:tc>
                    <a:tc>
                      <a:txBody>
                        <a:bodyPr/>
                        <a:lstStyle/>
                        <a:p>
                          <a:endParaRPr lang="es-MX"/>
                        </a:p>
                      </a:txBody>
                      <a:tcPr marL="68580" marR="68580" marT="0" marB="0">
                        <a:blipFill>
                          <a:blip r:embed="rId3"/>
                          <a:stretch>
                            <a:fillRect l="-54335" t="-101887" r="-1445" b="-307547"/>
                          </a:stretch>
                        </a:blipFill>
                      </a:tcPr>
                    </a:tc>
                    <a:extLst>
                      <a:ext uri="{0D108BD9-81ED-4DB2-BD59-A6C34878D82A}">
                        <a16:rowId xmlns:a16="http://schemas.microsoft.com/office/drawing/2014/main" val="2767355807"/>
                      </a:ext>
                    </a:extLst>
                  </a:tr>
                  <a:tr h="321206">
                    <a:tc>
                      <a:txBody>
                        <a:bodyPr/>
                        <a:lstStyle/>
                        <a:p>
                          <a:endParaRPr lang="es-MX"/>
                        </a:p>
                      </a:txBody>
                      <a:tcPr marL="68580" marR="68580" marT="0" marB="0">
                        <a:blipFill>
                          <a:blip r:embed="rId3"/>
                          <a:stretch>
                            <a:fillRect l="-535" t="-201887" r="-187701" b="-207547"/>
                          </a:stretch>
                        </a:blipFill>
                      </a:tcPr>
                    </a:tc>
                    <a:tc>
                      <a:txBody>
                        <a:bodyPr/>
                        <a:lstStyle/>
                        <a:p>
                          <a:endParaRPr lang="es-MX"/>
                        </a:p>
                      </a:txBody>
                      <a:tcPr marL="68580" marR="68580" marT="0" marB="0">
                        <a:blipFill>
                          <a:blip r:embed="rId3"/>
                          <a:stretch>
                            <a:fillRect l="-54335" t="-201887" r="-1445" b="-207547"/>
                          </a:stretch>
                        </a:blipFill>
                      </a:tcPr>
                    </a:tc>
                    <a:extLst>
                      <a:ext uri="{0D108BD9-81ED-4DB2-BD59-A6C34878D82A}">
                        <a16:rowId xmlns:a16="http://schemas.microsoft.com/office/drawing/2014/main" val="3476515110"/>
                      </a:ext>
                    </a:extLst>
                  </a:tr>
                  <a:tr h="321206">
                    <a:tc>
                      <a:txBody>
                        <a:bodyPr/>
                        <a:lstStyle/>
                        <a:p>
                          <a:endParaRPr lang="es-MX"/>
                        </a:p>
                      </a:txBody>
                      <a:tcPr marL="68580" marR="68580" marT="0" marB="0">
                        <a:blipFill>
                          <a:blip r:embed="rId3"/>
                          <a:stretch>
                            <a:fillRect l="-535" t="-301887" r="-187701" b="-107547"/>
                          </a:stretch>
                        </a:blipFill>
                      </a:tcPr>
                    </a:tc>
                    <a:tc>
                      <a:txBody>
                        <a:bodyPr/>
                        <a:lstStyle/>
                        <a:p>
                          <a:endParaRPr lang="es-MX"/>
                        </a:p>
                      </a:txBody>
                      <a:tcPr marL="68580" marR="68580" marT="0" marB="0">
                        <a:blipFill>
                          <a:blip r:embed="rId3"/>
                          <a:stretch>
                            <a:fillRect l="-54335" t="-301887" r="-1445" b="-107547"/>
                          </a:stretch>
                        </a:blipFill>
                      </a:tcPr>
                    </a:tc>
                    <a:extLst>
                      <a:ext uri="{0D108BD9-81ED-4DB2-BD59-A6C34878D82A}">
                        <a16:rowId xmlns:a16="http://schemas.microsoft.com/office/drawing/2014/main" val="1795050583"/>
                      </a:ext>
                    </a:extLst>
                  </a:tr>
                  <a:tr h="321206">
                    <a:tc>
                      <a:txBody>
                        <a:bodyPr/>
                        <a:lstStyle/>
                        <a:p>
                          <a:endParaRPr lang="es-MX"/>
                        </a:p>
                      </a:txBody>
                      <a:tcPr marL="68580" marR="68580" marT="0" marB="0">
                        <a:blipFill>
                          <a:blip r:embed="rId3"/>
                          <a:stretch>
                            <a:fillRect l="-535" t="-401887" r="-187701" b="-7547"/>
                          </a:stretch>
                        </a:blipFill>
                      </a:tcPr>
                    </a:tc>
                    <a:tc>
                      <a:txBody>
                        <a:bodyPr/>
                        <a:lstStyle/>
                        <a:p>
                          <a:endParaRPr lang="es-MX"/>
                        </a:p>
                      </a:txBody>
                      <a:tcPr marL="68580" marR="68580" marT="0" marB="0">
                        <a:blipFill>
                          <a:blip r:embed="rId3"/>
                          <a:stretch>
                            <a:fillRect l="-54335" t="-401887" r="-1445" b="-7547"/>
                          </a:stretch>
                        </a:blipFill>
                      </a:tcPr>
                    </a:tc>
                    <a:extLst>
                      <a:ext uri="{0D108BD9-81ED-4DB2-BD59-A6C34878D82A}">
                        <a16:rowId xmlns:a16="http://schemas.microsoft.com/office/drawing/2014/main" val="2893908884"/>
                      </a:ext>
                    </a:extLst>
                  </a:tr>
                </a:tbl>
              </a:graphicData>
            </a:graphic>
          </p:graphicFrame>
        </mc:Fallback>
      </mc:AlternateContent>
    </p:spTree>
    <p:extLst>
      <p:ext uri="{BB962C8B-B14F-4D97-AF65-F5344CB8AC3E}">
        <p14:creationId xmlns:p14="http://schemas.microsoft.com/office/powerpoint/2010/main" val="3031566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Heun’s</a:t>
            </a:r>
            <a:r>
              <a:rPr lang="en-US" dirty="0"/>
              <a:t> </a:t>
            </a:r>
            <a:r>
              <a:rPr lang="en-US" dirty="0" smtClean="0"/>
              <a:t>Method</a:t>
            </a:r>
            <a:endParaRPr lang="es-MX"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p:txBody>
              <a:bodyPr>
                <a:normAutofit/>
              </a:bodyPr>
              <a:lstStyle/>
              <a:p>
                <a:r>
                  <a:rPr lang="en-US" dirty="0"/>
                  <a:t>Let us remember that by the differentiation chain rule:</a:t>
                </a:r>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i="1"/>
                          </m:ctrlPr>
                        </m:sSupPr>
                        <m:e>
                          <m:r>
                            <a:rPr lang="en-US" i="1"/>
                            <m:t>𝑦</m:t>
                          </m:r>
                        </m:e>
                        <m:sup>
                          <m:r>
                            <a:rPr lang="en-US" i="1"/>
                            <m:t>′′</m:t>
                          </m:r>
                        </m:sup>
                      </m:sSup>
                      <m:d>
                        <m:dPr>
                          <m:ctrlPr>
                            <a:rPr lang="es-MX" i="1"/>
                          </m:ctrlPr>
                        </m:dPr>
                        <m:e>
                          <m:r>
                            <a:rPr lang="en-US" i="1"/>
                            <m:t>𝑡</m:t>
                          </m:r>
                        </m:e>
                      </m:d>
                      <m:r>
                        <a:rPr lang="en-US" i="1"/>
                        <m:t>=</m:t>
                      </m:r>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𝑓</m:t>
                          </m:r>
                        </m:e>
                        <m:sub>
                          <m:r>
                            <a:rPr lang="en-US" i="1"/>
                            <m:t>𝑦</m:t>
                          </m:r>
                        </m:sub>
                      </m:sSub>
                      <m:d>
                        <m:dPr>
                          <m:ctrlPr>
                            <a:rPr lang="es-MX" i="1"/>
                          </m:ctrlPr>
                        </m:dPr>
                        <m:e>
                          <m:r>
                            <a:rPr lang="en-US" i="1"/>
                            <m:t>𝑡</m:t>
                          </m:r>
                          <m:r>
                            <a:rPr lang="en-US" i="1"/>
                            <m:t>,</m:t>
                          </m:r>
                          <m:r>
                            <a:rPr lang="en-US" i="1"/>
                            <m:t>𝑦</m:t>
                          </m:r>
                        </m:e>
                      </m:d>
                      <m:sSup>
                        <m:sSupPr>
                          <m:ctrlPr>
                            <a:rPr lang="es-MX" i="1"/>
                          </m:ctrlPr>
                        </m:sSupPr>
                        <m:e>
                          <m:r>
                            <a:rPr lang="en-US" i="1"/>
                            <m:t>𝑦</m:t>
                          </m:r>
                        </m:e>
                        <m:sup>
                          <m:r>
                            <a:rPr lang="en-US" i="1"/>
                            <m:t>′</m:t>
                          </m:r>
                        </m:sup>
                      </m:sSup>
                      <m:d>
                        <m:dPr>
                          <m:ctrlPr>
                            <a:rPr lang="es-MX" i="1"/>
                          </m:ctrlPr>
                        </m:dPr>
                        <m:e>
                          <m:r>
                            <a:rPr lang="en-US" i="1"/>
                            <m:t>𝑡</m:t>
                          </m:r>
                        </m:e>
                      </m:d>
                    </m:oMath>
                  </m:oMathPara>
                </a14:m>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i="1"/>
                          </m:ctrlPr>
                        </m:sSupPr>
                        <m:e>
                          <m:r>
                            <a:rPr lang="en-US" i="1"/>
                            <m:t>𝑦</m:t>
                          </m:r>
                        </m:e>
                        <m:sup>
                          <m:r>
                            <a:rPr lang="en-US" i="1"/>
                            <m:t>′′</m:t>
                          </m:r>
                        </m:sup>
                      </m:sSup>
                      <m:d>
                        <m:dPr>
                          <m:ctrlPr>
                            <a:rPr lang="es-MX" i="1"/>
                          </m:ctrlPr>
                        </m:dPr>
                        <m:e>
                          <m:r>
                            <a:rPr lang="en-US" i="1"/>
                            <m:t>𝑡</m:t>
                          </m:r>
                        </m:e>
                      </m:d>
                      <m:r>
                        <a:rPr lang="en-US" i="1"/>
                        <m:t>=</m:t>
                      </m:r>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oMath>
                  </m:oMathPara>
                </a14:m>
                <a:endParaRPr lang="es-MX" dirty="0" smtClean="0"/>
              </a:p>
              <a:p>
                <a:r>
                  <a:rPr lang="en-US" dirty="0"/>
                  <a:t>You can verify the former for </a:t>
                </a:r>
                <a14:m>
                  <m:oMath xmlns:m="http://schemas.openxmlformats.org/officeDocument/2006/math">
                    <m:sSup>
                      <m:sSupPr>
                        <m:ctrlPr>
                          <a:rPr lang="es-MX" i="1"/>
                        </m:ctrlPr>
                      </m:sSupPr>
                      <m:e>
                        <m:r>
                          <a:rPr lang="en-US" i="1"/>
                          <m:t>𝑦</m:t>
                        </m:r>
                      </m:e>
                      <m:sup>
                        <m:r>
                          <a:rPr lang="en-US" i="1"/>
                          <m:t>′</m:t>
                        </m:r>
                      </m:sup>
                    </m:sSup>
                    <m:r>
                      <a:rPr lang="en-US" i="1"/>
                      <m:t>(</m:t>
                    </m:r>
                    <m:r>
                      <a:rPr lang="en-US" i="1"/>
                      <m:t>𝑡</m:t>
                    </m:r>
                    <m:r>
                      <a:rPr lang="en-US" i="1"/>
                      <m:t>)=2</m:t>
                    </m:r>
                    <m:r>
                      <a:rPr lang="en-US" i="1"/>
                      <m:t>𝑦</m:t>
                    </m:r>
                    <m:r>
                      <a:rPr lang="en-US" i="1"/>
                      <m:t>−3</m:t>
                    </m:r>
                    <m:r>
                      <a:rPr lang="en-US" i="1"/>
                      <m:t>𝑡</m:t>
                    </m:r>
                  </m:oMath>
                </a14:m>
                <a:r>
                  <a:rPr lang="en-US" dirty="0"/>
                  <a:t> by noting that:</a:t>
                </a:r>
                <a:endParaRPr lang="es-MX" dirty="0"/>
              </a:p>
              <a:p>
                <a:pPr marL="0" indent="0" algn="ctr">
                  <a:buNone/>
                </a:pPr>
                <a:r>
                  <a:rPr lang="en-US" dirty="0"/>
                  <a:t> </a:t>
                </a:r>
                <a14:m>
                  <m:oMath xmlns:m="http://schemas.openxmlformats.org/officeDocument/2006/math">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=−3</m:t>
                    </m:r>
                  </m:oMath>
                </a14:m>
                <a:endParaRPr lang="es-MX" dirty="0"/>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n-US" i="1"/>
                            <m:t>𝑓</m:t>
                          </m:r>
                        </m:e>
                        <m:sub>
                          <m:r>
                            <a:rPr lang="en-US" i="1"/>
                            <m:t>𝑦</m:t>
                          </m:r>
                        </m:sub>
                      </m:sSub>
                      <m:d>
                        <m:dPr>
                          <m:ctrlPr>
                            <a:rPr lang="es-MX" i="1"/>
                          </m:ctrlPr>
                        </m:dPr>
                        <m:e>
                          <m:r>
                            <a:rPr lang="en-US" i="1"/>
                            <m:t>𝑡</m:t>
                          </m:r>
                          <m:r>
                            <a:rPr lang="en-US" i="1"/>
                            <m:t>,</m:t>
                          </m:r>
                          <m:r>
                            <a:rPr lang="en-US" i="1"/>
                            <m:t>𝑦</m:t>
                          </m:r>
                        </m:e>
                      </m:d>
                      <m:r>
                        <a:rPr lang="en-US" i="1"/>
                        <m:t>=2</m:t>
                      </m:r>
                    </m:oMath>
                  </m:oMathPara>
                </a14:m>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i="1"/>
                          </m:ctrlPr>
                        </m:sSupPr>
                        <m:e>
                          <m:r>
                            <a:rPr lang="en-US" i="1"/>
                            <m:t>𝑦</m:t>
                          </m:r>
                        </m:e>
                        <m:sup>
                          <m:r>
                            <a:rPr lang="en-US" i="1"/>
                            <m:t>′′</m:t>
                          </m:r>
                        </m:sup>
                      </m:sSup>
                      <m:d>
                        <m:dPr>
                          <m:ctrlPr>
                            <a:rPr lang="es-MX" i="1"/>
                          </m:ctrlPr>
                        </m:dPr>
                        <m:e>
                          <m:r>
                            <a:rPr lang="en-US" i="1"/>
                            <m:t>𝑡</m:t>
                          </m:r>
                        </m:e>
                      </m:d>
                      <m:r>
                        <a:rPr lang="en-US" i="1"/>
                        <m:t>=−3+2</m:t>
                      </m:r>
                      <m:d>
                        <m:dPr>
                          <m:ctrlPr>
                            <a:rPr lang="es-MX" i="1"/>
                          </m:ctrlPr>
                        </m:dPr>
                        <m:e>
                          <m:r>
                            <a:rPr lang="en-US" i="1"/>
                            <m:t>2</m:t>
                          </m:r>
                          <m:r>
                            <a:rPr lang="en-US" i="1"/>
                            <m:t>𝑦</m:t>
                          </m:r>
                          <m:r>
                            <a:rPr lang="en-US" i="1"/>
                            <m:t>−3</m:t>
                          </m:r>
                          <m:r>
                            <a:rPr lang="en-US" i="1"/>
                            <m:t>𝑡</m:t>
                          </m:r>
                        </m:e>
                      </m:d>
                      <m:r>
                        <a:rPr lang="en-US" i="1"/>
                        <m:t>=4</m:t>
                      </m:r>
                      <m:r>
                        <a:rPr lang="en-US" i="1"/>
                        <m:t>𝑦</m:t>
                      </m:r>
                      <m:r>
                        <a:rPr lang="en-US" i="1"/>
                        <m:t>−6</m:t>
                      </m:r>
                      <m:r>
                        <a:rPr lang="en-US" i="1"/>
                        <m:t>𝑡</m:t>
                      </m:r>
                      <m:r>
                        <a:rPr lang="en-US" i="1"/>
                        <m:t>−3</m:t>
                      </m:r>
                    </m:oMath>
                  </m:oMathPara>
                </a14:m>
                <a:endParaRPr lang="es-MX" dirty="0"/>
              </a:p>
              <a:p>
                <a:endParaRPr lang="es-MX" dirty="0"/>
              </a:p>
              <a:p>
                <a:endParaRPr lang="es-MX" dirty="0"/>
              </a:p>
              <a:p>
                <a:endParaRPr lang="es-MX" dirty="0"/>
              </a:p>
              <a:p>
                <a:endParaRPr lang="es-MX"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26" t="-1998"/>
                </a:stretch>
              </a:blipFill>
            </p:spPr>
            <p:txBody>
              <a:bodyPr/>
              <a:lstStyle/>
              <a:p>
                <a:r>
                  <a:rPr lang="es-MX">
                    <a:noFill/>
                  </a:rPr>
                  <a:t> </a:t>
                </a:r>
              </a:p>
            </p:txBody>
          </p:sp>
        </mc:Fallback>
      </mc:AlternateContent>
    </p:spTree>
    <p:extLst>
      <p:ext uri="{BB962C8B-B14F-4D97-AF65-F5344CB8AC3E}">
        <p14:creationId xmlns:p14="http://schemas.microsoft.com/office/powerpoint/2010/main" val="2727647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Heun’s</a:t>
            </a:r>
            <a:r>
              <a:rPr lang="en-US" dirty="0"/>
              <a:t> </a:t>
            </a:r>
            <a:r>
              <a:rPr lang="en-US" dirty="0" smtClean="0"/>
              <a:t>Method…</a:t>
            </a:r>
            <a:endParaRPr lang="es-MX"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p:txBody>
              <a:bodyPr>
                <a:normAutofit fontScale="92500"/>
              </a:bodyPr>
              <a:lstStyle/>
              <a:p>
                <a:r>
                  <a:rPr lang="en-US" dirty="0"/>
                  <a:t>Therefore, the Taylor series expansion from eq. (2) becomes:</a:t>
                </a:r>
                <a:endParaRPr lang="es-MX" dirty="0"/>
              </a:p>
              <a:p>
                <a:pPr marL="0" indent="0">
                  <a:buNone/>
                </a:pPr>
                <a:r>
                  <a:rPr lang="en-US" dirty="0"/>
                  <a:t> </a:t>
                </a:r>
                <a:endParaRPr lang="es-MX" dirty="0"/>
              </a:p>
              <a:p>
                <a:pPr marL="0" indent="0">
                  <a:buNone/>
                </a:pPr>
                <a14:m>
                  <m:oMathPara xmlns:m="http://schemas.openxmlformats.org/officeDocument/2006/math">
                    <m:oMathParaPr>
                      <m:jc m:val="centerGroup"/>
                    </m:oMathParaPr>
                    <m:oMath xmlns:m="http://schemas.openxmlformats.org/officeDocument/2006/math">
                      <m:r>
                        <a:rPr lang="en-US" i="1"/>
                        <m:t>𝑦</m:t>
                      </m:r>
                      <m:d>
                        <m:dPr>
                          <m:ctrlPr>
                            <a:rPr lang="es-MX" i="1"/>
                          </m:ctrlPr>
                        </m:dPr>
                        <m:e>
                          <m:r>
                            <a:rPr lang="en-US" i="1"/>
                            <m:t>𝑡</m:t>
                          </m:r>
                          <m:r>
                            <a:rPr lang="en-US" i="1"/>
                            <m:t>+</m:t>
                          </m:r>
                          <m:r>
                            <a:rPr lang="en-US" i="1"/>
                            <m:t>h</m:t>
                          </m:r>
                        </m:e>
                      </m:d>
                      <m:r>
                        <a:rPr lang="en-US" i="1"/>
                        <m:t>=</m:t>
                      </m:r>
                      <m:r>
                        <a:rPr lang="en-US" i="1"/>
                        <m:t>𝑦</m:t>
                      </m:r>
                      <m:d>
                        <m:dPr>
                          <m:ctrlPr>
                            <a:rPr lang="es-MX" i="1"/>
                          </m:ctrlPr>
                        </m:dPr>
                        <m:e>
                          <m:r>
                            <a:rPr lang="en-US" i="1"/>
                            <m:t>𝑡</m:t>
                          </m:r>
                        </m:e>
                      </m:d>
                      <m:r>
                        <a:rPr lang="en-US" i="1"/>
                        <m:t>+</m:t>
                      </m:r>
                      <m:r>
                        <a:rPr lang="en-US" i="1"/>
                        <m:t>h</m:t>
                      </m:r>
                      <m:sSup>
                        <m:sSupPr>
                          <m:ctrlPr>
                            <a:rPr lang="es-MX" i="1"/>
                          </m:ctrlPr>
                        </m:sSupPr>
                        <m:e>
                          <m:r>
                            <a:rPr lang="en-US" i="1"/>
                            <m:t>𝑦</m:t>
                          </m:r>
                        </m:e>
                        <m:sup>
                          <m:r>
                            <a:rPr lang="en-US" i="1"/>
                            <m:t>′</m:t>
                          </m:r>
                        </m:sup>
                      </m:sSup>
                      <m:d>
                        <m:dPr>
                          <m:ctrlPr>
                            <a:rPr lang="es-MX" i="1"/>
                          </m:ctrlPr>
                        </m:dPr>
                        <m:e>
                          <m:r>
                            <a:rPr lang="en-US" i="1"/>
                            <m:t>𝑡</m:t>
                          </m:r>
                        </m:e>
                      </m:d>
                      <m:r>
                        <a:rPr lang="en-US" i="1"/>
                        <m:t>+</m:t>
                      </m:r>
                      <m:f>
                        <m:fPr>
                          <m:ctrlPr>
                            <a:rPr lang="es-MX" i="1"/>
                          </m:ctrlPr>
                        </m:fPr>
                        <m:num>
                          <m:sSup>
                            <m:sSupPr>
                              <m:ctrlPr>
                                <a:rPr lang="es-MX" i="1"/>
                              </m:ctrlPr>
                            </m:sSupPr>
                            <m:e>
                              <m:r>
                                <a:rPr lang="en-US" i="1"/>
                                <m:t>h</m:t>
                              </m:r>
                            </m:e>
                            <m:sup>
                              <m:r>
                                <a:rPr lang="en-US" i="1"/>
                                <m:t>2</m:t>
                              </m:r>
                            </m:sup>
                          </m:sSup>
                        </m:num>
                        <m:den>
                          <m:r>
                            <a:rPr lang="en-US" i="1"/>
                            <m:t>2</m:t>
                          </m:r>
                        </m:den>
                      </m:f>
                      <m:d>
                        <m:dPr>
                          <m:ctrlPr>
                            <a:rPr lang="es-MX" i="1"/>
                          </m:ctrlPr>
                        </m:dPr>
                        <m:e>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e>
                      </m:d>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n-US" i="1"/>
                        <m:t>𝑦</m:t>
                      </m:r>
                      <m:d>
                        <m:dPr>
                          <m:ctrlPr>
                            <a:rPr lang="es-MX" i="1"/>
                          </m:ctrlPr>
                        </m:dPr>
                        <m:e>
                          <m:r>
                            <a:rPr lang="en-US" i="1"/>
                            <m:t>𝑡</m:t>
                          </m:r>
                          <m:r>
                            <a:rPr lang="en-US" i="1"/>
                            <m:t>+</m:t>
                          </m:r>
                          <m:r>
                            <a:rPr lang="en-US" i="1"/>
                            <m:t>h</m:t>
                          </m:r>
                        </m:e>
                      </m:d>
                      <m:r>
                        <a:rPr lang="en-US" i="1"/>
                        <m:t>=</m:t>
                      </m:r>
                      <m:r>
                        <a:rPr lang="en-US" i="1"/>
                        <m:t>𝑦</m:t>
                      </m:r>
                      <m:d>
                        <m:dPr>
                          <m:ctrlPr>
                            <a:rPr lang="es-MX" i="1"/>
                          </m:ctrlPr>
                        </m:dPr>
                        <m:e>
                          <m:r>
                            <a:rPr lang="en-US" i="1"/>
                            <m:t>𝑡</m:t>
                          </m:r>
                        </m:e>
                      </m:d>
                      <m:r>
                        <a:rPr lang="en-US" i="1"/>
                        <m:t>+</m:t>
                      </m:r>
                      <m:r>
                        <a:rPr lang="en-US" i="1"/>
                        <m:t>h𝑓</m:t>
                      </m:r>
                      <m:d>
                        <m:dPr>
                          <m:ctrlPr>
                            <a:rPr lang="es-MX" i="1"/>
                          </m:ctrlPr>
                        </m:dPr>
                        <m:e>
                          <m:r>
                            <a:rPr lang="en-US" i="1"/>
                            <m:t>𝑡</m:t>
                          </m:r>
                          <m:r>
                            <a:rPr lang="en-US" i="1"/>
                            <m:t>,</m:t>
                          </m:r>
                          <m:r>
                            <a:rPr lang="en-US" i="1"/>
                            <m:t>𝑦</m:t>
                          </m:r>
                        </m:e>
                      </m:d>
                      <m:r>
                        <a:rPr lang="en-US" i="1"/>
                        <m:t>+</m:t>
                      </m:r>
                      <m:f>
                        <m:fPr>
                          <m:ctrlPr>
                            <a:rPr lang="es-MX" i="1"/>
                          </m:ctrlPr>
                        </m:fPr>
                        <m:num>
                          <m:sSup>
                            <m:sSupPr>
                              <m:ctrlPr>
                                <a:rPr lang="es-MX" i="1"/>
                              </m:ctrlPr>
                            </m:sSupPr>
                            <m:e>
                              <m:r>
                                <a:rPr lang="en-US" i="1"/>
                                <m:t>h</m:t>
                              </m:r>
                            </m:e>
                            <m:sup>
                              <m:r>
                                <a:rPr lang="en-US" i="1"/>
                                <m:t>2</m:t>
                              </m:r>
                            </m:sup>
                          </m:sSup>
                        </m:num>
                        <m:den>
                          <m:r>
                            <a:rPr lang="en-US" i="1"/>
                            <m:t>2</m:t>
                          </m:r>
                        </m:den>
                      </m:f>
                      <m:d>
                        <m:dPr>
                          <m:ctrlPr>
                            <a:rPr lang="es-MX" i="1"/>
                          </m:ctrlPr>
                        </m:dPr>
                        <m:e>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e>
                      </m:d>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n-US" i="1"/>
                        <m:t>𝑦</m:t>
                      </m:r>
                      <m:d>
                        <m:dPr>
                          <m:ctrlPr>
                            <a:rPr lang="es-MX" i="1"/>
                          </m:ctrlPr>
                        </m:dPr>
                        <m:e>
                          <m:r>
                            <a:rPr lang="en-US" i="1"/>
                            <m:t>𝑡</m:t>
                          </m:r>
                          <m:r>
                            <a:rPr lang="en-US" i="1"/>
                            <m:t>+</m:t>
                          </m:r>
                          <m:r>
                            <a:rPr lang="en-US" i="1"/>
                            <m:t>h</m:t>
                          </m:r>
                        </m:e>
                      </m:d>
                      <m:r>
                        <a:rPr lang="en-US" i="1"/>
                        <m:t>=</m:t>
                      </m:r>
                      <m:r>
                        <a:rPr lang="en-US" i="1"/>
                        <m:t>𝑦</m:t>
                      </m:r>
                      <m:d>
                        <m:dPr>
                          <m:ctrlPr>
                            <a:rPr lang="es-MX" i="1"/>
                          </m:ctrlPr>
                        </m:dPr>
                        <m:e>
                          <m:r>
                            <a:rPr lang="en-US" i="1"/>
                            <m:t>𝑡</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𝑦</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𝑦</m:t>
                          </m:r>
                        </m:e>
                      </m:d>
                      <m:r>
                        <a:rPr lang="en-US" i="1"/>
                        <m:t>+</m:t>
                      </m:r>
                      <m:f>
                        <m:fPr>
                          <m:ctrlPr>
                            <a:rPr lang="es-MX" i="1"/>
                          </m:ctrlPr>
                        </m:fPr>
                        <m:num>
                          <m:sSup>
                            <m:sSupPr>
                              <m:ctrlPr>
                                <a:rPr lang="es-MX" i="1"/>
                              </m:ctrlPr>
                            </m:sSupPr>
                            <m:e>
                              <m:r>
                                <a:rPr lang="en-US" i="1"/>
                                <m:t>h</m:t>
                              </m:r>
                            </m:e>
                            <m:sup>
                              <m:r>
                                <a:rPr lang="en-US" i="1"/>
                                <m:t>2</m:t>
                              </m:r>
                            </m:sup>
                          </m:sSup>
                        </m:num>
                        <m:den>
                          <m:r>
                            <a:rPr lang="en-US" i="1"/>
                            <m:t>2</m:t>
                          </m:r>
                        </m:den>
                      </m:f>
                      <m:d>
                        <m:dPr>
                          <m:ctrlPr>
                            <a:rPr lang="es-MX" i="1"/>
                          </m:ctrlPr>
                        </m:dPr>
                        <m:e>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e>
                      </m:d>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n-US" i="1"/>
                        <m:t>𝑦</m:t>
                      </m:r>
                      <m:d>
                        <m:dPr>
                          <m:ctrlPr>
                            <a:rPr lang="es-MX" i="1"/>
                          </m:ctrlPr>
                        </m:dPr>
                        <m:e>
                          <m:r>
                            <a:rPr lang="en-US" i="1"/>
                            <m:t>𝑡</m:t>
                          </m:r>
                          <m:r>
                            <a:rPr lang="en-US" i="1"/>
                            <m:t>+</m:t>
                          </m:r>
                          <m:r>
                            <a:rPr lang="en-US" i="1"/>
                            <m:t>h</m:t>
                          </m:r>
                        </m:e>
                      </m:d>
                      <m:r>
                        <a:rPr lang="en-US" i="1"/>
                        <m:t>=</m:t>
                      </m:r>
                      <m:r>
                        <a:rPr lang="en-US" i="1"/>
                        <m:t>𝑦</m:t>
                      </m:r>
                      <m:d>
                        <m:dPr>
                          <m:ctrlPr>
                            <a:rPr lang="es-MX" i="1"/>
                          </m:ctrlPr>
                        </m:dPr>
                        <m:e>
                          <m:r>
                            <a:rPr lang="en-US" i="1"/>
                            <m:t>𝑡</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𝑦</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𝑦</m:t>
                          </m:r>
                        </m:e>
                      </m:d>
                      <m:r>
                        <a:rPr lang="en-US" i="1"/>
                        <m:t>+</m:t>
                      </m:r>
                      <m:f>
                        <m:fPr>
                          <m:ctrlPr>
                            <a:rPr lang="es-MX" i="1"/>
                          </m:ctrlPr>
                        </m:fPr>
                        <m:num>
                          <m:r>
                            <a:rPr lang="en-US" i="1"/>
                            <m:t>h</m:t>
                          </m:r>
                        </m:num>
                        <m:den>
                          <m:r>
                            <a:rPr lang="en-US" i="1"/>
                            <m:t>2</m:t>
                          </m:r>
                        </m:den>
                      </m:f>
                      <m:d>
                        <m:dPr>
                          <m:ctrlPr>
                            <a:rPr lang="es-MX" i="1"/>
                          </m:ctrlPr>
                        </m:dPr>
                        <m:e>
                          <m:r>
                            <a:rPr lang="en-US" i="1"/>
                            <m:t>h</m:t>
                          </m:r>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h𝑓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e>
                      </m:d>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n-US" i="1"/>
                        <m:t>𝑦</m:t>
                      </m:r>
                      <m:d>
                        <m:dPr>
                          <m:ctrlPr>
                            <a:rPr lang="es-MX" i="1"/>
                          </m:ctrlPr>
                        </m:dPr>
                        <m:e>
                          <m:r>
                            <a:rPr lang="en-US" i="1"/>
                            <m:t>𝑡</m:t>
                          </m:r>
                          <m:r>
                            <a:rPr lang="en-US" i="1"/>
                            <m:t>+</m:t>
                          </m:r>
                          <m:r>
                            <a:rPr lang="en-US" i="1"/>
                            <m:t>h</m:t>
                          </m:r>
                        </m:e>
                      </m:d>
                      <m:r>
                        <a:rPr lang="en-US" i="1"/>
                        <m:t>=</m:t>
                      </m:r>
                      <m:r>
                        <a:rPr lang="en-US" i="1"/>
                        <m:t>𝑦</m:t>
                      </m:r>
                      <m:d>
                        <m:dPr>
                          <m:ctrlPr>
                            <a:rPr lang="es-MX" i="1"/>
                          </m:ctrlPr>
                        </m:dPr>
                        <m:e>
                          <m:r>
                            <a:rPr lang="en-US" i="1"/>
                            <m:t>𝑡</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𝑦</m:t>
                          </m:r>
                        </m:e>
                      </m:d>
                      <m:r>
                        <a:rPr lang="en-US" i="1"/>
                        <m:t>+</m:t>
                      </m:r>
                      <m:f>
                        <m:fPr>
                          <m:ctrlPr>
                            <a:rPr lang="es-MX" i="1"/>
                          </m:ctrlPr>
                        </m:fPr>
                        <m:num>
                          <m:r>
                            <a:rPr lang="en-US" i="1"/>
                            <m:t>h</m:t>
                          </m:r>
                        </m:num>
                        <m:den>
                          <m:r>
                            <a:rPr lang="en-US" i="1"/>
                            <m:t>2</m:t>
                          </m:r>
                        </m:den>
                      </m:f>
                      <m:d>
                        <m:dPr>
                          <m:ctrlPr>
                            <a:rPr lang="es-MX" i="1"/>
                          </m:ctrlPr>
                        </m:dPr>
                        <m:e>
                          <m:r>
                            <a:rPr lang="en-US" i="1"/>
                            <m:t>𝑓</m:t>
                          </m:r>
                          <m:d>
                            <m:dPr>
                              <m:ctrlPr>
                                <a:rPr lang="es-MX" i="1"/>
                              </m:ctrlPr>
                            </m:dPr>
                            <m:e>
                              <m:r>
                                <a:rPr lang="en-US" i="1"/>
                                <m:t>𝑡</m:t>
                              </m:r>
                              <m:r>
                                <a:rPr lang="en-US" i="1"/>
                                <m:t>,</m:t>
                              </m:r>
                              <m:r>
                                <a:rPr lang="en-US" i="1"/>
                                <m:t>𝑦</m:t>
                              </m:r>
                            </m:e>
                          </m:d>
                          <m:r>
                            <a:rPr lang="en-US" i="1"/>
                            <m:t>+</m:t>
                          </m:r>
                          <m:r>
                            <a:rPr lang="en-US" i="1"/>
                            <m:t>h</m:t>
                          </m:r>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h𝑓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e>
                      </m:d>
                    </m:oMath>
                  </m:oMathPara>
                </a14:m>
                <a:endParaRPr lang="es-MX"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912" t="-1873"/>
                </a:stretch>
              </a:blipFill>
            </p:spPr>
            <p:txBody>
              <a:bodyPr/>
              <a:lstStyle/>
              <a:p>
                <a:r>
                  <a:rPr lang="es-MX">
                    <a:noFill/>
                  </a:rPr>
                  <a:t> </a:t>
                </a:r>
              </a:p>
            </p:txBody>
          </p:sp>
        </mc:Fallback>
      </mc:AlternateContent>
    </p:spTree>
    <p:extLst>
      <p:ext uri="{BB962C8B-B14F-4D97-AF65-F5344CB8AC3E}">
        <p14:creationId xmlns:p14="http://schemas.microsoft.com/office/powerpoint/2010/main" val="41998164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Heun’s</a:t>
            </a:r>
            <a:r>
              <a:rPr lang="en-US" dirty="0"/>
              <a:t> Method…</a:t>
            </a:r>
            <a:endParaRPr lang="es-MX"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p:txBody>
              <a:bodyPr/>
              <a:lstStyle/>
              <a:p>
                <a:r>
                  <a:rPr lang="en-US" dirty="0"/>
                  <a:t>Recalling the multivariate Taylor expansion:</a:t>
                </a:r>
                <a:endParaRPr lang="es-MX" dirty="0"/>
              </a:p>
              <a:p>
                <a:pPr marL="0" indent="0">
                  <a:buNone/>
                </a:pPr>
                <a:r>
                  <a:rPr lang="en-US" dirty="0"/>
                  <a:t> </a:t>
                </a:r>
                <a:endParaRPr lang="es-MX" dirty="0"/>
              </a:p>
              <a:p>
                <a:pPr marL="0" indent="0">
                  <a:buNone/>
                </a:pPr>
                <a14:m>
                  <m:oMathPara xmlns:m="http://schemas.openxmlformats.org/officeDocument/2006/math">
                    <m:oMathParaPr>
                      <m:jc m:val="centerGroup"/>
                    </m:oMathParaPr>
                    <m:oMath xmlns:m="http://schemas.openxmlformats.org/officeDocument/2006/math">
                      <m:r>
                        <a:rPr lang="en-US" i="1"/>
                        <m:t>𝑓</m:t>
                      </m:r>
                      <m:d>
                        <m:dPr>
                          <m:ctrlPr>
                            <a:rPr lang="es-MX" i="1"/>
                          </m:ctrlPr>
                        </m:dPr>
                        <m:e>
                          <m:r>
                            <a:rPr lang="en-US" i="1"/>
                            <m:t>𝑡</m:t>
                          </m:r>
                          <m:r>
                            <a:rPr lang="en-US" i="1"/>
                            <m:t>+</m:t>
                          </m:r>
                          <m:r>
                            <a:rPr lang="en-US" i="1"/>
                            <m:t>h</m:t>
                          </m:r>
                          <m:r>
                            <a:rPr lang="en-US" i="1"/>
                            <m:t>,</m:t>
                          </m:r>
                          <m:r>
                            <a:rPr lang="en-US" i="1"/>
                            <m:t>𝑦</m:t>
                          </m:r>
                          <m:r>
                            <a:rPr lang="en-US" i="1"/>
                            <m:t>+</m:t>
                          </m:r>
                          <m:r>
                            <a:rPr lang="en-US" i="1"/>
                            <m:t>𝑘</m:t>
                          </m:r>
                        </m:e>
                      </m:d>
                      <m:r>
                        <a:rPr lang="en-US" i="1"/>
                        <m:t>=</m:t>
                      </m:r>
                      <m:r>
                        <a:rPr lang="en-US" i="1"/>
                        <m:t>𝑓</m:t>
                      </m:r>
                      <m:d>
                        <m:dPr>
                          <m:ctrlPr>
                            <a:rPr lang="es-MX" i="1"/>
                          </m:ctrlPr>
                        </m:dPr>
                        <m:e>
                          <m:r>
                            <a:rPr lang="en-US" i="1"/>
                            <m:t>𝑡</m:t>
                          </m:r>
                          <m:r>
                            <a:rPr lang="en-US" i="1"/>
                            <m:t>,</m:t>
                          </m:r>
                          <m:r>
                            <a:rPr lang="en-US" i="1"/>
                            <m:t>𝑦</m:t>
                          </m:r>
                        </m:e>
                      </m:d>
                      <m:r>
                        <a:rPr lang="en-US" i="1"/>
                        <m:t>+</m:t>
                      </m:r>
                      <m:r>
                        <a:rPr lang="en-US" i="1"/>
                        <m:t>h</m:t>
                      </m:r>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r>
                        <a:rPr lang="en-US" i="1"/>
                        <m:t>𝑘</m:t>
                      </m:r>
                      <m:sSub>
                        <m:sSubPr>
                          <m:ctrlPr>
                            <a:rPr lang="es-MX" i="1"/>
                          </m:ctrlPr>
                        </m:sSubPr>
                        <m:e>
                          <m:r>
                            <a:rPr lang="en-US" i="1"/>
                            <m:t>𝑓</m:t>
                          </m:r>
                        </m:e>
                        <m:sub>
                          <m:r>
                            <a:rPr lang="en-US" i="1"/>
                            <m:t>𝑦</m:t>
                          </m:r>
                        </m:sub>
                      </m:sSub>
                      <m:r>
                        <a:rPr lang="en-US" i="1"/>
                        <m:t>(</m:t>
                      </m:r>
                      <m:r>
                        <a:rPr lang="en-US" i="1"/>
                        <m:t>𝑡</m:t>
                      </m:r>
                      <m:r>
                        <a:rPr lang="en-US" i="1"/>
                        <m:t>,</m:t>
                      </m:r>
                      <m:r>
                        <a:rPr lang="en-US" i="1"/>
                        <m:t>𝑦</m:t>
                      </m:r>
                      <m:r>
                        <a:rPr lang="en-US" i="1"/>
                        <m:t>)</m:t>
                      </m:r>
                    </m:oMath>
                  </m:oMathPara>
                </a14:m>
                <a:endParaRPr lang="es-MX" dirty="0"/>
              </a:p>
              <a:p>
                <a:pPr marL="0" indent="0">
                  <a:buNone/>
                </a:pPr>
                <a:r>
                  <a:rPr lang="en-US" dirty="0"/>
                  <a:t> </a:t>
                </a:r>
                <a:endParaRPr lang="es-MX" dirty="0"/>
              </a:p>
              <a:p>
                <a:r>
                  <a:rPr lang="en-US" dirty="0"/>
                  <a:t>So the expression inside the big parenthesis now becomes:</a:t>
                </a:r>
                <a:endParaRPr lang="es-MX" dirty="0"/>
              </a:p>
              <a:p>
                <a:pPr marL="0" indent="0">
                  <a:buNone/>
                </a:pPr>
                <a:r>
                  <a:rPr lang="en-US" dirty="0"/>
                  <a:t> </a:t>
                </a:r>
                <a:endParaRPr lang="es-MX" dirty="0"/>
              </a:p>
              <a:p>
                <a:pPr marL="0" indent="0">
                  <a:buNone/>
                </a:pPr>
                <a14:m>
                  <m:oMathPara xmlns:m="http://schemas.openxmlformats.org/officeDocument/2006/math">
                    <m:oMathParaPr>
                      <m:jc m:val="centerGroup"/>
                    </m:oMathParaPr>
                    <m:oMath xmlns:m="http://schemas.openxmlformats.org/officeDocument/2006/math">
                      <m:r>
                        <a:rPr lang="en-US" i="1"/>
                        <m:t>𝑓</m:t>
                      </m:r>
                      <m:d>
                        <m:dPr>
                          <m:ctrlPr>
                            <a:rPr lang="es-MX" i="1"/>
                          </m:ctrlPr>
                        </m:dPr>
                        <m:e>
                          <m:r>
                            <a:rPr lang="en-US" i="1"/>
                            <m:t>𝑡</m:t>
                          </m:r>
                          <m:r>
                            <a:rPr lang="en-US" i="1"/>
                            <m:t>,</m:t>
                          </m:r>
                          <m:r>
                            <a:rPr lang="en-US" i="1"/>
                            <m:t>𝑦</m:t>
                          </m:r>
                        </m:e>
                      </m:d>
                      <m:r>
                        <a:rPr lang="en-US" i="1"/>
                        <m:t>+</m:t>
                      </m:r>
                      <m:r>
                        <a:rPr lang="en-US" i="1"/>
                        <m:t>h</m:t>
                      </m:r>
                      <m:sSub>
                        <m:sSubPr>
                          <m:ctrlPr>
                            <a:rPr lang="es-MX" i="1"/>
                          </m:ctrlPr>
                        </m:sSubPr>
                        <m:e>
                          <m:r>
                            <a:rPr lang="en-US" i="1"/>
                            <m:t>𝑓</m:t>
                          </m:r>
                        </m:e>
                        <m:sub>
                          <m:r>
                            <a:rPr lang="en-US" i="1"/>
                            <m:t>𝑡</m:t>
                          </m:r>
                        </m:sub>
                      </m:sSub>
                      <m:d>
                        <m:dPr>
                          <m:ctrlPr>
                            <a:rPr lang="es-MX" i="1"/>
                          </m:ctrlPr>
                        </m:dPr>
                        <m:e>
                          <m:r>
                            <a:rPr lang="en-US" i="1"/>
                            <m:t>𝑡</m:t>
                          </m:r>
                          <m:r>
                            <a:rPr lang="en-US" i="1"/>
                            <m:t>,</m:t>
                          </m:r>
                          <m:r>
                            <a:rPr lang="en-US" i="1"/>
                            <m:t>𝑦</m:t>
                          </m:r>
                        </m:e>
                      </m:d>
                      <m:r>
                        <a:rPr lang="en-US" i="1"/>
                        <m:t>+</m:t>
                      </m:r>
                      <m:sSub>
                        <m:sSubPr>
                          <m:ctrlPr>
                            <a:rPr lang="es-MX" i="1"/>
                          </m:ctrlPr>
                        </m:sSubPr>
                        <m:e>
                          <m:r>
                            <a:rPr lang="en-US" i="1"/>
                            <m:t>h𝑓</m:t>
                          </m:r>
                        </m:e>
                        <m:sub>
                          <m:r>
                            <a:rPr lang="en-US" i="1"/>
                            <m:t>𝑦</m:t>
                          </m:r>
                        </m:sub>
                      </m:sSub>
                      <m:d>
                        <m:dPr>
                          <m:ctrlPr>
                            <a:rPr lang="es-MX" i="1"/>
                          </m:ctrlPr>
                        </m:dPr>
                        <m:e>
                          <m:r>
                            <a:rPr lang="en-US" i="1"/>
                            <m:t>𝑡</m:t>
                          </m:r>
                          <m:r>
                            <a:rPr lang="en-US" i="1"/>
                            <m:t>,</m:t>
                          </m:r>
                          <m:r>
                            <a:rPr lang="en-US" i="1"/>
                            <m:t>𝑦</m:t>
                          </m:r>
                        </m:e>
                      </m:d>
                      <m:r>
                        <a:rPr lang="en-US" i="1"/>
                        <m:t>𝑓</m:t>
                      </m:r>
                      <m:d>
                        <m:dPr>
                          <m:ctrlPr>
                            <a:rPr lang="es-MX" i="1"/>
                          </m:ctrlPr>
                        </m:dPr>
                        <m:e>
                          <m:r>
                            <a:rPr lang="en-US" i="1"/>
                            <m:t>𝑡</m:t>
                          </m:r>
                          <m:r>
                            <a:rPr lang="en-US" i="1"/>
                            <m:t>,</m:t>
                          </m:r>
                          <m:r>
                            <a:rPr lang="en-US" i="1"/>
                            <m:t>𝑦</m:t>
                          </m:r>
                        </m:e>
                      </m:d>
                      <m:r>
                        <a:rPr lang="en-US" i="1"/>
                        <m:t>=</m:t>
                      </m:r>
                      <m:r>
                        <a:rPr lang="en-US" i="1"/>
                        <m:t>𝑓</m:t>
                      </m:r>
                      <m:d>
                        <m:dPr>
                          <m:ctrlPr>
                            <a:rPr lang="es-MX" i="1"/>
                          </m:ctrlPr>
                        </m:dPr>
                        <m:e>
                          <m:r>
                            <a:rPr lang="en-US" i="1"/>
                            <m:t>𝑡</m:t>
                          </m:r>
                          <m:r>
                            <a:rPr lang="en-US" i="1"/>
                            <m:t>+</m:t>
                          </m:r>
                          <m:r>
                            <a:rPr lang="en-US" i="1"/>
                            <m:t>h</m:t>
                          </m:r>
                          <m:r>
                            <a:rPr lang="en-US" i="1"/>
                            <m:t>,</m:t>
                          </m:r>
                          <m:r>
                            <a:rPr lang="en-US" i="1"/>
                            <m:t>𝑦</m:t>
                          </m:r>
                          <m:r>
                            <a:rPr lang="en-US" i="1"/>
                            <m:t>+</m:t>
                          </m:r>
                          <m:r>
                            <a:rPr lang="en-US" i="1"/>
                            <m:t>h𝑓</m:t>
                          </m:r>
                          <m:d>
                            <m:dPr>
                              <m:ctrlPr>
                                <a:rPr lang="es-MX" i="1"/>
                              </m:ctrlPr>
                            </m:dPr>
                            <m:e>
                              <m:r>
                                <a:rPr lang="en-US" i="1"/>
                                <m:t>𝑡</m:t>
                              </m:r>
                              <m:r>
                                <a:rPr lang="en-US" i="1"/>
                                <m:t>,</m:t>
                              </m:r>
                              <m:r>
                                <a:rPr lang="en-US" i="1"/>
                                <m:t>𝑦</m:t>
                              </m:r>
                            </m:e>
                          </m:d>
                        </m:e>
                      </m:d>
                    </m:oMath>
                  </m:oMathPara>
                </a14:m>
                <a:endParaRPr lang="es-MX" dirty="0" smtClean="0"/>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r>
                        <a:rPr lang="en-US" i="1"/>
                        <m:t>𝑦</m:t>
                      </m:r>
                      <m:d>
                        <m:dPr>
                          <m:ctrlPr>
                            <a:rPr lang="es-MX" i="1"/>
                          </m:ctrlPr>
                        </m:dPr>
                        <m:e>
                          <m:r>
                            <a:rPr lang="en-US" i="1"/>
                            <m:t>𝑡</m:t>
                          </m:r>
                          <m:r>
                            <a:rPr lang="en-US" i="1"/>
                            <m:t>+</m:t>
                          </m:r>
                          <m:r>
                            <a:rPr lang="en-US" i="1"/>
                            <m:t>h</m:t>
                          </m:r>
                        </m:e>
                      </m:d>
                      <m:r>
                        <a:rPr lang="en-US" i="1"/>
                        <m:t>=</m:t>
                      </m:r>
                      <m:r>
                        <a:rPr lang="en-US" i="1"/>
                        <m:t>𝑦</m:t>
                      </m:r>
                      <m:d>
                        <m:dPr>
                          <m:ctrlPr>
                            <a:rPr lang="es-MX" i="1"/>
                          </m:ctrlPr>
                        </m:dPr>
                        <m:e>
                          <m:r>
                            <a:rPr lang="en-US" i="1"/>
                            <m:t>𝑡</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𝑦</m:t>
                          </m:r>
                        </m:e>
                      </m:d>
                      <m:r>
                        <a:rPr lang="en-US" i="1"/>
                        <m:t>+</m:t>
                      </m:r>
                      <m:f>
                        <m:fPr>
                          <m:ctrlPr>
                            <a:rPr lang="es-MX" i="1"/>
                          </m:ctrlPr>
                        </m:fPr>
                        <m:num>
                          <m:r>
                            <a:rPr lang="en-US" i="1"/>
                            <m:t>h</m:t>
                          </m:r>
                        </m:num>
                        <m:den>
                          <m:r>
                            <a:rPr lang="en-US" i="1"/>
                            <m:t>2</m:t>
                          </m:r>
                        </m:den>
                      </m:f>
                      <m:r>
                        <a:rPr lang="en-US" i="1"/>
                        <m:t>𝑓</m:t>
                      </m:r>
                      <m:d>
                        <m:dPr>
                          <m:ctrlPr>
                            <a:rPr lang="es-MX" i="1"/>
                          </m:ctrlPr>
                        </m:dPr>
                        <m:e>
                          <m:r>
                            <a:rPr lang="en-US" i="1"/>
                            <m:t>𝑡</m:t>
                          </m:r>
                          <m:r>
                            <a:rPr lang="en-US" i="1"/>
                            <m:t>+</m:t>
                          </m:r>
                          <m:r>
                            <a:rPr lang="en-US" i="1"/>
                            <m:t>h</m:t>
                          </m:r>
                          <m:r>
                            <a:rPr lang="en-US" i="1"/>
                            <m:t>,</m:t>
                          </m:r>
                          <m:r>
                            <a:rPr lang="en-US" i="1"/>
                            <m:t>𝑦</m:t>
                          </m:r>
                          <m:r>
                            <a:rPr lang="en-US" i="1"/>
                            <m:t>+</m:t>
                          </m:r>
                          <m:r>
                            <a:rPr lang="en-US" i="1"/>
                            <m:t>h𝑓</m:t>
                          </m:r>
                          <m:d>
                            <m:dPr>
                              <m:ctrlPr>
                                <a:rPr lang="es-MX" i="1"/>
                              </m:ctrlPr>
                            </m:dPr>
                            <m:e>
                              <m:r>
                                <a:rPr lang="en-US" i="1"/>
                                <m:t>𝑡</m:t>
                              </m:r>
                              <m:r>
                                <a:rPr lang="en-US" i="1"/>
                                <m:t>,</m:t>
                              </m:r>
                              <m:r>
                                <a:rPr lang="en-US" i="1"/>
                                <m:t>𝑦</m:t>
                              </m:r>
                            </m:e>
                          </m:d>
                        </m:e>
                      </m:d>
                    </m:oMath>
                  </m:oMathPara>
                </a14:m>
                <a:endParaRPr lang="es-MX" dirty="0"/>
              </a:p>
              <a:p>
                <a:endParaRPr lang="es-MX"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26" t="-1998"/>
                </a:stretch>
              </a:blipFill>
            </p:spPr>
            <p:txBody>
              <a:bodyPr/>
              <a:lstStyle/>
              <a:p>
                <a:r>
                  <a:rPr lang="es-MX">
                    <a:noFill/>
                  </a:rPr>
                  <a:t> </a:t>
                </a:r>
              </a:p>
            </p:txBody>
          </p:sp>
        </mc:Fallback>
      </mc:AlternateContent>
    </p:spTree>
    <p:extLst>
      <p:ext uri="{BB962C8B-B14F-4D97-AF65-F5344CB8AC3E}">
        <p14:creationId xmlns:p14="http://schemas.microsoft.com/office/powerpoint/2010/main" val="1864242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Heun’s</a:t>
            </a:r>
            <a:r>
              <a:rPr lang="en-US" dirty="0"/>
              <a:t> Method…</a:t>
            </a:r>
            <a:endParaRPr lang="es-MX"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p:txBody>
              <a:bodyPr>
                <a:normAutofit/>
              </a:bodyPr>
              <a:lstStyle/>
              <a:p>
                <a:r>
                  <a:rPr lang="en-US" dirty="0"/>
                  <a:t>Or</a:t>
                </a:r>
                <a:endParaRPr lang="es-MX" dirty="0"/>
              </a:p>
              <a:p>
                <a:pPr marL="0" indent="0" algn="ctr">
                  <a:buNone/>
                </a:pPr>
                <a:r>
                  <a:rPr lang="en-US" dirty="0"/>
                  <a:t> </a:t>
                </a:r>
                <a14:m>
                  <m:oMath xmlns:m="http://schemas.openxmlformats.org/officeDocument/2006/math">
                    <m:sSub>
                      <m:sSubPr>
                        <m:ctrlPr>
                          <a:rPr lang="es-MX" i="1"/>
                        </m:ctrlPr>
                      </m:sSubPr>
                      <m:e>
                        <m:r>
                          <a:rPr lang="en-US" i="1"/>
                          <m:t>𝑦</m:t>
                        </m:r>
                      </m:e>
                      <m:sub>
                        <m:r>
                          <a:rPr lang="en-US" i="1"/>
                          <m:t>𝑛</m:t>
                        </m:r>
                        <m:r>
                          <a:rPr lang="en-US" i="1"/>
                          <m:t>+1</m:t>
                        </m:r>
                      </m:sub>
                    </m:sSub>
                    <m:r>
                      <a:rPr lang="en-US" i="1"/>
                      <m:t>=</m:t>
                    </m:r>
                    <m:sSub>
                      <m:sSubPr>
                        <m:ctrlPr>
                          <a:rPr lang="es-MX" i="1"/>
                        </m:ctrlPr>
                      </m:sSubPr>
                      <m:e>
                        <m:r>
                          <a:rPr lang="en-US" i="1"/>
                          <m:t>𝑦</m:t>
                        </m:r>
                      </m:e>
                      <m:sub>
                        <m:r>
                          <a:rPr lang="en-US" i="1"/>
                          <m:t>𝑛</m:t>
                        </m:r>
                      </m:sub>
                    </m:sSub>
                    <m:r>
                      <a:rPr lang="en-US" i="1"/>
                      <m:t>+</m:t>
                    </m:r>
                    <m:r>
                      <a:rPr lang="en-US" i="1"/>
                      <m:t>h</m:t>
                    </m:r>
                    <m:d>
                      <m:dPr>
                        <m:ctrlPr>
                          <a:rPr lang="es-MX" i="1"/>
                        </m:ctrlPr>
                      </m:dPr>
                      <m:e>
                        <m:f>
                          <m:fPr>
                            <m:ctrlPr>
                              <a:rPr lang="es-MX" i="1"/>
                            </m:ctrlPr>
                          </m:fPr>
                          <m:num>
                            <m:r>
                              <a:rPr lang="en-US" i="1"/>
                              <m:t>1</m:t>
                            </m:r>
                          </m:num>
                          <m:den>
                            <m:r>
                              <a:rPr lang="en-US" i="1"/>
                              <m:t>2</m:t>
                            </m:r>
                          </m:den>
                        </m:f>
                        <m:sSub>
                          <m:sSubPr>
                            <m:ctrlPr>
                              <a:rPr lang="es-MX" i="1"/>
                            </m:ctrlPr>
                          </m:sSubPr>
                          <m:e>
                            <m:r>
                              <a:rPr lang="en-US" i="1"/>
                              <m:t>𝑘</m:t>
                            </m:r>
                          </m:e>
                          <m:sub>
                            <m:r>
                              <a:rPr lang="en-US" i="1"/>
                              <m:t>1</m:t>
                            </m:r>
                          </m:sub>
                        </m:sSub>
                        <m:r>
                          <a:rPr lang="en-US" i="1"/>
                          <m:t>+</m:t>
                        </m:r>
                        <m:f>
                          <m:fPr>
                            <m:ctrlPr>
                              <a:rPr lang="es-MX" i="1"/>
                            </m:ctrlPr>
                          </m:fPr>
                          <m:num>
                            <m:r>
                              <a:rPr lang="en-US" i="1"/>
                              <m:t>1</m:t>
                            </m:r>
                          </m:num>
                          <m:den>
                            <m:r>
                              <a:rPr lang="en-US" i="1"/>
                              <m:t>2</m:t>
                            </m:r>
                          </m:den>
                        </m:f>
                        <m:sSub>
                          <m:sSubPr>
                            <m:ctrlPr>
                              <a:rPr lang="es-MX" i="1"/>
                            </m:ctrlPr>
                          </m:sSubPr>
                          <m:e>
                            <m:r>
                              <a:rPr lang="en-US" i="1"/>
                              <m:t>𝑘</m:t>
                            </m:r>
                          </m:e>
                          <m:sub>
                            <m:r>
                              <a:rPr lang="en-US" i="1"/>
                              <m:t>2</m:t>
                            </m:r>
                          </m:sub>
                        </m:sSub>
                      </m:e>
                    </m:d>
                    <m:r>
                      <a:rPr lang="en-US" i="1"/>
                      <m:t>,</m:t>
                    </m:r>
                  </m:oMath>
                </a14:m>
                <a:endParaRPr lang="es-MX" dirty="0"/>
              </a:p>
              <a:p>
                <a:r>
                  <a:rPr lang="en-US" dirty="0"/>
                  <a:t>with</a:t>
                </a:r>
                <a:endParaRPr lang="es-MX" dirty="0"/>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n-US" i="1"/>
                            <m:t>𝑘</m:t>
                          </m:r>
                        </m:e>
                        <m:sub>
                          <m:r>
                            <a:rPr lang="en-US" i="1"/>
                            <m:t>1</m:t>
                          </m:r>
                        </m:sub>
                      </m:sSub>
                      <m:r>
                        <a:rPr lang="en-US" i="1"/>
                        <m:t>=</m:t>
                      </m:r>
                      <m:r>
                        <a:rPr lang="en-US" i="1"/>
                        <m:t>𝑓</m:t>
                      </m:r>
                      <m:d>
                        <m:dPr>
                          <m:ctrlPr>
                            <a:rPr lang="es-MX" i="1"/>
                          </m:ctrlPr>
                        </m:dPr>
                        <m:e>
                          <m:sSub>
                            <m:sSubPr>
                              <m:ctrlPr>
                                <a:rPr lang="es-MX" i="1"/>
                              </m:ctrlPr>
                            </m:sSubPr>
                            <m:e>
                              <m:r>
                                <a:rPr lang="en-US" i="1"/>
                                <m:t>𝑡</m:t>
                              </m:r>
                            </m:e>
                            <m:sub>
                              <m:r>
                                <a:rPr lang="en-US" i="1"/>
                                <m:t>𝑛</m:t>
                              </m:r>
                            </m:sub>
                          </m:sSub>
                          <m:r>
                            <a:rPr lang="en-US" i="1"/>
                            <m:t>,</m:t>
                          </m:r>
                          <m:sSub>
                            <m:sSubPr>
                              <m:ctrlPr>
                                <a:rPr lang="es-MX" i="1"/>
                              </m:ctrlPr>
                            </m:sSubPr>
                            <m:e>
                              <m:r>
                                <a:rPr lang="en-US" i="1"/>
                                <m:t>𝑦</m:t>
                              </m:r>
                            </m:e>
                            <m:sub>
                              <m:r>
                                <a:rPr lang="en-US" i="1"/>
                                <m:t>𝑛</m:t>
                              </m:r>
                            </m:sub>
                          </m:sSub>
                        </m:e>
                      </m:d>
                    </m:oMath>
                  </m:oMathPara>
                </a14:m>
                <a:endParaRPr lang="es-MX" dirty="0"/>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n-US" i="1"/>
                            <m:t>𝑘</m:t>
                          </m:r>
                        </m:e>
                        <m:sub>
                          <m:r>
                            <a:rPr lang="en-US" i="1"/>
                            <m:t>2</m:t>
                          </m:r>
                        </m:sub>
                      </m:sSub>
                      <m:r>
                        <a:rPr lang="en-US" i="1"/>
                        <m:t>=</m:t>
                      </m:r>
                      <m:r>
                        <a:rPr lang="en-US" i="1"/>
                        <m:t>𝑓</m:t>
                      </m:r>
                      <m:r>
                        <a:rPr lang="en-US" i="1"/>
                        <m:t>(</m:t>
                      </m:r>
                      <m:sSub>
                        <m:sSubPr>
                          <m:ctrlPr>
                            <a:rPr lang="es-MX" i="1"/>
                          </m:ctrlPr>
                        </m:sSubPr>
                        <m:e>
                          <m:r>
                            <a:rPr lang="en-US" i="1"/>
                            <m:t>𝑡</m:t>
                          </m:r>
                        </m:e>
                        <m:sub>
                          <m:r>
                            <a:rPr lang="en-US" i="1"/>
                            <m:t>𝑛</m:t>
                          </m:r>
                        </m:sub>
                      </m:sSub>
                      <m:r>
                        <a:rPr lang="en-US" i="1"/>
                        <m:t>+</m:t>
                      </m:r>
                      <m:r>
                        <a:rPr lang="en-US" i="1"/>
                        <m:t>h</m:t>
                      </m:r>
                      <m:r>
                        <a:rPr lang="en-US" i="1"/>
                        <m:t>,</m:t>
                      </m:r>
                      <m:sSub>
                        <m:sSubPr>
                          <m:ctrlPr>
                            <a:rPr lang="es-MX" i="1"/>
                          </m:ctrlPr>
                        </m:sSubPr>
                        <m:e>
                          <m:r>
                            <a:rPr lang="en-US" i="1"/>
                            <m:t>𝑦</m:t>
                          </m:r>
                        </m:e>
                        <m:sub>
                          <m:r>
                            <a:rPr lang="en-US" i="1"/>
                            <m:t>𝑛</m:t>
                          </m:r>
                        </m:sub>
                      </m:sSub>
                      <m:r>
                        <a:rPr lang="en-US" i="1"/>
                        <m:t>+</m:t>
                      </m:r>
                      <m:r>
                        <a:rPr lang="en-US" i="1"/>
                        <m:t>h</m:t>
                      </m:r>
                      <m:sSub>
                        <m:sSubPr>
                          <m:ctrlPr>
                            <a:rPr lang="es-MX" i="1"/>
                          </m:ctrlPr>
                        </m:sSubPr>
                        <m:e>
                          <m:r>
                            <a:rPr lang="en-US" i="1"/>
                            <m:t>𝑘</m:t>
                          </m:r>
                        </m:e>
                        <m:sub>
                          <m:r>
                            <a:rPr lang="en-US" i="1"/>
                            <m:t>1</m:t>
                          </m:r>
                        </m:sub>
                      </m:sSub>
                      <m:r>
                        <a:rPr lang="en-US" i="1"/>
                        <m:t>)</m:t>
                      </m:r>
                    </m:oMath>
                  </m:oMathPara>
                </a14:m>
                <a:endParaRPr lang="es-MX" dirty="0"/>
              </a:p>
              <a:p>
                <a:pPr marL="0" indent="0">
                  <a:buNone/>
                </a:pPr>
                <a:r>
                  <a:rPr lang="en-US" dirty="0"/>
                  <a:t> </a:t>
                </a:r>
                <a:endParaRPr lang="es-MX" dirty="0"/>
              </a:p>
              <a:p>
                <a14:m>
                  <m:oMath xmlns:m="http://schemas.openxmlformats.org/officeDocument/2006/math">
                    <m:sSub>
                      <m:sSubPr>
                        <m:ctrlPr>
                          <a:rPr lang="es-MX" i="1"/>
                        </m:ctrlPr>
                      </m:sSubPr>
                      <m:e>
                        <m:r>
                          <a:rPr lang="en-US" i="1"/>
                          <m:t>𝑘</m:t>
                        </m:r>
                      </m:e>
                      <m:sub>
                        <m:r>
                          <a:rPr lang="en-US" i="1"/>
                          <m:t>1</m:t>
                        </m:r>
                      </m:sub>
                    </m:sSub>
                  </m:oMath>
                </a14:m>
                <a:r>
                  <a:rPr lang="en-US" dirty="0"/>
                  <a:t>and </a:t>
                </a:r>
                <a14:m>
                  <m:oMath xmlns:m="http://schemas.openxmlformats.org/officeDocument/2006/math">
                    <m:sSub>
                      <m:sSubPr>
                        <m:ctrlPr>
                          <a:rPr lang="es-MX" i="1"/>
                        </m:ctrlPr>
                      </m:sSubPr>
                      <m:e>
                        <m:r>
                          <a:rPr lang="en-US" i="1"/>
                          <m:t>𝑘</m:t>
                        </m:r>
                      </m:e>
                      <m:sub>
                        <m:r>
                          <a:rPr lang="en-US" i="1"/>
                          <m:t>2</m:t>
                        </m:r>
                      </m:sub>
                    </m:sSub>
                  </m:oMath>
                </a14:m>
                <a:r>
                  <a:rPr lang="en-US" dirty="0"/>
                  <a:t> are called the stages of the method. What this method does is to average the slopes at the beginning and at the end of the interval.</a:t>
                </a:r>
                <a:endParaRPr lang="es-MX" dirty="0"/>
              </a:p>
              <a:p>
                <a:endParaRPr lang="es-MX"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26" t="-1998"/>
                </a:stretch>
              </a:blipFill>
            </p:spPr>
            <p:txBody>
              <a:bodyPr/>
              <a:lstStyle/>
              <a:p>
                <a:r>
                  <a:rPr lang="es-MX">
                    <a:noFill/>
                  </a:rPr>
                  <a:t> </a:t>
                </a:r>
              </a:p>
            </p:txBody>
          </p:sp>
        </mc:Fallback>
      </mc:AlternateContent>
      <p:pic>
        <p:nvPicPr>
          <p:cNvPr id="4" name="Picture 3"/>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8366077" y="1237607"/>
            <a:ext cx="3657600" cy="3088733"/>
          </a:xfrm>
          <a:prstGeom prst="rect">
            <a:avLst/>
          </a:prstGeom>
          <a:noFill/>
          <a:ln>
            <a:noFill/>
          </a:ln>
        </p:spPr>
      </p:pic>
    </p:spTree>
    <p:extLst>
      <p:ext uri="{BB962C8B-B14F-4D97-AF65-F5344CB8AC3E}">
        <p14:creationId xmlns:p14="http://schemas.microsoft.com/office/powerpoint/2010/main" val="1809698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3" name="Content Placeholder 2"/>
          <p:cNvSpPr>
            <a:spLocks noGrp="1"/>
          </p:cNvSpPr>
          <p:nvPr>
            <p:ph sz="quarter" idx="10"/>
          </p:nvPr>
        </p:nvSpPr>
        <p:spPr>
          <a:xfrm>
            <a:off x="857523" y="1378424"/>
            <a:ext cx="10702297" cy="4882011"/>
          </a:xfrm>
        </p:spPr>
        <p:txBody>
          <a:bodyPr>
            <a:normAutofit lnSpcReduction="10000"/>
          </a:bodyPr>
          <a:lstStyle/>
          <a:p>
            <a:r>
              <a:rPr lang="es-MX" dirty="0" err="1" smtClean="0"/>
              <a:t>From</a:t>
            </a:r>
            <a:r>
              <a:rPr lang="es-MX" dirty="0" smtClean="0"/>
              <a:t> </a:t>
            </a:r>
            <a:r>
              <a:rPr lang="es-MX" dirty="0" err="1" smtClean="0"/>
              <a:t>previous</a:t>
            </a:r>
            <a:r>
              <a:rPr lang="es-MX" dirty="0" smtClean="0"/>
              <a:t> case:</a:t>
            </a:r>
          </a:p>
          <a:p>
            <a:endParaRPr lang="es-MX" dirty="0"/>
          </a:p>
          <a:p>
            <a:endParaRPr lang="es-MX" dirty="0" smtClean="0"/>
          </a:p>
          <a:p>
            <a:endParaRPr lang="es-MX" dirty="0"/>
          </a:p>
          <a:p>
            <a:endParaRPr lang="es-MX" dirty="0" smtClean="0"/>
          </a:p>
          <a:p>
            <a:endParaRPr lang="es-MX" dirty="0"/>
          </a:p>
          <a:p>
            <a:endParaRPr lang="es-MX" dirty="0" smtClean="0"/>
          </a:p>
          <a:p>
            <a:pPr marL="0" indent="0">
              <a:buNone/>
            </a:pPr>
            <a:r>
              <a:rPr lang="en-US" dirty="0"/>
              <a:t> </a:t>
            </a:r>
            <a:endParaRPr lang="es-MX" dirty="0"/>
          </a:p>
          <a:p>
            <a:r>
              <a:rPr lang="en-US" dirty="0"/>
              <a:t>Which is the exact same result as the previous example without having to explicitly do the second derivative.</a:t>
            </a:r>
            <a:endParaRPr lang="es-MX" dirty="0"/>
          </a:p>
          <a:p>
            <a:endParaRPr lang="es-MX" dirty="0"/>
          </a:p>
        </p:txBody>
      </p:sp>
      <p:pic>
        <p:nvPicPr>
          <p:cNvPr id="5" name="Picture 4"/>
          <p:cNvPicPr>
            <a:picLocks noChangeAspect="1"/>
          </p:cNvPicPr>
          <p:nvPr/>
        </p:nvPicPr>
        <p:blipFill>
          <a:blip r:embed="rId2"/>
          <a:stretch>
            <a:fillRect/>
          </a:stretch>
        </p:blipFill>
        <p:spPr>
          <a:xfrm>
            <a:off x="8188847" y="1378424"/>
            <a:ext cx="3047619" cy="3076190"/>
          </a:xfrm>
          <a:prstGeom prst="rect">
            <a:avLst/>
          </a:prstGeom>
        </p:spPr>
      </p:pic>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818878988"/>
                  </p:ext>
                </p:extLst>
              </p:nvPr>
            </p:nvGraphicFramePr>
            <p:xfrm>
              <a:off x="1009934" y="2183643"/>
              <a:ext cx="3712451" cy="1911280"/>
            </p:xfrm>
            <a:graphic>
              <a:graphicData uri="http://schemas.openxmlformats.org/drawingml/2006/table">
                <a:tbl>
                  <a:tblPr firstRow="1" firstCol="1" bandRow="1">
                    <a:tableStyleId>{5C22544A-7EE6-4342-B048-85BDC9FD1C3A}</a:tableStyleId>
                  </a:tblPr>
                  <a:tblGrid>
                    <a:gridCol w="1300754">
                      <a:extLst>
                        <a:ext uri="{9D8B030D-6E8A-4147-A177-3AD203B41FA5}">
                          <a16:colId xmlns:a16="http://schemas.microsoft.com/office/drawing/2014/main" val="3755598706"/>
                        </a:ext>
                      </a:extLst>
                    </a:gridCol>
                    <a:gridCol w="2411697">
                      <a:extLst>
                        <a:ext uri="{9D8B030D-6E8A-4147-A177-3AD203B41FA5}">
                          <a16:colId xmlns:a16="http://schemas.microsoft.com/office/drawing/2014/main" val="2642678038"/>
                        </a:ext>
                      </a:extLst>
                    </a:gridCol>
                  </a:tblGrid>
                  <a:tr h="3822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0</m:t>
                                    </m:r>
                                  </m:sub>
                                </m:sSub>
                                <m:r>
                                  <a:rPr lang="en-US" sz="2000">
                                    <a:effectLst/>
                                  </a:rPr>
                                  <m:t>=0.0</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0</m:t>
                                    </m:r>
                                  </m:sub>
                                </m:sSub>
                                <m:r>
                                  <a:rPr lang="en-US" sz="2000">
                                    <a:effectLst/>
                                  </a:rPr>
                                  <m:t>=1</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959796"/>
                      </a:ext>
                    </a:extLst>
                  </a:tr>
                  <a:tr h="3822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1</m:t>
                                    </m:r>
                                  </m:sub>
                                </m:sSub>
                                <m:r>
                                  <a:rPr lang="en-US" sz="2000">
                                    <a:effectLst/>
                                  </a:rPr>
                                  <m:t>=0.1</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sSub>
                                <m:sSubPr>
                                  <m:ctrlPr>
                                    <a:rPr lang="es-MX" sz="2000">
                                      <a:effectLst/>
                                    </a:rPr>
                                  </m:ctrlPr>
                                </m:sSubPr>
                                <m:e>
                                  <m:r>
                                    <a:rPr lang="en-US" sz="2000">
                                      <a:effectLst/>
                                    </a:rPr>
                                    <m:t>𝑦</m:t>
                                  </m:r>
                                </m:e>
                                <m:sub>
                                  <m:r>
                                    <a:rPr lang="en-US" sz="2000">
                                      <a:effectLst/>
                                    </a:rPr>
                                    <m:t>1</m:t>
                                  </m:r>
                                </m:sub>
                              </m:sSub>
                              <m:r>
                                <a:rPr lang="en-US" sz="2000">
                                  <a:effectLst/>
                                </a:rPr>
                                <m:t>=1.20</m:t>
                              </m:r>
                            </m:oMath>
                          </a14:m>
                          <a:r>
                            <a:rPr lang="en-US" sz="2000">
                              <a:effectLst/>
                            </a:rPr>
                            <a:t>5</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9365628"/>
                      </a:ext>
                    </a:extLst>
                  </a:tr>
                  <a:tr h="3822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2</m:t>
                                    </m:r>
                                  </m:sub>
                                </m:sSub>
                                <m:r>
                                  <a:rPr lang="en-US" sz="2000">
                                    <a:effectLst/>
                                  </a:rPr>
                                  <m:t>=0.2</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2</m:t>
                                    </m:r>
                                  </m:sub>
                                </m:sSub>
                                <m:r>
                                  <a:rPr lang="en-US" sz="2000">
                                    <a:effectLst/>
                                  </a:rPr>
                                  <m:t>=1.4221</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9643425"/>
                      </a:ext>
                    </a:extLst>
                  </a:tr>
                  <a:tr h="3822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3</m:t>
                                    </m:r>
                                  </m:sub>
                                </m:sSub>
                                <m:r>
                                  <a:rPr lang="en-US" sz="2000">
                                    <a:effectLst/>
                                  </a:rPr>
                                  <m:t>=0.3</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3</m:t>
                                    </m:r>
                                  </m:sub>
                                </m:sSub>
                                <m:r>
                                  <a:rPr lang="en-US" sz="2000">
                                    <a:effectLst/>
                                  </a:rPr>
                                  <m:t>=1.633962</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629226"/>
                      </a:ext>
                    </a:extLst>
                  </a:tr>
                  <a:tr h="3822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4</m:t>
                                    </m:r>
                                  </m:sub>
                                </m:sSub>
                                <m:r>
                                  <a:rPr lang="en-US" sz="2000">
                                    <a:effectLst/>
                                  </a:rPr>
                                  <m:t>=0.4</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4</m:t>
                                    </m:r>
                                  </m:sub>
                                </m:sSub>
                                <m:r>
                                  <a:rPr lang="en-US" sz="2000">
                                    <a:effectLst/>
                                  </a:rPr>
                                  <m:t>=1.903834</m:t>
                                </m:r>
                              </m:oMath>
                            </m:oMathPara>
                          </a14:m>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8795816"/>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818878988"/>
                  </p:ext>
                </p:extLst>
              </p:nvPr>
            </p:nvGraphicFramePr>
            <p:xfrm>
              <a:off x="1009934" y="2183643"/>
              <a:ext cx="3712451" cy="1911280"/>
            </p:xfrm>
            <a:graphic>
              <a:graphicData uri="http://schemas.openxmlformats.org/drawingml/2006/table">
                <a:tbl>
                  <a:tblPr firstRow="1" firstCol="1" bandRow="1">
                    <a:tableStyleId>{5C22544A-7EE6-4342-B048-85BDC9FD1C3A}</a:tableStyleId>
                  </a:tblPr>
                  <a:tblGrid>
                    <a:gridCol w="1300754">
                      <a:extLst>
                        <a:ext uri="{9D8B030D-6E8A-4147-A177-3AD203B41FA5}">
                          <a16:colId xmlns:a16="http://schemas.microsoft.com/office/drawing/2014/main" val="3755598706"/>
                        </a:ext>
                      </a:extLst>
                    </a:gridCol>
                    <a:gridCol w="2411697">
                      <a:extLst>
                        <a:ext uri="{9D8B030D-6E8A-4147-A177-3AD203B41FA5}">
                          <a16:colId xmlns:a16="http://schemas.microsoft.com/office/drawing/2014/main" val="2642678038"/>
                        </a:ext>
                      </a:extLst>
                    </a:gridCol>
                  </a:tblGrid>
                  <a:tr h="382256">
                    <a:tc>
                      <a:txBody>
                        <a:bodyPr/>
                        <a:lstStyle/>
                        <a:p>
                          <a:endParaRPr lang="es-MX"/>
                        </a:p>
                      </a:txBody>
                      <a:tcPr marL="68580" marR="68580" marT="0" marB="0">
                        <a:blipFill>
                          <a:blip r:embed="rId3"/>
                          <a:stretch>
                            <a:fillRect l="-467" t="-1587" r="-186916" b="-401587"/>
                          </a:stretch>
                        </a:blipFill>
                      </a:tcPr>
                    </a:tc>
                    <a:tc>
                      <a:txBody>
                        <a:bodyPr/>
                        <a:lstStyle/>
                        <a:p>
                          <a:endParaRPr lang="es-MX"/>
                        </a:p>
                      </a:txBody>
                      <a:tcPr marL="68580" marR="68580" marT="0" marB="0">
                        <a:blipFill>
                          <a:blip r:embed="rId3"/>
                          <a:stretch>
                            <a:fillRect l="-54293" t="-1587" r="-1010" b="-401587"/>
                          </a:stretch>
                        </a:blipFill>
                      </a:tcPr>
                    </a:tc>
                    <a:extLst>
                      <a:ext uri="{0D108BD9-81ED-4DB2-BD59-A6C34878D82A}">
                        <a16:rowId xmlns:a16="http://schemas.microsoft.com/office/drawing/2014/main" val="1183959796"/>
                      </a:ext>
                    </a:extLst>
                  </a:tr>
                  <a:tr h="382256">
                    <a:tc>
                      <a:txBody>
                        <a:bodyPr/>
                        <a:lstStyle/>
                        <a:p>
                          <a:endParaRPr lang="es-MX"/>
                        </a:p>
                      </a:txBody>
                      <a:tcPr marL="68580" marR="68580" marT="0" marB="0">
                        <a:blipFill>
                          <a:blip r:embed="rId3"/>
                          <a:stretch>
                            <a:fillRect l="-467" t="-101587" r="-186916" b="-301587"/>
                          </a:stretch>
                        </a:blipFill>
                      </a:tcPr>
                    </a:tc>
                    <a:tc>
                      <a:txBody>
                        <a:bodyPr/>
                        <a:lstStyle/>
                        <a:p>
                          <a:endParaRPr lang="es-MX"/>
                        </a:p>
                      </a:txBody>
                      <a:tcPr marL="68580" marR="68580" marT="0" marB="0">
                        <a:blipFill>
                          <a:blip r:embed="rId3"/>
                          <a:stretch>
                            <a:fillRect l="-54293" t="-101587" r="-1010" b="-301587"/>
                          </a:stretch>
                        </a:blipFill>
                      </a:tcPr>
                    </a:tc>
                    <a:extLst>
                      <a:ext uri="{0D108BD9-81ED-4DB2-BD59-A6C34878D82A}">
                        <a16:rowId xmlns:a16="http://schemas.microsoft.com/office/drawing/2014/main" val="3459365628"/>
                      </a:ext>
                    </a:extLst>
                  </a:tr>
                  <a:tr h="382256">
                    <a:tc>
                      <a:txBody>
                        <a:bodyPr/>
                        <a:lstStyle/>
                        <a:p>
                          <a:endParaRPr lang="es-MX"/>
                        </a:p>
                      </a:txBody>
                      <a:tcPr marL="68580" marR="68580" marT="0" marB="0">
                        <a:blipFill>
                          <a:blip r:embed="rId3"/>
                          <a:stretch>
                            <a:fillRect l="-467" t="-204839" r="-186916" b="-206452"/>
                          </a:stretch>
                        </a:blipFill>
                      </a:tcPr>
                    </a:tc>
                    <a:tc>
                      <a:txBody>
                        <a:bodyPr/>
                        <a:lstStyle/>
                        <a:p>
                          <a:endParaRPr lang="es-MX"/>
                        </a:p>
                      </a:txBody>
                      <a:tcPr marL="68580" marR="68580" marT="0" marB="0">
                        <a:blipFill>
                          <a:blip r:embed="rId3"/>
                          <a:stretch>
                            <a:fillRect l="-54293" t="-204839" r="-1010" b="-206452"/>
                          </a:stretch>
                        </a:blipFill>
                      </a:tcPr>
                    </a:tc>
                    <a:extLst>
                      <a:ext uri="{0D108BD9-81ED-4DB2-BD59-A6C34878D82A}">
                        <a16:rowId xmlns:a16="http://schemas.microsoft.com/office/drawing/2014/main" val="1429643425"/>
                      </a:ext>
                    </a:extLst>
                  </a:tr>
                  <a:tr h="382256">
                    <a:tc>
                      <a:txBody>
                        <a:bodyPr/>
                        <a:lstStyle/>
                        <a:p>
                          <a:endParaRPr lang="es-MX"/>
                        </a:p>
                      </a:txBody>
                      <a:tcPr marL="68580" marR="68580" marT="0" marB="0">
                        <a:blipFill>
                          <a:blip r:embed="rId3"/>
                          <a:stretch>
                            <a:fillRect l="-467" t="-300000" r="-186916" b="-103175"/>
                          </a:stretch>
                        </a:blipFill>
                      </a:tcPr>
                    </a:tc>
                    <a:tc>
                      <a:txBody>
                        <a:bodyPr/>
                        <a:lstStyle/>
                        <a:p>
                          <a:endParaRPr lang="es-MX"/>
                        </a:p>
                      </a:txBody>
                      <a:tcPr marL="68580" marR="68580" marT="0" marB="0">
                        <a:blipFill>
                          <a:blip r:embed="rId3"/>
                          <a:stretch>
                            <a:fillRect l="-54293" t="-300000" r="-1010" b="-103175"/>
                          </a:stretch>
                        </a:blipFill>
                      </a:tcPr>
                    </a:tc>
                    <a:extLst>
                      <a:ext uri="{0D108BD9-81ED-4DB2-BD59-A6C34878D82A}">
                        <a16:rowId xmlns:a16="http://schemas.microsoft.com/office/drawing/2014/main" val="100629226"/>
                      </a:ext>
                    </a:extLst>
                  </a:tr>
                  <a:tr h="382256">
                    <a:tc>
                      <a:txBody>
                        <a:bodyPr/>
                        <a:lstStyle/>
                        <a:p>
                          <a:endParaRPr lang="es-MX"/>
                        </a:p>
                      </a:txBody>
                      <a:tcPr marL="68580" marR="68580" marT="0" marB="0">
                        <a:blipFill>
                          <a:blip r:embed="rId3"/>
                          <a:stretch>
                            <a:fillRect l="-467" t="-400000" r="-186916" b="-3175"/>
                          </a:stretch>
                        </a:blipFill>
                      </a:tcPr>
                    </a:tc>
                    <a:tc>
                      <a:txBody>
                        <a:bodyPr/>
                        <a:lstStyle/>
                        <a:p>
                          <a:endParaRPr lang="es-MX"/>
                        </a:p>
                      </a:txBody>
                      <a:tcPr marL="68580" marR="68580" marT="0" marB="0">
                        <a:blipFill>
                          <a:blip r:embed="rId3"/>
                          <a:stretch>
                            <a:fillRect l="-54293" t="-400000" r="-1010" b="-3175"/>
                          </a:stretch>
                        </a:blipFill>
                      </a:tcPr>
                    </a:tc>
                    <a:extLst>
                      <a:ext uri="{0D108BD9-81ED-4DB2-BD59-A6C34878D82A}">
                        <a16:rowId xmlns:a16="http://schemas.microsoft.com/office/drawing/2014/main" val="2288795816"/>
                      </a:ext>
                    </a:extLst>
                  </a:tr>
                </a:tbl>
              </a:graphicData>
            </a:graphic>
          </p:graphicFrame>
        </mc:Fallback>
      </mc:AlternateContent>
    </p:spTree>
    <p:extLst>
      <p:ext uri="{BB962C8B-B14F-4D97-AF65-F5344CB8AC3E}">
        <p14:creationId xmlns:p14="http://schemas.microsoft.com/office/powerpoint/2010/main" val="3788984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 Step </a:t>
            </a:r>
            <a:r>
              <a:rPr lang="en-US" dirty="0" smtClean="0"/>
              <a:t>Algorithm</a:t>
            </a:r>
            <a:endParaRPr lang="es-MX" dirty="0"/>
          </a:p>
        </p:txBody>
      </p:sp>
      <p:sp>
        <p:nvSpPr>
          <p:cNvPr id="3" name="Content Placeholder 2"/>
          <p:cNvSpPr>
            <a:spLocks noGrp="1"/>
          </p:cNvSpPr>
          <p:nvPr>
            <p:ph sz="quarter" idx="10"/>
          </p:nvPr>
        </p:nvSpPr>
        <p:spPr/>
        <p:txBody>
          <a:bodyPr/>
          <a:lstStyle/>
          <a:p>
            <a:r>
              <a:rPr lang="en-US" smtClean="0"/>
              <a:t>Another alternative to get a better estimation of the true slop is to take a trial step into the middle of the interval and use that slope as shown in the next figure:</a:t>
            </a:r>
            <a:endParaRPr lang="es-MX" smtClean="0"/>
          </a:p>
          <a:p>
            <a:endParaRPr lang="es-MX" dirty="0"/>
          </a:p>
        </p:txBody>
      </p:sp>
      <p:pic>
        <p:nvPicPr>
          <p:cNvPr id="4" name="Imagen 16"/>
          <p:cNvPicPr/>
          <p:nvPr/>
        </p:nvPicPr>
        <p:blipFill>
          <a:blip r:embed="rId2" cstate="print">
            <a:lum bright="-40000" contrast="-40000"/>
            <a:extLst>
              <a:ext uri="{28A0092B-C50C-407E-A947-70E740481C1C}">
                <a14:useLocalDpi xmlns:a14="http://schemas.microsoft.com/office/drawing/2010/main" val="0"/>
              </a:ext>
            </a:extLst>
          </a:blip>
          <a:srcRect/>
          <a:stretch>
            <a:fillRect/>
          </a:stretch>
        </p:blipFill>
        <p:spPr bwMode="auto">
          <a:xfrm>
            <a:off x="748341" y="2743673"/>
            <a:ext cx="4263095" cy="3516762"/>
          </a:xfrm>
          <a:prstGeom prst="rect">
            <a:avLst/>
          </a:prstGeom>
          <a:noFill/>
          <a:ln>
            <a:noFill/>
          </a:ln>
        </p:spPr>
      </p:pic>
      <mc:AlternateContent xmlns:mc="http://schemas.openxmlformats.org/markup-compatibility/2006">
        <mc:Choice xmlns:a14="http://schemas.microsoft.com/office/drawing/2010/main" Requires="a14">
          <p:sp>
            <p:nvSpPr>
              <p:cNvPr id="5" name="Rectangle 4"/>
              <p:cNvSpPr/>
              <p:nvPr/>
            </p:nvSpPr>
            <p:spPr>
              <a:xfrm>
                <a:off x="5695666" y="2901380"/>
                <a:ext cx="4717576" cy="2347694"/>
              </a:xfrm>
              <a:prstGeom prst="rect">
                <a:avLst/>
              </a:prstGeom>
            </p:spPr>
            <p:txBody>
              <a:bodyPr wrap="square">
                <a:spAutoFit/>
              </a:bodyPr>
              <a:lstStyle/>
              <a:p>
                <a:pPr>
                  <a:lnSpc>
                    <a:spcPct val="107000"/>
                  </a:lnSpc>
                  <a:spcAft>
                    <a:spcPts val="0"/>
                  </a:spcAft>
                </a:pPr>
                <a:r>
                  <a:rPr lang="en-US" sz="2800" dirty="0">
                    <a:latin typeface="Century Gothic" panose="020B0502020202020204" pitchFamily="34" charset="0"/>
                    <a:ea typeface="Times New Roman" panose="02020603050405020304" pitchFamily="18" charset="0"/>
                    <a:cs typeface="Times New Roman" panose="02020603050405020304" pitchFamily="18" charset="0"/>
                  </a:rPr>
                  <a:t>Thus</a:t>
                </a:r>
                <a:endParaRPr lang="es-MX"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𝑛</m:t>
                              </m:r>
                            </m:sub>
                          </m:sSub>
                        </m:e>
                      </m:d>
                    </m:oMath>
                  </m:oMathPara>
                </a14:m>
                <a:endParaRPr lang="es-MX"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𝑓</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latin typeface="Cambria Math" panose="02040503050406030204" pitchFamily="18" charset="0"/>
                              <a:ea typeface="Times New Roman" panose="02020603050405020304" pitchFamily="18" charset="0"/>
                              <a:cs typeface="Times New Roman" panose="02020603050405020304" pitchFamily="18" charset="0"/>
                            </a:rPr>
                            <m:t>h</m:t>
                          </m:r>
                        </m:num>
                        <m:den>
                          <m:r>
                            <a:rPr lang="en-US" sz="28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2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latin typeface="Cambria Math" panose="02040503050406030204" pitchFamily="18" charset="0"/>
                              <a:ea typeface="Times New Roman" panose="02020603050405020304" pitchFamily="18" charset="0"/>
                              <a:cs typeface="Times New Roman" panose="02020603050405020304" pitchFamily="18" charset="0"/>
                            </a:rPr>
                            <m:t>h</m:t>
                          </m:r>
                        </m:num>
                        <m:den>
                          <m:r>
                            <a:rPr lang="en-US" sz="2800" i="1">
                              <a:latin typeface="Cambria Math" panose="02040503050406030204" pitchFamily="18" charset="0"/>
                              <a:ea typeface="Times New Roman" panose="02020603050405020304" pitchFamily="18" charset="0"/>
                              <a:cs typeface="Times New Roman" panose="02020603050405020304" pitchFamily="18" charset="0"/>
                            </a:rPr>
                            <m:t>2</m:t>
                          </m:r>
                        </m:den>
                      </m:f>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MX"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𝑛</m:t>
                          </m:r>
                          <m:r>
                            <a:rPr lang="en-US" sz="2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h</m:t>
                      </m:r>
                      <m:sSub>
                        <m:sSubPr>
                          <m:ctrlPr>
                            <a:rPr lang="es-MX"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MX" sz="2800"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5695666" y="2901380"/>
                <a:ext cx="4717576" cy="2347694"/>
              </a:xfrm>
              <a:prstGeom prst="rect">
                <a:avLst/>
              </a:prstGeom>
              <a:blipFill>
                <a:blip r:embed="rId3"/>
                <a:stretch>
                  <a:fillRect l="-2584" t="-3117"/>
                </a:stretch>
              </a:blipFill>
            </p:spPr>
            <p:txBody>
              <a:bodyPr/>
              <a:lstStyle/>
              <a:p>
                <a:r>
                  <a:rPr lang="es-MX">
                    <a:noFill/>
                  </a:rPr>
                  <a:t> </a:t>
                </a:r>
              </a:p>
            </p:txBody>
          </p:sp>
        </mc:Fallback>
      </mc:AlternateContent>
    </p:spTree>
    <p:extLst>
      <p:ext uri="{BB962C8B-B14F-4D97-AF65-F5344CB8AC3E}">
        <p14:creationId xmlns:p14="http://schemas.microsoft.com/office/powerpoint/2010/main" val="2116123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3" name="Content Placeholder 2"/>
          <p:cNvSpPr>
            <a:spLocks noGrp="1"/>
          </p:cNvSpPr>
          <p:nvPr>
            <p:ph sz="quarter" idx="10"/>
          </p:nvPr>
        </p:nvSpPr>
        <p:spPr/>
        <p:txBody>
          <a:bodyPr/>
          <a:lstStyle/>
          <a:p>
            <a:r>
              <a:rPr lang="es-MX" dirty="0" err="1" smtClean="0"/>
              <a:t>From</a:t>
            </a:r>
            <a:r>
              <a:rPr lang="es-MX" dirty="0" smtClean="0"/>
              <a:t> </a:t>
            </a:r>
            <a:r>
              <a:rPr lang="es-MX" dirty="0" err="1" smtClean="0"/>
              <a:t>previous</a:t>
            </a:r>
            <a:r>
              <a:rPr lang="es-MX" dirty="0" smtClean="0"/>
              <a:t> </a:t>
            </a:r>
            <a:r>
              <a:rPr lang="es-MX" dirty="0" err="1" smtClean="0"/>
              <a:t>example</a:t>
            </a:r>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r>
              <a:rPr lang="en-US" dirty="0"/>
              <a:t>Which is the exact same result as the previous example</a:t>
            </a:r>
            <a:endParaRPr lang="es-MX" dirty="0"/>
          </a:p>
        </p:txBody>
      </p:sp>
      <p:pic>
        <p:nvPicPr>
          <p:cNvPr id="4" name="Picture 3"/>
          <p:cNvPicPr>
            <a:picLocks noChangeAspect="1"/>
          </p:cNvPicPr>
          <p:nvPr/>
        </p:nvPicPr>
        <p:blipFill>
          <a:blip r:embed="rId2"/>
          <a:stretch>
            <a:fillRect/>
          </a:stretch>
        </p:blipFill>
        <p:spPr>
          <a:xfrm>
            <a:off x="8186097" y="1378424"/>
            <a:ext cx="3162300" cy="3000375"/>
          </a:xfrm>
          <a:prstGeom prst="rect">
            <a:avLst/>
          </a:prstGeom>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42056307"/>
                  </p:ext>
                </p:extLst>
              </p:nvPr>
            </p:nvGraphicFramePr>
            <p:xfrm>
              <a:off x="1464598" y="2430141"/>
              <a:ext cx="3271175" cy="1630680"/>
            </p:xfrm>
            <a:graphic>
              <a:graphicData uri="http://schemas.openxmlformats.org/drawingml/2006/table">
                <a:tbl>
                  <a:tblPr firstRow="1" firstCol="1" bandRow="1">
                    <a:tableStyleId>{5C22544A-7EE6-4342-B048-85BDC9FD1C3A}</a:tableStyleId>
                  </a:tblPr>
                  <a:tblGrid>
                    <a:gridCol w="1146141">
                      <a:extLst>
                        <a:ext uri="{9D8B030D-6E8A-4147-A177-3AD203B41FA5}">
                          <a16:colId xmlns:a16="http://schemas.microsoft.com/office/drawing/2014/main" val="2215593740"/>
                        </a:ext>
                      </a:extLst>
                    </a:gridCol>
                    <a:gridCol w="2125034">
                      <a:extLst>
                        <a:ext uri="{9D8B030D-6E8A-4147-A177-3AD203B41FA5}">
                          <a16:colId xmlns:a16="http://schemas.microsoft.com/office/drawing/2014/main" val="883923604"/>
                        </a:ext>
                      </a:extLst>
                    </a:gridCol>
                  </a:tblGrid>
                  <a:tr h="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0</m:t>
                                    </m:r>
                                  </m:sub>
                                </m:sSub>
                                <m:r>
                                  <a:rPr lang="en-US" sz="2000">
                                    <a:effectLst/>
                                  </a:rPr>
                                  <m:t>=0.0</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0</m:t>
                                    </m:r>
                                  </m:sub>
                                </m:sSub>
                                <m:r>
                                  <a:rPr lang="en-US" sz="2000">
                                    <a:effectLst/>
                                  </a:rPr>
                                  <m:t>=1</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3794704"/>
                      </a:ext>
                    </a:extLst>
                  </a:tr>
                  <a:tr h="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1</m:t>
                                    </m:r>
                                  </m:sub>
                                </m:sSub>
                                <m:r>
                                  <a:rPr lang="en-US" sz="2000">
                                    <a:effectLst/>
                                  </a:rPr>
                                  <m:t>=0.1</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sSub>
                                <m:sSubPr>
                                  <m:ctrlPr>
                                    <a:rPr lang="es-MX" sz="2000">
                                      <a:effectLst/>
                                    </a:rPr>
                                  </m:ctrlPr>
                                </m:sSubPr>
                                <m:e>
                                  <m:r>
                                    <a:rPr lang="en-US" sz="2000">
                                      <a:effectLst/>
                                    </a:rPr>
                                    <m:t>𝑦</m:t>
                                  </m:r>
                                </m:e>
                                <m:sub>
                                  <m:r>
                                    <a:rPr lang="en-US" sz="2000">
                                      <a:effectLst/>
                                    </a:rPr>
                                    <m:t>1</m:t>
                                  </m:r>
                                </m:sub>
                              </m:sSub>
                              <m:r>
                                <a:rPr lang="en-US" sz="2000">
                                  <a:effectLst/>
                                </a:rPr>
                                <m:t>=1.20</m:t>
                              </m:r>
                            </m:oMath>
                          </a14:m>
                          <a:r>
                            <a:rPr lang="en-US" sz="2000">
                              <a:effectLst/>
                            </a:rPr>
                            <a:t>5</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1755660"/>
                      </a:ext>
                    </a:extLst>
                  </a:tr>
                  <a:tr h="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2</m:t>
                                    </m:r>
                                  </m:sub>
                                </m:sSub>
                                <m:r>
                                  <a:rPr lang="en-US" sz="2000">
                                    <a:effectLst/>
                                  </a:rPr>
                                  <m:t>=0.2</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2</m:t>
                                    </m:r>
                                  </m:sub>
                                </m:sSub>
                                <m:r>
                                  <a:rPr lang="en-US" sz="2000">
                                    <a:effectLst/>
                                  </a:rPr>
                                  <m:t>=1.4221</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7028220"/>
                      </a:ext>
                    </a:extLst>
                  </a:tr>
                  <a:tr h="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3</m:t>
                                    </m:r>
                                  </m:sub>
                                </m:sSub>
                                <m:r>
                                  <a:rPr lang="en-US" sz="2000">
                                    <a:effectLst/>
                                  </a:rPr>
                                  <m:t>=0.3</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3</m:t>
                                    </m:r>
                                  </m:sub>
                                </m:sSub>
                                <m:r>
                                  <a:rPr lang="en-US" sz="2000">
                                    <a:effectLst/>
                                  </a:rPr>
                                  <m:t>=1.633962</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8094449"/>
                      </a:ext>
                    </a:extLst>
                  </a:tr>
                  <a:tr h="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𝑡</m:t>
                                    </m:r>
                                  </m:e>
                                  <m:sub>
                                    <m:r>
                                      <a:rPr lang="en-US" sz="2000">
                                        <a:effectLst/>
                                      </a:rPr>
                                      <m:t>4</m:t>
                                    </m:r>
                                  </m:sub>
                                </m:sSub>
                                <m:r>
                                  <a:rPr lang="en-US" sz="2000">
                                    <a:effectLst/>
                                  </a:rPr>
                                  <m:t>=0.4</m:t>
                                </m:r>
                              </m:oMath>
                            </m:oMathPara>
                          </a14:m>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MX" sz="2000">
                                        <a:effectLst/>
                                      </a:rPr>
                                    </m:ctrlPr>
                                  </m:sSubPr>
                                  <m:e>
                                    <m:r>
                                      <a:rPr lang="en-US" sz="2000">
                                        <a:effectLst/>
                                      </a:rPr>
                                      <m:t>𝑦</m:t>
                                    </m:r>
                                  </m:e>
                                  <m:sub>
                                    <m:r>
                                      <a:rPr lang="en-US" sz="2000">
                                        <a:effectLst/>
                                      </a:rPr>
                                      <m:t>4</m:t>
                                    </m:r>
                                  </m:sub>
                                </m:sSub>
                                <m:r>
                                  <a:rPr lang="en-US" sz="2000">
                                    <a:effectLst/>
                                  </a:rPr>
                                  <m:t>=1.903834</m:t>
                                </m:r>
                              </m:oMath>
                            </m:oMathPara>
                          </a14:m>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198174"/>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42056307"/>
                  </p:ext>
                </p:extLst>
              </p:nvPr>
            </p:nvGraphicFramePr>
            <p:xfrm>
              <a:off x="1464598" y="2430141"/>
              <a:ext cx="3271175" cy="1630680"/>
            </p:xfrm>
            <a:graphic>
              <a:graphicData uri="http://schemas.openxmlformats.org/drawingml/2006/table">
                <a:tbl>
                  <a:tblPr firstRow="1" firstCol="1" bandRow="1">
                    <a:tableStyleId>{5C22544A-7EE6-4342-B048-85BDC9FD1C3A}</a:tableStyleId>
                  </a:tblPr>
                  <a:tblGrid>
                    <a:gridCol w="1146141">
                      <a:extLst>
                        <a:ext uri="{9D8B030D-6E8A-4147-A177-3AD203B41FA5}">
                          <a16:colId xmlns:a16="http://schemas.microsoft.com/office/drawing/2014/main" val="2215593740"/>
                        </a:ext>
                      </a:extLst>
                    </a:gridCol>
                    <a:gridCol w="2125034">
                      <a:extLst>
                        <a:ext uri="{9D8B030D-6E8A-4147-A177-3AD203B41FA5}">
                          <a16:colId xmlns:a16="http://schemas.microsoft.com/office/drawing/2014/main" val="883923604"/>
                        </a:ext>
                      </a:extLst>
                    </a:gridCol>
                  </a:tblGrid>
                  <a:tr h="326136">
                    <a:tc>
                      <a:txBody>
                        <a:bodyPr/>
                        <a:lstStyle/>
                        <a:p>
                          <a:endParaRPr lang="es-MX"/>
                        </a:p>
                      </a:txBody>
                      <a:tcPr marL="68580" marR="68580" marT="0" marB="0">
                        <a:blipFill>
                          <a:blip r:embed="rId3"/>
                          <a:stretch>
                            <a:fillRect l="-532" t="-1852" r="-188298" b="-416667"/>
                          </a:stretch>
                        </a:blipFill>
                      </a:tcPr>
                    </a:tc>
                    <a:tc>
                      <a:txBody>
                        <a:bodyPr/>
                        <a:lstStyle/>
                        <a:p>
                          <a:endParaRPr lang="es-MX"/>
                        </a:p>
                      </a:txBody>
                      <a:tcPr marL="68580" marR="68580" marT="0" marB="0">
                        <a:blipFill>
                          <a:blip r:embed="rId3"/>
                          <a:stretch>
                            <a:fillRect l="-54155" t="-1852" r="-1433" b="-416667"/>
                          </a:stretch>
                        </a:blipFill>
                      </a:tcPr>
                    </a:tc>
                    <a:extLst>
                      <a:ext uri="{0D108BD9-81ED-4DB2-BD59-A6C34878D82A}">
                        <a16:rowId xmlns:a16="http://schemas.microsoft.com/office/drawing/2014/main" val="4253794704"/>
                      </a:ext>
                    </a:extLst>
                  </a:tr>
                  <a:tr h="326136">
                    <a:tc>
                      <a:txBody>
                        <a:bodyPr/>
                        <a:lstStyle/>
                        <a:p>
                          <a:endParaRPr lang="es-MX"/>
                        </a:p>
                      </a:txBody>
                      <a:tcPr marL="68580" marR="68580" marT="0" marB="0">
                        <a:blipFill>
                          <a:blip r:embed="rId3"/>
                          <a:stretch>
                            <a:fillRect l="-532" t="-101852" r="-188298" b="-316667"/>
                          </a:stretch>
                        </a:blipFill>
                      </a:tcPr>
                    </a:tc>
                    <a:tc>
                      <a:txBody>
                        <a:bodyPr/>
                        <a:lstStyle/>
                        <a:p>
                          <a:endParaRPr lang="es-MX"/>
                        </a:p>
                      </a:txBody>
                      <a:tcPr marL="68580" marR="68580" marT="0" marB="0">
                        <a:blipFill>
                          <a:blip r:embed="rId3"/>
                          <a:stretch>
                            <a:fillRect l="-54155" t="-101852" r="-1433" b="-316667"/>
                          </a:stretch>
                        </a:blipFill>
                      </a:tcPr>
                    </a:tc>
                    <a:extLst>
                      <a:ext uri="{0D108BD9-81ED-4DB2-BD59-A6C34878D82A}">
                        <a16:rowId xmlns:a16="http://schemas.microsoft.com/office/drawing/2014/main" val="2321755660"/>
                      </a:ext>
                    </a:extLst>
                  </a:tr>
                  <a:tr h="326136">
                    <a:tc>
                      <a:txBody>
                        <a:bodyPr/>
                        <a:lstStyle/>
                        <a:p>
                          <a:endParaRPr lang="es-MX"/>
                        </a:p>
                      </a:txBody>
                      <a:tcPr marL="68580" marR="68580" marT="0" marB="0">
                        <a:blipFill>
                          <a:blip r:embed="rId3"/>
                          <a:stretch>
                            <a:fillRect l="-532" t="-205660" r="-188298" b="-222642"/>
                          </a:stretch>
                        </a:blipFill>
                      </a:tcPr>
                    </a:tc>
                    <a:tc>
                      <a:txBody>
                        <a:bodyPr/>
                        <a:lstStyle/>
                        <a:p>
                          <a:endParaRPr lang="es-MX"/>
                        </a:p>
                      </a:txBody>
                      <a:tcPr marL="68580" marR="68580" marT="0" marB="0">
                        <a:blipFill>
                          <a:blip r:embed="rId3"/>
                          <a:stretch>
                            <a:fillRect l="-54155" t="-205660" r="-1433" b="-222642"/>
                          </a:stretch>
                        </a:blipFill>
                      </a:tcPr>
                    </a:tc>
                    <a:extLst>
                      <a:ext uri="{0D108BD9-81ED-4DB2-BD59-A6C34878D82A}">
                        <a16:rowId xmlns:a16="http://schemas.microsoft.com/office/drawing/2014/main" val="477028220"/>
                      </a:ext>
                    </a:extLst>
                  </a:tr>
                  <a:tr h="326136">
                    <a:tc>
                      <a:txBody>
                        <a:bodyPr/>
                        <a:lstStyle/>
                        <a:p>
                          <a:endParaRPr lang="es-MX"/>
                        </a:p>
                      </a:txBody>
                      <a:tcPr marL="68580" marR="68580" marT="0" marB="0">
                        <a:blipFill>
                          <a:blip r:embed="rId3"/>
                          <a:stretch>
                            <a:fillRect l="-532" t="-300000" r="-188298" b="-118519"/>
                          </a:stretch>
                        </a:blipFill>
                      </a:tcPr>
                    </a:tc>
                    <a:tc>
                      <a:txBody>
                        <a:bodyPr/>
                        <a:lstStyle/>
                        <a:p>
                          <a:endParaRPr lang="es-MX"/>
                        </a:p>
                      </a:txBody>
                      <a:tcPr marL="68580" marR="68580" marT="0" marB="0">
                        <a:blipFill>
                          <a:blip r:embed="rId3"/>
                          <a:stretch>
                            <a:fillRect l="-54155" t="-300000" r="-1433" b="-118519"/>
                          </a:stretch>
                        </a:blipFill>
                      </a:tcPr>
                    </a:tc>
                    <a:extLst>
                      <a:ext uri="{0D108BD9-81ED-4DB2-BD59-A6C34878D82A}">
                        <a16:rowId xmlns:a16="http://schemas.microsoft.com/office/drawing/2014/main" val="2738094449"/>
                      </a:ext>
                    </a:extLst>
                  </a:tr>
                  <a:tr h="326136">
                    <a:tc>
                      <a:txBody>
                        <a:bodyPr/>
                        <a:lstStyle/>
                        <a:p>
                          <a:endParaRPr lang="es-MX"/>
                        </a:p>
                      </a:txBody>
                      <a:tcPr marL="68580" marR="68580" marT="0" marB="0">
                        <a:blipFill>
                          <a:blip r:embed="rId3"/>
                          <a:stretch>
                            <a:fillRect l="-532" t="-400000" r="-188298" b="-18519"/>
                          </a:stretch>
                        </a:blipFill>
                      </a:tcPr>
                    </a:tc>
                    <a:tc>
                      <a:txBody>
                        <a:bodyPr/>
                        <a:lstStyle/>
                        <a:p>
                          <a:endParaRPr lang="es-MX"/>
                        </a:p>
                      </a:txBody>
                      <a:tcPr marL="68580" marR="68580" marT="0" marB="0">
                        <a:blipFill>
                          <a:blip r:embed="rId3"/>
                          <a:stretch>
                            <a:fillRect l="-54155" t="-400000" r="-1433" b="-18519"/>
                          </a:stretch>
                        </a:blipFill>
                      </a:tcPr>
                    </a:tc>
                    <a:extLst>
                      <a:ext uri="{0D108BD9-81ED-4DB2-BD59-A6C34878D82A}">
                        <a16:rowId xmlns:a16="http://schemas.microsoft.com/office/drawing/2014/main" val="2590198174"/>
                      </a:ext>
                    </a:extLst>
                  </a:tr>
                </a:tbl>
              </a:graphicData>
            </a:graphic>
          </p:graphicFrame>
        </mc:Fallback>
      </mc:AlternateContent>
    </p:spTree>
    <p:extLst>
      <p:ext uri="{BB962C8B-B14F-4D97-AF65-F5344CB8AC3E}">
        <p14:creationId xmlns:p14="http://schemas.microsoft.com/office/powerpoint/2010/main" val="2229172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Skills</a:t>
            </a:r>
            <a:endParaRPr lang="es-MX" dirty="0"/>
          </a:p>
        </p:txBody>
      </p:sp>
      <p:sp>
        <p:nvSpPr>
          <p:cNvPr id="3" name="Content Placeholder 2"/>
          <p:cNvSpPr>
            <a:spLocks noGrp="1"/>
          </p:cNvSpPr>
          <p:nvPr>
            <p:ph sz="quarter" idx="10"/>
          </p:nvPr>
        </p:nvSpPr>
        <p:spPr/>
        <p:txBody>
          <a:bodyPr>
            <a:normAutofit/>
          </a:bodyPr>
          <a:lstStyle/>
          <a:p>
            <a:r>
              <a:rPr lang="es-MX" sz="2400" dirty="0" smtClean="0"/>
              <a:t>So </a:t>
            </a:r>
            <a:r>
              <a:rPr lang="es-MX" sz="2400" dirty="0" err="1" smtClean="0"/>
              <a:t>far</a:t>
            </a:r>
            <a:r>
              <a:rPr lang="es-MX" sz="2400" dirty="0" smtClean="0"/>
              <a:t> </a:t>
            </a:r>
            <a:r>
              <a:rPr lang="es-MX" sz="2400" dirty="0" err="1" smtClean="0"/>
              <a:t>we</a:t>
            </a:r>
            <a:r>
              <a:rPr lang="es-MX" sz="2400" dirty="0" smtClean="0"/>
              <a:t> </a:t>
            </a:r>
            <a:r>
              <a:rPr lang="es-MX" sz="2400" dirty="0" err="1" smtClean="0"/>
              <a:t>have</a:t>
            </a:r>
            <a:r>
              <a:rPr lang="es-MX" sz="2400" dirty="0" smtClean="0"/>
              <a:t> </a:t>
            </a:r>
            <a:r>
              <a:rPr lang="es-MX" sz="2400" dirty="0" err="1" smtClean="0"/>
              <a:t>been</a:t>
            </a:r>
            <a:r>
              <a:rPr lang="es-MX" sz="2400" dirty="0" smtClean="0"/>
              <a:t> </a:t>
            </a:r>
            <a:r>
              <a:rPr lang="es-MX" sz="2400" dirty="0" err="1" smtClean="0"/>
              <a:t>working</a:t>
            </a:r>
            <a:r>
              <a:rPr lang="es-MX" sz="2400" dirty="0" smtClean="0"/>
              <a:t> </a:t>
            </a:r>
            <a:r>
              <a:rPr lang="es-MX" sz="2400" dirty="0" err="1" smtClean="0"/>
              <a:t>with</a:t>
            </a:r>
            <a:r>
              <a:rPr lang="es-MX" sz="2400" dirty="0" smtClean="0"/>
              <a:t> </a:t>
            </a:r>
            <a:r>
              <a:rPr lang="es-MX" sz="2400" dirty="0" err="1" smtClean="0"/>
              <a:t>functions</a:t>
            </a:r>
            <a:r>
              <a:rPr lang="es-MX" sz="2400" dirty="0" smtClean="0"/>
              <a:t> and </a:t>
            </a:r>
            <a:r>
              <a:rPr lang="es-MX" sz="2400" dirty="0" err="1" smtClean="0"/>
              <a:t>loops</a:t>
            </a:r>
            <a:endParaRPr lang="es-MX" sz="2400" dirty="0" smtClean="0"/>
          </a:p>
          <a:p>
            <a:pPr marL="914400" lvl="2" indent="0">
              <a:buNone/>
            </a:pPr>
            <a:r>
              <a:rPr lang="es-MX" sz="2400" dirty="0" smtClean="0"/>
              <a:t>Fun1 &lt;- </a:t>
            </a:r>
            <a:r>
              <a:rPr lang="es-MX" sz="2400" dirty="0" err="1" smtClean="0"/>
              <a:t>function</a:t>
            </a:r>
            <a:r>
              <a:rPr lang="es-MX" sz="2400" dirty="0" smtClean="0"/>
              <a:t> (INPUT){</a:t>
            </a:r>
          </a:p>
          <a:p>
            <a:pPr marL="914400" lvl="2" indent="0">
              <a:buNone/>
            </a:pPr>
            <a:r>
              <a:rPr lang="es-MX" sz="2400" dirty="0" smtClean="0"/>
              <a:t>#Do </a:t>
            </a:r>
            <a:r>
              <a:rPr lang="es-MX" sz="2400" dirty="0" err="1" smtClean="0"/>
              <a:t>stuff</a:t>
            </a:r>
            <a:r>
              <a:rPr lang="es-MX" sz="2400" dirty="0" smtClean="0"/>
              <a:t> </a:t>
            </a:r>
            <a:r>
              <a:rPr lang="es-MX" sz="2400" dirty="0" err="1" smtClean="0"/>
              <a:t>with</a:t>
            </a:r>
            <a:r>
              <a:rPr lang="es-MX" sz="2400" dirty="0" smtClean="0"/>
              <a:t> INPUT to </a:t>
            </a:r>
            <a:r>
              <a:rPr lang="es-MX" sz="2400" dirty="0" err="1" smtClean="0"/>
              <a:t>create</a:t>
            </a:r>
            <a:r>
              <a:rPr lang="es-MX" sz="2400" dirty="0" smtClean="0"/>
              <a:t> OUTPUT</a:t>
            </a:r>
          </a:p>
          <a:p>
            <a:pPr marL="914400" lvl="2" indent="0">
              <a:buNone/>
            </a:pPr>
            <a:r>
              <a:rPr lang="es-MX" sz="2400" dirty="0" err="1" smtClean="0"/>
              <a:t>return</a:t>
            </a:r>
            <a:r>
              <a:rPr lang="es-MX" sz="2400" dirty="0" smtClean="0"/>
              <a:t> (OUTPUT)}</a:t>
            </a:r>
          </a:p>
          <a:p>
            <a:r>
              <a:rPr lang="es-MX" sz="2400" dirty="0" err="1" smtClean="0"/>
              <a:t>For</a:t>
            </a:r>
            <a:r>
              <a:rPr lang="es-MX" sz="2400" dirty="0" smtClean="0"/>
              <a:t> </a:t>
            </a:r>
            <a:r>
              <a:rPr lang="es-MX" sz="2400" dirty="0" err="1" smtClean="0"/>
              <a:t>loops</a:t>
            </a:r>
            <a:r>
              <a:rPr lang="es-MX" sz="2400" dirty="0" smtClean="0"/>
              <a:t> </a:t>
            </a:r>
            <a:r>
              <a:rPr lang="es-MX" sz="2400" dirty="0" err="1" smtClean="0"/>
              <a:t>allow</a:t>
            </a:r>
            <a:r>
              <a:rPr lang="es-MX" sz="2400" dirty="0" smtClean="0"/>
              <a:t> </a:t>
            </a:r>
            <a:r>
              <a:rPr lang="es-MX" sz="2400" dirty="0" err="1" smtClean="0"/>
              <a:t>us</a:t>
            </a:r>
            <a:r>
              <a:rPr lang="es-MX" sz="2400" dirty="0" smtClean="0"/>
              <a:t> to </a:t>
            </a:r>
            <a:r>
              <a:rPr lang="es-MX" sz="2400" dirty="0" err="1" smtClean="0"/>
              <a:t>repeat</a:t>
            </a:r>
            <a:r>
              <a:rPr lang="es-MX" sz="2400" dirty="0" smtClean="0"/>
              <a:t> a </a:t>
            </a:r>
            <a:r>
              <a:rPr lang="es-MX" sz="2400" dirty="0" err="1" smtClean="0"/>
              <a:t>process</a:t>
            </a:r>
            <a:r>
              <a:rPr lang="es-MX" sz="2400" dirty="0" smtClean="0"/>
              <a:t> oven and </a:t>
            </a:r>
            <a:r>
              <a:rPr lang="es-MX" sz="2400" dirty="0" err="1" smtClean="0"/>
              <a:t>over</a:t>
            </a:r>
            <a:r>
              <a:rPr lang="es-MX" sz="2400" dirty="0" smtClean="0"/>
              <a:t> </a:t>
            </a:r>
            <a:r>
              <a:rPr lang="es-MX" sz="2400" dirty="0" err="1" smtClean="0"/>
              <a:t>again</a:t>
            </a:r>
            <a:r>
              <a:rPr lang="es-MX" sz="2400" dirty="0" smtClean="0"/>
              <a:t> </a:t>
            </a:r>
            <a:r>
              <a:rPr lang="es-MX" sz="2400" dirty="0" err="1" smtClean="0"/>
              <a:t>when</a:t>
            </a:r>
            <a:r>
              <a:rPr lang="es-MX" sz="2400" dirty="0" smtClean="0"/>
              <a:t> </a:t>
            </a:r>
            <a:r>
              <a:rPr lang="es-MX" sz="2400" dirty="0" err="1" smtClean="0"/>
              <a:t>we</a:t>
            </a:r>
            <a:r>
              <a:rPr lang="es-MX" sz="2400" dirty="0" smtClean="0"/>
              <a:t> </a:t>
            </a:r>
            <a:r>
              <a:rPr lang="es-MX" sz="2400" dirty="0" err="1" smtClean="0"/>
              <a:t>know</a:t>
            </a:r>
            <a:r>
              <a:rPr lang="es-MX" sz="2400" dirty="0" smtClean="0"/>
              <a:t> to </a:t>
            </a:r>
            <a:r>
              <a:rPr lang="es-MX" sz="2400" dirty="0" err="1" smtClean="0"/>
              <a:t>start</a:t>
            </a:r>
            <a:r>
              <a:rPr lang="es-MX" sz="2400" dirty="0" smtClean="0"/>
              <a:t> and stop.</a:t>
            </a:r>
          </a:p>
          <a:p>
            <a:pPr marL="914400" lvl="2" indent="0">
              <a:buNone/>
            </a:pPr>
            <a:r>
              <a:rPr lang="es-MX" sz="2400" dirty="0" smtClean="0"/>
              <a:t>#</a:t>
            </a:r>
            <a:r>
              <a:rPr lang="es-MX" sz="2400" dirty="0" err="1" smtClean="0"/>
              <a:t>Build</a:t>
            </a:r>
            <a:r>
              <a:rPr lang="es-MX" sz="2400" dirty="0" smtClean="0"/>
              <a:t> a </a:t>
            </a:r>
            <a:r>
              <a:rPr lang="es-MX" sz="2400" dirty="0" err="1" smtClean="0"/>
              <a:t>container</a:t>
            </a:r>
            <a:r>
              <a:rPr lang="es-MX" sz="2400" dirty="0" smtClean="0"/>
              <a:t> </a:t>
            </a:r>
            <a:r>
              <a:rPr lang="es-MX" sz="2400" dirty="0" err="1" smtClean="0"/>
              <a:t>first</a:t>
            </a:r>
            <a:endParaRPr lang="es-MX" sz="2400" dirty="0" smtClean="0"/>
          </a:p>
          <a:p>
            <a:pPr marL="914400" lvl="2" indent="0">
              <a:buNone/>
            </a:pPr>
            <a:r>
              <a:rPr lang="es-MX" sz="2400" dirty="0" err="1" smtClean="0"/>
              <a:t>for</a:t>
            </a:r>
            <a:r>
              <a:rPr lang="es-MX" sz="2400" dirty="0" smtClean="0"/>
              <a:t> (</a:t>
            </a:r>
            <a:r>
              <a:rPr lang="es-MX" sz="2400" i="1" dirty="0" smtClean="0"/>
              <a:t>i</a:t>
            </a:r>
            <a:r>
              <a:rPr lang="es-MX" sz="2400" dirty="0" smtClean="0"/>
              <a:t> in </a:t>
            </a:r>
            <a:r>
              <a:rPr lang="es-MX" sz="2400" dirty="0" err="1" smtClean="0"/>
              <a:t>start</a:t>
            </a:r>
            <a:r>
              <a:rPr lang="es-MX" sz="2400" dirty="0" smtClean="0"/>
              <a:t> : stop){</a:t>
            </a:r>
            <a:endParaRPr lang="es-MX" sz="2400" dirty="0"/>
          </a:p>
          <a:p>
            <a:pPr marL="914400" lvl="2" indent="0">
              <a:buNone/>
            </a:pPr>
            <a:r>
              <a:rPr lang="es-MX" sz="2400" dirty="0"/>
              <a:t>#Do </a:t>
            </a:r>
            <a:r>
              <a:rPr lang="es-MX" sz="2400" dirty="0" err="1"/>
              <a:t>stuff</a:t>
            </a:r>
            <a:r>
              <a:rPr lang="es-MX" sz="2400" dirty="0"/>
              <a:t> </a:t>
            </a:r>
            <a:r>
              <a:rPr lang="es-MX" sz="2400" dirty="0" err="1" smtClean="0"/>
              <a:t>over</a:t>
            </a:r>
            <a:r>
              <a:rPr lang="es-MX" sz="2400" dirty="0" smtClean="0"/>
              <a:t> and </a:t>
            </a:r>
            <a:r>
              <a:rPr lang="es-MX" sz="2400" dirty="0" err="1" smtClean="0"/>
              <a:t>over</a:t>
            </a:r>
            <a:endParaRPr lang="es-MX" sz="2400" dirty="0" smtClean="0"/>
          </a:p>
          <a:p>
            <a:pPr marL="914400" lvl="2" indent="0">
              <a:buNone/>
            </a:pPr>
            <a:r>
              <a:rPr lang="es-MX" sz="2400" dirty="0" smtClean="0"/>
              <a:t>#Store </a:t>
            </a:r>
            <a:r>
              <a:rPr lang="es-MX" sz="2400" dirty="0" err="1" smtClean="0"/>
              <a:t>the</a:t>
            </a:r>
            <a:r>
              <a:rPr lang="es-MX" sz="2400" dirty="0" smtClean="0"/>
              <a:t> </a:t>
            </a:r>
            <a:r>
              <a:rPr lang="es-MX" sz="2400" dirty="0" err="1" smtClean="0"/>
              <a:t>result</a:t>
            </a:r>
            <a:r>
              <a:rPr lang="es-MX" sz="2400" dirty="0" smtClean="0"/>
              <a:t> in </a:t>
            </a:r>
            <a:r>
              <a:rPr lang="es-MX" sz="2400" dirty="0" err="1" smtClean="0"/>
              <a:t>container</a:t>
            </a:r>
            <a:r>
              <a:rPr lang="es-MX" sz="2400" dirty="0" smtClean="0"/>
              <a:t>}</a:t>
            </a:r>
            <a:endParaRPr lang="es-MX" sz="2400" dirty="0"/>
          </a:p>
          <a:p>
            <a:endParaRPr lang="es-MX" sz="2400" dirty="0"/>
          </a:p>
        </p:txBody>
      </p:sp>
      <p:pic>
        <p:nvPicPr>
          <p:cNvPr id="5" name="Picture 4" descr="Is there an abbreviation for &quot;skill&quot;? - English Languag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744" y="800100"/>
            <a:ext cx="2438400" cy="2438400"/>
          </a:xfrm>
          <a:prstGeom prst="rect">
            <a:avLst/>
          </a:prstGeom>
        </p:spPr>
      </p:pic>
    </p:spTree>
    <p:extLst>
      <p:ext uri="{BB962C8B-B14F-4D97-AF65-F5344CB8AC3E}">
        <p14:creationId xmlns:p14="http://schemas.microsoft.com/office/powerpoint/2010/main" val="3461369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Finding</a:t>
            </a:r>
            <a:r>
              <a:rPr lang="es-MX" dirty="0" smtClean="0"/>
              <a:t> </a:t>
            </a:r>
            <a:r>
              <a:rPr lang="es-MX" dirty="0" err="1" smtClean="0"/>
              <a:t>Area</a:t>
            </a:r>
            <a:endParaRPr lang="es-MX" dirty="0"/>
          </a:p>
        </p:txBody>
      </p:sp>
      <p:sp>
        <p:nvSpPr>
          <p:cNvPr id="3" name="Content Placeholder 2"/>
          <p:cNvSpPr>
            <a:spLocks noGrp="1"/>
          </p:cNvSpPr>
          <p:nvPr>
            <p:ph sz="quarter" idx="10"/>
          </p:nvPr>
        </p:nvSpPr>
        <p:spPr/>
        <p:txBody>
          <a:bodyPr>
            <a:normAutofit/>
          </a:bodyPr>
          <a:lstStyle/>
          <a:p>
            <a:r>
              <a:rPr lang="es-MX" dirty="0" err="1" smtClean="0"/>
              <a:t>Finding</a:t>
            </a:r>
            <a:r>
              <a:rPr lang="es-MX" dirty="0" smtClean="0"/>
              <a:t> </a:t>
            </a:r>
            <a:r>
              <a:rPr lang="es-MX" dirty="0" err="1" smtClean="0"/>
              <a:t>the</a:t>
            </a:r>
            <a:r>
              <a:rPr lang="es-MX" dirty="0" smtClean="0"/>
              <a:t> </a:t>
            </a:r>
            <a:r>
              <a:rPr lang="es-MX" dirty="0" err="1" smtClean="0"/>
              <a:t>area</a:t>
            </a:r>
            <a:r>
              <a:rPr lang="es-MX" dirty="0" smtClean="0"/>
              <a:t> </a:t>
            </a:r>
            <a:r>
              <a:rPr lang="es-MX" dirty="0" err="1" smtClean="0"/>
              <a:t>under</a:t>
            </a:r>
            <a:r>
              <a:rPr lang="es-MX" dirty="0" smtClean="0"/>
              <a:t> </a:t>
            </a:r>
            <a:r>
              <a:rPr lang="es-MX" dirty="0" err="1" smtClean="0"/>
              <a:t>the</a:t>
            </a:r>
            <a:r>
              <a:rPr lang="es-MX" dirty="0" smtClean="0"/>
              <a:t> curve </a:t>
            </a:r>
            <a:r>
              <a:rPr lang="es-MX" dirty="0" err="1" smtClean="0"/>
              <a:t>is</a:t>
            </a:r>
            <a:r>
              <a:rPr lang="es-MX" dirty="0" smtClean="0"/>
              <a:t> </a:t>
            </a:r>
            <a:r>
              <a:rPr lang="es-MX" dirty="0" err="1" smtClean="0"/>
              <a:t>important</a:t>
            </a:r>
            <a:r>
              <a:rPr lang="es-MX" dirty="0" smtClean="0"/>
              <a:t> in </a:t>
            </a:r>
            <a:r>
              <a:rPr lang="es-MX" dirty="0" err="1" smtClean="0"/>
              <a:t>statistics</a:t>
            </a:r>
            <a:r>
              <a:rPr lang="es-MX" dirty="0" smtClean="0"/>
              <a:t>.</a:t>
            </a:r>
            <a:endParaRPr lang="es-MX" dirty="0"/>
          </a:p>
        </p:txBody>
      </p:sp>
      <p:pic>
        <p:nvPicPr>
          <p:cNvPr id="5" name="Picture 4"/>
          <p:cNvPicPr>
            <a:picLocks noChangeAspect="1"/>
          </p:cNvPicPr>
          <p:nvPr/>
        </p:nvPicPr>
        <p:blipFill>
          <a:blip r:embed="rId2"/>
          <a:stretch>
            <a:fillRect/>
          </a:stretch>
        </p:blipFill>
        <p:spPr>
          <a:xfrm>
            <a:off x="6417410" y="3084355"/>
            <a:ext cx="5267700" cy="28859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41" y="2188148"/>
            <a:ext cx="4965652" cy="1792414"/>
          </a:xfrm>
          <a:prstGeom prst="rect">
            <a:avLst/>
          </a:prstGeom>
          <a:ln>
            <a:noFill/>
          </a:ln>
          <a:effectLst>
            <a:softEdge rad="112500"/>
          </a:effectLst>
        </p:spPr>
      </p:pic>
    </p:spTree>
    <p:extLst>
      <p:ext uri="{BB962C8B-B14F-4D97-AF65-F5344CB8AC3E}">
        <p14:creationId xmlns:p14="http://schemas.microsoft.com/office/powerpoint/2010/main" val="18668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Probability</a:t>
            </a:r>
            <a:endParaRPr lang="es-MX" dirty="0"/>
          </a:p>
        </p:txBody>
      </p:sp>
      <p:sp>
        <p:nvSpPr>
          <p:cNvPr id="7" name="Content Placeholder 6"/>
          <p:cNvSpPr>
            <a:spLocks noGrp="1"/>
          </p:cNvSpPr>
          <p:nvPr>
            <p:ph sz="quarter" idx="10"/>
          </p:nvPr>
        </p:nvSpPr>
        <p:spPr/>
        <p:txBody>
          <a:bodyPr/>
          <a:lstStyle/>
          <a:p>
            <a:r>
              <a:rPr lang="es-MX" dirty="0"/>
              <a:t>To </a:t>
            </a:r>
            <a:r>
              <a:rPr lang="es-MX" dirty="0" err="1"/>
              <a:t>find</a:t>
            </a:r>
            <a:r>
              <a:rPr lang="es-MX" dirty="0"/>
              <a:t> </a:t>
            </a:r>
            <a:r>
              <a:rPr lang="es-MX" dirty="0" err="1"/>
              <a:t>probability</a:t>
            </a:r>
            <a:r>
              <a:rPr lang="es-MX" dirty="0"/>
              <a:t> P(a &lt; X &lt; b) </a:t>
            </a:r>
            <a:r>
              <a:rPr lang="es-MX" dirty="0" err="1"/>
              <a:t>we</a:t>
            </a:r>
            <a:r>
              <a:rPr lang="es-MX" dirty="0"/>
              <a:t> can use </a:t>
            </a:r>
            <a:r>
              <a:rPr lang="es-MX" dirty="0" err="1"/>
              <a:t>Integration</a:t>
            </a:r>
            <a:endParaRPr lang="es-MX" dirty="0"/>
          </a:p>
          <a:p>
            <a:endParaRPr lang="es-MX" dirty="0"/>
          </a:p>
          <a:p>
            <a:endParaRPr lang="es-MX" dirty="0"/>
          </a:p>
          <a:p>
            <a:endParaRPr lang="es-MX" dirty="0" smtClean="0"/>
          </a:p>
          <a:p>
            <a:r>
              <a:rPr lang="es-MX" dirty="0" err="1" smtClean="0"/>
              <a:t>Where</a:t>
            </a:r>
            <a:r>
              <a:rPr lang="es-MX" dirty="0" smtClean="0"/>
              <a:t> </a:t>
            </a:r>
            <a:r>
              <a:rPr lang="es-MX" i="1" dirty="0"/>
              <a:t>f(x) </a:t>
            </a:r>
            <a:r>
              <a:rPr lang="es-MX" dirty="0" err="1"/>
              <a:t>is</a:t>
            </a:r>
            <a:r>
              <a:rPr lang="es-MX" dirty="0"/>
              <a:t> </a:t>
            </a:r>
            <a:r>
              <a:rPr lang="es-MX" dirty="0" err="1"/>
              <a:t>the</a:t>
            </a:r>
            <a:r>
              <a:rPr lang="es-MX" dirty="0"/>
              <a:t> </a:t>
            </a:r>
            <a:r>
              <a:rPr lang="es-MX" dirty="0" err="1"/>
              <a:t>probability</a:t>
            </a:r>
            <a:r>
              <a:rPr lang="es-MX" dirty="0"/>
              <a:t> </a:t>
            </a:r>
            <a:r>
              <a:rPr lang="es-MX" dirty="0" err="1"/>
              <a:t>density</a:t>
            </a:r>
            <a:r>
              <a:rPr lang="es-MX" dirty="0"/>
              <a:t> of </a:t>
            </a:r>
            <a:r>
              <a:rPr lang="es-MX" i="1" dirty="0"/>
              <a:t>X</a:t>
            </a:r>
            <a:r>
              <a:rPr lang="es-MX" dirty="0"/>
              <a:t>.</a:t>
            </a:r>
          </a:p>
          <a:p>
            <a:endParaRPr lang="es-MX" dirty="0"/>
          </a:p>
          <a:p>
            <a:r>
              <a:rPr lang="es-MX" dirty="0" err="1"/>
              <a:t>What</a:t>
            </a:r>
            <a:r>
              <a:rPr lang="es-MX" dirty="0"/>
              <a:t> </a:t>
            </a:r>
            <a:r>
              <a:rPr lang="es-MX" dirty="0" err="1"/>
              <a:t>if</a:t>
            </a:r>
            <a:r>
              <a:rPr lang="es-MX" dirty="0"/>
              <a:t> </a:t>
            </a:r>
            <a:r>
              <a:rPr lang="es-MX" dirty="0" err="1"/>
              <a:t>the</a:t>
            </a:r>
            <a:r>
              <a:rPr lang="es-MX" dirty="0"/>
              <a:t> </a:t>
            </a:r>
            <a:r>
              <a:rPr lang="es-MX" dirty="0" err="1"/>
              <a:t>probability</a:t>
            </a:r>
            <a:r>
              <a:rPr lang="es-MX" dirty="0"/>
              <a:t> </a:t>
            </a:r>
            <a:r>
              <a:rPr lang="es-MX" dirty="0" err="1"/>
              <a:t>density</a:t>
            </a:r>
            <a:r>
              <a:rPr lang="es-MX" dirty="0"/>
              <a:t> </a:t>
            </a:r>
            <a:r>
              <a:rPr lang="es-MX" dirty="0" err="1"/>
              <a:t>is</a:t>
            </a:r>
            <a:r>
              <a:rPr lang="es-MX" dirty="0"/>
              <a:t> </a:t>
            </a:r>
            <a:r>
              <a:rPr lang="es-MX" dirty="0" err="1"/>
              <a:t>difficult</a:t>
            </a:r>
            <a:r>
              <a:rPr lang="es-MX" dirty="0"/>
              <a:t> (Normal </a:t>
            </a:r>
            <a:r>
              <a:rPr lang="es-MX" dirty="0" err="1"/>
              <a:t>Density</a:t>
            </a:r>
            <a:r>
              <a:rPr lang="es-MX" dirty="0"/>
              <a:t>)?</a:t>
            </a:r>
          </a:p>
          <a:p>
            <a:endParaRPr lang="es-MX" dirty="0"/>
          </a:p>
          <a:p>
            <a:endParaRPr lang="es-MX" dirty="0"/>
          </a:p>
        </p:txBody>
      </p:sp>
      <p:pic>
        <p:nvPicPr>
          <p:cNvPr id="8" name="Picture 7"/>
          <p:cNvPicPr>
            <a:picLocks noChangeAspect="1"/>
          </p:cNvPicPr>
          <p:nvPr/>
        </p:nvPicPr>
        <p:blipFill>
          <a:blip r:embed="rId2"/>
          <a:stretch>
            <a:fillRect/>
          </a:stretch>
        </p:blipFill>
        <p:spPr>
          <a:xfrm>
            <a:off x="4309592" y="1719619"/>
            <a:ext cx="1997748" cy="1520674"/>
          </a:xfrm>
          <a:prstGeom prst="rect">
            <a:avLst/>
          </a:prstGeom>
        </p:spPr>
      </p:pic>
      <p:pic>
        <p:nvPicPr>
          <p:cNvPr id="9" name="Picture 8"/>
          <p:cNvPicPr>
            <a:picLocks noChangeAspect="1"/>
          </p:cNvPicPr>
          <p:nvPr/>
        </p:nvPicPr>
        <p:blipFill>
          <a:blip r:embed="rId3"/>
          <a:stretch>
            <a:fillRect/>
          </a:stretch>
        </p:blipFill>
        <p:spPr>
          <a:xfrm>
            <a:off x="2975213" y="4788674"/>
            <a:ext cx="5377218" cy="1471761"/>
          </a:xfrm>
          <a:prstGeom prst="rect">
            <a:avLst/>
          </a:prstGeom>
        </p:spPr>
      </p:pic>
      <p:pic>
        <p:nvPicPr>
          <p:cNvPr id="10" name="Picture 9" descr="Question mark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2893" y="4533443"/>
            <a:ext cx="2259842" cy="2259842"/>
          </a:xfrm>
          <a:prstGeom prst="rect">
            <a:avLst/>
          </a:prstGeom>
        </p:spPr>
      </p:pic>
    </p:spTree>
    <p:extLst>
      <p:ext uri="{BB962C8B-B14F-4D97-AF65-F5344CB8AC3E}">
        <p14:creationId xmlns:p14="http://schemas.microsoft.com/office/powerpoint/2010/main" val="3717130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Riemann Sum</a:t>
            </a:r>
            <a:endParaRPr lang="es-MX" dirty="0"/>
          </a:p>
        </p:txBody>
      </p:sp>
      <p:sp>
        <p:nvSpPr>
          <p:cNvPr id="9" name="Content Placeholder 8"/>
          <p:cNvSpPr>
            <a:spLocks noGrp="1"/>
          </p:cNvSpPr>
          <p:nvPr>
            <p:ph sz="quarter" idx="10"/>
          </p:nvPr>
        </p:nvSpPr>
        <p:spPr/>
        <p:txBody>
          <a:bodyPr/>
          <a:lstStyle/>
          <a:p>
            <a:r>
              <a:rPr lang="es-MX" dirty="0" err="1"/>
              <a:t>Suppose</a:t>
            </a:r>
            <a:r>
              <a:rPr lang="es-MX" dirty="0"/>
              <a:t> </a:t>
            </a:r>
            <a:r>
              <a:rPr lang="es-MX" dirty="0" err="1"/>
              <a:t>we</a:t>
            </a:r>
            <a:r>
              <a:rPr lang="es-MX" dirty="0"/>
              <a:t> </a:t>
            </a:r>
            <a:r>
              <a:rPr lang="es-MX" dirty="0" err="1"/>
              <a:t>want</a:t>
            </a:r>
            <a:r>
              <a:rPr lang="es-MX" dirty="0"/>
              <a:t> </a:t>
            </a:r>
            <a:r>
              <a:rPr lang="es-MX" dirty="0" err="1"/>
              <a:t>the</a:t>
            </a:r>
            <a:r>
              <a:rPr lang="es-MX" dirty="0"/>
              <a:t> área </a:t>
            </a:r>
            <a:r>
              <a:rPr lang="es-MX" dirty="0" err="1"/>
              <a:t>between</a:t>
            </a:r>
            <a:r>
              <a:rPr lang="es-MX" dirty="0"/>
              <a:t> -1 and -2</a:t>
            </a:r>
          </a:p>
          <a:p>
            <a:endParaRPr lang="es-MX"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4290" y="2262385"/>
            <a:ext cx="4047619" cy="3171429"/>
          </a:xfrm>
          <a:prstGeom prst="rect">
            <a:avLst/>
          </a:prstGeom>
        </p:spPr>
      </p:pic>
      <p:sp>
        <p:nvSpPr>
          <p:cNvPr id="6" name="Rectangle 5"/>
          <p:cNvSpPr/>
          <p:nvPr/>
        </p:nvSpPr>
        <p:spPr>
          <a:xfrm>
            <a:off x="2851150" y="3513825"/>
            <a:ext cx="553493" cy="155591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89045" y="2262384"/>
            <a:ext cx="4047619" cy="3171429"/>
          </a:xfrm>
          <a:prstGeom prst="rect">
            <a:avLst/>
          </a:prstGeom>
        </p:spPr>
      </p:pic>
      <p:sp>
        <p:nvSpPr>
          <p:cNvPr id="8" name="Rectangle 7"/>
          <p:cNvSpPr/>
          <p:nvPr/>
        </p:nvSpPr>
        <p:spPr>
          <a:xfrm>
            <a:off x="7629326" y="4668611"/>
            <a:ext cx="571927" cy="397048"/>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08361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Riemann Sum</a:t>
            </a:r>
            <a:endParaRPr lang="es-MX" dirty="0"/>
          </a:p>
        </p:txBody>
      </p:sp>
      <p:sp>
        <p:nvSpPr>
          <p:cNvPr id="4" name="Content Placeholder 3"/>
          <p:cNvSpPr>
            <a:spLocks noGrp="1"/>
          </p:cNvSpPr>
          <p:nvPr>
            <p:ph sz="quarter" idx="10"/>
          </p:nvPr>
        </p:nvSpPr>
        <p:spPr/>
        <p:txBody>
          <a:bodyPr/>
          <a:lstStyle/>
          <a:p>
            <a:r>
              <a:rPr lang="es-MX" dirty="0" err="1"/>
              <a:t>Add</a:t>
            </a:r>
            <a:r>
              <a:rPr lang="es-MX" dirty="0"/>
              <a:t> more </a:t>
            </a:r>
            <a:r>
              <a:rPr lang="es-MX" dirty="0" err="1"/>
              <a:t>rectangles</a:t>
            </a:r>
            <a:endParaRPr lang="es-MX" dirty="0"/>
          </a:p>
          <a:p>
            <a:endParaRPr lang="es-MX"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4290" y="2262385"/>
            <a:ext cx="4047619" cy="3171429"/>
          </a:xfrm>
          <a:prstGeom prst="rect">
            <a:avLst/>
          </a:prstGeom>
        </p:spPr>
      </p:pic>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89045" y="2262384"/>
            <a:ext cx="4047619" cy="3171429"/>
          </a:xfrm>
          <a:prstGeom prst="rect">
            <a:avLst/>
          </a:prstGeom>
        </p:spPr>
      </p:pic>
      <p:sp>
        <p:nvSpPr>
          <p:cNvPr id="9" name="Rectangle 8"/>
          <p:cNvSpPr/>
          <p:nvPr/>
        </p:nvSpPr>
        <p:spPr>
          <a:xfrm>
            <a:off x="2853581" y="4194175"/>
            <a:ext cx="261094" cy="88089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p:nvPr/>
        </p:nvSpPr>
        <p:spPr>
          <a:xfrm>
            <a:off x="3117850" y="3663950"/>
            <a:ext cx="261094" cy="1411119"/>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1"/>
          <p:cNvSpPr/>
          <p:nvPr/>
        </p:nvSpPr>
        <p:spPr>
          <a:xfrm>
            <a:off x="7626273" y="4670424"/>
            <a:ext cx="261094" cy="401469"/>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angle 12"/>
          <p:cNvSpPr/>
          <p:nvPr/>
        </p:nvSpPr>
        <p:spPr>
          <a:xfrm>
            <a:off x="7890542" y="4229100"/>
            <a:ext cx="261094" cy="84279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79410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Riemann Sum</a:t>
            </a:r>
            <a:endParaRPr lang="es-MX" dirty="0"/>
          </a:p>
        </p:txBody>
      </p:sp>
      <p:sp>
        <p:nvSpPr>
          <p:cNvPr id="4" name="Content Placeholder 3"/>
          <p:cNvSpPr>
            <a:spLocks noGrp="1"/>
          </p:cNvSpPr>
          <p:nvPr>
            <p:ph sz="quarter" idx="10"/>
          </p:nvPr>
        </p:nvSpPr>
        <p:spPr/>
        <p:txBody>
          <a:bodyPr/>
          <a:lstStyle/>
          <a:p>
            <a:r>
              <a:rPr lang="es-MX" dirty="0" err="1"/>
              <a:t>Add</a:t>
            </a:r>
            <a:r>
              <a:rPr lang="es-MX" dirty="0"/>
              <a:t> more </a:t>
            </a:r>
            <a:r>
              <a:rPr lang="es-MX" dirty="0" err="1"/>
              <a:t>rectangles</a:t>
            </a:r>
            <a:endParaRPr lang="es-MX" dirty="0"/>
          </a:p>
          <a:p>
            <a:pPr marL="0" indent="0">
              <a:buNone/>
            </a:pPr>
            <a:endParaRPr lang="es-MX"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4290" y="2262385"/>
            <a:ext cx="4047619" cy="3171429"/>
          </a:xfrm>
          <a:prstGeom prst="rect">
            <a:avLst/>
          </a:prstGeom>
        </p:spPr>
      </p:pic>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89045" y="2262384"/>
            <a:ext cx="4047619" cy="3171429"/>
          </a:xfrm>
          <a:prstGeom prst="rect">
            <a:avLst/>
          </a:prstGeom>
        </p:spPr>
      </p:pic>
      <p:sp>
        <p:nvSpPr>
          <p:cNvPr id="9" name="Rectangle 8"/>
          <p:cNvSpPr/>
          <p:nvPr/>
        </p:nvSpPr>
        <p:spPr>
          <a:xfrm>
            <a:off x="2851150" y="4502149"/>
            <a:ext cx="139907" cy="569743"/>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p:nvSpPr>
        <p:spPr>
          <a:xfrm>
            <a:off x="3124407" y="3902075"/>
            <a:ext cx="129968" cy="1161880"/>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p:nvPr/>
        </p:nvSpPr>
        <p:spPr>
          <a:xfrm>
            <a:off x="2991057" y="4190999"/>
            <a:ext cx="133350" cy="88089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angle 14"/>
          <p:cNvSpPr/>
          <p:nvPr/>
        </p:nvSpPr>
        <p:spPr>
          <a:xfrm>
            <a:off x="3257550" y="3551266"/>
            <a:ext cx="130175" cy="1517483"/>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angle 15"/>
          <p:cNvSpPr/>
          <p:nvPr/>
        </p:nvSpPr>
        <p:spPr>
          <a:xfrm>
            <a:off x="7642225" y="4655344"/>
            <a:ext cx="139907" cy="416548"/>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angle 16"/>
          <p:cNvSpPr/>
          <p:nvPr/>
        </p:nvSpPr>
        <p:spPr>
          <a:xfrm>
            <a:off x="7915275" y="4190999"/>
            <a:ext cx="129968" cy="875164"/>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p:nvPr/>
        </p:nvSpPr>
        <p:spPr>
          <a:xfrm>
            <a:off x="7782132" y="4448175"/>
            <a:ext cx="133350" cy="623718"/>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angle 18"/>
          <p:cNvSpPr/>
          <p:nvPr/>
        </p:nvSpPr>
        <p:spPr>
          <a:xfrm>
            <a:off x="8048625" y="3852863"/>
            <a:ext cx="130175" cy="1215886"/>
          </a:xfrm>
          <a:prstGeom prst="rect">
            <a:avLst/>
          </a:prstGeom>
          <a:solidFill>
            <a:srgbClr val="002060">
              <a:alpha val="52000"/>
            </a:srgb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85787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ITESM">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ITESM" id="{E03CA1D1-06E5-4C12-BA89-2F1C4E09A4D7}" vid="{EA9A8373-A69E-4A7D-8FF8-74D665A7E351}"/>
    </a:ext>
  </a:extLst>
</a:theme>
</file>

<file path=ppt/theme/theme10.xml><?xml version="1.0" encoding="utf-8"?>
<a:theme xmlns:a="http://schemas.openxmlformats.org/drawingml/2006/main" name="itesm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m2" id="{48F87552-8EA5-4198-B624-648B3B0F7360}" vid="{7230A462-B74A-491C-B158-6D179A384B63}"/>
    </a:ext>
  </a:extLst>
</a:theme>
</file>

<file path=ppt/theme/theme11.xml><?xml version="1.0" encoding="utf-8"?>
<a:theme xmlns:a="http://schemas.openxmlformats.org/drawingml/2006/main" name="1_itesm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m2" id="{48F87552-8EA5-4198-B624-648B3B0F7360}" vid="{7230A462-B74A-491C-B158-6D179A384B63}"/>
    </a:ext>
  </a:extLst>
</a:theme>
</file>

<file path=ppt/theme/theme2.xml><?xml version="1.0" encoding="utf-8"?>
<a:theme xmlns:a="http://schemas.openxmlformats.org/drawingml/2006/main" name="12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3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5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6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8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Theme2-ITESM</Template>
  <TotalTime>2836</TotalTime>
  <Words>3600</Words>
  <Application>Microsoft Office PowerPoint</Application>
  <PresentationFormat>Widescreen</PresentationFormat>
  <Paragraphs>283</Paragraphs>
  <Slides>39</Slides>
  <Notes>0</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39</vt:i4>
      </vt:variant>
    </vt:vector>
  </HeadingPairs>
  <TitlesOfParts>
    <vt:vector size="58" baseType="lpstr">
      <vt:lpstr>Arial</vt:lpstr>
      <vt:lpstr>Arial Narrow</vt:lpstr>
      <vt:lpstr>Calibri</vt:lpstr>
      <vt:lpstr>Cambria Math</vt:lpstr>
      <vt:lpstr>Candara</vt:lpstr>
      <vt:lpstr>Century Gothic</vt:lpstr>
      <vt:lpstr>Times New Roman</vt:lpstr>
      <vt:lpstr>Wingdings</vt:lpstr>
      <vt:lpstr>Theme2-ITESM</vt:lpstr>
      <vt:lpstr>12_Blank</vt:lpstr>
      <vt:lpstr>Office Theme</vt:lpstr>
      <vt:lpstr>13_Blank</vt:lpstr>
      <vt:lpstr>14_Blank</vt:lpstr>
      <vt:lpstr>15_Blank</vt:lpstr>
      <vt:lpstr>16_Blank</vt:lpstr>
      <vt:lpstr>17_Blank</vt:lpstr>
      <vt:lpstr>18_Blank</vt:lpstr>
      <vt:lpstr>itesm2</vt:lpstr>
      <vt:lpstr>1_itesm2</vt:lpstr>
      <vt:lpstr>5. Numerical methods for calculus and differential equations.</vt:lpstr>
      <vt:lpstr>Objectives</vt:lpstr>
      <vt:lpstr>Introduction</vt:lpstr>
      <vt:lpstr>Skills</vt:lpstr>
      <vt:lpstr>Finding Area</vt:lpstr>
      <vt:lpstr>Probability</vt:lpstr>
      <vt:lpstr>Riemann Sum</vt:lpstr>
      <vt:lpstr>Riemann Sum</vt:lpstr>
      <vt:lpstr>Riemann Sum</vt:lpstr>
      <vt:lpstr>Riemann Sum</vt:lpstr>
      <vt:lpstr>Riemann Sum</vt:lpstr>
      <vt:lpstr>Riemann Sum</vt:lpstr>
      <vt:lpstr>Riemann Sum</vt:lpstr>
      <vt:lpstr>Taylor polynomials</vt:lpstr>
      <vt:lpstr>Taylor polynomials</vt:lpstr>
      <vt:lpstr>Taylor polynomials</vt:lpstr>
      <vt:lpstr>Steps for Taylor´s polynomial</vt:lpstr>
      <vt:lpstr>Example</vt:lpstr>
      <vt:lpstr>Montecarlo integration</vt:lpstr>
      <vt:lpstr>Montecarlo integration</vt:lpstr>
      <vt:lpstr>Montecarlo integration</vt:lpstr>
      <vt:lpstr>Montecarlo integration</vt:lpstr>
      <vt:lpstr>Montecarlo integration</vt:lpstr>
      <vt:lpstr>Numerical methods for derivatives</vt:lpstr>
      <vt:lpstr>Derivatives</vt:lpstr>
      <vt:lpstr>Applications</vt:lpstr>
      <vt:lpstr>Example</vt:lpstr>
      <vt:lpstr>Euler’s method</vt:lpstr>
      <vt:lpstr>Example</vt:lpstr>
      <vt:lpstr>Example….</vt:lpstr>
      <vt:lpstr>Example</vt:lpstr>
      <vt:lpstr>Second order Euler</vt:lpstr>
      <vt:lpstr>Heun’s Method</vt:lpstr>
      <vt:lpstr>Heun’s Method…</vt:lpstr>
      <vt:lpstr>Heun’s Method…</vt:lpstr>
      <vt:lpstr>Heun’s Method…</vt:lpstr>
      <vt:lpstr>Example</vt:lpstr>
      <vt:lpstr>Mid Step Algorithm</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Numerical methods for calculus and differential equations.</dc:title>
  <dc:creator>Laura Hervert Escobar</dc:creator>
  <cp:lastModifiedBy>Laura Hervert Escobar</cp:lastModifiedBy>
  <cp:revision>65</cp:revision>
  <dcterms:created xsi:type="dcterms:W3CDTF">2020-03-22T16:02:47Z</dcterms:created>
  <dcterms:modified xsi:type="dcterms:W3CDTF">2020-04-03T02:46:53Z</dcterms:modified>
</cp:coreProperties>
</file>