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9" r:id="rId11"/>
    <p:sldId id="507" r:id="rId12"/>
    <p:sldId id="508" r:id="rId13"/>
    <p:sldId id="510" r:id="rId14"/>
    <p:sldId id="512" r:id="rId15"/>
    <p:sldId id="513" r:id="rId16"/>
    <p:sldId id="514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orient="horz" pos="1439">
          <p15:clr>
            <a:srgbClr val="A4A3A4"/>
          </p15:clr>
        </p15:guide>
        <p15:guide id="3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C0099"/>
    <a:srgbClr val="FF6600"/>
    <a:srgbClr val="009900"/>
    <a:srgbClr val="713D04"/>
    <a:srgbClr val="B1D09C"/>
    <a:srgbClr val="CC0000"/>
    <a:srgbClr val="B83D00"/>
    <a:srgbClr val="5C1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66" d="100"/>
          <a:sy n="66" d="100"/>
        </p:scale>
        <p:origin x="72" y="144"/>
      </p:cViewPr>
      <p:guideLst>
        <p:guide orient="horz" pos="340"/>
        <p:guide orient="horz" pos="1439"/>
        <p:guide pos="3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ACC5150-3CEF-4938-94FE-C555EC4692F0}" type="datetimeFigureOut">
              <a:rPr lang="en-US" altLang="es-MX"/>
              <a:pPr>
                <a:defRPr/>
              </a:pPr>
              <a:t>5/7/2020</a:t>
            </a:fld>
            <a:endParaRPr lang="en-US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2A413F-333C-48CC-AB64-5A5AE7A3DF2F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942FD4-30C0-4DD9-A3AA-E3A31E3518B3}" type="datetimeFigureOut">
              <a:rPr lang="en-US" altLang="es-MX"/>
              <a:pPr>
                <a:defRPr/>
              </a:pPr>
              <a:t>5/7/2020</a:t>
            </a:fld>
            <a:endParaRPr lang="en-US" alt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B99211-E5B7-416C-95B7-7A08313D7C4D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2388" y="20638"/>
            <a:ext cx="12139612" cy="6858000"/>
          </a:xfrm>
          <a:prstGeom prst="rect">
            <a:avLst/>
          </a:prstGeom>
          <a:noFill/>
          <a:ln w="57150" cmpd="thinThick">
            <a:solidFill>
              <a:srgbClr val="07306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2303" y="1589757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4479" y="4003741"/>
            <a:ext cx="8534400" cy="934423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5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5048" y="446734"/>
            <a:ext cx="1077109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s-MX" dirty="0"/>
          </a:p>
        </p:txBody>
      </p:sp>
      <p:sp>
        <p:nvSpPr>
          <p:cNvPr id="8" name="Parallelogram 1"/>
          <p:cNvSpPr/>
          <p:nvPr/>
        </p:nvSpPr>
        <p:spPr>
          <a:xfrm>
            <a:off x="7747710" y="5887453"/>
            <a:ext cx="4454317" cy="986589"/>
          </a:xfrm>
          <a:custGeom>
            <a:avLst/>
            <a:gdLst>
              <a:gd name="connsiteX0" fmla="*/ 0 w 4468196"/>
              <a:gd name="connsiteY0" fmla="*/ 986589 h 986589"/>
              <a:gd name="connsiteX1" fmla="*/ 1241257 w 4468196"/>
              <a:gd name="connsiteY1" fmla="*/ 0 h 986589"/>
              <a:gd name="connsiteX2" fmla="*/ 4468196 w 4468196"/>
              <a:gd name="connsiteY2" fmla="*/ 0 h 986589"/>
              <a:gd name="connsiteX3" fmla="*/ 3226939 w 4468196"/>
              <a:gd name="connsiteY3" fmla="*/ 986589 h 986589"/>
              <a:gd name="connsiteX4" fmla="*/ 0 w 4468196"/>
              <a:gd name="connsiteY4" fmla="*/ 986589 h 986589"/>
              <a:gd name="connsiteX0" fmla="*/ 0 w 4478223"/>
              <a:gd name="connsiteY0" fmla="*/ 986589 h 1002631"/>
              <a:gd name="connsiteX1" fmla="*/ 1241257 w 4478223"/>
              <a:gd name="connsiteY1" fmla="*/ 0 h 1002631"/>
              <a:gd name="connsiteX2" fmla="*/ 4468196 w 4478223"/>
              <a:gd name="connsiteY2" fmla="*/ 0 h 1002631"/>
              <a:gd name="connsiteX3" fmla="*/ 4478223 w 4478223"/>
              <a:gd name="connsiteY3" fmla="*/ 1002631 h 1002631"/>
              <a:gd name="connsiteX4" fmla="*/ 0 w 4478223"/>
              <a:gd name="connsiteY4" fmla="*/ 986589 h 1002631"/>
              <a:gd name="connsiteX0" fmla="*/ 0 w 4454317"/>
              <a:gd name="connsiteY0" fmla="*/ 992664 h 1002631"/>
              <a:gd name="connsiteX1" fmla="*/ 1217351 w 4454317"/>
              <a:gd name="connsiteY1" fmla="*/ 0 h 1002631"/>
              <a:gd name="connsiteX2" fmla="*/ 4444290 w 4454317"/>
              <a:gd name="connsiteY2" fmla="*/ 0 h 1002631"/>
              <a:gd name="connsiteX3" fmla="*/ 4454317 w 4454317"/>
              <a:gd name="connsiteY3" fmla="*/ 1002631 h 1002631"/>
              <a:gd name="connsiteX4" fmla="*/ 0 w 4454317"/>
              <a:gd name="connsiteY4" fmla="*/ 992664 h 1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4317" h="1002631">
                <a:moveTo>
                  <a:pt x="0" y="992664"/>
                </a:moveTo>
                <a:lnTo>
                  <a:pt x="1217351" y="0"/>
                </a:lnTo>
                <a:lnTo>
                  <a:pt x="4444290" y="0"/>
                </a:lnTo>
                <a:lnTo>
                  <a:pt x="4454317" y="1002631"/>
                </a:lnTo>
                <a:lnTo>
                  <a:pt x="0" y="99266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lelogram 8"/>
          <p:cNvSpPr/>
          <p:nvPr/>
        </p:nvSpPr>
        <p:spPr>
          <a:xfrm>
            <a:off x="0" y="-4333"/>
            <a:ext cx="567708" cy="212348"/>
          </a:xfrm>
          <a:custGeom>
            <a:avLst/>
            <a:gdLst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567708 w 567708"/>
              <a:gd name="connsiteY2" fmla="*/ 0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0681 h 190681"/>
              <a:gd name="connsiteX1" fmla="*/ 0 w 567708"/>
              <a:gd name="connsiteY1" fmla="*/ 0 h 190681"/>
              <a:gd name="connsiteX2" fmla="*/ 403029 w 567708"/>
              <a:gd name="connsiteY2" fmla="*/ 4334 h 190681"/>
              <a:gd name="connsiteX3" fmla="*/ 567708 w 567708"/>
              <a:gd name="connsiteY3" fmla="*/ 190681 h 190681"/>
              <a:gd name="connsiteX4" fmla="*/ 0 w 567708"/>
              <a:gd name="connsiteY4" fmla="*/ 190681 h 190681"/>
              <a:gd name="connsiteX0" fmla="*/ 0 w 567708"/>
              <a:gd name="connsiteY0" fmla="*/ 195014 h 195014"/>
              <a:gd name="connsiteX1" fmla="*/ 0 w 567708"/>
              <a:gd name="connsiteY1" fmla="*/ 4333 h 195014"/>
              <a:gd name="connsiteX2" fmla="*/ 338024 w 567708"/>
              <a:gd name="connsiteY2" fmla="*/ 0 h 195014"/>
              <a:gd name="connsiteX3" fmla="*/ 567708 w 567708"/>
              <a:gd name="connsiteY3" fmla="*/ 195014 h 195014"/>
              <a:gd name="connsiteX4" fmla="*/ 0 w 567708"/>
              <a:gd name="connsiteY4" fmla="*/ 195014 h 1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708" h="195014">
                <a:moveTo>
                  <a:pt x="0" y="195014"/>
                </a:moveTo>
                <a:lnTo>
                  <a:pt x="0" y="4333"/>
                </a:lnTo>
                <a:lnTo>
                  <a:pt x="338024" y="0"/>
                </a:lnTo>
                <a:lnTo>
                  <a:pt x="567708" y="195014"/>
                </a:lnTo>
                <a:lnTo>
                  <a:pt x="0" y="195014"/>
                </a:lnTo>
                <a:close/>
              </a:path>
            </a:pathLst>
          </a:custGeom>
          <a:solidFill>
            <a:srgbClr val="002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Parallelogram 11"/>
          <p:cNvSpPr/>
          <p:nvPr/>
        </p:nvSpPr>
        <p:spPr>
          <a:xfrm flipH="1">
            <a:off x="327185" y="-4332"/>
            <a:ext cx="666958" cy="212348"/>
          </a:xfrm>
          <a:prstGeom prst="parallelogram">
            <a:avLst>
              <a:gd name="adj" fmla="val 112500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Parallelogram 12"/>
          <p:cNvSpPr/>
          <p:nvPr/>
        </p:nvSpPr>
        <p:spPr>
          <a:xfrm flipH="1">
            <a:off x="715050" y="-4332"/>
            <a:ext cx="1265427" cy="212348"/>
          </a:xfrm>
          <a:prstGeom prst="parallelogram">
            <a:avLst>
              <a:gd name="adj" fmla="val 112500"/>
            </a:avLst>
          </a:prstGeom>
          <a:solidFill>
            <a:srgbClr val="574C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arallelogram 12"/>
          <p:cNvSpPr/>
          <p:nvPr/>
        </p:nvSpPr>
        <p:spPr>
          <a:xfrm flipH="1">
            <a:off x="1711787" y="-4333"/>
            <a:ext cx="10490240" cy="212349"/>
          </a:xfrm>
          <a:custGeom>
            <a:avLst/>
            <a:gdLst>
              <a:gd name="connsiteX0" fmla="*/ 0 w 10490240"/>
              <a:gd name="connsiteY0" fmla="*/ 212348 h 212348"/>
              <a:gd name="connsiteX1" fmla="*/ 238892 w 10490240"/>
              <a:gd name="connsiteY1" fmla="*/ 0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  <a:gd name="connsiteX0" fmla="*/ 0 w 10490240"/>
              <a:gd name="connsiteY0" fmla="*/ 212348 h 212348"/>
              <a:gd name="connsiteX1" fmla="*/ 4875 w 10490240"/>
              <a:gd name="connsiteY1" fmla="*/ 8668 h 212348"/>
              <a:gd name="connsiteX2" fmla="*/ 10490240 w 10490240"/>
              <a:gd name="connsiteY2" fmla="*/ 0 h 212348"/>
              <a:gd name="connsiteX3" fmla="*/ 10251349 w 10490240"/>
              <a:gd name="connsiteY3" fmla="*/ 212348 h 212348"/>
              <a:gd name="connsiteX4" fmla="*/ 0 w 10490240"/>
              <a:gd name="connsiteY4" fmla="*/ 212348 h 2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0240" h="212348">
                <a:moveTo>
                  <a:pt x="0" y="212348"/>
                </a:moveTo>
                <a:lnTo>
                  <a:pt x="4875" y="8668"/>
                </a:lnTo>
                <a:lnTo>
                  <a:pt x="10490240" y="0"/>
                </a:lnTo>
                <a:lnTo>
                  <a:pt x="10251349" y="212348"/>
                </a:lnTo>
                <a:lnTo>
                  <a:pt x="0" y="212348"/>
                </a:lnTo>
                <a:close/>
              </a:path>
            </a:pathLst>
          </a:custGeom>
          <a:solidFill>
            <a:srgbClr val="D5B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Parallelogram 8"/>
          <p:cNvSpPr/>
          <p:nvPr/>
        </p:nvSpPr>
        <p:spPr>
          <a:xfrm>
            <a:off x="7443537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574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arallelogram 9"/>
          <p:cNvSpPr/>
          <p:nvPr/>
        </p:nvSpPr>
        <p:spPr>
          <a:xfrm>
            <a:off x="7121693" y="5887453"/>
            <a:ext cx="1556084" cy="970547"/>
          </a:xfrm>
          <a:prstGeom prst="parallelogram">
            <a:avLst>
              <a:gd name="adj" fmla="val 125826"/>
            </a:avLst>
          </a:prstGeom>
          <a:solidFill>
            <a:srgbClr val="D5BC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0"/>
          </p:nvPr>
        </p:nvSpPr>
        <p:spPr>
          <a:xfrm>
            <a:off x="715047" y="2019300"/>
            <a:ext cx="10771097" cy="4241135"/>
          </a:xfrm>
        </p:spPr>
        <p:txBody>
          <a:bodyPr/>
          <a:lstStyle>
            <a:lvl1pPr>
              <a:buClr>
                <a:srgbClr val="173144"/>
              </a:buClr>
              <a:defRPr>
                <a:solidFill>
                  <a:srgbClr val="002060"/>
                </a:solidFill>
                <a:latin typeface="+mn-lt"/>
              </a:defRPr>
            </a:lvl1pPr>
            <a:lvl2pPr marL="6858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2pPr>
            <a:lvl3pPr marL="11430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3pPr>
            <a:lvl4pPr marL="16002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4pPr>
            <a:lvl5pPr marL="2057400" indent="-228600">
              <a:buClr>
                <a:srgbClr val="973674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46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r="1410"/>
          <a:stretch/>
        </p:blipFill>
        <p:spPr>
          <a:xfrm>
            <a:off x="27292" y="13648"/>
            <a:ext cx="12164707" cy="6844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0" y="1049552"/>
            <a:ext cx="7839722" cy="1362075"/>
          </a:xfrm>
        </p:spPr>
        <p:txBody>
          <a:bodyPr anchor="t"/>
          <a:lstStyle>
            <a:lvl1pPr algn="ctr">
              <a:defRPr sz="4400" b="1" cap="all">
                <a:solidFill>
                  <a:srgbClr val="002060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3075"/>
            <a:ext cx="6242934" cy="571876"/>
          </a:xfrm>
        </p:spPr>
        <p:txBody>
          <a:bodyPr anchor="b"/>
          <a:lstStyle>
            <a:lvl1pPr marL="0" indent="0" algn="ctr"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4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092" y="1551995"/>
            <a:ext cx="5690563" cy="5104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253" y="1566064"/>
            <a:ext cx="5477920" cy="5045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2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47" y="91646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19242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6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46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96537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00"/>
          <a:stretch/>
        </p:blipFill>
        <p:spPr>
          <a:xfrm>
            <a:off x="11136690" y="185047"/>
            <a:ext cx="941579" cy="88403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55563"/>
            <a:ext cx="10020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408113"/>
            <a:ext cx="116490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dirty="0" smtClean="0"/>
              <a:t>Click to edit Master text styles</a:t>
            </a:r>
          </a:p>
          <a:p>
            <a:pPr lvl="1"/>
            <a:r>
              <a:rPr lang="en-US" altLang="es-MX" dirty="0" smtClean="0"/>
              <a:t>Second level</a:t>
            </a:r>
          </a:p>
          <a:p>
            <a:pPr lvl="2"/>
            <a:r>
              <a:rPr lang="en-US" altLang="es-MX" dirty="0" smtClean="0"/>
              <a:t>Third level</a:t>
            </a:r>
          </a:p>
          <a:p>
            <a:pPr lvl="3"/>
            <a:r>
              <a:rPr lang="en-US" altLang="es-MX" dirty="0" smtClean="0"/>
              <a:t>Fourth level</a:t>
            </a:r>
          </a:p>
          <a:p>
            <a:pPr lvl="4"/>
            <a:r>
              <a:rPr lang="en-US" altLang="es-MX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 Light" panose="020F0302020204030204" pitchFamily="34" charset="0"/>
          <a:ea typeface="MS PGothic" panose="020B0600070205080204" pitchFamily="34" charset="-128"/>
          <a:cs typeface="Calibri Light" panose="020F03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0000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defRPr sz="32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Calibri Light" panose="020F0302020204030204" pitchFamily="34" charset="0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3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 i="1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 sz="22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6000" dirty="0" smtClean="0"/>
              <a:t>Genetic algorithms</a:t>
            </a:r>
            <a:endParaRPr lang="en-US" altLang="es-MX" sz="48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GA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Example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Consider a bag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capacity</a:t>
            </a:r>
            <a:r>
              <a:rPr lang="es-MX" dirty="0" smtClean="0"/>
              <a:t> of 15 kg.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desired</a:t>
            </a:r>
            <a:r>
              <a:rPr lang="es-MX" dirty="0" smtClean="0"/>
              <a:t> to </a:t>
            </a:r>
            <a:r>
              <a:rPr lang="es-MX" dirty="0" err="1" smtClean="0"/>
              <a:t>carry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objects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features</a:t>
            </a:r>
            <a:r>
              <a:rPr lang="es-MX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72942"/>
              </p:ext>
            </p:extLst>
          </p:nvPr>
        </p:nvGraphicFramePr>
        <p:xfrm>
          <a:off x="777920" y="3516471"/>
          <a:ext cx="10181231" cy="1642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6">
                  <a:extLst>
                    <a:ext uri="{9D8B030D-6E8A-4147-A177-3AD203B41FA5}">
                      <a16:colId xmlns:a16="http://schemas.microsoft.com/office/drawing/2014/main" val="3035575841"/>
                    </a:ext>
                  </a:extLst>
                </a:gridCol>
                <a:gridCol w="1023583">
                  <a:extLst>
                    <a:ext uri="{9D8B030D-6E8A-4147-A177-3AD203B41FA5}">
                      <a16:colId xmlns:a16="http://schemas.microsoft.com/office/drawing/2014/main" val="3170210411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435605766"/>
                    </a:ext>
                  </a:extLst>
                </a:gridCol>
                <a:gridCol w="1064525">
                  <a:extLst>
                    <a:ext uri="{9D8B030D-6E8A-4147-A177-3AD203B41FA5}">
                      <a16:colId xmlns:a16="http://schemas.microsoft.com/office/drawing/2014/main" val="2722231567"/>
                    </a:ext>
                  </a:extLst>
                </a:gridCol>
                <a:gridCol w="1081583">
                  <a:extLst>
                    <a:ext uri="{9D8B030D-6E8A-4147-A177-3AD203B41FA5}">
                      <a16:colId xmlns:a16="http://schemas.microsoft.com/office/drawing/2014/main" val="756242617"/>
                    </a:ext>
                  </a:extLst>
                </a:gridCol>
                <a:gridCol w="1272654">
                  <a:extLst>
                    <a:ext uri="{9D8B030D-6E8A-4147-A177-3AD203B41FA5}">
                      <a16:colId xmlns:a16="http://schemas.microsoft.com/office/drawing/2014/main" val="1759720886"/>
                    </a:ext>
                  </a:extLst>
                </a:gridCol>
                <a:gridCol w="1272654">
                  <a:extLst>
                    <a:ext uri="{9D8B030D-6E8A-4147-A177-3AD203B41FA5}">
                      <a16:colId xmlns:a16="http://schemas.microsoft.com/office/drawing/2014/main" val="455523892"/>
                    </a:ext>
                  </a:extLst>
                </a:gridCol>
                <a:gridCol w="1272654">
                  <a:extLst>
                    <a:ext uri="{9D8B030D-6E8A-4147-A177-3AD203B41FA5}">
                      <a16:colId xmlns:a16="http://schemas.microsoft.com/office/drawing/2014/main" val="1146548672"/>
                    </a:ext>
                  </a:extLst>
                </a:gridCol>
              </a:tblGrid>
              <a:tr h="508073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Object</a:t>
                      </a:r>
                      <a:endParaRPr lang="es-MX" sz="2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506428"/>
                  </a:ext>
                </a:extLst>
              </a:tr>
              <a:tr h="591960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  <a:endParaRPr lang="es-MX" sz="2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15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18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846024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Weight</a:t>
                      </a:r>
                      <a:r>
                        <a:rPr lang="es-MX" sz="28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(kg)</a:t>
                      </a:r>
                      <a:endParaRPr lang="es-MX" sz="2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s-MX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9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2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89" y="4272472"/>
            <a:ext cx="5296866" cy="2464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Population</a:t>
            </a:r>
            <a:r>
              <a:rPr lang="es-MX" dirty="0" smtClean="0"/>
              <a:t> </a:t>
            </a:r>
            <a:r>
              <a:rPr lang="es-MX" dirty="0" err="1" smtClean="0"/>
              <a:t>initialization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>
                <a:solidFill>
                  <a:srgbClr val="0070C0"/>
                </a:solidFill>
              </a:rPr>
              <a:t>STEP 1 – </a:t>
            </a:r>
            <a:r>
              <a:rPr lang="es-MX" sz="2800" dirty="0" err="1" smtClean="0">
                <a:solidFill>
                  <a:srgbClr val="0070C0"/>
                </a:solidFill>
              </a:rPr>
              <a:t>Chromosome</a:t>
            </a:r>
            <a:r>
              <a:rPr lang="es-MX" sz="2800" dirty="0" smtClean="0">
                <a:solidFill>
                  <a:srgbClr val="0070C0"/>
                </a:solidFill>
              </a:rPr>
              <a:t> </a:t>
            </a:r>
            <a:r>
              <a:rPr lang="es-MX" sz="2800" dirty="0" err="1" smtClean="0">
                <a:solidFill>
                  <a:srgbClr val="0070C0"/>
                </a:solidFill>
              </a:rPr>
              <a:t>Encoding</a:t>
            </a:r>
            <a:r>
              <a:rPr lang="es-MX" sz="2800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MX" sz="2800" dirty="0" smtClean="0"/>
              <a:t>Ci =</a:t>
            </a:r>
          </a:p>
          <a:p>
            <a:r>
              <a:rPr lang="es-MX" sz="2800" dirty="0" smtClean="0"/>
              <a:t>Gene: </a:t>
            </a:r>
            <a:r>
              <a:rPr lang="es-MX" sz="1800" dirty="0" smtClean="0"/>
              <a:t>0- </a:t>
            </a:r>
            <a:r>
              <a:rPr lang="es-MX" sz="1800" dirty="0" err="1" smtClean="0"/>
              <a:t>Absence</a:t>
            </a:r>
            <a:r>
              <a:rPr lang="es-MX" sz="1800" dirty="0" smtClean="0"/>
              <a:t> of </a:t>
            </a:r>
            <a:r>
              <a:rPr lang="es-MX" sz="1800" dirty="0" err="1" smtClean="0"/>
              <a:t>the</a:t>
            </a:r>
            <a:r>
              <a:rPr lang="es-MX" sz="1800" dirty="0" smtClean="0"/>
              <a:t> ítem in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knapsack</a:t>
            </a:r>
            <a:r>
              <a:rPr lang="es-MX" sz="1800" dirty="0"/>
              <a:t> </a:t>
            </a:r>
            <a:r>
              <a:rPr lang="es-MX" sz="1800" dirty="0" smtClean="0"/>
              <a:t>              1- </a:t>
            </a:r>
            <a:r>
              <a:rPr lang="es-MX" sz="1800" dirty="0" err="1" smtClean="0"/>
              <a:t>Presence</a:t>
            </a:r>
            <a:r>
              <a:rPr lang="es-MX" sz="1800" dirty="0" smtClean="0"/>
              <a:t> of </a:t>
            </a:r>
            <a:r>
              <a:rPr lang="es-MX" sz="1800" dirty="0" err="1" smtClean="0"/>
              <a:t>the</a:t>
            </a:r>
            <a:r>
              <a:rPr lang="es-MX" sz="1800" dirty="0" smtClean="0"/>
              <a:t> ítem in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knapsack</a:t>
            </a:r>
            <a:endParaRPr lang="es-MX" sz="1800" dirty="0" smtClean="0"/>
          </a:p>
          <a:p>
            <a:r>
              <a:rPr lang="es-MX" sz="2800" dirty="0" smtClean="0"/>
              <a:t>Set </a:t>
            </a:r>
            <a:r>
              <a:rPr lang="es-MX" sz="2800" dirty="0" err="1" smtClean="0"/>
              <a:t>space</a:t>
            </a:r>
            <a:r>
              <a:rPr lang="es-MX" sz="2800" dirty="0" smtClean="0"/>
              <a:t> = 2</a:t>
            </a:r>
            <a:r>
              <a:rPr lang="es-MX" sz="2800" baseline="30000" dirty="0" smtClean="0"/>
              <a:t>7  </a:t>
            </a:r>
          </a:p>
          <a:p>
            <a:r>
              <a:rPr lang="es-MX" sz="2800" dirty="0" err="1" smtClean="0"/>
              <a:t>Initial</a:t>
            </a:r>
            <a:r>
              <a:rPr lang="es-MX" sz="2800" dirty="0" smtClean="0"/>
              <a:t> </a:t>
            </a:r>
            <a:r>
              <a:rPr lang="es-MX" sz="2800" dirty="0" err="1" smtClean="0"/>
              <a:t>population</a:t>
            </a:r>
            <a:r>
              <a:rPr lang="es-MX" sz="2800" dirty="0" smtClean="0"/>
              <a:t> </a:t>
            </a:r>
            <a:r>
              <a:rPr lang="es-MX" sz="2800" dirty="0" err="1" smtClean="0"/>
              <a:t>is</a:t>
            </a:r>
            <a:r>
              <a:rPr lang="es-MX" sz="2800" dirty="0" smtClean="0"/>
              <a:t> </a:t>
            </a:r>
            <a:r>
              <a:rPr lang="es-MX" sz="2800" dirty="0" err="1" smtClean="0"/>
              <a:t>created</a:t>
            </a:r>
            <a:r>
              <a:rPr lang="es-MX" sz="2800" dirty="0" smtClean="0"/>
              <a:t> and </a:t>
            </a:r>
            <a:r>
              <a:rPr lang="es-MX" sz="2800" dirty="0" err="1" smtClean="0"/>
              <a:t>chromosomes</a:t>
            </a:r>
            <a:r>
              <a:rPr lang="es-MX" sz="2800" dirty="0" smtClean="0"/>
              <a:t> </a:t>
            </a:r>
            <a:r>
              <a:rPr lang="es-MX" sz="2800" dirty="0" err="1" smtClean="0"/>
              <a:t>randomly</a:t>
            </a:r>
            <a:r>
              <a:rPr lang="es-MX" sz="2800" dirty="0" smtClean="0"/>
              <a:t> </a:t>
            </a:r>
            <a:r>
              <a:rPr lang="es-MX" sz="2800" dirty="0" err="1" smtClean="0"/>
              <a:t>created</a:t>
            </a:r>
            <a:endParaRPr lang="es-MX" sz="2800" baseline="30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9470"/>
              </p:ext>
            </p:extLst>
          </p:nvPr>
        </p:nvGraphicFramePr>
        <p:xfrm>
          <a:off x="1076680" y="2063695"/>
          <a:ext cx="4723642" cy="48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806">
                  <a:extLst>
                    <a:ext uri="{9D8B030D-6E8A-4147-A177-3AD203B41FA5}">
                      <a16:colId xmlns:a16="http://schemas.microsoft.com/office/drawing/2014/main" val="1767473842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1532022894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1487446609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1470264407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3246175176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1152902458"/>
                    </a:ext>
                  </a:extLst>
                </a:gridCol>
                <a:gridCol w="674806">
                  <a:extLst>
                    <a:ext uri="{9D8B030D-6E8A-4147-A177-3AD203B41FA5}">
                      <a16:colId xmlns:a16="http://schemas.microsoft.com/office/drawing/2014/main" val="460282418"/>
                    </a:ext>
                  </a:extLst>
                </a:gridCol>
              </a:tblGrid>
              <a:tr h="48133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2359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533" y="1408113"/>
            <a:ext cx="2365930" cy="16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STEP 2- Fitness </a:t>
            </a:r>
            <a:r>
              <a:rPr lang="es-MX" dirty="0" err="1" smtClean="0"/>
              <a:t>function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9" y="1408113"/>
            <a:ext cx="8960442" cy="5329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Determine fitness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to </a:t>
            </a:r>
            <a:r>
              <a:rPr lang="es-MX" dirty="0" err="1" smtClean="0"/>
              <a:t>evaluate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a particular </a:t>
            </a:r>
            <a:r>
              <a:rPr lang="es-MX" dirty="0" err="1" smtClean="0"/>
              <a:t>solution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0" y="2938377"/>
            <a:ext cx="7964610" cy="2268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77" y="1326225"/>
            <a:ext cx="2697327" cy="19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STEP 3: </a:t>
            </a:r>
            <a:r>
              <a:rPr lang="es-MX" dirty="0" err="1" smtClean="0"/>
              <a:t>Selection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9" y="1408113"/>
            <a:ext cx="10202388" cy="5329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 smtClean="0"/>
              <a:t>Collect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filter</a:t>
            </a:r>
            <a:r>
              <a:rPr lang="es-MX" sz="2800" dirty="0" smtClean="0"/>
              <a:t> individual and </a:t>
            </a:r>
            <a:r>
              <a:rPr lang="es-MX" sz="2800" dirty="0" err="1" smtClean="0"/>
              <a:t>wake</a:t>
            </a:r>
            <a:r>
              <a:rPr lang="es-MX" sz="2800" dirty="0" smtClean="0"/>
              <a:t> up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next</a:t>
            </a:r>
            <a:r>
              <a:rPr lang="es-MX" sz="2800" dirty="0" smtClean="0"/>
              <a:t> </a:t>
            </a:r>
            <a:r>
              <a:rPr lang="es-MX" sz="2800" dirty="0" err="1" smtClean="0"/>
              <a:t>generation</a:t>
            </a:r>
            <a:r>
              <a:rPr lang="es-MX" sz="2800" dirty="0" smtClean="0"/>
              <a:t>, </a:t>
            </a:r>
            <a:r>
              <a:rPr lang="es-MX" sz="2800" dirty="0" err="1" smtClean="0"/>
              <a:t>chromosome</a:t>
            </a:r>
            <a:r>
              <a:rPr lang="es-MX" sz="2800" dirty="0" smtClean="0"/>
              <a:t> </a:t>
            </a:r>
            <a:r>
              <a:rPr lang="es-MX" sz="2800" dirty="0" err="1" smtClean="0"/>
              <a:t>using</a:t>
            </a:r>
            <a:r>
              <a:rPr lang="es-MX" sz="2800" dirty="0"/>
              <a:t> </a:t>
            </a:r>
            <a:r>
              <a:rPr lang="es-MX" sz="2800" dirty="0" err="1"/>
              <a:t>Roulette</a:t>
            </a:r>
            <a:r>
              <a:rPr lang="es-MX" sz="2800" dirty="0"/>
              <a:t> Wheel </a:t>
            </a:r>
            <a:r>
              <a:rPr lang="es-MX" sz="2800" dirty="0" err="1" smtClean="0"/>
              <a:t>Selection</a:t>
            </a:r>
            <a:r>
              <a:rPr lang="es-MX" sz="2800" dirty="0" smtClean="0"/>
              <a:t>(RWS)</a:t>
            </a:r>
          </a:p>
          <a:p>
            <a:endParaRPr lang="es-MX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172" y="1408113"/>
            <a:ext cx="2388828" cy="17083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2767084"/>
            <a:ext cx="9068112" cy="229069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555002" y="4876801"/>
            <a:ext cx="2314017" cy="1800224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rgbClr val="CC0099"/>
                </a:solidFill>
                <a:latin typeface="Calibri" panose="020F0502020204030204" pitchFamily="34" charset="0"/>
              </a:rPr>
              <a:t>GENERATION 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C3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C5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422410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STEP 4 Crossover</a:t>
            </a:r>
            <a:endParaRPr lang="es-MX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306389" y="1408113"/>
            <a:ext cx="9505268" cy="5329237"/>
          </a:xfrm>
        </p:spPr>
        <p:txBody>
          <a:bodyPr/>
          <a:lstStyle/>
          <a:p>
            <a:r>
              <a:rPr lang="es-MX" sz="2400" dirty="0" err="1" smtClean="0"/>
              <a:t>One</a:t>
            </a:r>
            <a:r>
              <a:rPr lang="es-MX" sz="2400" dirty="0" smtClean="0"/>
              <a:t> </a:t>
            </a:r>
            <a:r>
              <a:rPr lang="es-MX" sz="2400" dirty="0" err="1" smtClean="0"/>
              <a:t>point</a:t>
            </a:r>
            <a:r>
              <a:rPr lang="es-MX" sz="2400" dirty="0" smtClean="0"/>
              <a:t> crossover – </a:t>
            </a:r>
            <a:r>
              <a:rPr lang="es-MX" sz="2400" dirty="0" err="1" smtClean="0"/>
              <a:t>Ramdomly</a:t>
            </a:r>
            <a:r>
              <a:rPr lang="es-MX" sz="2400" dirty="0" smtClean="0"/>
              <a:t> </a:t>
            </a:r>
            <a:r>
              <a:rPr lang="es-MX" sz="2400" dirty="0" err="1" smtClean="0"/>
              <a:t>select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position </a:t>
            </a:r>
            <a:r>
              <a:rPr lang="es-MX" sz="2400" dirty="0" err="1" smtClean="0"/>
              <a:t>on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chromosomes</a:t>
            </a:r>
            <a:r>
              <a:rPr lang="es-MX" sz="2400" dirty="0" smtClean="0"/>
              <a:t> </a:t>
            </a:r>
            <a:r>
              <a:rPr lang="es-MX" sz="2400" dirty="0" err="1" smtClean="0"/>
              <a:t>about</a:t>
            </a:r>
            <a:r>
              <a:rPr lang="es-MX" sz="2400" dirty="0" smtClean="0"/>
              <a:t> </a:t>
            </a:r>
            <a:r>
              <a:rPr lang="es-MX" sz="2400" dirty="0" err="1" smtClean="0"/>
              <a:t>which</a:t>
            </a:r>
            <a:r>
              <a:rPr lang="es-MX" sz="2400" dirty="0" smtClean="0"/>
              <a:t> gene </a:t>
            </a:r>
            <a:r>
              <a:rPr lang="es-MX" sz="2400" dirty="0" err="1" smtClean="0"/>
              <a:t>would</a:t>
            </a:r>
            <a:r>
              <a:rPr lang="es-MX" sz="2400" dirty="0" smtClean="0"/>
              <a:t> be Exchange</a:t>
            </a:r>
          </a:p>
          <a:p>
            <a:endParaRPr lang="es-MX" sz="2400" dirty="0"/>
          </a:p>
          <a:p>
            <a:endParaRPr lang="es-MX" sz="2400" dirty="0" smtClean="0"/>
          </a:p>
          <a:p>
            <a:endParaRPr lang="es-MX" sz="2400" dirty="0"/>
          </a:p>
          <a:p>
            <a:endParaRPr lang="es-MX" sz="1400" dirty="0" smtClean="0"/>
          </a:p>
          <a:p>
            <a:r>
              <a:rPr lang="es-MX" sz="2400" dirty="0" err="1" smtClean="0"/>
              <a:t>Result</a:t>
            </a:r>
            <a:r>
              <a:rPr lang="es-MX" sz="2400" dirty="0" smtClean="0"/>
              <a:t> of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one</a:t>
            </a:r>
            <a:r>
              <a:rPr lang="es-MX" sz="2400" dirty="0" smtClean="0"/>
              <a:t> </a:t>
            </a:r>
            <a:r>
              <a:rPr lang="es-MX" sz="2400" dirty="0" err="1" smtClean="0"/>
              <a:t>point</a:t>
            </a:r>
            <a:r>
              <a:rPr lang="es-MX" sz="2400" dirty="0" smtClean="0"/>
              <a:t> crossover --- </a:t>
            </a:r>
            <a:r>
              <a:rPr lang="es-MX" sz="2400" dirty="0" err="1" smtClean="0"/>
              <a:t>produced</a:t>
            </a:r>
            <a:r>
              <a:rPr lang="es-MX" sz="2400" dirty="0" smtClean="0"/>
              <a:t> </a:t>
            </a:r>
            <a:r>
              <a:rPr lang="es-MX" sz="2400" dirty="0" err="1" smtClean="0"/>
              <a:t>offspring</a:t>
            </a:r>
            <a:endParaRPr lang="es-MX" sz="2400" dirty="0"/>
          </a:p>
          <a:p>
            <a:endParaRPr lang="es-MX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86" y="1408113"/>
            <a:ext cx="2715914" cy="19501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93" y="2172146"/>
            <a:ext cx="5002514" cy="21079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093" y="4643275"/>
            <a:ext cx="5002514" cy="20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2190182" y="2531608"/>
            <a:ext cx="1200830" cy="1538514"/>
          </a:xfrm>
          <a:prstGeom prst="downArrow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ight Arrow 4"/>
          <p:cNvSpPr/>
          <p:nvPr/>
        </p:nvSpPr>
        <p:spPr>
          <a:xfrm>
            <a:off x="2467430" y="1727199"/>
            <a:ext cx="2339922" cy="1045030"/>
          </a:xfrm>
          <a:prstGeom prst="rightArrow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Crossover…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1633589" y="1451429"/>
            <a:ext cx="2314017" cy="1800224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rgbClr val="CC0099"/>
                </a:solidFill>
                <a:latin typeface="Calibri" panose="020F0502020204030204" pitchFamily="34" charset="0"/>
              </a:rPr>
              <a:t>GENERATION 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C3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C5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8486" y="1546539"/>
            <a:ext cx="3323773" cy="175432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OS1 </a:t>
            </a:r>
            <a:r>
              <a:rPr lang="es-MX" dirty="0" err="1">
                <a:solidFill>
                  <a:schemeClr val="tx1"/>
                </a:solidFill>
              </a:rPr>
              <a:t>will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replace</a:t>
            </a:r>
            <a:r>
              <a:rPr lang="es-MX" dirty="0">
                <a:solidFill>
                  <a:schemeClr val="tx1"/>
                </a:solidFill>
              </a:rPr>
              <a:t> C3</a:t>
            </a:r>
          </a:p>
          <a:p>
            <a:r>
              <a:rPr lang="es-MX" dirty="0">
                <a:solidFill>
                  <a:schemeClr val="tx1"/>
                </a:solidFill>
              </a:rPr>
              <a:t>OS2 </a:t>
            </a:r>
            <a:r>
              <a:rPr lang="es-MX" dirty="0" err="1">
                <a:solidFill>
                  <a:schemeClr val="tx1"/>
                </a:solidFill>
              </a:rPr>
              <a:t>will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replace</a:t>
            </a:r>
            <a:r>
              <a:rPr lang="es-MX" dirty="0">
                <a:solidFill>
                  <a:schemeClr val="tx1"/>
                </a:solidFill>
              </a:rPr>
              <a:t> C5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C3 and C5 </a:t>
            </a:r>
            <a:r>
              <a:rPr lang="es-MX" dirty="0" err="1">
                <a:solidFill>
                  <a:schemeClr val="tx1"/>
                </a:solidFill>
              </a:rPr>
              <a:t>would</a:t>
            </a:r>
            <a:r>
              <a:rPr lang="es-MX" dirty="0">
                <a:solidFill>
                  <a:schemeClr val="tx1"/>
                </a:solidFill>
              </a:rPr>
              <a:t> be </a:t>
            </a:r>
            <a:r>
              <a:rPr lang="es-MX" dirty="0" err="1">
                <a:solidFill>
                  <a:schemeClr val="tx1"/>
                </a:solidFill>
              </a:rPr>
              <a:t>replaced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by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their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offspring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919" y="4122748"/>
            <a:ext cx="2723356" cy="1077218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C2 and C1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did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not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go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for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crossover so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they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remain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next</a:t>
            </a:r>
            <a:r>
              <a:rPr lang="es-MX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generation</a:t>
            </a:r>
            <a:endParaRPr lang="es-MX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s-MX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2619" y="4755019"/>
            <a:ext cx="2314017" cy="1800224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rgbClr val="CC0099"/>
                </a:solidFill>
                <a:latin typeface="Calibri" panose="020F0502020204030204" pitchFamily="34" charset="0"/>
              </a:rPr>
              <a:t>GENERATION 3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OS1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OS2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C2</a:t>
            </a:r>
          </a:p>
          <a:p>
            <a:pPr algn="ctr"/>
            <a:r>
              <a:rPr lang="es-MX" dirty="0" smtClean="0">
                <a:latin typeface="Calibri" panose="020F0502020204030204" pitchFamily="34" charset="0"/>
              </a:rPr>
              <a:t>C1</a:t>
            </a:r>
          </a:p>
        </p:txBody>
      </p:sp>
      <p:cxnSp>
        <p:nvCxnSpPr>
          <p:cNvPr id="13" name="Elbow Connector 12"/>
          <p:cNvCxnSpPr>
            <a:stCxn id="8" idx="2"/>
            <a:endCxn id="9" idx="1"/>
          </p:cNvCxnSpPr>
          <p:nvPr/>
        </p:nvCxnSpPr>
        <p:spPr>
          <a:xfrm rot="16200000" flipH="1">
            <a:off x="3904026" y="4086537"/>
            <a:ext cx="455165" cy="2682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flipH="1">
            <a:off x="6629628" y="3300865"/>
            <a:ext cx="745" cy="1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86" y="1408113"/>
            <a:ext cx="2715914" cy="195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Mutation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9" y="1408113"/>
            <a:ext cx="8416698" cy="5329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process</a:t>
            </a:r>
            <a:r>
              <a:rPr lang="es-MX" sz="2400" dirty="0" smtClean="0"/>
              <a:t> </a:t>
            </a:r>
            <a:r>
              <a:rPr lang="es-MX" sz="2400" dirty="0" err="1" smtClean="0"/>
              <a:t>by</a:t>
            </a:r>
            <a:r>
              <a:rPr lang="es-MX" sz="2400" dirty="0" smtClean="0"/>
              <a:t> </a:t>
            </a:r>
            <a:r>
              <a:rPr lang="es-MX" sz="2400" dirty="0" err="1" smtClean="0"/>
              <a:t>which</a:t>
            </a:r>
            <a:r>
              <a:rPr lang="es-MX" sz="2400" dirty="0" smtClean="0"/>
              <a:t> a </a:t>
            </a:r>
            <a:r>
              <a:rPr lang="es-MX" sz="2400" dirty="0" err="1" smtClean="0"/>
              <a:t>string</a:t>
            </a:r>
            <a:r>
              <a:rPr lang="es-MX" sz="2400" dirty="0" smtClean="0"/>
              <a:t>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deliberately</a:t>
            </a:r>
            <a:r>
              <a:rPr lang="es-MX" sz="2400" dirty="0" smtClean="0"/>
              <a:t> </a:t>
            </a:r>
            <a:r>
              <a:rPr lang="es-MX" sz="2400" dirty="0" err="1" smtClean="0"/>
              <a:t>changed</a:t>
            </a:r>
            <a:r>
              <a:rPr lang="es-MX" sz="2400" dirty="0" smtClean="0"/>
              <a:t> so as </a:t>
            </a:r>
            <a:r>
              <a:rPr lang="es-MX" sz="2400" dirty="0" err="1" smtClean="0"/>
              <a:t>mantain</a:t>
            </a:r>
            <a:r>
              <a:rPr lang="es-MX" sz="2400" dirty="0" smtClean="0"/>
              <a:t> </a:t>
            </a:r>
            <a:r>
              <a:rPr lang="es-MX" sz="2400" dirty="0" err="1" smtClean="0"/>
              <a:t>diversity</a:t>
            </a:r>
            <a:r>
              <a:rPr lang="es-MX" sz="2400" dirty="0" smtClean="0"/>
              <a:t> in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population</a:t>
            </a:r>
            <a:r>
              <a:rPr lang="es-MX" sz="2400" dirty="0" smtClean="0"/>
              <a:t> set</a:t>
            </a:r>
          </a:p>
          <a:p>
            <a:pPr marL="514350" lvl="1" indent="-457200">
              <a:buFont typeface="Arial" panose="020B0604020202020204" pitchFamily="34" charset="0"/>
              <a:buChar char="•"/>
            </a:pPr>
            <a:r>
              <a:rPr lang="es-MX" sz="2400" dirty="0" err="1" smtClean="0"/>
              <a:t>Mutation</a:t>
            </a:r>
            <a:r>
              <a:rPr lang="es-MX" sz="2400" dirty="0" smtClean="0"/>
              <a:t> </a:t>
            </a:r>
            <a:r>
              <a:rPr lang="es-MX" sz="2400" dirty="0" err="1" smtClean="0"/>
              <a:t>probability</a:t>
            </a:r>
            <a:r>
              <a:rPr lang="es-MX" sz="2400" dirty="0" smtClean="0"/>
              <a:t> – determines </a:t>
            </a:r>
            <a:r>
              <a:rPr lang="es-MX" sz="2400" dirty="0" err="1" smtClean="0"/>
              <a:t>how</a:t>
            </a:r>
            <a:r>
              <a:rPr lang="es-MX" sz="2400" dirty="0" smtClean="0"/>
              <a:t> </a:t>
            </a:r>
            <a:r>
              <a:rPr lang="es-MX" sz="2400" dirty="0" err="1" smtClean="0"/>
              <a:t>often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parts</a:t>
            </a:r>
            <a:r>
              <a:rPr lang="es-MX" sz="2400" dirty="0" smtClean="0"/>
              <a:t> of a </a:t>
            </a:r>
            <a:r>
              <a:rPr lang="es-MX" sz="2400" dirty="0" err="1" smtClean="0"/>
              <a:t>chromosome</a:t>
            </a:r>
            <a:r>
              <a:rPr lang="es-MX" sz="2400" dirty="0" smtClean="0"/>
              <a:t> </a:t>
            </a:r>
            <a:r>
              <a:rPr lang="es-MX" sz="2400" dirty="0" err="1" smtClean="0"/>
              <a:t>will</a:t>
            </a:r>
            <a:r>
              <a:rPr lang="es-MX" sz="2400" dirty="0" smtClean="0"/>
              <a:t> be </a:t>
            </a:r>
            <a:r>
              <a:rPr lang="es-MX" sz="2400" dirty="0" err="1" smtClean="0"/>
              <a:t>mutated</a:t>
            </a:r>
            <a:endParaRPr lang="es-MX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30" y="3891476"/>
            <a:ext cx="4971642" cy="1725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56" y="3891476"/>
            <a:ext cx="4971643" cy="172555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07314" y="4281714"/>
            <a:ext cx="696686" cy="1001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990" y="1408113"/>
            <a:ext cx="2895010" cy="20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Genetic</a:t>
            </a:r>
            <a:r>
              <a:rPr lang="es-MX" dirty="0" smtClean="0"/>
              <a:t> </a:t>
            </a:r>
            <a:r>
              <a:rPr lang="es-MX" dirty="0" err="1" smtClean="0"/>
              <a:t>Algorithms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genetic algorithm (or short GA) is </a:t>
            </a:r>
            <a:r>
              <a:rPr lang="en-US" dirty="0" smtClean="0"/>
              <a:t>a search </a:t>
            </a:r>
            <a:r>
              <a:rPr lang="en-US" dirty="0"/>
              <a:t>technique used in computing </a:t>
            </a:r>
            <a:r>
              <a:rPr lang="en-US" dirty="0" smtClean="0"/>
              <a:t>to find </a:t>
            </a:r>
            <a:r>
              <a:rPr lang="en-US" dirty="0"/>
              <a:t>true or approximate solutions </a:t>
            </a:r>
            <a:r>
              <a:rPr lang="en-US" dirty="0" smtClean="0"/>
              <a:t>to optimization </a:t>
            </a:r>
            <a:r>
              <a:rPr lang="en-US" dirty="0"/>
              <a:t>and search problems.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Genetic </a:t>
            </a:r>
            <a:r>
              <a:rPr lang="en-US" dirty="0"/>
              <a:t>algorithms are categorized </a:t>
            </a:r>
            <a:r>
              <a:rPr lang="en-US" dirty="0" smtClean="0"/>
              <a:t>as global </a:t>
            </a:r>
            <a:r>
              <a:rPr lang="en-US" dirty="0"/>
              <a:t>search heuristics.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Genetic </a:t>
            </a:r>
            <a:r>
              <a:rPr lang="en-US" dirty="0"/>
              <a:t>algorithms are a particular </a:t>
            </a:r>
            <a:r>
              <a:rPr lang="en-US" dirty="0" smtClean="0"/>
              <a:t>class of </a:t>
            </a:r>
            <a:r>
              <a:rPr lang="en-US" dirty="0"/>
              <a:t>evolutionary algorithms.</a:t>
            </a:r>
            <a:endParaRPr lang="es-MX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19487"/>
              </p:ext>
            </p:extLst>
          </p:nvPr>
        </p:nvGraphicFramePr>
        <p:xfrm>
          <a:off x="5345113" y="4569992"/>
          <a:ext cx="6184900" cy="216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Bitmap Image" r:id="rId3" imgW="8915400" imgH="3124080" progId="Paint.Picture">
                  <p:embed/>
                </p:oleObj>
              </mc:Choice>
              <mc:Fallback>
                <p:oleObj name="Bitmap Image" r:id="rId3" imgW="8915400" imgH="3124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5113" y="4569992"/>
                        <a:ext cx="6184900" cy="2167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History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the mechanics of </a:t>
            </a:r>
            <a:r>
              <a:rPr lang="en-US" dirty="0" smtClean="0"/>
              <a:t>biological evolution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Initially </a:t>
            </a:r>
            <a:r>
              <a:rPr lang="en-US" dirty="0"/>
              <a:t>developed by John </a:t>
            </a:r>
            <a:r>
              <a:rPr lang="en-US" dirty="0" smtClean="0"/>
              <a:t>Holland, University </a:t>
            </a:r>
            <a:r>
              <a:rPr lang="en-US" dirty="0"/>
              <a:t>of Michigan (1970’s)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algorithms are now used by </a:t>
            </a:r>
            <a:r>
              <a:rPr lang="en-US" dirty="0" smtClean="0"/>
              <a:t>a majority </a:t>
            </a:r>
            <a:r>
              <a:rPr lang="en-US" dirty="0"/>
              <a:t>of Fortune 500 companies </a:t>
            </a:r>
            <a:r>
              <a:rPr lang="en-US" dirty="0" smtClean="0"/>
              <a:t>to solve </a:t>
            </a:r>
            <a:r>
              <a:rPr lang="en-US" dirty="0"/>
              <a:t>difficult scheduling, data </a:t>
            </a:r>
            <a:r>
              <a:rPr lang="en-US" dirty="0" smtClean="0"/>
              <a:t>fitting, trend </a:t>
            </a:r>
            <a:r>
              <a:rPr lang="en-US" dirty="0"/>
              <a:t>spotting and budgeting </a:t>
            </a:r>
            <a:r>
              <a:rPr lang="en-US" dirty="0" smtClean="0"/>
              <a:t>problems, and </a:t>
            </a:r>
            <a:r>
              <a:rPr lang="en-US" dirty="0"/>
              <a:t>virtually any other type </a:t>
            </a:r>
            <a:r>
              <a:rPr lang="en-US" dirty="0" smtClean="0"/>
              <a:t>of combinatorial </a:t>
            </a:r>
            <a:r>
              <a:rPr lang="en-US" dirty="0"/>
              <a:t>optimization problem.</a:t>
            </a:r>
            <a:endParaRPr lang="es-MX" dirty="0"/>
          </a:p>
        </p:txBody>
      </p:sp>
      <p:pic>
        <p:nvPicPr>
          <p:cNvPr id="6" name="Picture 5" descr="Evolution Human The ·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2" y="3850479"/>
            <a:ext cx="6879773" cy="2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Biological</a:t>
            </a:r>
            <a:r>
              <a:rPr lang="es-MX" dirty="0" smtClean="0"/>
              <a:t> </a:t>
            </a:r>
            <a:r>
              <a:rPr lang="es-MX" dirty="0" err="1" smtClean="0"/>
              <a:t>evolution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Organisms produce a number of </a:t>
            </a:r>
            <a:r>
              <a:rPr lang="en-US" dirty="0" smtClean="0"/>
              <a:t>offspring similar </a:t>
            </a:r>
            <a:r>
              <a:rPr lang="en-US" dirty="0"/>
              <a:t>to themselves but can have </a:t>
            </a:r>
            <a:r>
              <a:rPr lang="en-US" dirty="0" smtClean="0"/>
              <a:t>variations due to </a:t>
            </a:r>
            <a:r>
              <a:rPr lang="en-US" i="1" dirty="0" smtClean="0"/>
              <a:t>mutations(random changes)</a:t>
            </a:r>
          </a:p>
          <a:p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offspring</a:t>
            </a:r>
            <a:r>
              <a:rPr lang="es-MX" dirty="0"/>
              <a:t> </a:t>
            </a:r>
            <a:r>
              <a:rPr lang="es-MX" dirty="0" err="1"/>
              <a:t>survive</a:t>
            </a:r>
            <a:r>
              <a:rPr lang="es-MX" dirty="0"/>
              <a:t>, </a:t>
            </a:r>
            <a:r>
              <a:rPr lang="es-MX" dirty="0" smtClean="0"/>
              <a:t>and produce </a:t>
            </a:r>
            <a:r>
              <a:rPr lang="es-MX" dirty="0" err="1"/>
              <a:t>next</a:t>
            </a:r>
            <a:r>
              <a:rPr lang="es-MX" dirty="0"/>
              <a:t> </a:t>
            </a:r>
            <a:r>
              <a:rPr lang="es-MX" dirty="0" err="1"/>
              <a:t>generations</a:t>
            </a:r>
            <a:r>
              <a:rPr lang="es-MX" dirty="0"/>
              <a:t>, </a:t>
            </a:r>
            <a:r>
              <a:rPr lang="es-MX" dirty="0" smtClean="0"/>
              <a:t>and </a:t>
            </a:r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/>
              <a:t>don’t</a:t>
            </a:r>
            <a:r>
              <a:rPr lang="es-MX" dirty="0" smtClean="0"/>
              <a:t>:</a:t>
            </a:r>
          </a:p>
          <a:p>
            <a:endParaRPr lang="es-MX" i="1" dirty="0"/>
          </a:p>
          <a:p>
            <a:endParaRPr lang="es-MX" i="1" dirty="0" smtClean="0"/>
          </a:p>
          <a:p>
            <a:r>
              <a:rPr lang="es-MX" i="1" dirty="0" err="1" smtClean="0"/>
              <a:t>Genetic</a:t>
            </a:r>
            <a:r>
              <a:rPr lang="es-MX" i="1" dirty="0" smtClean="0"/>
              <a:t> </a:t>
            </a:r>
            <a:r>
              <a:rPr lang="es-MX" i="1" dirty="0" err="1" smtClean="0"/>
              <a:t>algorithms</a:t>
            </a:r>
            <a:r>
              <a:rPr lang="es-MX" i="1" dirty="0" smtClean="0"/>
              <a:t> uses </a:t>
            </a:r>
            <a:r>
              <a:rPr lang="es-MX" i="1" dirty="0" err="1" smtClean="0"/>
              <a:t>this</a:t>
            </a:r>
            <a:r>
              <a:rPr lang="es-MX" i="1" dirty="0" smtClean="0"/>
              <a:t> </a:t>
            </a:r>
            <a:r>
              <a:rPr lang="es-MX" i="1" dirty="0" err="1" smtClean="0"/>
              <a:t>principle</a:t>
            </a:r>
            <a:r>
              <a:rPr lang="es-MX" i="1" dirty="0" smtClean="0"/>
              <a:t> to </a:t>
            </a:r>
            <a:r>
              <a:rPr lang="es-MX" i="1" dirty="0" err="1" smtClean="0"/>
              <a:t>find</a:t>
            </a:r>
            <a:r>
              <a:rPr lang="es-MX" i="1" dirty="0" smtClean="0"/>
              <a:t> </a:t>
            </a:r>
            <a:r>
              <a:rPr lang="es-MX" i="1" dirty="0" err="1" smtClean="0"/>
              <a:t>solutions</a:t>
            </a:r>
            <a:r>
              <a:rPr lang="es-MX" i="1" dirty="0" smtClean="0"/>
              <a:t>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93701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Applications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9" y="1408114"/>
            <a:ext cx="8590868" cy="45137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Problems </a:t>
            </a:r>
            <a:r>
              <a:rPr lang="en-US" sz="2400" dirty="0"/>
              <a:t>which appear to be </a:t>
            </a:r>
            <a:r>
              <a:rPr lang="en-US" sz="2400" dirty="0" smtClean="0"/>
              <a:t>particularly appropriate </a:t>
            </a:r>
            <a:r>
              <a:rPr lang="en-US" sz="2400" dirty="0"/>
              <a:t>for solution by </a:t>
            </a:r>
            <a:r>
              <a:rPr lang="en-US" sz="2400" dirty="0" smtClean="0"/>
              <a:t>genetic algorithms </a:t>
            </a:r>
            <a:r>
              <a:rPr lang="en-US" sz="2400" dirty="0"/>
              <a:t>include timetabling </a:t>
            </a:r>
            <a:r>
              <a:rPr lang="en-US" sz="2400" dirty="0" smtClean="0"/>
              <a:t>and scheduling </a:t>
            </a:r>
            <a:r>
              <a:rPr lang="en-US" sz="2400" dirty="0"/>
              <a:t>problems, and many </a:t>
            </a:r>
            <a:r>
              <a:rPr lang="en-US" sz="2400" dirty="0" smtClean="0"/>
              <a:t>scheduling software </a:t>
            </a:r>
            <a:r>
              <a:rPr lang="en-US" sz="2400" dirty="0"/>
              <a:t>packages are based on </a:t>
            </a:r>
            <a:r>
              <a:rPr lang="en-US" sz="2400" dirty="0" smtClean="0"/>
              <a:t>GAs.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Gas have </a:t>
            </a:r>
            <a:r>
              <a:rPr lang="en-US" sz="2400" dirty="0"/>
              <a:t>also been applied to </a:t>
            </a:r>
            <a:r>
              <a:rPr lang="en-US" sz="2400" dirty="0" smtClean="0"/>
              <a:t>engineering Genetic </a:t>
            </a:r>
            <a:r>
              <a:rPr lang="en-US" sz="2400" dirty="0"/>
              <a:t>algorithms are often applied as </a:t>
            </a:r>
            <a:r>
              <a:rPr lang="en-US" sz="2400" dirty="0" smtClean="0"/>
              <a:t>an approach </a:t>
            </a:r>
            <a:r>
              <a:rPr lang="en-US" sz="2400" dirty="0"/>
              <a:t>to solve global </a:t>
            </a:r>
            <a:r>
              <a:rPr lang="en-US" sz="2400" dirty="0" smtClean="0"/>
              <a:t>optimization problems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a general rule of thumb </a:t>
            </a:r>
            <a:r>
              <a:rPr lang="en-US" sz="2400" dirty="0" smtClean="0"/>
              <a:t>genetic algorithms </a:t>
            </a:r>
            <a:r>
              <a:rPr lang="en-US" sz="2400" dirty="0"/>
              <a:t>might be useful in </a:t>
            </a:r>
            <a:r>
              <a:rPr lang="en-US" sz="2400" dirty="0" smtClean="0"/>
              <a:t>problem domains </a:t>
            </a:r>
            <a:r>
              <a:rPr lang="en-US" sz="2400" dirty="0"/>
              <a:t>that have a complex </a:t>
            </a:r>
            <a:r>
              <a:rPr lang="en-US" sz="2400" dirty="0" smtClean="0"/>
              <a:t>fitness landscape </a:t>
            </a:r>
            <a:r>
              <a:rPr lang="en-US" sz="2400" dirty="0"/>
              <a:t>as recombination is designed </a:t>
            </a:r>
            <a:r>
              <a:rPr lang="en-US" sz="2400" dirty="0" smtClean="0"/>
              <a:t>to move </a:t>
            </a:r>
            <a:r>
              <a:rPr lang="en-US" sz="2400" dirty="0"/>
              <a:t>the population away from local </a:t>
            </a:r>
            <a:r>
              <a:rPr lang="en-US" sz="2400" dirty="0" smtClean="0"/>
              <a:t>optima that </a:t>
            </a:r>
            <a:r>
              <a:rPr lang="en-US" sz="2400" dirty="0"/>
              <a:t>a traditional hill climbing algorithm </a:t>
            </a:r>
            <a:r>
              <a:rPr lang="en-US" sz="2400" dirty="0" smtClean="0"/>
              <a:t>might get </a:t>
            </a:r>
            <a:r>
              <a:rPr lang="en-US" sz="2400" dirty="0"/>
              <a:t>stuck in.</a:t>
            </a:r>
            <a:endParaRPr lang="es-MX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5" r="19081"/>
          <a:stretch/>
        </p:blipFill>
        <p:spPr>
          <a:xfrm>
            <a:off x="9943968" y="1320286"/>
            <a:ext cx="1953457" cy="268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94" y="2741945"/>
            <a:ext cx="1750748" cy="1477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594" y="1611086"/>
            <a:ext cx="885372" cy="885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93" y="4294228"/>
            <a:ext cx="2586378" cy="13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6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Advantages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1306514"/>
            <a:ext cx="11464698" cy="43830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It can find fit solutions in a very less time. (fit solutions are solutions which are good according to the defined heuristic)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random mutation guarantees to some extent that we see a wide range of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Coding </a:t>
            </a:r>
            <a:r>
              <a:rPr lang="en-US" dirty="0"/>
              <a:t>them is really easy compared to other algorithms which does the same job.</a:t>
            </a:r>
            <a:endParaRPr lang="es-MX" dirty="0"/>
          </a:p>
        </p:txBody>
      </p:sp>
      <p:pic>
        <p:nvPicPr>
          <p:cNvPr id="7" name="Picture 6" descr="Másteres a la carta: ¡Diseña tu propio &quot;minimáste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2" y="4354138"/>
            <a:ext cx="2256651" cy="20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Disadvantages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guarantee of finding global maxima.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taken for convergence. You usually need a decent sized population and a lot of generations before you see good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a black art. </a:t>
            </a:r>
            <a:r>
              <a:rPr lang="en-US" dirty="0"/>
              <a:t>Fine tuning all the parameters for the GA, like mutation rate, elitism percentage, crossover parameters, fitness </a:t>
            </a:r>
            <a:r>
              <a:rPr lang="en-US" dirty="0" err="1"/>
              <a:t>normalisation</a:t>
            </a:r>
            <a:r>
              <a:rPr lang="en-US" dirty="0"/>
              <a:t>/selection parameters, </a:t>
            </a:r>
            <a:r>
              <a:rPr lang="en-US" dirty="0" err="1"/>
              <a:t>etc</a:t>
            </a:r>
            <a:r>
              <a:rPr lang="en-US" dirty="0"/>
              <a:t>, is often just trial and error.</a:t>
            </a:r>
          </a:p>
        </p:txBody>
      </p:sp>
      <p:pic>
        <p:nvPicPr>
          <p:cNvPr id="6" name="Content Placeholder 3" descr="Aprende con nosotros... laclasedelaur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346" y="4945516"/>
            <a:ext cx="1791834" cy="179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7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79" y="111428"/>
            <a:ext cx="10020300" cy="1143000"/>
          </a:xfrm>
        </p:spPr>
        <p:txBody>
          <a:bodyPr/>
          <a:lstStyle/>
          <a:p>
            <a:r>
              <a:rPr lang="es-MX" dirty="0" smtClean="0"/>
              <a:t>Basic </a:t>
            </a:r>
            <a:r>
              <a:rPr lang="es-MX" dirty="0" err="1" smtClean="0"/>
              <a:t>Structure</a:t>
            </a:r>
            <a:r>
              <a:rPr lang="es-MX" dirty="0" smtClean="0"/>
              <a:t> of </a:t>
            </a:r>
            <a:r>
              <a:rPr lang="es-MX" dirty="0" err="1" smtClean="0"/>
              <a:t>Genetic</a:t>
            </a:r>
            <a:r>
              <a:rPr lang="es-MX" dirty="0" smtClean="0"/>
              <a:t> </a:t>
            </a:r>
            <a:r>
              <a:rPr lang="es-MX" dirty="0" err="1" smtClean="0"/>
              <a:t>Algorithm</a:t>
            </a:r>
            <a:endParaRPr lang="es-MX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67544" y="1538514"/>
            <a:ext cx="6197600" cy="4559085"/>
            <a:chOff x="1567544" y="1538514"/>
            <a:chExt cx="6197600" cy="4559085"/>
          </a:xfrm>
        </p:grpSpPr>
        <p:sp>
          <p:nvSpPr>
            <p:cNvPr id="5" name="Rounded Rectangle 4"/>
            <p:cNvSpPr/>
            <p:nvPr/>
          </p:nvSpPr>
          <p:spPr>
            <a:xfrm>
              <a:off x="1567544" y="1538514"/>
              <a:ext cx="2989942" cy="5370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>
                  <a:latin typeface="Calibri" panose="020F0502020204030204" pitchFamily="34" charset="0"/>
                </a:rPr>
                <a:t>POPULATION INITIALIZATION</a:t>
              </a:r>
              <a:endParaRPr lang="es-MX" b="1" dirty="0">
                <a:latin typeface="Calibri" panose="020F050202020403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67544" y="2444526"/>
              <a:ext cx="2989942" cy="537029"/>
            </a:xfrm>
            <a:prstGeom prst="round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>
                  <a:latin typeface="Calibri" panose="020F0502020204030204" pitchFamily="34" charset="0"/>
                </a:rPr>
                <a:t>FITNESS ASSIGNMENT</a:t>
              </a:r>
              <a:endParaRPr lang="es-MX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61888" y="5560570"/>
              <a:ext cx="2989942" cy="5370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>
                  <a:latin typeface="Calibri" panose="020F0502020204030204" pitchFamily="34" charset="0"/>
                </a:rPr>
                <a:t>TERMNATE &amp; RETURN BEST</a:t>
              </a:r>
              <a:endParaRPr lang="es-MX" b="1" dirty="0">
                <a:latin typeface="Calibri" panose="020F050202020403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61888" y="4793578"/>
              <a:ext cx="2989942" cy="53702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 smtClean="0">
                  <a:latin typeface="Calibri" panose="020F0502020204030204" pitchFamily="34" charset="0"/>
                </a:rPr>
                <a:t>SURVIVOR SELECCION</a:t>
              </a:r>
              <a:endParaRPr lang="es-MX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75202" y="2719169"/>
              <a:ext cx="2662828" cy="2307771"/>
              <a:chOff x="1756229" y="3352800"/>
              <a:chExt cx="3454400" cy="2307771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73944" y="3540352"/>
                <a:ext cx="2989942" cy="537029"/>
              </a:xfrm>
              <a:prstGeom prst="roundRect">
                <a:avLst/>
              </a:prstGeom>
              <a:solidFill>
                <a:srgbClr val="713D0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latin typeface="Calibri" panose="020F0502020204030204" pitchFamily="34" charset="0"/>
                  </a:rPr>
                  <a:t>SELECTION</a:t>
                </a:r>
                <a:endParaRPr lang="es-MX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973944" y="4208013"/>
                <a:ext cx="2989942" cy="537029"/>
              </a:xfrm>
              <a:prstGeom prst="round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latin typeface="Calibri" panose="020F0502020204030204" pitchFamily="34" charset="0"/>
                  </a:rPr>
                  <a:t>CROSSOVER</a:t>
                </a:r>
                <a:endParaRPr lang="es-MX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73944" y="4919209"/>
                <a:ext cx="2989942" cy="53702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latin typeface="Calibri" panose="020F0502020204030204" pitchFamily="34" charset="0"/>
                  </a:rPr>
                  <a:t>MUTATION</a:t>
                </a:r>
                <a:endParaRPr lang="es-MX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6229" y="3352800"/>
                <a:ext cx="3454400" cy="2307771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775202" y="2384206"/>
              <a:ext cx="2989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rgbClr val="FF0000"/>
                  </a:solidFill>
                </a:rPr>
                <a:t>GA OPERATORS</a:t>
              </a:r>
              <a:endParaRPr lang="es-MX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5" idx="2"/>
              <a:endCxn id="6" idx="0"/>
            </p:cNvCxnSpPr>
            <p:nvPr/>
          </p:nvCxnSpPr>
          <p:spPr>
            <a:xfrm>
              <a:off x="3062515" y="2075543"/>
              <a:ext cx="0" cy="36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2"/>
              <a:endCxn id="7" idx="1"/>
            </p:cNvCxnSpPr>
            <p:nvPr/>
          </p:nvCxnSpPr>
          <p:spPr>
            <a:xfrm rot="16200000" flipH="1">
              <a:off x="3905931" y="2138138"/>
              <a:ext cx="193681" cy="188051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>
              <a:off x="6095428" y="3443750"/>
              <a:ext cx="0" cy="13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>
              <a:off x="6095428" y="4111411"/>
              <a:ext cx="0" cy="174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9" idx="2"/>
              <a:endCxn id="11" idx="3"/>
            </p:cNvCxnSpPr>
            <p:nvPr/>
          </p:nvCxnSpPr>
          <p:spPr>
            <a:xfrm rot="5400000">
              <a:off x="5253886" y="4220551"/>
              <a:ext cx="239486" cy="14435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2"/>
              <a:endCxn id="10" idx="0"/>
            </p:cNvCxnSpPr>
            <p:nvPr/>
          </p:nvCxnSpPr>
          <p:spPr>
            <a:xfrm>
              <a:off x="3156859" y="5330607"/>
              <a:ext cx="0" cy="2299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1"/>
              <a:endCxn id="6" idx="1"/>
            </p:cNvCxnSpPr>
            <p:nvPr/>
          </p:nvCxnSpPr>
          <p:spPr>
            <a:xfrm rot="10800000">
              <a:off x="1567544" y="2713041"/>
              <a:ext cx="94344" cy="2349052"/>
            </a:xfrm>
            <a:prstGeom prst="bentConnector3">
              <a:avLst>
                <a:gd name="adj1" fmla="val 34230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0" y="3284791"/>
            <a:ext cx="1284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>
                <a:solidFill>
                  <a:srgbClr val="FF0000"/>
                </a:solidFill>
              </a:rPr>
              <a:t>Loop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err="1" smtClean="0">
                <a:solidFill>
                  <a:srgbClr val="FF0000"/>
                </a:solidFill>
              </a:rPr>
              <a:t>until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err="1" smtClean="0">
                <a:solidFill>
                  <a:srgbClr val="FF0000"/>
                </a:solidFill>
              </a:rPr>
              <a:t>termination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err="1" smtClean="0">
                <a:solidFill>
                  <a:srgbClr val="FF0000"/>
                </a:solidFill>
              </a:rPr>
              <a:t>criteria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err="1" smtClean="0">
                <a:solidFill>
                  <a:srgbClr val="FF0000"/>
                </a:solidFill>
              </a:rPr>
              <a:t>is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err="1" smtClean="0">
                <a:solidFill>
                  <a:srgbClr val="FF0000"/>
                </a:solidFill>
              </a:rPr>
              <a:t>reached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88516" y="1458761"/>
            <a:ext cx="3909759" cy="51961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Each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iteration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cycle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produces a new “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generation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of </a:t>
            </a:r>
            <a:r>
              <a:rPr lang="es-MX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chromosomes</a:t>
            </a:r>
            <a:endParaRPr lang="es-MX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entire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set of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generations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called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es-MX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Typical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GA run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from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50 to 500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or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more </a:t>
            </a:r>
            <a:r>
              <a:rPr lang="es-MX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generations</a:t>
            </a:r>
            <a:endParaRPr lang="es-MX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At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end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of a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runn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often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there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at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least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one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highly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fot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chromosome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in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MX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MX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population</a:t>
            </a:r>
            <a:endParaRPr lang="es-MX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endParaRPr lang="es-MX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1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Terminology</a:t>
            </a:r>
            <a:r>
              <a:rPr lang="es-MX" dirty="0" smtClean="0"/>
              <a:t> of GA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314" y="1408113"/>
            <a:ext cx="5979885" cy="5329237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Population</a:t>
            </a:r>
            <a:r>
              <a:rPr lang="es-MX" sz="2000" dirty="0" smtClean="0"/>
              <a:t>- </a:t>
            </a:r>
            <a:r>
              <a:rPr lang="es-MX" sz="2000" dirty="0" err="1" smtClean="0"/>
              <a:t>subset</a:t>
            </a:r>
            <a:r>
              <a:rPr lang="es-MX" sz="2000" dirty="0" smtClean="0"/>
              <a:t>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posible </a:t>
            </a:r>
            <a:r>
              <a:rPr lang="es-MX" sz="2000" dirty="0" err="1" smtClean="0"/>
              <a:t>solutions</a:t>
            </a:r>
            <a:r>
              <a:rPr lang="es-MX" sz="2000" dirty="0" smtClean="0"/>
              <a:t> to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given</a:t>
            </a:r>
            <a:r>
              <a:rPr lang="es-MX" sz="2000" dirty="0" smtClean="0"/>
              <a:t> </a:t>
            </a:r>
            <a:r>
              <a:rPr lang="es-MX" sz="2000" dirty="0" err="1" smtClean="0"/>
              <a:t>problem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Chromosomes</a:t>
            </a:r>
            <a:r>
              <a:rPr lang="es-MX" sz="2000" dirty="0" smtClean="0"/>
              <a:t> –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such</a:t>
            </a:r>
            <a:r>
              <a:rPr lang="es-MX" sz="2000" dirty="0" smtClean="0"/>
              <a:t> </a:t>
            </a:r>
            <a:r>
              <a:rPr lang="es-MX" sz="2000" dirty="0" err="1" smtClean="0"/>
              <a:t>solution</a:t>
            </a:r>
            <a:r>
              <a:rPr lang="es-MX" sz="2000" dirty="0" smtClean="0"/>
              <a:t> to </a:t>
            </a:r>
            <a:r>
              <a:rPr lang="es-MX" sz="2000" dirty="0" err="1" smtClean="0"/>
              <a:t>given</a:t>
            </a:r>
            <a:r>
              <a:rPr lang="es-MX" sz="2000" dirty="0" smtClean="0"/>
              <a:t> </a:t>
            </a:r>
            <a:r>
              <a:rPr lang="es-MX" sz="2000" dirty="0" err="1" smtClean="0"/>
              <a:t>problem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smtClean="0"/>
              <a:t>Gene</a:t>
            </a:r>
            <a:r>
              <a:rPr lang="es-MX" sz="2000" dirty="0" smtClean="0"/>
              <a:t> –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element</a:t>
            </a:r>
            <a:r>
              <a:rPr lang="es-MX" sz="2000" dirty="0" smtClean="0"/>
              <a:t> position of a </a:t>
            </a:r>
            <a:r>
              <a:rPr lang="es-MX" sz="2000" dirty="0" err="1" smtClean="0"/>
              <a:t>chromosome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Allele</a:t>
            </a:r>
            <a:r>
              <a:rPr lang="es-MX" sz="2000" dirty="0" smtClean="0"/>
              <a:t> – </a:t>
            </a:r>
            <a:r>
              <a:rPr lang="es-MX" sz="2000" dirty="0" err="1" smtClean="0"/>
              <a:t>vaue</a:t>
            </a:r>
            <a:r>
              <a:rPr lang="es-MX" sz="2000" dirty="0" smtClean="0"/>
              <a:t> a gene </a:t>
            </a:r>
            <a:r>
              <a:rPr lang="es-MX" sz="2000" dirty="0" err="1" smtClean="0"/>
              <a:t>takes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a particular </a:t>
            </a:r>
            <a:r>
              <a:rPr lang="es-MX" sz="2000" dirty="0" err="1" smtClean="0"/>
              <a:t>chromosome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Genotype</a:t>
            </a:r>
            <a:r>
              <a:rPr lang="es-MX" sz="2000" dirty="0" smtClean="0"/>
              <a:t> – </a:t>
            </a:r>
            <a:r>
              <a:rPr lang="es-MX" sz="2000" dirty="0" err="1" smtClean="0"/>
              <a:t>population</a:t>
            </a:r>
            <a:r>
              <a:rPr lang="es-MX" sz="2000" dirty="0" smtClean="0"/>
              <a:t> in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computation</a:t>
            </a:r>
            <a:r>
              <a:rPr lang="es-MX" sz="2000" dirty="0" smtClean="0"/>
              <a:t> </a:t>
            </a:r>
            <a:r>
              <a:rPr lang="es-MX" sz="2000" dirty="0" err="1" smtClean="0"/>
              <a:t>space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Phenotype</a:t>
            </a:r>
            <a:r>
              <a:rPr lang="es-MX" sz="2000" b="1" dirty="0"/>
              <a:t> </a:t>
            </a:r>
            <a:r>
              <a:rPr lang="es-MX" sz="2000" dirty="0" smtClean="0"/>
              <a:t>– </a:t>
            </a:r>
            <a:r>
              <a:rPr lang="es-MX" sz="2000" dirty="0" err="1" smtClean="0"/>
              <a:t>population</a:t>
            </a:r>
            <a:r>
              <a:rPr lang="es-MX" sz="2000" dirty="0" smtClean="0"/>
              <a:t> in </a:t>
            </a:r>
            <a:r>
              <a:rPr lang="es-MX" sz="2000" dirty="0" err="1" smtClean="0"/>
              <a:t>the</a:t>
            </a:r>
            <a:r>
              <a:rPr lang="es-MX" sz="2000" dirty="0" smtClean="0"/>
              <a:t> actual real </a:t>
            </a:r>
            <a:r>
              <a:rPr lang="es-MX" sz="2000" dirty="0" err="1" smtClean="0"/>
              <a:t>world</a:t>
            </a:r>
            <a:r>
              <a:rPr lang="es-MX" sz="2000" dirty="0" smtClean="0"/>
              <a:t> </a:t>
            </a:r>
            <a:r>
              <a:rPr lang="es-MX" sz="2000" dirty="0" err="1" smtClean="0"/>
              <a:t>solution</a:t>
            </a:r>
            <a:r>
              <a:rPr lang="es-MX" sz="2000" dirty="0" smtClean="0"/>
              <a:t> </a:t>
            </a:r>
            <a:r>
              <a:rPr lang="es-MX" sz="2000" dirty="0" err="1" smtClean="0"/>
              <a:t>space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Decoding</a:t>
            </a:r>
            <a:r>
              <a:rPr lang="es-MX" sz="2000" dirty="0" smtClean="0"/>
              <a:t> – </a:t>
            </a:r>
            <a:r>
              <a:rPr lang="es-MX" sz="2000" dirty="0" err="1" smtClean="0"/>
              <a:t>transforming</a:t>
            </a:r>
            <a:r>
              <a:rPr lang="es-MX" sz="2000" dirty="0" smtClean="0"/>
              <a:t> a </a:t>
            </a:r>
            <a:r>
              <a:rPr lang="es-MX" sz="2000" dirty="0" err="1" smtClean="0"/>
              <a:t>solution</a:t>
            </a:r>
            <a:r>
              <a:rPr lang="es-MX" sz="2000" dirty="0" smtClean="0"/>
              <a:t> </a:t>
            </a:r>
            <a:r>
              <a:rPr lang="es-MX" sz="2000" dirty="0" err="1" smtClean="0"/>
              <a:t>from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genotype</a:t>
            </a:r>
            <a:r>
              <a:rPr lang="es-MX" sz="2000" dirty="0" smtClean="0"/>
              <a:t> to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phenotype</a:t>
            </a:r>
            <a:r>
              <a:rPr lang="es-MX" sz="2000" dirty="0" smtClean="0"/>
              <a:t> </a:t>
            </a:r>
            <a:r>
              <a:rPr lang="es-MX" sz="2000" dirty="0" err="1" smtClean="0"/>
              <a:t>space</a:t>
            </a:r>
            <a:endParaRPr lang="es-MX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s-MX" sz="2000" b="1" dirty="0" err="1" smtClean="0"/>
              <a:t>Encoding</a:t>
            </a:r>
            <a:r>
              <a:rPr lang="es-MX" sz="2000" dirty="0" smtClean="0"/>
              <a:t> – </a:t>
            </a:r>
            <a:r>
              <a:rPr lang="es-MX" sz="2000" dirty="0" err="1" smtClean="0"/>
              <a:t>Transforming</a:t>
            </a:r>
            <a:r>
              <a:rPr lang="es-MX" sz="2000" dirty="0" smtClean="0"/>
              <a:t> </a:t>
            </a:r>
            <a:r>
              <a:rPr lang="es-MX" sz="2000" dirty="0" err="1" smtClean="0"/>
              <a:t>form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phenotype</a:t>
            </a:r>
            <a:r>
              <a:rPr lang="es-MX" sz="2000" dirty="0" smtClean="0"/>
              <a:t> to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genotype</a:t>
            </a:r>
            <a:r>
              <a:rPr lang="es-MX" sz="2000" dirty="0" smtClean="0"/>
              <a:t> </a:t>
            </a:r>
            <a:r>
              <a:rPr lang="es-MX" sz="2000" dirty="0" err="1" smtClean="0"/>
              <a:t>space</a:t>
            </a:r>
            <a:endParaRPr lang="es-MX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54" y="1408113"/>
            <a:ext cx="3540144" cy="2190305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001485" y="4616773"/>
            <a:ext cx="4310743" cy="2168335"/>
          </a:xfrm>
          <a:custGeom>
            <a:avLst/>
            <a:gdLst>
              <a:gd name="connsiteX0" fmla="*/ 232611 w 5291664"/>
              <a:gd name="connsiteY0" fmla="*/ 638437 h 2909603"/>
              <a:gd name="connsiteX1" fmla="*/ 1480840 w 5291664"/>
              <a:gd name="connsiteY1" fmla="*/ 14323 h 2909603"/>
              <a:gd name="connsiteX2" fmla="*/ 2787125 w 5291664"/>
              <a:gd name="connsiteY2" fmla="*/ 203008 h 2909603"/>
              <a:gd name="connsiteX3" fmla="*/ 4412725 w 5291664"/>
              <a:gd name="connsiteY3" fmla="*/ 232037 h 2909603"/>
              <a:gd name="connsiteX4" fmla="*/ 5152954 w 5291664"/>
              <a:gd name="connsiteY4" fmla="*/ 144951 h 2909603"/>
              <a:gd name="connsiteX5" fmla="*/ 5254554 w 5291664"/>
              <a:gd name="connsiteY5" fmla="*/ 1248037 h 2909603"/>
              <a:gd name="connsiteX6" fmla="*/ 4717525 w 5291664"/>
              <a:gd name="connsiteY6" fmla="*/ 1828608 h 2909603"/>
              <a:gd name="connsiteX7" fmla="*/ 5152954 w 5291664"/>
              <a:gd name="connsiteY7" fmla="*/ 2452723 h 2909603"/>
              <a:gd name="connsiteX8" fmla="*/ 4833640 w 5291664"/>
              <a:gd name="connsiteY8" fmla="*/ 2888151 h 2909603"/>
              <a:gd name="connsiteX9" fmla="*/ 3687011 w 5291664"/>
              <a:gd name="connsiteY9" fmla="*/ 2801065 h 2909603"/>
              <a:gd name="connsiteX10" fmla="*/ 2990325 w 5291664"/>
              <a:gd name="connsiteY10" fmla="*/ 2438208 h 2909603"/>
              <a:gd name="connsiteX11" fmla="*/ 2192040 w 5291664"/>
              <a:gd name="connsiteY11" fmla="*/ 2510780 h 2909603"/>
              <a:gd name="connsiteX12" fmla="*/ 1872725 w 5291664"/>
              <a:gd name="connsiteY12" fmla="*/ 2786551 h 2909603"/>
              <a:gd name="connsiteX13" fmla="*/ 1103468 w 5291664"/>
              <a:gd name="connsiteY13" fmla="*/ 2351123 h 2909603"/>
              <a:gd name="connsiteX14" fmla="*/ 392268 w 5291664"/>
              <a:gd name="connsiteY14" fmla="*/ 2525294 h 2909603"/>
              <a:gd name="connsiteX15" fmla="*/ 232611 w 5291664"/>
              <a:gd name="connsiteY15" fmla="*/ 2713980 h 2909603"/>
              <a:gd name="connsiteX16" fmla="*/ 382 w 5291664"/>
              <a:gd name="connsiteY16" fmla="*/ 1785065 h 2909603"/>
              <a:gd name="connsiteX17" fmla="*/ 290668 w 5291664"/>
              <a:gd name="connsiteY17" fmla="*/ 1088380 h 2909603"/>
              <a:gd name="connsiteX18" fmla="*/ 232611 w 5291664"/>
              <a:gd name="connsiteY18" fmla="*/ 638437 h 290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91664" h="2909603">
                <a:moveTo>
                  <a:pt x="232611" y="638437"/>
                </a:moveTo>
                <a:cubicBezTo>
                  <a:pt x="430973" y="459428"/>
                  <a:pt x="1055088" y="86894"/>
                  <a:pt x="1480840" y="14323"/>
                </a:cubicBezTo>
                <a:cubicBezTo>
                  <a:pt x="1906592" y="-58248"/>
                  <a:pt x="2298478" y="166722"/>
                  <a:pt x="2787125" y="203008"/>
                </a:cubicBezTo>
                <a:cubicBezTo>
                  <a:pt x="3275772" y="239294"/>
                  <a:pt x="4018420" y="241713"/>
                  <a:pt x="4412725" y="232037"/>
                </a:cubicBezTo>
                <a:cubicBezTo>
                  <a:pt x="4807030" y="222361"/>
                  <a:pt x="5012649" y="-24382"/>
                  <a:pt x="5152954" y="144951"/>
                </a:cubicBezTo>
                <a:cubicBezTo>
                  <a:pt x="5293259" y="314284"/>
                  <a:pt x="5327125" y="967428"/>
                  <a:pt x="5254554" y="1248037"/>
                </a:cubicBezTo>
                <a:cubicBezTo>
                  <a:pt x="5181983" y="1528646"/>
                  <a:pt x="4734458" y="1627827"/>
                  <a:pt x="4717525" y="1828608"/>
                </a:cubicBezTo>
                <a:cubicBezTo>
                  <a:pt x="4700592" y="2029389"/>
                  <a:pt x="5133602" y="2276133"/>
                  <a:pt x="5152954" y="2452723"/>
                </a:cubicBezTo>
                <a:cubicBezTo>
                  <a:pt x="5172307" y="2629314"/>
                  <a:pt x="5077964" y="2830094"/>
                  <a:pt x="4833640" y="2888151"/>
                </a:cubicBezTo>
                <a:cubicBezTo>
                  <a:pt x="4589316" y="2946208"/>
                  <a:pt x="3994230" y="2876055"/>
                  <a:pt x="3687011" y="2801065"/>
                </a:cubicBezTo>
                <a:cubicBezTo>
                  <a:pt x="3379792" y="2726075"/>
                  <a:pt x="3239487" y="2486589"/>
                  <a:pt x="2990325" y="2438208"/>
                </a:cubicBezTo>
                <a:cubicBezTo>
                  <a:pt x="2741163" y="2389827"/>
                  <a:pt x="2378307" y="2452723"/>
                  <a:pt x="2192040" y="2510780"/>
                </a:cubicBezTo>
                <a:cubicBezTo>
                  <a:pt x="2005773" y="2568837"/>
                  <a:pt x="2054154" y="2813160"/>
                  <a:pt x="1872725" y="2786551"/>
                </a:cubicBezTo>
                <a:cubicBezTo>
                  <a:pt x="1691296" y="2759942"/>
                  <a:pt x="1350211" y="2394666"/>
                  <a:pt x="1103468" y="2351123"/>
                </a:cubicBezTo>
                <a:cubicBezTo>
                  <a:pt x="856725" y="2307580"/>
                  <a:pt x="537411" y="2464818"/>
                  <a:pt x="392268" y="2525294"/>
                </a:cubicBezTo>
                <a:cubicBezTo>
                  <a:pt x="247125" y="2585770"/>
                  <a:pt x="297925" y="2837352"/>
                  <a:pt x="232611" y="2713980"/>
                </a:cubicBezTo>
                <a:cubicBezTo>
                  <a:pt x="167297" y="2590609"/>
                  <a:pt x="-9294" y="2055998"/>
                  <a:pt x="382" y="1785065"/>
                </a:cubicBezTo>
                <a:cubicBezTo>
                  <a:pt x="10058" y="1514132"/>
                  <a:pt x="247125" y="1279485"/>
                  <a:pt x="290668" y="1088380"/>
                </a:cubicBezTo>
                <a:cubicBezTo>
                  <a:pt x="334211" y="897275"/>
                  <a:pt x="34249" y="817446"/>
                  <a:pt x="232611" y="638437"/>
                </a:cubicBezTo>
                <a:close/>
              </a:path>
            </a:pathLst>
          </a:custGeom>
          <a:noFill/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rgbClr val="009900"/>
                </a:solidFill>
                <a:latin typeface="Calibri" panose="020F0502020204030204" pitchFamily="34" charset="0"/>
              </a:rPr>
              <a:t>PHENOTYPE SPACE</a:t>
            </a:r>
            <a:endParaRPr lang="es-MX" b="1" dirty="0">
              <a:solidFill>
                <a:srgbClr val="0099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774270" y="4020232"/>
            <a:ext cx="377372" cy="75496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Left Brace 20"/>
          <p:cNvSpPr/>
          <p:nvPr/>
        </p:nvSpPr>
        <p:spPr>
          <a:xfrm>
            <a:off x="812799" y="1408113"/>
            <a:ext cx="377372" cy="2583316"/>
          </a:xfrm>
          <a:prstGeom prst="leftBrace">
            <a:avLst>
              <a:gd name="adj1" fmla="val 4159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72571" y="2216918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rgbClr val="00B0F0"/>
                </a:solidFill>
              </a:rPr>
              <a:t>GENOTYPE SPACE</a:t>
            </a:r>
            <a:endParaRPr lang="es-MX" sz="1400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8858" y="1379310"/>
            <a:ext cx="4078513" cy="26121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80572" y="4223762"/>
            <a:ext cx="125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r>
              <a:rPr lang="es-MX" dirty="0">
                <a:solidFill>
                  <a:srgbClr val="002060"/>
                </a:solidFill>
              </a:rPr>
              <a:t>DECODING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56538" y="4253015"/>
            <a:ext cx="125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r>
              <a:rPr lang="es-MX" dirty="0" smtClean="0">
                <a:solidFill>
                  <a:srgbClr val="713D04"/>
                </a:solidFill>
              </a:rPr>
              <a:t>ENCODING</a:t>
            </a:r>
            <a:endParaRPr lang="es-MX" dirty="0">
              <a:solidFill>
                <a:srgbClr val="713D04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flipV="1">
            <a:off x="3871788" y="4020232"/>
            <a:ext cx="377372" cy="75496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995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3875</TotalTime>
  <Words>772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Default Design</vt:lpstr>
      <vt:lpstr>Paintbrush Picture</vt:lpstr>
      <vt:lpstr>Genetic algorithms</vt:lpstr>
      <vt:lpstr>Genetic Algorithms</vt:lpstr>
      <vt:lpstr>History</vt:lpstr>
      <vt:lpstr>Biological evolution</vt:lpstr>
      <vt:lpstr>Applications</vt:lpstr>
      <vt:lpstr>Advantages</vt:lpstr>
      <vt:lpstr>Disadvantages</vt:lpstr>
      <vt:lpstr>Basic Structure of Genetic Algorithm</vt:lpstr>
      <vt:lpstr>Terminology of GA</vt:lpstr>
      <vt:lpstr>Example</vt:lpstr>
      <vt:lpstr>Population initialization</vt:lpstr>
      <vt:lpstr>STEP 2- Fitness function</vt:lpstr>
      <vt:lpstr>STEP 3: Selection</vt:lpstr>
      <vt:lpstr>STEP 4 Crossover</vt:lpstr>
      <vt:lpstr>Crossover…</vt:lpstr>
      <vt:lpstr>Mutation</vt:lpstr>
    </vt:vector>
  </TitlesOfParts>
  <Company>Presentation Diva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Lori Randel</dc:creator>
  <cp:lastModifiedBy>Laura Hervert Escobar</cp:lastModifiedBy>
  <cp:revision>312</cp:revision>
  <cp:lastPrinted>2013-03-21T20:28:44Z</cp:lastPrinted>
  <dcterms:created xsi:type="dcterms:W3CDTF">2005-04-19T19:05:52Z</dcterms:created>
  <dcterms:modified xsi:type="dcterms:W3CDTF">2020-05-08T03:58:08Z</dcterms:modified>
</cp:coreProperties>
</file>