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DM Sans" pitchFamily="2" charset="0"/>
      <p:regular r:id="rId16"/>
      <p:bold r:id="rId17"/>
      <p:italic r:id="rId18"/>
      <p:boldItalic r:id="rId19"/>
    </p:embeddedFont>
    <p:embeddedFont>
      <p:font typeface="DM Sans Bold" charset="0"/>
      <p:regular r:id="rId20"/>
    </p:embeddedFont>
    <p:embeddedFont>
      <p:font typeface="Montserrat Classic Bold" panose="020B0604020202020204" charset="0"/>
      <p:regular r:id="rId21"/>
    </p:embeddedFont>
    <p:embeddedFont>
      <p:font typeface="Open Sauce" panose="020B0604020202020204" charset="0"/>
      <p:regular r:id="rId22"/>
    </p:embeddedFont>
    <p:embeddedFont>
      <p:font typeface="Open Sauce Bold" panose="020B0604020202020204" charset="0"/>
      <p:regular r:id="rId23"/>
    </p:embeddedFont>
    <p:embeddedFont>
      <p:font typeface="Oswald" panose="00000500000000000000" pitchFamily="2" charset="0"/>
      <p:regular r:id="rId24"/>
      <p:bold r:id="rId25"/>
    </p:embeddedFont>
    <p:embeddedFont>
      <p:font typeface="Oswald Bold" panose="00000800000000000000"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0" d="100"/>
          <a:sy n="40" d="100"/>
        </p:scale>
        <p:origin x="832"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png"/><Relationship Id="rId7"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3.svg"/><Relationship Id="rId4" Type="http://schemas.openxmlformats.org/officeDocument/2006/relationships/image" Target="../media/image7.jpeg"/><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4.jpeg"/><Relationship Id="rId4" Type="http://schemas.openxmlformats.org/officeDocument/2006/relationships/image" Target="../media/image23.sv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5.jpeg"/><Relationship Id="rId4" Type="http://schemas.openxmlformats.org/officeDocument/2006/relationships/image" Target="../media/image23.sv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6.jpeg"/><Relationship Id="rId4" Type="http://schemas.openxmlformats.org/officeDocument/2006/relationships/image" Target="../media/image23.svg"/></Relationships>
</file>

<file path=ppt/slides/_rels/slide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8.jpeg"/><Relationship Id="rId4" Type="http://schemas.openxmlformats.org/officeDocument/2006/relationships/image" Target="../media/image23.sv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5" name="Group 5"/>
          <p:cNvGrpSpPr/>
          <p:nvPr/>
        </p:nvGrpSpPr>
        <p:grpSpPr>
          <a:xfrm>
            <a:off x="4236347" y="3202251"/>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a:solidFill>
                <a:srgbClr val="000000"/>
              </a:solidFill>
            </a:ln>
          </p:spPr>
          <p:txBody>
            <a:bodyPr/>
            <a:lstStyle/>
            <a:p>
              <a:endParaRPr lang="en-US"/>
            </a:p>
          </p:txBody>
        </p:sp>
        <p:sp>
          <p:nvSpPr>
            <p:cNvPr id="7" name="TextBox 7"/>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8" name="Freeform 8"/>
          <p:cNvSpPr/>
          <p:nvPr/>
        </p:nvSpPr>
        <p:spPr>
          <a:xfrm>
            <a:off x="16028014" y="793833"/>
            <a:ext cx="596933" cy="613568"/>
          </a:xfrm>
          <a:custGeom>
            <a:avLst/>
            <a:gdLst/>
            <a:ahLst/>
            <a:cxnLst/>
            <a:rect l="l" t="t" r="r" b="b"/>
            <a:pathLst>
              <a:path w="596933" h="613568">
                <a:moveTo>
                  <a:pt x="0" y="0"/>
                </a:moveTo>
                <a:lnTo>
                  <a:pt x="596933" y="0"/>
                </a:lnTo>
                <a:lnTo>
                  <a:pt x="596933" y="613568"/>
                </a:lnTo>
                <a:lnTo>
                  <a:pt x="0" y="6135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9" name="TextBox 9"/>
          <p:cNvSpPr txBox="1"/>
          <p:nvPr/>
        </p:nvSpPr>
        <p:spPr>
          <a:xfrm>
            <a:off x="4236347" y="4348786"/>
            <a:ext cx="9815307" cy="2766619"/>
          </a:xfrm>
          <a:prstGeom prst="rect">
            <a:avLst/>
          </a:prstGeom>
        </p:spPr>
        <p:txBody>
          <a:bodyPr lIns="0" tIns="0" rIns="0" bIns="0" rtlCol="0" anchor="t">
            <a:spAutoFit/>
          </a:bodyPr>
          <a:lstStyle/>
          <a:p>
            <a:pPr algn="ctr">
              <a:lnSpc>
                <a:spcPts val="22684"/>
              </a:lnSpc>
            </a:pPr>
            <a:r>
              <a:rPr lang="en-US" sz="16437" spc="1610">
                <a:solidFill>
                  <a:srgbClr val="231F20"/>
                </a:solidFill>
                <a:latin typeface="Oswald Bold"/>
              </a:rPr>
              <a:t>SALES</a:t>
            </a:r>
          </a:p>
        </p:txBody>
      </p:sp>
      <p:sp>
        <p:nvSpPr>
          <p:cNvPr id="10" name="TextBox 10"/>
          <p:cNvSpPr txBox="1"/>
          <p:nvPr/>
        </p:nvSpPr>
        <p:spPr>
          <a:xfrm>
            <a:off x="4236347" y="3438109"/>
            <a:ext cx="9815307" cy="1186902"/>
          </a:xfrm>
          <a:prstGeom prst="rect">
            <a:avLst/>
          </a:prstGeom>
        </p:spPr>
        <p:txBody>
          <a:bodyPr lIns="0" tIns="0" rIns="0" bIns="0" rtlCol="0" anchor="t">
            <a:spAutoFit/>
          </a:bodyPr>
          <a:lstStyle/>
          <a:p>
            <a:pPr algn="ctr">
              <a:lnSpc>
                <a:spcPts val="9748"/>
              </a:lnSpc>
            </a:pPr>
            <a:r>
              <a:rPr lang="en-US" sz="7063" spc="692">
                <a:solidFill>
                  <a:srgbClr val="231F20"/>
                </a:solidFill>
                <a:latin typeface="Oswald Bold"/>
              </a:rPr>
              <a:t>PRODUCT</a:t>
            </a:r>
          </a:p>
        </p:txBody>
      </p:sp>
      <p:sp>
        <p:nvSpPr>
          <p:cNvPr id="11" name="TextBox 11"/>
          <p:cNvSpPr txBox="1"/>
          <p:nvPr/>
        </p:nvSpPr>
        <p:spPr>
          <a:xfrm>
            <a:off x="2719596" y="7482578"/>
            <a:ext cx="12848809" cy="441638"/>
          </a:xfrm>
          <a:prstGeom prst="rect">
            <a:avLst/>
          </a:prstGeom>
        </p:spPr>
        <p:txBody>
          <a:bodyPr lIns="0" tIns="0" rIns="0" bIns="0" rtlCol="0" anchor="t">
            <a:spAutoFit/>
          </a:bodyPr>
          <a:lstStyle/>
          <a:p>
            <a:pPr algn="ctr">
              <a:lnSpc>
                <a:spcPts val="3661"/>
              </a:lnSpc>
            </a:pPr>
            <a:r>
              <a:rPr lang="en-US" sz="2653" spc="140">
                <a:solidFill>
                  <a:srgbClr val="231F20"/>
                </a:solidFill>
                <a:latin typeface="Montserrat Classic Bold"/>
              </a:rPr>
              <a:t>BY OTAMIRI HUMBLE</a:t>
            </a:r>
          </a:p>
        </p:txBody>
      </p:sp>
      <p:sp>
        <p:nvSpPr>
          <p:cNvPr id="12" name="TextBox 12"/>
          <p:cNvSpPr txBox="1"/>
          <p:nvPr/>
        </p:nvSpPr>
        <p:spPr>
          <a:xfrm>
            <a:off x="15393660" y="1538248"/>
            <a:ext cx="1865640" cy="874731"/>
          </a:xfrm>
          <a:prstGeom prst="rect">
            <a:avLst/>
          </a:prstGeom>
        </p:spPr>
        <p:txBody>
          <a:bodyPr lIns="0" tIns="0" rIns="0" bIns="0" rtlCol="0" anchor="t">
            <a:spAutoFit/>
          </a:bodyPr>
          <a:lstStyle/>
          <a:p>
            <a:pPr algn="ctr">
              <a:lnSpc>
                <a:spcPts val="2394"/>
              </a:lnSpc>
            </a:pPr>
            <a:r>
              <a:rPr lang="en-US" sz="1735" spc="170">
                <a:solidFill>
                  <a:srgbClr val="231F20"/>
                </a:solidFill>
                <a:latin typeface="Montserrat Classic Bold"/>
              </a:rPr>
              <a:t>PENS</a:t>
            </a:r>
          </a:p>
          <a:p>
            <a:pPr algn="ctr">
              <a:lnSpc>
                <a:spcPts val="2394"/>
              </a:lnSpc>
            </a:pPr>
            <a:r>
              <a:rPr lang="en-US" sz="1735" spc="170">
                <a:solidFill>
                  <a:srgbClr val="231F20"/>
                </a:solidFill>
                <a:latin typeface="Montserrat Classic Bold"/>
              </a:rPr>
              <a:t> &amp; </a:t>
            </a:r>
          </a:p>
          <a:p>
            <a:pPr marL="0" lvl="0" indent="0" algn="ctr">
              <a:lnSpc>
                <a:spcPts val="2394"/>
              </a:lnSpc>
              <a:spcBef>
                <a:spcPct val="0"/>
              </a:spcBef>
            </a:pPr>
            <a:r>
              <a:rPr lang="en-US" sz="1735" spc="170">
                <a:solidFill>
                  <a:srgbClr val="231F20"/>
                </a:solidFill>
                <a:latin typeface="Montserrat Classic Bold"/>
              </a:rPr>
              <a:t>PRINTERS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4"/>
          <p:cNvSpPr txBox="1"/>
          <p:nvPr/>
        </p:nvSpPr>
        <p:spPr>
          <a:xfrm>
            <a:off x="1561733" y="2907836"/>
            <a:ext cx="8097687" cy="3241963"/>
          </a:xfrm>
          <a:prstGeom prst="rect">
            <a:avLst/>
          </a:prstGeom>
        </p:spPr>
        <p:txBody>
          <a:bodyPr lIns="0" tIns="0" rIns="0" bIns="0" rtlCol="0" anchor="t">
            <a:spAutoFit/>
          </a:bodyPr>
          <a:lstStyle/>
          <a:p>
            <a:pPr marL="0" lvl="0" indent="0">
              <a:lnSpc>
                <a:spcPts val="13015"/>
              </a:lnSpc>
              <a:spcBef>
                <a:spcPct val="0"/>
              </a:spcBef>
            </a:pPr>
            <a:r>
              <a:rPr lang="en-US" sz="9431" spc="924">
                <a:solidFill>
                  <a:srgbClr val="231F20"/>
                </a:solidFill>
                <a:latin typeface="Oswald Bold"/>
              </a:rPr>
              <a:t>THANK'S FOR WATCHING</a:t>
            </a:r>
          </a:p>
        </p:txBody>
      </p:sp>
      <p:sp>
        <p:nvSpPr>
          <p:cNvPr id="5" name="Freeform 5"/>
          <p:cNvSpPr/>
          <p:nvPr/>
        </p:nvSpPr>
        <p:spPr>
          <a:xfrm>
            <a:off x="15409623" y="2266970"/>
            <a:ext cx="734693" cy="755166"/>
          </a:xfrm>
          <a:custGeom>
            <a:avLst/>
            <a:gdLst/>
            <a:ahLst/>
            <a:cxnLst/>
            <a:rect l="l" t="t" r="r" b="b"/>
            <a:pathLst>
              <a:path w="734693" h="755166">
                <a:moveTo>
                  <a:pt x="0" y="0"/>
                </a:moveTo>
                <a:lnTo>
                  <a:pt x="734692" y="0"/>
                </a:lnTo>
                <a:lnTo>
                  <a:pt x="734692" y="755166"/>
                </a:lnTo>
                <a:lnTo>
                  <a:pt x="0" y="7551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6" name="TextBox 6"/>
          <p:cNvSpPr txBox="1"/>
          <p:nvPr/>
        </p:nvSpPr>
        <p:spPr>
          <a:xfrm>
            <a:off x="14628874" y="3180249"/>
            <a:ext cx="2296190" cy="1442949"/>
          </a:xfrm>
          <a:prstGeom prst="rect">
            <a:avLst/>
          </a:prstGeom>
        </p:spPr>
        <p:txBody>
          <a:bodyPr lIns="0" tIns="0" rIns="0" bIns="0" rtlCol="0" anchor="t">
            <a:spAutoFit/>
          </a:bodyPr>
          <a:lstStyle/>
          <a:p>
            <a:pPr algn="ctr">
              <a:lnSpc>
                <a:spcPts val="2947"/>
              </a:lnSpc>
            </a:pPr>
            <a:r>
              <a:rPr lang="en-US" sz="2135" spc="209">
                <a:solidFill>
                  <a:srgbClr val="231F20"/>
                </a:solidFill>
                <a:latin typeface="Montserrat Classic Bold"/>
              </a:rPr>
              <a:t>PENS</a:t>
            </a:r>
          </a:p>
          <a:p>
            <a:pPr algn="ctr">
              <a:lnSpc>
                <a:spcPts val="2947"/>
              </a:lnSpc>
            </a:pPr>
            <a:r>
              <a:rPr lang="en-US" sz="2135" spc="209">
                <a:solidFill>
                  <a:srgbClr val="231F20"/>
                </a:solidFill>
                <a:latin typeface="Montserrat Classic Bold"/>
              </a:rPr>
              <a:t> &amp; </a:t>
            </a:r>
          </a:p>
          <a:p>
            <a:pPr algn="ctr">
              <a:lnSpc>
                <a:spcPts val="2947"/>
              </a:lnSpc>
            </a:pPr>
            <a:r>
              <a:rPr lang="en-US" sz="2135" spc="209">
                <a:solidFill>
                  <a:srgbClr val="231F20"/>
                </a:solidFill>
                <a:latin typeface="Montserrat Classic Bold"/>
              </a:rPr>
              <a:t>PRINTERS</a:t>
            </a:r>
          </a:p>
          <a:p>
            <a:pPr marL="0" lvl="0" indent="0" algn="ctr">
              <a:lnSpc>
                <a:spcPts val="2947"/>
              </a:lnSpc>
              <a:spcBef>
                <a:spcPct val="0"/>
              </a:spcBef>
            </a:pPr>
            <a:endParaRPr lang="en-US" sz="2135" spc="209">
              <a:solidFill>
                <a:srgbClr val="231F20"/>
              </a:solidFill>
              <a:latin typeface="Montserrat Classic Bold"/>
            </a:endParaRPr>
          </a:p>
        </p:txBody>
      </p:sp>
      <p:sp>
        <p:nvSpPr>
          <p:cNvPr id="7" name="Freeform 7"/>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grpSp>
        <p:nvGrpSpPr>
          <p:cNvPr id="3" name="Group 3"/>
          <p:cNvGrpSpPr/>
          <p:nvPr/>
        </p:nvGrpSpPr>
        <p:grpSpPr>
          <a:xfrm>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txBody>
            <a:bodyPr/>
            <a:lstStyle/>
            <a:p>
              <a:endParaRPr lang="en-US"/>
            </a:p>
          </p:txBody>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2142191" y="3425388"/>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txBody>
          <a:bodyPr/>
          <a:lstStyle/>
          <a:p>
            <a:endParaRPr lang="en-US"/>
          </a:p>
        </p:txBody>
      </p:sp>
      <p:sp>
        <p:nvSpPr>
          <p:cNvPr id="7" name="Freeform 7"/>
          <p:cNvSpPr/>
          <p:nvPr/>
        </p:nvSpPr>
        <p:spPr>
          <a:xfrm>
            <a:off x="10758785" y="1049603"/>
            <a:ext cx="6176060" cy="8208697"/>
          </a:xfrm>
          <a:custGeom>
            <a:avLst/>
            <a:gdLst/>
            <a:ahLst/>
            <a:cxnLst/>
            <a:rect l="l" t="t" r="r" b="b"/>
            <a:pathLst>
              <a:path w="6176060" h="8208697">
                <a:moveTo>
                  <a:pt x="0" y="0"/>
                </a:moveTo>
                <a:lnTo>
                  <a:pt x="6176060" y="0"/>
                </a:lnTo>
                <a:lnTo>
                  <a:pt x="6176060" y="8208697"/>
                </a:lnTo>
                <a:lnTo>
                  <a:pt x="0" y="8208697"/>
                </a:lnTo>
                <a:lnTo>
                  <a:pt x="0" y="0"/>
                </a:lnTo>
                <a:close/>
              </a:path>
            </a:pathLst>
          </a:custGeom>
          <a:blipFill>
            <a:blip r:embed="rId4"/>
            <a:stretch>
              <a:fillRect l="-49746" r="-49746"/>
            </a:stretch>
          </a:blipFill>
        </p:spPr>
        <p:txBody>
          <a:bodyPr/>
          <a:lstStyle/>
          <a:p>
            <a:endParaRPr lang="en-US"/>
          </a:p>
        </p:txBody>
      </p:sp>
      <p:grpSp>
        <p:nvGrpSpPr>
          <p:cNvPr id="8" name="Group 8"/>
          <p:cNvGrpSpPr/>
          <p:nvPr/>
        </p:nvGrpSpPr>
        <p:grpSpPr>
          <a:xfrm>
            <a:off x="2142191" y="1992813"/>
            <a:ext cx="9610044" cy="1948998"/>
            <a:chOff x="0" y="0"/>
            <a:chExt cx="3682024" cy="746746"/>
          </a:xfrm>
        </p:grpSpPr>
        <p:sp>
          <p:nvSpPr>
            <p:cNvPr id="9" name="Freeform 9"/>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txBody>
            <a:bodyPr/>
            <a:lstStyle/>
            <a:p>
              <a:endParaRPr lang="en-US"/>
            </a:p>
          </p:txBody>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1" name="Freeform 11"/>
          <p:cNvSpPr/>
          <p:nvPr/>
        </p:nvSpPr>
        <p:spPr>
          <a:xfrm>
            <a:off x="2474235" y="2269828"/>
            <a:ext cx="1156649" cy="1173721"/>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2" name="Freeform 12"/>
          <p:cNvSpPr/>
          <p:nvPr/>
        </p:nvSpPr>
        <p:spPr>
          <a:xfrm>
            <a:off x="2142191" y="5806529"/>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txBody>
          <a:bodyPr/>
          <a:lstStyle/>
          <a:p>
            <a:endParaRPr lang="en-US"/>
          </a:p>
        </p:txBody>
      </p:sp>
      <p:grpSp>
        <p:nvGrpSpPr>
          <p:cNvPr id="13" name="Group 13"/>
          <p:cNvGrpSpPr/>
          <p:nvPr/>
        </p:nvGrpSpPr>
        <p:grpSpPr>
          <a:xfrm>
            <a:off x="2142191" y="4373954"/>
            <a:ext cx="9610044" cy="1948998"/>
            <a:chOff x="0" y="0"/>
            <a:chExt cx="3682024" cy="746746"/>
          </a:xfrm>
        </p:grpSpPr>
        <p:sp>
          <p:nvSpPr>
            <p:cNvPr id="14" name="Freeform 14"/>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txBody>
            <a:bodyPr/>
            <a:lstStyle/>
            <a:p>
              <a:endParaRPr lang="en-US"/>
            </a:p>
          </p:txBody>
        </p:sp>
        <p:sp>
          <p:nvSpPr>
            <p:cNvPr id="15" name="TextBox 1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6" name="Freeform 16"/>
          <p:cNvSpPr/>
          <p:nvPr/>
        </p:nvSpPr>
        <p:spPr>
          <a:xfrm>
            <a:off x="2371799" y="4759082"/>
            <a:ext cx="1159455" cy="1178744"/>
          </a:xfrm>
          <a:custGeom>
            <a:avLst/>
            <a:gdLst/>
            <a:ahLst/>
            <a:cxnLst/>
            <a:rect l="l" t="t" r="r" b="b"/>
            <a:pathLst>
              <a:path w="1159455" h="1178744">
                <a:moveTo>
                  <a:pt x="0" y="0"/>
                </a:moveTo>
                <a:lnTo>
                  <a:pt x="1159455" y="0"/>
                </a:lnTo>
                <a:lnTo>
                  <a:pt x="1159455" y="1178743"/>
                </a:lnTo>
                <a:lnTo>
                  <a:pt x="0" y="117874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7" name="TextBox 17"/>
          <p:cNvSpPr txBox="1"/>
          <p:nvPr/>
        </p:nvSpPr>
        <p:spPr>
          <a:xfrm>
            <a:off x="226134" y="90279"/>
            <a:ext cx="12089609" cy="1686342"/>
          </a:xfrm>
          <a:prstGeom prst="rect">
            <a:avLst/>
          </a:prstGeom>
        </p:spPr>
        <p:txBody>
          <a:bodyPr lIns="0" tIns="0" rIns="0" bIns="0" rtlCol="0" anchor="t">
            <a:spAutoFit/>
          </a:bodyPr>
          <a:lstStyle/>
          <a:p>
            <a:pPr>
              <a:lnSpc>
                <a:spcPts val="13774"/>
              </a:lnSpc>
            </a:pPr>
            <a:r>
              <a:rPr lang="en-US" sz="9981" spc="978">
                <a:solidFill>
                  <a:srgbClr val="231F20"/>
                </a:solidFill>
                <a:latin typeface="Oswald Bold"/>
              </a:rPr>
              <a:t>PROJECT OVERVIEW</a:t>
            </a:r>
          </a:p>
        </p:txBody>
      </p:sp>
      <p:sp>
        <p:nvSpPr>
          <p:cNvPr id="18" name="TextBox 18"/>
          <p:cNvSpPr txBox="1"/>
          <p:nvPr/>
        </p:nvSpPr>
        <p:spPr>
          <a:xfrm>
            <a:off x="3908899" y="2019079"/>
            <a:ext cx="7843336" cy="1539659"/>
          </a:xfrm>
          <a:prstGeom prst="rect">
            <a:avLst/>
          </a:prstGeom>
        </p:spPr>
        <p:txBody>
          <a:bodyPr lIns="0" tIns="0" rIns="0" bIns="0" rtlCol="0" anchor="t">
            <a:spAutoFit/>
          </a:bodyPr>
          <a:lstStyle/>
          <a:p>
            <a:pPr>
              <a:lnSpc>
                <a:spcPts val="3050"/>
              </a:lnSpc>
            </a:pPr>
            <a:r>
              <a:rPr lang="en-US" sz="2210" spc="216">
                <a:solidFill>
                  <a:srgbClr val="231F20"/>
                </a:solidFill>
                <a:latin typeface="DM Sans"/>
              </a:rPr>
              <a:t>Six weeks ago we launched a new line of office stationery. Despite the world becoming</a:t>
            </a:r>
          </a:p>
          <a:p>
            <a:pPr marL="0" lvl="0" indent="0" algn="l">
              <a:lnSpc>
                <a:spcPts val="3050"/>
              </a:lnSpc>
              <a:spcBef>
                <a:spcPct val="0"/>
              </a:spcBef>
            </a:pPr>
            <a:r>
              <a:rPr lang="en-US" sz="2210" spc="216">
                <a:solidFill>
                  <a:srgbClr val="231F20"/>
                </a:solidFill>
                <a:latin typeface="DM Sans"/>
              </a:rPr>
              <a:t>increasingly digital, there is still demand for notebooks, pens and sticky notes.</a:t>
            </a:r>
          </a:p>
        </p:txBody>
      </p:sp>
      <p:sp>
        <p:nvSpPr>
          <p:cNvPr id="19" name="TextBox 19"/>
          <p:cNvSpPr txBox="1"/>
          <p:nvPr/>
        </p:nvSpPr>
        <p:spPr>
          <a:xfrm>
            <a:off x="3908899" y="4602394"/>
            <a:ext cx="6516403" cy="1539659"/>
          </a:xfrm>
          <a:prstGeom prst="rect">
            <a:avLst/>
          </a:prstGeom>
        </p:spPr>
        <p:txBody>
          <a:bodyPr lIns="0" tIns="0" rIns="0" bIns="0" rtlCol="0" anchor="t">
            <a:spAutoFit/>
          </a:bodyPr>
          <a:lstStyle/>
          <a:p>
            <a:pPr marL="0" lvl="0" indent="0" algn="l">
              <a:lnSpc>
                <a:spcPts val="3050"/>
              </a:lnSpc>
              <a:spcBef>
                <a:spcPct val="0"/>
              </a:spcBef>
            </a:pPr>
            <a:r>
              <a:rPr lang="en-US" sz="2210" spc="216">
                <a:solidFill>
                  <a:srgbClr val="231F20"/>
                </a:solidFill>
                <a:latin typeface="DM Sans"/>
              </a:rPr>
              <a:t>Our focus has been on selling products to enable our customers to be more creative, focusedon tools for brainstorming.</a:t>
            </a:r>
          </a:p>
        </p:txBody>
      </p:sp>
      <p:sp>
        <p:nvSpPr>
          <p:cNvPr id="20" name="Freeform 20"/>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1" name="Freeform 21"/>
          <p:cNvSpPr/>
          <p:nvPr/>
        </p:nvSpPr>
        <p:spPr>
          <a:xfrm>
            <a:off x="2294591" y="3577788"/>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txBody>
          <a:bodyPr/>
          <a:lstStyle/>
          <a:p>
            <a:endParaRPr lang="en-US"/>
          </a:p>
        </p:txBody>
      </p:sp>
      <p:sp>
        <p:nvSpPr>
          <p:cNvPr id="22" name="Freeform 22"/>
          <p:cNvSpPr/>
          <p:nvPr/>
        </p:nvSpPr>
        <p:spPr>
          <a:xfrm>
            <a:off x="2294591" y="5958929"/>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txBody>
          <a:bodyPr/>
          <a:lstStyle/>
          <a:p>
            <a:endParaRPr lang="en-US"/>
          </a:p>
        </p:txBody>
      </p:sp>
      <p:grpSp>
        <p:nvGrpSpPr>
          <p:cNvPr id="23" name="Group 23"/>
          <p:cNvGrpSpPr/>
          <p:nvPr/>
        </p:nvGrpSpPr>
        <p:grpSpPr>
          <a:xfrm>
            <a:off x="2294591" y="4526354"/>
            <a:ext cx="9610044" cy="1948998"/>
            <a:chOff x="0" y="0"/>
            <a:chExt cx="3682024" cy="746746"/>
          </a:xfrm>
        </p:grpSpPr>
        <p:sp>
          <p:nvSpPr>
            <p:cNvPr id="24" name="Freeform 24"/>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txBody>
            <a:bodyPr/>
            <a:lstStyle/>
            <a:p>
              <a:endParaRPr lang="en-US"/>
            </a:p>
          </p:txBody>
        </p:sp>
        <p:sp>
          <p:nvSpPr>
            <p:cNvPr id="25" name="TextBox 2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26" name="Freeform 26"/>
          <p:cNvSpPr/>
          <p:nvPr/>
        </p:nvSpPr>
        <p:spPr>
          <a:xfrm>
            <a:off x="2524199" y="4911482"/>
            <a:ext cx="1159455" cy="1178744"/>
          </a:xfrm>
          <a:custGeom>
            <a:avLst/>
            <a:gdLst/>
            <a:ahLst/>
            <a:cxnLst/>
            <a:rect l="l" t="t" r="r" b="b"/>
            <a:pathLst>
              <a:path w="1159455" h="1178744">
                <a:moveTo>
                  <a:pt x="0" y="0"/>
                </a:moveTo>
                <a:lnTo>
                  <a:pt x="1159455" y="0"/>
                </a:lnTo>
                <a:lnTo>
                  <a:pt x="1159455" y="1178743"/>
                </a:lnTo>
                <a:lnTo>
                  <a:pt x="0" y="117874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7" name="TextBox 27"/>
          <p:cNvSpPr txBox="1"/>
          <p:nvPr/>
        </p:nvSpPr>
        <p:spPr>
          <a:xfrm>
            <a:off x="4061299" y="4754794"/>
            <a:ext cx="6516403" cy="1539659"/>
          </a:xfrm>
          <a:prstGeom prst="rect">
            <a:avLst/>
          </a:prstGeom>
        </p:spPr>
        <p:txBody>
          <a:bodyPr lIns="0" tIns="0" rIns="0" bIns="0" rtlCol="0" anchor="t">
            <a:spAutoFit/>
          </a:bodyPr>
          <a:lstStyle/>
          <a:p>
            <a:pPr marL="0" lvl="0" indent="0" algn="l">
              <a:lnSpc>
                <a:spcPts val="3050"/>
              </a:lnSpc>
              <a:spcBef>
                <a:spcPct val="0"/>
              </a:spcBef>
            </a:pPr>
            <a:r>
              <a:rPr lang="en-US" sz="2210" spc="216">
                <a:solidFill>
                  <a:srgbClr val="231F20"/>
                </a:solidFill>
                <a:latin typeface="DM Sans"/>
              </a:rPr>
              <a:t>Our focus has been on selling products to enable our customers to be more creative, focusedon tools for brainstorming.</a:t>
            </a:r>
          </a:p>
        </p:txBody>
      </p:sp>
      <p:grpSp>
        <p:nvGrpSpPr>
          <p:cNvPr id="28" name="Group 28"/>
          <p:cNvGrpSpPr/>
          <p:nvPr/>
        </p:nvGrpSpPr>
        <p:grpSpPr>
          <a:xfrm>
            <a:off x="2142191" y="6665853"/>
            <a:ext cx="9610044" cy="1948998"/>
            <a:chOff x="0" y="0"/>
            <a:chExt cx="3682024" cy="746746"/>
          </a:xfrm>
        </p:grpSpPr>
        <p:sp>
          <p:nvSpPr>
            <p:cNvPr id="29" name="Freeform 29"/>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txBody>
            <a:bodyPr/>
            <a:lstStyle/>
            <a:p>
              <a:endParaRPr lang="en-US"/>
            </a:p>
          </p:txBody>
        </p:sp>
        <p:sp>
          <p:nvSpPr>
            <p:cNvPr id="30" name="TextBox 30"/>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31" name="Freeform 31"/>
          <p:cNvSpPr/>
          <p:nvPr/>
        </p:nvSpPr>
        <p:spPr>
          <a:xfrm>
            <a:off x="2371799" y="7050980"/>
            <a:ext cx="1159455" cy="1178744"/>
          </a:xfrm>
          <a:custGeom>
            <a:avLst/>
            <a:gdLst/>
            <a:ahLst/>
            <a:cxnLst/>
            <a:rect l="l" t="t" r="r" b="b"/>
            <a:pathLst>
              <a:path w="1159455" h="1178744">
                <a:moveTo>
                  <a:pt x="0" y="0"/>
                </a:moveTo>
                <a:lnTo>
                  <a:pt x="1159455" y="0"/>
                </a:lnTo>
                <a:lnTo>
                  <a:pt x="1159455" y="1178744"/>
                </a:lnTo>
                <a:lnTo>
                  <a:pt x="0" y="117874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32" name="TextBox 32"/>
          <p:cNvSpPr txBox="1"/>
          <p:nvPr/>
        </p:nvSpPr>
        <p:spPr>
          <a:xfrm>
            <a:off x="3908899" y="6894292"/>
            <a:ext cx="6516403" cy="1539659"/>
          </a:xfrm>
          <a:prstGeom prst="rect">
            <a:avLst/>
          </a:prstGeom>
        </p:spPr>
        <p:txBody>
          <a:bodyPr lIns="0" tIns="0" rIns="0" bIns="0" rtlCol="0" anchor="t">
            <a:spAutoFit/>
          </a:bodyPr>
          <a:lstStyle/>
          <a:p>
            <a:pPr marL="0" lvl="0" indent="0" algn="l">
              <a:lnSpc>
                <a:spcPts val="3050"/>
              </a:lnSpc>
              <a:spcBef>
                <a:spcPct val="0"/>
              </a:spcBef>
            </a:pPr>
            <a:r>
              <a:rPr lang="en-US" sz="2210" spc="216">
                <a:solidFill>
                  <a:srgbClr val="231F20"/>
                </a:solidFill>
                <a:latin typeface="DM Sans"/>
              </a:rPr>
              <a:t>Our focus has been on selling products to enable our customers to be more creative, focusedon tools for brainstorming.</a:t>
            </a:r>
          </a:p>
        </p:txBody>
      </p:sp>
      <p:grpSp>
        <p:nvGrpSpPr>
          <p:cNvPr id="33" name="Group 33"/>
          <p:cNvGrpSpPr/>
          <p:nvPr/>
        </p:nvGrpSpPr>
        <p:grpSpPr>
          <a:xfrm>
            <a:off x="2294591" y="6818253"/>
            <a:ext cx="9610044" cy="1948998"/>
            <a:chOff x="0" y="0"/>
            <a:chExt cx="3682024" cy="746746"/>
          </a:xfrm>
        </p:grpSpPr>
        <p:sp>
          <p:nvSpPr>
            <p:cNvPr id="34" name="Freeform 34"/>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txBody>
            <a:bodyPr/>
            <a:lstStyle/>
            <a:p>
              <a:endParaRPr lang="en-US"/>
            </a:p>
          </p:txBody>
        </p:sp>
        <p:sp>
          <p:nvSpPr>
            <p:cNvPr id="35" name="TextBox 3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36" name="Freeform 36"/>
          <p:cNvSpPr/>
          <p:nvPr/>
        </p:nvSpPr>
        <p:spPr>
          <a:xfrm>
            <a:off x="2524199" y="7203380"/>
            <a:ext cx="1159455" cy="1178744"/>
          </a:xfrm>
          <a:custGeom>
            <a:avLst/>
            <a:gdLst/>
            <a:ahLst/>
            <a:cxnLst/>
            <a:rect l="l" t="t" r="r" b="b"/>
            <a:pathLst>
              <a:path w="1159455" h="1178744">
                <a:moveTo>
                  <a:pt x="0" y="0"/>
                </a:moveTo>
                <a:lnTo>
                  <a:pt x="1159455" y="0"/>
                </a:lnTo>
                <a:lnTo>
                  <a:pt x="1159455" y="1178744"/>
                </a:lnTo>
                <a:lnTo>
                  <a:pt x="0" y="117874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37" name="TextBox 37"/>
          <p:cNvSpPr txBox="1"/>
          <p:nvPr/>
        </p:nvSpPr>
        <p:spPr>
          <a:xfrm>
            <a:off x="4061299" y="7046692"/>
            <a:ext cx="6516403" cy="1539659"/>
          </a:xfrm>
          <a:prstGeom prst="rect">
            <a:avLst/>
          </a:prstGeom>
        </p:spPr>
        <p:txBody>
          <a:bodyPr lIns="0" tIns="0" rIns="0" bIns="0" rtlCol="0" anchor="t">
            <a:spAutoFit/>
          </a:bodyPr>
          <a:lstStyle/>
          <a:p>
            <a:pPr>
              <a:lnSpc>
                <a:spcPts val="3050"/>
              </a:lnSpc>
            </a:pPr>
            <a:r>
              <a:rPr lang="en-US" sz="2210" spc="216">
                <a:solidFill>
                  <a:srgbClr val="231F20"/>
                </a:solidFill>
                <a:latin typeface="DM Sans"/>
              </a:rPr>
              <a:t>We have tested three different sales strategies for this, targeted</a:t>
            </a:r>
          </a:p>
          <a:p>
            <a:pPr marL="0" lvl="0" indent="0" algn="l">
              <a:lnSpc>
                <a:spcPts val="3050"/>
              </a:lnSpc>
              <a:spcBef>
                <a:spcPct val="0"/>
              </a:spcBef>
            </a:pPr>
            <a:r>
              <a:rPr lang="en-US" sz="2210" spc="216">
                <a:solidFill>
                  <a:srgbClr val="231F20"/>
                </a:solidFill>
                <a:latin typeface="DM Sans"/>
              </a:rPr>
              <a:t>email and phone calls, as well as combining the two.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67320" y="31238"/>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Freeform 3"/>
          <p:cNvSpPr/>
          <p:nvPr/>
        </p:nvSpPr>
        <p:spPr>
          <a:xfrm>
            <a:off x="5307472" y="6672678"/>
            <a:ext cx="7673056" cy="7673056"/>
          </a:xfrm>
          <a:custGeom>
            <a:avLst/>
            <a:gdLst/>
            <a:ahLst/>
            <a:cxnLst/>
            <a:rect l="l" t="t" r="r" b="b"/>
            <a:pathLst>
              <a:path w="7673056" h="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8024816" y="5501099"/>
            <a:ext cx="2238367" cy="2238367"/>
          </a:xfrm>
          <a:custGeom>
            <a:avLst/>
            <a:gdLst/>
            <a:ahLst/>
            <a:cxnLst/>
            <a:rect l="l" t="t" r="r" b="b"/>
            <a:pathLst>
              <a:path w="2238367" h="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8663659" y="6071953"/>
            <a:ext cx="960682" cy="1052540"/>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6" name="Freeform 6"/>
          <p:cNvSpPr/>
          <p:nvPr/>
        </p:nvSpPr>
        <p:spPr>
          <a:xfrm>
            <a:off x="11539534" y="7377531"/>
            <a:ext cx="2238367" cy="2238367"/>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7" name="Freeform 7"/>
          <p:cNvSpPr/>
          <p:nvPr/>
        </p:nvSpPr>
        <p:spPr>
          <a:xfrm>
            <a:off x="4510099" y="7377531"/>
            <a:ext cx="2238367" cy="2238367"/>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9" name="Freeform 9"/>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grpSp>
        <p:nvGrpSpPr>
          <p:cNvPr id="10" name="Group 10"/>
          <p:cNvGrpSpPr/>
          <p:nvPr/>
        </p:nvGrpSpPr>
        <p:grpSpPr>
          <a:xfrm>
            <a:off x="2715947" y="2923963"/>
            <a:ext cx="3474003" cy="647719"/>
            <a:chOff x="0" y="0"/>
            <a:chExt cx="914964" cy="170593"/>
          </a:xfrm>
        </p:grpSpPr>
        <p:sp>
          <p:nvSpPr>
            <p:cNvPr id="11" name="Freeform 11"/>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txBody>
            <a:bodyPr/>
            <a:lstStyle/>
            <a:p>
              <a:pPr algn="ctr"/>
              <a:r>
                <a:rPr lang="en-US" sz="2800" b="1" i="0" dirty="0">
                  <a:solidFill>
                    <a:srgbClr val="FFFFFF"/>
                  </a:solidFill>
                  <a:effectLst/>
                </a:rPr>
                <a:t>Objective n° 1</a:t>
              </a:r>
              <a:endParaRPr lang="en-US" sz="2800" dirty="0"/>
            </a:p>
          </p:txBody>
        </p:sp>
        <p:sp>
          <p:nvSpPr>
            <p:cNvPr id="12" name="TextBox 12"/>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Bold"/>
                </a:rPr>
                <a:t>Objective n° 1</a:t>
              </a:r>
            </a:p>
          </p:txBody>
        </p:sp>
      </p:grpSp>
      <p:sp>
        <p:nvSpPr>
          <p:cNvPr id="13" name="TextBox 13"/>
          <p:cNvSpPr txBox="1"/>
          <p:nvPr/>
        </p:nvSpPr>
        <p:spPr>
          <a:xfrm>
            <a:off x="2887170" y="1277407"/>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PROJECT OBJECTIVES</a:t>
            </a:r>
          </a:p>
        </p:txBody>
      </p:sp>
      <p:sp>
        <p:nvSpPr>
          <p:cNvPr id="14" name="TextBox 14"/>
          <p:cNvSpPr txBox="1"/>
          <p:nvPr/>
        </p:nvSpPr>
        <p:spPr>
          <a:xfrm>
            <a:off x="2772497" y="3763014"/>
            <a:ext cx="3360904" cy="1020842"/>
          </a:xfrm>
          <a:prstGeom prst="rect">
            <a:avLst/>
          </a:prstGeom>
        </p:spPr>
        <p:txBody>
          <a:bodyPr lIns="0" tIns="0" rIns="0" bIns="0" rtlCol="0" anchor="t">
            <a:spAutoFit/>
          </a:bodyPr>
          <a:lstStyle/>
          <a:p>
            <a:pPr marL="0" lvl="0" indent="0" algn="ctr">
              <a:lnSpc>
                <a:spcPts val="2774"/>
              </a:lnSpc>
              <a:spcBef>
                <a:spcPct val="0"/>
              </a:spcBef>
            </a:pPr>
            <a:r>
              <a:rPr lang="en-US" sz="2010" spc="197">
                <a:solidFill>
                  <a:srgbClr val="231F20"/>
                </a:solidFill>
                <a:latin typeface="DM Sans"/>
              </a:rPr>
              <a:t>Determine how many customers were there for each approach</a:t>
            </a:r>
          </a:p>
        </p:txBody>
      </p:sp>
      <p:grpSp>
        <p:nvGrpSpPr>
          <p:cNvPr id="15" name="Group 15"/>
          <p:cNvGrpSpPr/>
          <p:nvPr/>
        </p:nvGrpSpPr>
        <p:grpSpPr>
          <a:xfrm>
            <a:off x="7474319" y="2981747"/>
            <a:ext cx="3474003" cy="647719"/>
            <a:chOff x="0" y="0"/>
            <a:chExt cx="914964" cy="170593"/>
          </a:xfrm>
        </p:grpSpPr>
        <p:sp>
          <p:nvSpPr>
            <p:cNvPr id="16" name="Freeform 16"/>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txBody>
            <a:bodyPr/>
            <a:lstStyle/>
            <a:p>
              <a:pPr algn="ctr"/>
              <a:r>
                <a:rPr lang="en-US" sz="2800" b="1" i="0" dirty="0">
                  <a:solidFill>
                    <a:srgbClr val="FFFFFF"/>
                  </a:solidFill>
                  <a:effectLst/>
                </a:rPr>
                <a:t>Objective n° 2</a:t>
              </a:r>
              <a:endParaRPr lang="en-US" sz="2800" dirty="0"/>
            </a:p>
            <a:p>
              <a:endParaRPr lang="en-US" dirty="0"/>
            </a:p>
          </p:txBody>
        </p:sp>
        <p:sp>
          <p:nvSpPr>
            <p:cNvPr id="17" name="TextBox 17"/>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Bold"/>
                </a:rPr>
                <a:t>Objective n° 2</a:t>
              </a:r>
            </a:p>
          </p:txBody>
        </p:sp>
      </p:grpSp>
      <p:sp>
        <p:nvSpPr>
          <p:cNvPr id="18" name="TextBox 18"/>
          <p:cNvSpPr txBox="1"/>
          <p:nvPr/>
        </p:nvSpPr>
        <p:spPr>
          <a:xfrm>
            <a:off x="6874730" y="3763014"/>
            <a:ext cx="4655362" cy="677942"/>
          </a:xfrm>
          <a:prstGeom prst="rect">
            <a:avLst/>
          </a:prstGeom>
        </p:spPr>
        <p:txBody>
          <a:bodyPr lIns="0" tIns="0" rIns="0" bIns="0" rtlCol="0" anchor="t">
            <a:spAutoFit/>
          </a:bodyPr>
          <a:lstStyle/>
          <a:p>
            <a:pPr algn="ctr">
              <a:lnSpc>
                <a:spcPts val="2774"/>
              </a:lnSpc>
            </a:pPr>
            <a:r>
              <a:rPr lang="en-US" sz="2010" spc="197">
                <a:solidFill>
                  <a:srgbClr val="231F20"/>
                </a:solidFill>
                <a:latin typeface="DM Sans"/>
              </a:rPr>
              <a:t>Determine the overall spread </a:t>
            </a:r>
          </a:p>
          <a:p>
            <a:pPr marL="0" lvl="0" indent="0" algn="ctr">
              <a:lnSpc>
                <a:spcPts val="2774"/>
              </a:lnSpc>
              <a:spcBef>
                <a:spcPct val="0"/>
              </a:spcBef>
            </a:pPr>
            <a:r>
              <a:rPr lang="en-US" sz="2010" spc="197">
                <a:solidFill>
                  <a:srgbClr val="231F20"/>
                </a:solidFill>
                <a:latin typeface="DM Sans"/>
              </a:rPr>
              <a:t>of the revenue</a:t>
            </a:r>
          </a:p>
        </p:txBody>
      </p:sp>
      <p:grpSp>
        <p:nvGrpSpPr>
          <p:cNvPr id="19" name="Group 19"/>
          <p:cNvGrpSpPr/>
          <p:nvPr/>
        </p:nvGrpSpPr>
        <p:grpSpPr>
          <a:xfrm>
            <a:off x="12309532" y="2923963"/>
            <a:ext cx="3474003" cy="647719"/>
            <a:chOff x="0" y="0"/>
            <a:chExt cx="914964" cy="170593"/>
          </a:xfrm>
        </p:grpSpPr>
        <p:sp>
          <p:nvSpPr>
            <p:cNvPr id="20" name="Freeform 20"/>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txBody>
            <a:bodyPr/>
            <a:lstStyle/>
            <a:p>
              <a:pPr algn="ctr"/>
              <a:r>
                <a:rPr lang="en-US" sz="2800" b="1" i="0" dirty="0">
                  <a:solidFill>
                    <a:srgbClr val="FFFFFF"/>
                  </a:solidFill>
                  <a:effectLst/>
                </a:rPr>
                <a:t>Objective n° 3</a:t>
              </a:r>
              <a:endParaRPr lang="en-US" sz="2800" dirty="0"/>
            </a:p>
            <a:p>
              <a:endParaRPr lang="en-US" dirty="0"/>
            </a:p>
          </p:txBody>
        </p:sp>
        <p:sp>
          <p:nvSpPr>
            <p:cNvPr id="21" name="TextBox 21"/>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Bold"/>
                </a:rPr>
                <a:t>Objective n° 3</a:t>
              </a:r>
            </a:p>
          </p:txBody>
        </p:sp>
      </p:grpSp>
      <p:sp>
        <p:nvSpPr>
          <p:cNvPr id="22" name="TextBox 22"/>
          <p:cNvSpPr txBox="1"/>
          <p:nvPr/>
        </p:nvSpPr>
        <p:spPr>
          <a:xfrm>
            <a:off x="12315265" y="3763014"/>
            <a:ext cx="3360904" cy="1020842"/>
          </a:xfrm>
          <a:prstGeom prst="rect">
            <a:avLst/>
          </a:prstGeom>
        </p:spPr>
        <p:txBody>
          <a:bodyPr lIns="0" tIns="0" rIns="0" bIns="0" rtlCol="0" anchor="t">
            <a:spAutoFit/>
          </a:bodyPr>
          <a:lstStyle/>
          <a:p>
            <a:pPr marL="0" lvl="0" indent="0" algn="ctr">
              <a:lnSpc>
                <a:spcPts val="2774"/>
              </a:lnSpc>
              <a:spcBef>
                <a:spcPct val="0"/>
              </a:spcBef>
            </a:pPr>
            <a:r>
              <a:rPr lang="en-US" sz="2010" spc="197">
                <a:solidFill>
                  <a:srgbClr val="231F20"/>
                </a:solidFill>
                <a:latin typeface="DM Sans"/>
              </a:rPr>
              <a:t>Determine the spread of the revenue for each sales strategy</a:t>
            </a:r>
          </a:p>
        </p:txBody>
      </p:sp>
      <p:sp>
        <p:nvSpPr>
          <p:cNvPr id="23" name="Freeform 2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US"/>
          </a:p>
        </p:txBody>
      </p:sp>
      <p:sp>
        <p:nvSpPr>
          <p:cNvPr id="24" name="Freeform 2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US"/>
          </a:p>
        </p:txBody>
      </p:sp>
      <p:grpSp>
        <p:nvGrpSpPr>
          <p:cNvPr id="25" name="Group 25"/>
          <p:cNvGrpSpPr/>
          <p:nvPr/>
        </p:nvGrpSpPr>
        <p:grpSpPr>
          <a:xfrm>
            <a:off x="1520933" y="5143500"/>
            <a:ext cx="3474003" cy="647719"/>
            <a:chOff x="0" y="0"/>
            <a:chExt cx="914964" cy="170593"/>
          </a:xfrm>
        </p:grpSpPr>
        <p:sp>
          <p:nvSpPr>
            <p:cNvPr id="26" name="Freeform 26"/>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txBody>
            <a:bodyPr/>
            <a:lstStyle/>
            <a:p>
              <a:pPr algn="ctr"/>
              <a:r>
                <a:rPr lang="en-US" sz="2800" b="1" i="0" dirty="0">
                  <a:solidFill>
                    <a:srgbClr val="FFFFFF"/>
                  </a:solidFill>
                  <a:effectLst/>
                </a:rPr>
                <a:t>Objective n° 4</a:t>
              </a:r>
              <a:endParaRPr lang="en-US" sz="2800" dirty="0"/>
            </a:p>
            <a:p>
              <a:endParaRPr lang="en-US" dirty="0"/>
            </a:p>
          </p:txBody>
        </p:sp>
        <p:sp>
          <p:nvSpPr>
            <p:cNvPr id="27" name="TextBox 27"/>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Bold"/>
                </a:rPr>
                <a:t>Objective n° 4</a:t>
              </a:r>
            </a:p>
          </p:txBody>
        </p:sp>
      </p:grpSp>
      <p:sp>
        <p:nvSpPr>
          <p:cNvPr id="28" name="TextBox 28"/>
          <p:cNvSpPr txBox="1"/>
          <p:nvPr/>
        </p:nvSpPr>
        <p:spPr>
          <a:xfrm>
            <a:off x="1577483" y="5982551"/>
            <a:ext cx="3360904" cy="1363742"/>
          </a:xfrm>
          <a:prstGeom prst="rect">
            <a:avLst/>
          </a:prstGeom>
        </p:spPr>
        <p:txBody>
          <a:bodyPr lIns="0" tIns="0" rIns="0" bIns="0" rtlCol="0" anchor="t">
            <a:spAutoFit/>
          </a:bodyPr>
          <a:lstStyle/>
          <a:p>
            <a:pPr marL="0" lvl="0" indent="0" algn="ctr">
              <a:lnSpc>
                <a:spcPts val="2774"/>
              </a:lnSpc>
              <a:spcBef>
                <a:spcPct val="0"/>
              </a:spcBef>
            </a:pPr>
            <a:r>
              <a:rPr lang="en-US" sz="2010" spc="197">
                <a:solidFill>
                  <a:srgbClr val="231F20"/>
                </a:solidFill>
                <a:latin typeface="DM Sans"/>
              </a:rPr>
              <a:t>Determine the difference in revenue over time for each of the methods</a:t>
            </a:r>
          </a:p>
        </p:txBody>
      </p:sp>
      <p:grpSp>
        <p:nvGrpSpPr>
          <p:cNvPr id="29" name="Group 29"/>
          <p:cNvGrpSpPr/>
          <p:nvPr/>
        </p:nvGrpSpPr>
        <p:grpSpPr>
          <a:xfrm>
            <a:off x="13599653" y="5174738"/>
            <a:ext cx="3474003" cy="647719"/>
            <a:chOff x="0" y="0"/>
            <a:chExt cx="914964" cy="170593"/>
          </a:xfrm>
        </p:grpSpPr>
        <p:sp>
          <p:nvSpPr>
            <p:cNvPr id="30" name="Freeform 30"/>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txBody>
            <a:bodyPr/>
            <a:lstStyle/>
            <a:p>
              <a:pPr algn="ctr"/>
              <a:r>
                <a:rPr lang="en-US" sz="2800" b="1" i="0" dirty="0">
                  <a:solidFill>
                    <a:srgbClr val="FFFFFF"/>
                  </a:solidFill>
                  <a:effectLst/>
                </a:rPr>
                <a:t>Objective n° 5</a:t>
              </a:r>
              <a:endParaRPr lang="en-US" sz="2800" dirty="0"/>
            </a:p>
            <a:p>
              <a:endParaRPr lang="en-US" dirty="0"/>
            </a:p>
          </p:txBody>
        </p:sp>
        <p:sp>
          <p:nvSpPr>
            <p:cNvPr id="31" name="TextBox 31"/>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Bold"/>
                </a:rPr>
                <a:t>Objective n° 5</a:t>
              </a:r>
            </a:p>
          </p:txBody>
        </p:sp>
      </p:grpSp>
      <p:sp>
        <p:nvSpPr>
          <p:cNvPr id="32" name="TextBox 32"/>
          <p:cNvSpPr txBox="1"/>
          <p:nvPr/>
        </p:nvSpPr>
        <p:spPr>
          <a:xfrm>
            <a:off x="13656202" y="6013789"/>
            <a:ext cx="3360904" cy="677942"/>
          </a:xfrm>
          <a:prstGeom prst="rect">
            <a:avLst/>
          </a:prstGeom>
        </p:spPr>
        <p:txBody>
          <a:bodyPr lIns="0" tIns="0" rIns="0" bIns="0" rtlCol="0" anchor="t">
            <a:spAutoFit/>
          </a:bodyPr>
          <a:lstStyle/>
          <a:p>
            <a:pPr marL="0" lvl="0" indent="0" algn="ctr">
              <a:lnSpc>
                <a:spcPts val="2774"/>
              </a:lnSpc>
              <a:spcBef>
                <a:spcPct val="0"/>
              </a:spcBef>
            </a:pPr>
            <a:r>
              <a:rPr lang="en-US" sz="2010" spc="197">
                <a:solidFill>
                  <a:srgbClr val="231F20"/>
                </a:solidFill>
                <a:latin typeface="DM Sans"/>
              </a:rPr>
              <a:t>Recommend best sales strategy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grpSp>
        <p:nvGrpSpPr>
          <p:cNvPr id="3" name="Group 3"/>
          <p:cNvGrpSpPr/>
          <p:nvPr/>
        </p:nvGrpSpPr>
        <p:grpSpPr>
          <a:xfrm>
            <a:off x="0" y="0"/>
            <a:ext cx="18288000" cy="2243915"/>
            <a:chOff x="0" y="0"/>
            <a:chExt cx="4816593" cy="590990"/>
          </a:xfrm>
        </p:grpSpPr>
        <p:sp>
          <p:nvSpPr>
            <p:cNvPr id="4" name="Freeform 4"/>
            <p:cNvSpPr/>
            <p:nvPr/>
          </p:nvSpPr>
          <p:spPr>
            <a:xfrm>
              <a:off x="0" y="0"/>
              <a:ext cx="4816592" cy="590990"/>
            </a:xfrm>
            <a:custGeom>
              <a:avLst/>
              <a:gdLst/>
              <a:ahLst/>
              <a:cxnLst/>
              <a:rect l="l" t="t" r="r" b="b"/>
              <a:pathLst>
                <a:path w="4816592" h="590990">
                  <a:moveTo>
                    <a:pt x="0" y="0"/>
                  </a:moveTo>
                  <a:lnTo>
                    <a:pt x="4816592" y="0"/>
                  </a:lnTo>
                  <a:lnTo>
                    <a:pt x="4816592" y="590990"/>
                  </a:lnTo>
                  <a:lnTo>
                    <a:pt x="0" y="590990"/>
                  </a:lnTo>
                  <a:close/>
                </a:path>
              </a:pathLst>
            </a:custGeom>
            <a:solidFill>
              <a:srgbClr val="1A1A1A"/>
            </a:solidFill>
          </p:spPr>
          <p:txBody>
            <a:bodyPr/>
            <a:lstStyle/>
            <a:p>
              <a:endParaRPr lang="en-US"/>
            </a:p>
          </p:txBody>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8" name="Freeform 8"/>
          <p:cNvSpPr/>
          <p:nvPr/>
        </p:nvSpPr>
        <p:spPr>
          <a:xfrm>
            <a:off x="135887" y="2408533"/>
            <a:ext cx="8079552" cy="5935866"/>
          </a:xfrm>
          <a:custGeom>
            <a:avLst/>
            <a:gdLst/>
            <a:ahLst/>
            <a:cxnLst/>
            <a:rect l="l" t="t" r="r" b="b"/>
            <a:pathLst>
              <a:path w="8079552" h="5935866">
                <a:moveTo>
                  <a:pt x="0" y="0"/>
                </a:moveTo>
                <a:lnTo>
                  <a:pt x="8079552" y="0"/>
                </a:lnTo>
                <a:lnTo>
                  <a:pt x="8079552" y="5935866"/>
                </a:lnTo>
                <a:lnTo>
                  <a:pt x="0" y="5935866"/>
                </a:lnTo>
                <a:lnTo>
                  <a:pt x="0" y="0"/>
                </a:lnTo>
                <a:close/>
              </a:path>
            </a:pathLst>
          </a:custGeom>
          <a:blipFill>
            <a:blip r:embed="rId5"/>
            <a:stretch>
              <a:fillRect l="-357" r="-357"/>
            </a:stretch>
          </a:blipFill>
        </p:spPr>
        <p:txBody>
          <a:bodyPr/>
          <a:lstStyle/>
          <a:p>
            <a:endParaRPr lang="en-US"/>
          </a:p>
        </p:txBody>
      </p:sp>
      <p:sp>
        <p:nvSpPr>
          <p:cNvPr id="9" name="TextBox 9"/>
          <p:cNvSpPr txBox="1"/>
          <p:nvPr/>
        </p:nvSpPr>
        <p:spPr>
          <a:xfrm>
            <a:off x="503597" y="127019"/>
            <a:ext cx="17317201" cy="1974021"/>
          </a:xfrm>
          <a:prstGeom prst="rect">
            <a:avLst/>
          </a:prstGeom>
        </p:spPr>
        <p:txBody>
          <a:bodyPr lIns="0" tIns="0" rIns="0" bIns="0" rtlCol="0" anchor="t">
            <a:spAutoFit/>
          </a:bodyPr>
          <a:lstStyle/>
          <a:p>
            <a:pPr algn="ctr">
              <a:lnSpc>
                <a:spcPts val="7908"/>
              </a:lnSpc>
            </a:pPr>
            <a:r>
              <a:rPr lang="en-US" sz="5730" spc="561">
                <a:solidFill>
                  <a:srgbClr val="FFFFFF"/>
                </a:solidFill>
                <a:latin typeface="Oswald"/>
              </a:rPr>
              <a:t>How many customers were there for each approach?</a:t>
            </a:r>
          </a:p>
        </p:txBody>
      </p:sp>
      <p:sp>
        <p:nvSpPr>
          <p:cNvPr id="10" name="TextBox 10"/>
          <p:cNvSpPr txBox="1"/>
          <p:nvPr/>
        </p:nvSpPr>
        <p:spPr>
          <a:xfrm>
            <a:off x="8755007" y="2517853"/>
            <a:ext cx="9237718" cy="6851762"/>
          </a:xfrm>
          <a:prstGeom prst="rect">
            <a:avLst/>
          </a:prstGeom>
        </p:spPr>
        <p:txBody>
          <a:bodyPr lIns="0" tIns="0" rIns="0" bIns="0" rtlCol="0" anchor="t">
            <a:spAutoFit/>
          </a:bodyPr>
          <a:lstStyle/>
          <a:p>
            <a:pPr algn="just">
              <a:lnSpc>
                <a:spcPts val="4538"/>
              </a:lnSpc>
              <a:spcBef>
                <a:spcPct val="0"/>
              </a:spcBef>
            </a:pPr>
            <a:r>
              <a:rPr lang="en-US" sz="3491">
                <a:solidFill>
                  <a:srgbClr val="000000"/>
                </a:solidFill>
                <a:latin typeface="Open Sauce"/>
              </a:rPr>
              <a:t>The figure shows that 'Email' sales strategy has the highest amount of customer purchases for the duration of the six(6) months and 'Email + call' sales strategy has the lowest amount of customer purchases with approximately three(3) times lesser than the amount customer purchases in 'Email' sales strategy. The 'Call' sales strategy has approximatly double the amount of customer purchases in the 'Email and call' sales strategy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grpSp>
        <p:nvGrpSpPr>
          <p:cNvPr id="3" name="Group 3"/>
          <p:cNvGrpSpPr/>
          <p:nvPr/>
        </p:nvGrpSpPr>
        <p:grpSpPr>
          <a:xfrm>
            <a:off x="0" y="0"/>
            <a:ext cx="18288000" cy="2243915"/>
            <a:chOff x="0" y="0"/>
            <a:chExt cx="4816593" cy="590990"/>
          </a:xfrm>
        </p:grpSpPr>
        <p:sp>
          <p:nvSpPr>
            <p:cNvPr id="4" name="Freeform 4"/>
            <p:cNvSpPr/>
            <p:nvPr/>
          </p:nvSpPr>
          <p:spPr>
            <a:xfrm>
              <a:off x="0" y="0"/>
              <a:ext cx="4816592" cy="590990"/>
            </a:xfrm>
            <a:custGeom>
              <a:avLst/>
              <a:gdLst/>
              <a:ahLst/>
              <a:cxnLst/>
              <a:rect l="l" t="t" r="r" b="b"/>
              <a:pathLst>
                <a:path w="4816592" h="590990">
                  <a:moveTo>
                    <a:pt x="0" y="0"/>
                  </a:moveTo>
                  <a:lnTo>
                    <a:pt x="4816592" y="0"/>
                  </a:lnTo>
                  <a:lnTo>
                    <a:pt x="4816592" y="590990"/>
                  </a:lnTo>
                  <a:lnTo>
                    <a:pt x="0" y="590990"/>
                  </a:lnTo>
                  <a:close/>
                </a:path>
              </a:pathLst>
            </a:custGeom>
            <a:solidFill>
              <a:srgbClr val="1A1A1A"/>
            </a:solidFill>
          </p:spPr>
          <p:txBody>
            <a:bodyPr/>
            <a:lstStyle/>
            <a:p>
              <a:endParaRPr lang="en-US"/>
            </a:p>
          </p:txBody>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8" name="Freeform 8"/>
          <p:cNvSpPr/>
          <p:nvPr/>
        </p:nvSpPr>
        <p:spPr>
          <a:xfrm>
            <a:off x="7326082" y="2464354"/>
            <a:ext cx="10494716" cy="7372321"/>
          </a:xfrm>
          <a:custGeom>
            <a:avLst/>
            <a:gdLst/>
            <a:ahLst/>
            <a:cxnLst/>
            <a:rect l="l" t="t" r="r" b="b"/>
            <a:pathLst>
              <a:path w="10494716" h="7372321">
                <a:moveTo>
                  <a:pt x="0" y="0"/>
                </a:moveTo>
                <a:lnTo>
                  <a:pt x="10494717" y="0"/>
                </a:lnTo>
                <a:lnTo>
                  <a:pt x="10494717" y="7372322"/>
                </a:lnTo>
                <a:lnTo>
                  <a:pt x="0" y="7372322"/>
                </a:lnTo>
                <a:lnTo>
                  <a:pt x="0" y="0"/>
                </a:lnTo>
                <a:close/>
              </a:path>
            </a:pathLst>
          </a:custGeom>
          <a:blipFill>
            <a:blip r:embed="rId5"/>
            <a:stretch>
              <a:fillRect/>
            </a:stretch>
          </a:blipFill>
        </p:spPr>
        <p:txBody>
          <a:bodyPr/>
          <a:lstStyle/>
          <a:p>
            <a:endParaRPr lang="en-US"/>
          </a:p>
        </p:txBody>
      </p:sp>
      <p:sp>
        <p:nvSpPr>
          <p:cNvPr id="9" name="TextBox 9"/>
          <p:cNvSpPr txBox="1"/>
          <p:nvPr/>
        </p:nvSpPr>
        <p:spPr>
          <a:xfrm>
            <a:off x="503597" y="127019"/>
            <a:ext cx="17317201" cy="1974021"/>
          </a:xfrm>
          <a:prstGeom prst="rect">
            <a:avLst/>
          </a:prstGeom>
        </p:spPr>
        <p:txBody>
          <a:bodyPr lIns="0" tIns="0" rIns="0" bIns="0" rtlCol="0" anchor="t">
            <a:spAutoFit/>
          </a:bodyPr>
          <a:lstStyle/>
          <a:p>
            <a:pPr algn="ctr">
              <a:lnSpc>
                <a:spcPts val="7908"/>
              </a:lnSpc>
            </a:pPr>
            <a:r>
              <a:rPr lang="en-US" sz="5730" spc="561">
                <a:solidFill>
                  <a:srgbClr val="FFFFFF"/>
                </a:solidFill>
                <a:latin typeface="Oswald"/>
              </a:rPr>
              <a:t>What does the spread of the revenue look like overall?</a:t>
            </a:r>
          </a:p>
        </p:txBody>
      </p:sp>
      <p:sp>
        <p:nvSpPr>
          <p:cNvPr id="10" name="TextBox 10"/>
          <p:cNvSpPr txBox="1"/>
          <p:nvPr/>
        </p:nvSpPr>
        <p:spPr>
          <a:xfrm>
            <a:off x="447321" y="3634395"/>
            <a:ext cx="6822485" cy="4268795"/>
          </a:xfrm>
          <a:prstGeom prst="rect">
            <a:avLst/>
          </a:prstGeom>
        </p:spPr>
        <p:txBody>
          <a:bodyPr lIns="0" tIns="0" rIns="0" bIns="0" rtlCol="0" anchor="t">
            <a:spAutoFit/>
          </a:bodyPr>
          <a:lstStyle/>
          <a:p>
            <a:pPr algn="ctr">
              <a:lnSpc>
                <a:spcPts val="5686"/>
              </a:lnSpc>
              <a:spcBef>
                <a:spcPct val="0"/>
              </a:spcBef>
            </a:pPr>
            <a:r>
              <a:rPr lang="en-US" sz="4374">
                <a:solidFill>
                  <a:srgbClr val="000000"/>
                </a:solidFill>
                <a:latin typeface="Open Sauce"/>
              </a:rPr>
              <a:t>Overall, the majority of the revenue is under 150 for the six(6) months duration. The chart shows a left skewed revenue distribution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grpSp>
        <p:nvGrpSpPr>
          <p:cNvPr id="3" name="Group 3"/>
          <p:cNvGrpSpPr/>
          <p:nvPr/>
        </p:nvGrpSpPr>
        <p:grpSpPr>
          <a:xfrm>
            <a:off x="0" y="0"/>
            <a:ext cx="18288000" cy="2243915"/>
            <a:chOff x="0" y="0"/>
            <a:chExt cx="4816593" cy="590990"/>
          </a:xfrm>
        </p:grpSpPr>
        <p:sp>
          <p:nvSpPr>
            <p:cNvPr id="4" name="Freeform 4"/>
            <p:cNvSpPr/>
            <p:nvPr/>
          </p:nvSpPr>
          <p:spPr>
            <a:xfrm>
              <a:off x="0" y="0"/>
              <a:ext cx="4816592" cy="590990"/>
            </a:xfrm>
            <a:custGeom>
              <a:avLst/>
              <a:gdLst/>
              <a:ahLst/>
              <a:cxnLst/>
              <a:rect l="l" t="t" r="r" b="b"/>
              <a:pathLst>
                <a:path w="4816592" h="590990">
                  <a:moveTo>
                    <a:pt x="0" y="0"/>
                  </a:moveTo>
                  <a:lnTo>
                    <a:pt x="4816592" y="0"/>
                  </a:lnTo>
                  <a:lnTo>
                    <a:pt x="4816592" y="590990"/>
                  </a:lnTo>
                  <a:lnTo>
                    <a:pt x="0" y="590990"/>
                  </a:lnTo>
                  <a:close/>
                </a:path>
              </a:pathLst>
            </a:custGeom>
            <a:solidFill>
              <a:srgbClr val="1A1A1A"/>
            </a:solidFill>
          </p:spPr>
          <p:txBody>
            <a:bodyPr/>
            <a:lstStyle/>
            <a:p>
              <a:endParaRPr lang="en-US"/>
            </a:p>
          </p:txBody>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8" name="Freeform 8"/>
          <p:cNvSpPr/>
          <p:nvPr/>
        </p:nvSpPr>
        <p:spPr>
          <a:xfrm>
            <a:off x="0" y="2682575"/>
            <a:ext cx="7575527" cy="7364216"/>
          </a:xfrm>
          <a:custGeom>
            <a:avLst/>
            <a:gdLst/>
            <a:ahLst/>
            <a:cxnLst/>
            <a:rect l="l" t="t" r="r" b="b"/>
            <a:pathLst>
              <a:path w="7575527" h="7364216">
                <a:moveTo>
                  <a:pt x="0" y="0"/>
                </a:moveTo>
                <a:lnTo>
                  <a:pt x="7575527" y="0"/>
                </a:lnTo>
                <a:lnTo>
                  <a:pt x="7575527" y="7364215"/>
                </a:lnTo>
                <a:lnTo>
                  <a:pt x="0" y="7364215"/>
                </a:lnTo>
                <a:lnTo>
                  <a:pt x="0" y="0"/>
                </a:lnTo>
                <a:close/>
              </a:path>
            </a:pathLst>
          </a:custGeom>
          <a:blipFill>
            <a:blip r:embed="rId5"/>
            <a:stretch>
              <a:fillRect/>
            </a:stretch>
          </a:blipFill>
        </p:spPr>
        <p:txBody>
          <a:bodyPr/>
          <a:lstStyle/>
          <a:p>
            <a:endParaRPr lang="en-US"/>
          </a:p>
        </p:txBody>
      </p:sp>
      <p:sp>
        <p:nvSpPr>
          <p:cNvPr id="9" name="TextBox 9"/>
          <p:cNvSpPr txBox="1"/>
          <p:nvPr/>
        </p:nvSpPr>
        <p:spPr>
          <a:xfrm>
            <a:off x="503597" y="127019"/>
            <a:ext cx="17317201" cy="1974021"/>
          </a:xfrm>
          <a:prstGeom prst="rect">
            <a:avLst/>
          </a:prstGeom>
        </p:spPr>
        <p:txBody>
          <a:bodyPr lIns="0" tIns="0" rIns="0" bIns="0" rtlCol="0" anchor="t">
            <a:spAutoFit/>
          </a:bodyPr>
          <a:lstStyle/>
          <a:p>
            <a:pPr algn="ctr">
              <a:lnSpc>
                <a:spcPts val="7908"/>
              </a:lnSpc>
            </a:pPr>
            <a:r>
              <a:rPr lang="en-US" sz="5730" spc="561">
                <a:solidFill>
                  <a:srgbClr val="FFFFFF"/>
                </a:solidFill>
                <a:latin typeface="Oswald"/>
              </a:rPr>
              <a:t>What does the spread of the revenue look like for each method?</a:t>
            </a:r>
          </a:p>
        </p:txBody>
      </p:sp>
      <p:sp>
        <p:nvSpPr>
          <p:cNvPr id="10" name="TextBox 10"/>
          <p:cNvSpPr txBox="1"/>
          <p:nvPr/>
        </p:nvSpPr>
        <p:spPr>
          <a:xfrm>
            <a:off x="8060912" y="3468744"/>
            <a:ext cx="9990705" cy="5646992"/>
          </a:xfrm>
          <a:prstGeom prst="rect">
            <a:avLst/>
          </a:prstGeom>
        </p:spPr>
        <p:txBody>
          <a:bodyPr lIns="0" tIns="0" rIns="0" bIns="0" rtlCol="0" anchor="t">
            <a:spAutoFit/>
          </a:bodyPr>
          <a:lstStyle/>
          <a:p>
            <a:pPr algn="just">
              <a:lnSpc>
                <a:spcPts val="5011"/>
              </a:lnSpc>
              <a:spcBef>
                <a:spcPct val="0"/>
              </a:spcBef>
            </a:pPr>
            <a:r>
              <a:rPr lang="en-US" sz="3854">
                <a:solidFill>
                  <a:srgbClr val="000000"/>
                </a:solidFill>
                <a:latin typeface="Open Sauce"/>
              </a:rPr>
              <a:t>From the box plot, it will be observed that 'Call' sales strategy has the bulk of its revenue around 50 and slightly below and 'Email' strategy has the bulk of its revenue around 100 and slightly below accounting for highest revenue distribution while 'Email and Call' has the bulk of its revenue above 150 which has the least revenue distribution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2243915"/>
            <a:chOff x="0" y="0"/>
            <a:chExt cx="4816593" cy="590990"/>
          </a:xfrm>
        </p:grpSpPr>
        <p:sp>
          <p:nvSpPr>
            <p:cNvPr id="3" name="Freeform 3"/>
            <p:cNvSpPr/>
            <p:nvPr/>
          </p:nvSpPr>
          <p:spPr>
            <a:xfrm>
              <a:off x="0" y="0"/>
              <a:ext cx="4816592" cy="590990"/>
            </a:xfrm>
            <a:custGeom>
              <a:avLst/>
              <a:gdLst/>
              <a:ahLst/>
              <a:cxnLst/>
              <a:rect l="l" t="t" r="r" b="b"/>
              <a:pathLst>
                <a:path w="4816592" h="590990">
                  <a:moveTo>
                    <a:pt x="0" y="0"/>
                  </a:moveTo>
                  <a:lnTo>
                    <a:pt x="4816592" y="0"/>
                  </a:lnTo>
                  <a:lnTo>
                    <a:pt x="4816592" y="590990"/>
                  </a:lnTo>
                  <a:lnTo>
                    <a:pt x="0" y="590990"/>
                  </a:lnTo>
                  <a:close/>
                </a:path>
              </a:pathLst>
            </a:custGeom>
            <a:solidFill>
              <a:srgbClr val="1A1A1A"/>
            </a:solidFill>
          </p:spPr>
          <p:txBody>
            <a:bodyPr/>
            <a:lstStyle/>
            <a:p>
              <a:endParaRPr lang="en-US"/>
            </a:p>
          </p:txBody>
        </p:sp>
        <p:sp>
          <p:nvSpPr>
            <p:cNvPr id="4" name="TextBox 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5" name="Freeform 5"/>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9500228" y="3019425"/>
            <a:ext cx="8826144" cy="6172200"/>
          </a:xfrm>
          <a:custGeom>
            <a:avLst/>
            <a:gdLst/>
            <a:ahLst/>
            <a:cxnLst/>
            <a:rect l="l" t="t" r="r" b="b"/>
            <a:pathLst>
              <a:path w="8826144" h="6172200">
                <a:moveTo>
                  <a:pt x="0" y="0"/>
                </a:moveTo>
                <a:lnTo>
                  <a:pt x="8826144" y="0"/>
                </a:lnTo>
                <a:lnTo>
                  <a:pt x="8826144" y="6172200"/>
                </a:lnTo>
                <a:lnTo>
                  <a:pt x="0" y="6172200"/>
                </a:lnTo>
                <a:lnTo>
                  <a:pt x="0" y="0"/>
                </a:lnTo>
                <a:close/>
              </a:path>
            </a:pathLst>
          </a:custGeom>
          <a:blipFill>
            <a:blip r:embed="rId4"/>
            <a:stretch>
              <a:fillRect/>
            </a:stretch>
          </a:blipFill>
        </p:spPr>
        <p:txBody>
          <a:bodyPr/>
          <a:lstStyle/>
          <a:p>
            <a:endParaRPr lang="en-US"/>
          </a:p>
        </p:txBody>
      </p:sp>
      <p:sp>
        <p:nvSpPr>
          <p:cNvPr id="8" name="TextBox 8"/>
          <p:cNvSpPr txBox="1"/>
          <p:nvPr/>
        </p:nvSpPr>
        <p:spPr>
          <a:xfrm>
            <a:off x="503597" y="127019"/>
            <a:ext cx="17317201" cy="1974021"/>
          </a:xfrm>
          <a:prstGeom prst="rect">
            <a:avLst/>
          </a:prstGeom>
        </p:spPr>
        <p:txBody>
          <a:bodyPr lIns="0" tIns="0" rIns="0" bIns="0" rtlCol="0" anchor="t">
            <a:spAutoFit/>
          </a:bodyPr>
          <a:lstStyle/>
          <a:p>
            <a:pPr algn="ctr">
              <a:lnSpc>
                <a:spcPts val="7908"/>
              </a:lnSpc>
            </a:pPr>
            <a:r>
              <a:rPr lang="en-US" sz="5730" spc="561">
                <a:solidFill>
                  <a:srgbClr val="FFFFFF"/>
                </a:solidFill>
                <a:latin typeface="Oswald"/>
              </a:rPr>
              <a:t>Was there any difference in revenue over time for each of the methods?</a:t>
            </a:r>
          </a:p>
        </p:txBody>
      </p:sp>
      <p:sp>
        <p:nvSpPr>
          <p:cNvPr id="9" name="TextBox 9"/>
          <p:cNvSpPr txBox="1"/>
          <p:nvPr/>
        </p:nvSpPr>
        <p:spPr>
          <a:xfrm>
            <a:off x="142875" y="2857328"/>
            <a:ext cx="9162198" cy="6275708"/>
          </a:xfrm>
          <a:prstGeom prst="rect">
            <a:avLst/>
          </a:prstGeom>
        </p:spPr>
        <p:txBody>
          <a:bodyPr lIns="0" tIns="0" rIns="0" bIns="0" rtlCol="0" anchor="t">
            <a:spAutoFit/>
          </a:bodyPr>
          <a:lstStyle/>
          <a:p>
            <a:pPr algn="just">
              <a:lnSpc>
                <a:spcPts val="5004"/>
              </a:lnSpc>
              <a:spcBef>
                <a:spcPct val="0"/>
              </a:spcBef>
            </a:pPr>
            <a:r>
              <a:rPr lang="en-US" sz="3849">
                <a:solidFill>
                  <a:srgbClr val="000000"/>
                </a:solidFill>
                <a:latin typeface="Open Sauce"/>
              </a:rPr>
              <a:t>It will be observed from the above bar chart that the relationship of revenue distribution for each sales method over time is inversely correlated. As 'Email' sales strategy is highest at week 1 and steadily declines over the weeks ahead while 'Email + call' sales strategy is lowest at week 1 and steadily increases over the following weeks.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grpSp>
        <p:nvGrpSpPr>
          <p:cNvPr id="3" name="Group 3"/>
          <p:cNvGrpSpPr/>
          <p:nvPr/>
        </p:nvGrpSpPr>
        <p:grpSpPr>
          <a:xfrm>
            <a:off x="0" y="0"/>
            <a:ext cx="18288000" cy="2243915"/>
            <a:chOff x="0" y="0"/>
            <a:chExt cx="4816593" cy="590990"/>
          </a:xfrm>
        </p:grpSpPr>
        <p:sp>
          <p:nvSpPr>
            <p:cNvPr id="4" name="Freeform 4"/>
            <p:cNvSpPr/>
            <p:nvPr/>
          </p:nvSpPr>
          <p:spPr>
            <a:xfrm>
              <a:off x="0" y="0"/>
              <a:ext cx="4816592" cy="590990"/>
            </a:xfrm>
            <a:custGeom>
              <a:avLst/>
              <a:gdLst/>
              <a:ahLst/>
              <a:cxnLst/>
              <a:rect l="l" t="t" r="r" b="b"/>
              <a:pathLst>
                <a:path w="4816592" h="590990">
                  <a:moveTo>
                    <a:pt x="0" y="0"/>
                  </a:moveTo>
                  <a:lnTo>
                    <a:pt x="4816592" y="0"/>
                  </a:lnTo>
                  <a:lnTo>
                    <a:pt x="4816592" y="590990"/>
                  </a:lnTo>
                  <a:lnTo>
                    <a:pt x="0" y="590990"/>
                  </a:lnTo>
                  <a:close/>
                </a:path>
              </a:pathLst>
            </a:custGeom>
            <a:solidFill>
              <a:srgbClr val="1A1A1A"/>
            </a:solidFill>
          </p:spPr>
          <p:txBody>
            <a:bodyPr/>
            <a:lstStyle/>
            <a:p>
              <a:endParaRPr lang="en-US"/>
            </a:p>
          </p:txBody>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8" name="Freeform 8"/>
          <p:cNvSpPr/>
          <p:nvPr/>
        </p:nvSpPr>
        <p:spPr>
          <a:xfrm>
            <a:off x="10833610" y="3278112"/>
            <a:ext cx="6711440" cy="5557113"/>
          </a:xfrm>
          <a:custGeom>
            <a:avLst/>
            <a:gdLst/>
            <a:ahLst/>
            <a:cxnLst/>
            <a:rect l="l" t="t" r="r" b="b"/>
            <a:pathLst>
              <a:path w="6711440" h="5557113">
                <a:moveTo>
                  <a:pt x="0" y="0"/>
                </a:moveTo>
                <a:lnTo>
                  <a:pt x="6711440" y="0"/>
                </a:lnTo>
                <a:lnTo>
                  <a:pt x="6711440" y="5557113"/>
                </a:lnTo>
                <a:lnTo>
                  <a:pt x="0" y="5557113"/>
                </a:lnTo>
                <a:lnTo>
                  <a:pt x="0" y="0"/>
                </a:lnTo>
                <a:close/>
              </a:path>
            </a:pathLst>
          </a:custGeom>
          <a:blipFill>
            <a:blip r:embed="rId5"/>
            <a:stretch>
              <a:fillRect/>
            </a:stretch>
          </a:blipFill>
        </p:spPr>
        <p:txBody>
          <a:bodyPr/>
          <a:lstStyle/>
          <a:p>
            <a:endParaRPr lang="en-US"/>
          </a:p>
        </p:txBody>
      </p:sp>
      <p:sp>
        <p:nvSpPr>
          <p:cNvPr id="9" name="TextBox 9"/>
          <p:cNvSpPr txBox="1"/>
          <p:nvPr/>
        </p:nvSpPr>
        <p:spPr>
          <a:xfrm>
            <a:off x="304424" y="527465"/>
            <a:ext cx="17317201" cy="973896"/>
          </a:xfrm>
          <a:prstGeom prst="rect">
            <a:avLst/>
          </a:prstGeom>
        </p:spPr>
        <p:txBody>
          <a:bodyPr lIns="0" tIns="0" rIns="0" bIns="0" rtlCol="0" anchor="t">
            <a:spAutoFit/>
          </a:bodyPr>
          <a:lstStyle/>
          <a:p>
            <a:pPr algn="ctr">
              <a:lnSpc>
                <a:spcPts val="7908"/>
              </a:lnSpc>
            </a:pPr>
            <a:r>
              <a:rPr lang="en-US" sz="5730" spc="561">
                <a:solidFill>
                  <a:srgbClr val="FFFFFF"/>
                </a:solidFill>
                <a:latin typeface="Oswald"/>
              </a:rPr>
              <a:t>Business Metrics</a:t>
            </a:r>
          </a:p>
        </p:txBody>
      </p:sp>
      <p:sp>
        <p:nvSpPr>
          <p:cNvPr id="10" name="TextBox 10"/>
          <p:cNvSpPr txBox="1"/>
          <p:nvPr/>
        </p:nvSpPr>
        <p:spPr>
          <a:xfrm>
            <a:off x="171074" y="2436495"/>
            <a:ext cx="9996397" cy="7669530"/>
          </a:xfrm>
          <a:prstGeom prst="rect">
            <a:avLst/>
          </a:prstGeom>
        </p:spPr>
        <p:txBody>
          <a:bodyPr lIns="0" tIns="0" rIns="0" bIns="0" rtlCol="0" anchor="t">
            <a:spAutoFit/>
          </a:bodyPr>
          <a:lstStyle/>
          <a:p>
            <a:pPr marL="777232" lvl="1" indent="-388616">
              <a:lnSpc>
                <a:spcPts val="4679"/>
              </a:lnSpc>
              <a:buFont typeface="Arial"/>
              <a:buChar char="•"/>
            </a:pPr>
            <a:r>
              <a:rPr lang="en-US" sz="3599">
                <a:solidFill>
                  <a:srgbClr val="000000"/>
                </a:solidFill>
                <a:latin typeface="Open Sauce"/>
              </a:rPr>
              <a:t>To achieve our goal, I will recommend the use of </a:t>
            </a:r>
            <a:r>
              <a:rPr lang="en-US" sz="3599">
                <a:solidFill>
                  <a:srgbClr val="000000"/>
                </a:solidFill>
                <a:latin typeface="Open Sauce Bold"/>
              </a:rPr>
              <a:t>percentage revenue contribution of each sales method as our metric</a:t>
            </a:r>
            <a:r>
              <a:rPr lang="en-US" sz="3599">
                <a:solidFill>
                  <a:srgbClr val="000000"/>
                </a:solidFill>
                <a:latin typeface="Open Sauce"/>
              </a:rPr>
              <a:t>.</a:t>
            </a:r>
          </a:p>
          <a:p>
            <a:pPr>
              <a:lnSpc>
                <a:spcPts val="4679"/>
              </a:lnSpc>
            </a:pPr>
            <a:endParaRPr lang="en-US" sz="3599">
              <a:solidFill>
                <a:srgbClr val="000000"/>
              </a:solidFill>
              <a:latin typeface="Open Sauce"/>
            </a:endParaRPr>
          </a:p>
          <a:p>
            <a:pPr marL="777232" lvl="1" indent="-388616">
              <a:lnSpc>
                <a:spcPts val="4679"/>
              </a:lnSpc>
              <a:buFont typeface="Arial"/>
              <a:buChar char="•"/>
            </a:pPr>
            <a:r>
              <a:rPr lang="en-US" sz="3599">
                <a:solidFill>
                  <a:srgbClr val="000000"/>
                </a:solidFill>
                <a:latin typeface="Open Sauce"/>
              </a:rPr>
              <a:t>The pie chart below shows the percentages of revenue for the data in consideration. 'Email' sales strategy accounts for slightly above half (51.4%) of the revenue contribution while 'Email and call' and 'Call' sales strategy accounts for the rest with 31.2% and 17.4% respectively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grpSp>
        <p:nvGrpSpPr>
          <p:cNvPr id="3" name="Group 3"/>
          <p:cNvGrpSpPr/>
          <p:nvPr/>
        </p:nvGrpSpPr>
        <p:grpSpPr>
          <a:xfrm>
            <a:off x="0" y="0"/>
            <a:ext cx="18288000" cy="2243915"/>
            <a:chOff x="0" y="0"/>
            <a:chExt cx="4816593" cy="590990"/>
          </a:xfrm>
        </p:grpSpPr>
        <p:sp>
          <p:nvSpPr>
            <p:cNvPr id="4" name="Freeform 4"/>
            <p:cNvSpPr/>
            <p:nvPr/>
          </p:nvSpPr>
          <p:spPr>
            <a:xfrm>
              <a:off x="0" y="0"/>
              <a:ext cx="4816592" cy="590990"/>
            </a:xfrm>
            <a:custGeom>
              <a:avLst/>
              <a:gdLst/>
              <a:ahLst/>
              <a:cxnLst/>
              <a:rect l="l" t="t" r="r" b="b"/>
              <a:pathLst>
                <a:path w="4816592" h="590990">
                  <a:moveTo>
                    <a:pt x="0" y="0"/>
                  </a:moveTo>
                  <a:lnTo>
                    <a:pt x="4816592" y="0"/>
                  </a:lnTo>
                  <a:lnTo>
                    <a:pt x="4816592" y="590990"/>
                  </a:lnTo>
                  <a:lnTo>
                    <a:pt x="0" y="590990"/>
                  </a:lnTo>
                  <a:close/>
                </a:path>
              </a:pathLst>
            </a:custGeom>
            <a:solidFill>
              <a:srgbClr val="1A1A1A"/>
            </a:solidFill>
          </p:spPr>
          <p:txBody>
            <a:bodyPr/>
            <a:lstStyle/>
            <a:p>
              <a:endParaRPr lang="en-US"/>
            </a:p>
          </p:txBody>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8" name="TextBox 8"/>
          <p:cNvSpPr txBox="1"/>
          <p:nvPr/>
        </p:nvSpPr>
        <p:spPr>
          <a:xfrm>
            <a:off x="28199" y="452862"/>
            <a:ext cx="17317201" cy="973896"/>
          </a:xfrm>
          <a:prstGeom prst="rect">
            <a:avLst/>
          </a:prstGeom>
        </p:spPr>
        <p:txBody>
          <a:bodyPr lIns="0" tIns="0" rIns="0" bIns="0" rtlCol="0" anchor="t">
            <a:spAutoFit/>
          </a:bodyPr>
          <a:lstStyle/>
          <a:p>
            <a:pPr algn="ctr">
              <a:lnSpc>
                <a:spcPts val="7908"/>
              </a:lnSpc>
            </a:pPr>
            <a:r>
              <a:rPr lang="en-US" sz="5730" spc="561">
                <a:solidFill>
                  <a:srgbClr val="FFFFFF"/>
                </a:solidFill>
                <a:latin typeface="Oswald"/>
              </a:rPr>
              <a:t>Recommendations</a:t>
            </a:r>
          </a:p>
        </p:txBody>
      </p:sp>
      <p:sp>
        <p:nvSpPr>
          <p:cNvPr id="9" name="TextBox 9"/>
          <p:cNvSpPr txBox="1"/>
          <p:nvPr/>
        </p:nvSpPr>
        <p:spPr>
          <a:xfrm>
            <a:off x="-180975" y="2538203"/>
            <a:ext cx="18288000" cy="7925436"/>
          </a:xfrm>
          <a:prstGeom prst="rect">
            <a:avLst/>
          </a:prstGeom>
        </p:spPr>
        <p:txBody>
          <a:bodyPr lIns="0" tIns="0" rIns="0" bIns="0" rtlCol="0" anchor="t">
            <a:spAutoFit/>
          </a:bodyPr>
          <a:lstStyle/>
          <a:p>
            <a:pPr marL="798821" lvl="1" indent="-399411" algn="just">
              <a:lnSpc>
                <a:spcPts val="4809"/>
              </a:lnSpc>
              <a:spcBef>
                <a:spcPct val="0"/>
              </a:spcBef>
              <a:buFont typeface="Arial"/>
              <a:buChar char="•"/>
            </a:pPr>
            <a:r>
              <a:rPr lang="en-US" sz="3699">
                <a:solidFill>
                  <a:srgbClr val="000000"/>
                </a:solidFill>
                <a:latin typeface="Open Sauce"/>
              </a:rPr>
              <a:t>Use the recommended business metrics to monitor each sales method contribution to the revenue in the coming weeks.</a:t>
            </a:r>
          </a:p>
          <a:p>
            <a:pPr marL="798821" lvl="1" indent="-399411" algn="just">
              <a:lnSpc>
                <a:spcPts val="4809"/>
              </a:lnSpc>
              <a:spcBef>
                <a:spcPct val="0"/>
              </a:spcBef>
              <a:buFont typeface="Arial"/>
              <a:buChar char="•"/>
            </a:pPr>
            <a:r>
              <a:rPr lang="en-US" sz="3699">
                <a:solidFill>
                  <a:srgbClr val="000000"/>
                </a:solidFill>
                <a:latin typeface="Open Sauce"/>
              </a:rPr>
              <a:t>Observe the trend in the total revenue for each sales method over time, noting the strategy that is increasing or decreasing with time.</a:t>
            </a:r>
          </a:p>
          <a:p>
            <a:pPr marL="798821" lvl="1" indent="-399411" algn="just">
              <a:lnSpc>
                <a:spcPts val="4809"/>
              </a:lnSpc>
              <a:spcBef>
                <a:spcPct val="0"/>
              </a:spcBef>
              <a:buFont typeface="Arial"/>
              <a:buChar char="•"/>
            </a:pPr>
            <a:r>
              <a:rPr lang="en-US" sz="3699">
                <a:solidFill>
                  <a:srgbClr val="000000"/>
                </a:solidFill>
                <a:latin typeface="Open Sauce"/>
              </a:rPr>
              <a:t>I will recommend the continuation of 'Email' and 'Email + call' strategy since they are the highest revenue contributors and requires lesser time compared to 'Call' strategy which contributes the least revenue.</a:t>
            </a:r>
          </a:p>
          <a:p>
            <a:pPr marL="798821" lvl="1" indent="-399411" algn="just">
              <a:lnSpc>
                <a:spcPts val="4809"/>
              </a:lnSpc>
              <a:spcBef>
                <a:spcPct val="0"/>
              </a:spcBef>
              <a:buFont typeface="Arial"/>
              <a:buChar char="•"/>
            </a:pPr>
            <a:r>
              <a:rPr lang="en-US" sz="3699">
                <a:solidFill>
                  <a:srgbClr val="000000"/>
                </a:solidFill>
                <a:latin typeface="Open Sauce"/>
              </a:rPr>
              <a:t>I recommend that more resources should be allocated to the 'Email + call' strategy since it shows the best potential to steadily increase the revenue over time</a:t>
            </a:r>
          </a:p>
          <a:p>
            <a:pPr marL="798821" lvl="1" indent="-399411" algn="just">
              <a:lnSpc>
                <a:spcPts val="4809"/>
              </a:lnSpc>
              <a:spcBef>
                <a:spcPct val="0"/>
              </a:spcBef>
              <a:buFont typeface="Arial"/>
              <a:buChar char="•"/>
            </a:pPr>
            <a:r>
              <a:rPr lang="en-US" sz="3699">
                <a:solidFill>
                  <a:srgbClr val="000000"/>
                </a:solidFill>
                <a:latin typeface="Open Sauce"/>
              </a:rPr>
              <a:t>The data collection process should be improved to eliminate missing values and improper data entries</a:t>
            </a:r>
          </a:p>
          <a:p>
            <a:pPr algn="just">
              <a:lnSpc>
                <a:spcPts val="4809"/>
              </a:lnSpc>
              <a:spcBef>
                <a:spcPct val="0"/>
              </a:spcBef>
            </a:pPr>
            <a:endParaRPr lang="en-US" sz="3699">
              <a:solidFill>
                <a:srgbClr val="000000"/>
              </a:solidFill>
              <a:latin typeface="Open Sauc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698</Words>
  <Application>Microsoft Office PowerPoint</Application>
  <PresentationFormat>Custom</PresentationFormat>
  <Paragraphs>53</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Oswald Bold</vt:lpstr>
      <vt:lpstr>Open Sauce Bold</vt:lpstr>
      <vt:lpstr>Open Sauce</vt:lpstr>
      <vt:lpstr>Montserrat Classic Bold</vt:lpstr>
      <vt:lpstr>DM Sans</vt:lpstr>
      <vt:lpstr>DM Sans Bold</vt:lpstr>
      <vt:lpstr>Oswald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Sales</dc:title>
  <cp:lastModifiedBy>Humble Otamiri</cp:lastModifiedBy>
  <cp:revision>2</cp:revision>
  <dcterms:created xsi:type="dcterms:W3CDTF">2006-08-16T00:00:00Z</dcterms:created>
  <dcterms:modified xsi:type="dcterms:W3CDTF">2023-08-22T07:05:32Z</dcterms:modified>
  <dc:identifier>DAFsPSNz0VM</dc:identifier>
</cp:coreProperties>
</file>