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jpeg" Type="http://schemas.openxmlformats.org/officeDocument/2006/relationships/image"/><Relationship Id="rId6" Target="../media/image25.jpeg" Type="http://schemas.openxmlformats.org/officeDocument/2006/relationships/image"/><Relationship Id="rId7" Target="../media/image26.jpeg" Type="http://schemas.openxmlformats.org/officeDocument/2006/relationships/image"/><Relationship Id="rId8" Target="../media/image27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8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9.jpeg" Type="http://schemas.openxmlformats.org/officeDocument/2006/relationships/image"/><Relationship Id="rId6" Target="../media/image30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31.jpeg" Type="http://schemas.openxmlformats.org/officeDocument/2006/relationships/image"/><Relationship Id="rId5" Target="../media/image32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TRAFFIC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RECIPE SITE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9596" y="7482578"/>
            <a:ext cx="12848809" cy="44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BY OTAMIRI HUMBLE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907836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361842" y="1637841"/>
            <a:ext cx="734693" cy="755166"/>
          </a:xfrm>
          <a:custGeom>
            <a:avLst/>
            <a:gdLst/>
            <a:ahLst/>
            <a:cxnLst/>
            <a:rect r="r" b="b" t="t" l="l"/>
            <a:pathLst>
              <a:path h="755166" w="734693">
                <a:moveTo>
                  <a:pt x="0" y="0"/>
                </a:moveTo>
                <a:lnTo>
                  <a:pt x="734693" y="0"/>
                </a:lnTo>
                <a:lnTo>
                  <a:pt x="734693" y="755167"/>
                </a:lnTo>
                <a:lnTo>
                  <a:pt x="0" y="755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3425388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58785" y="1049603"/>
            <a:ext cx="6176060" cy="8208697"/>
          </a:xfrm>
          <a:custGeom>
            <a:avLst/>
            <a:gdLst/>
            <a:ahLst/>
            <a:cxnLst/>
            <a:rect r="r" b="b" t="t" l="l"/>
            <a:pathLst>
              <a:path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46" t="0" r="-49746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1992813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74235" y="2269828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42191" y="5806529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42191" y="4373954"/>
            <a:ext cx="9610044" cy="1948998"/>
            <a:chOff x="0" y="0"/>
            <a:chExt cx="3682024" cy="74674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371799" y="4759082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6134" y="90279"/>
            <a:ext cx="12089609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PROJECT OVERVIEW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08899" y="2166595"/>
            <a:ext cx="7843336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Tasty Bytes was founded in 2020 in the midst of the Covid Pandemic. The world wanted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inspiration so we decided to provide it.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08899" y="4602394"/>
            <a:ext cx="6516403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Our focus has been on selling products to enable our customers to be more creative, focused</a:t>
            </a:r>
            <a:r>
              <a:rPr lang="en-US" sz="2210" spc="216">
                <a:solidFill>
                  <a:srgbClr val="231F20"/>
                </a:solidFill>
                <a:latin typeface="DM Sans"/>
              </a:rPr>
              <a:t>on tools for brainstorming.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294591" y="3577788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294591" y="5958929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294591" y="4526354"/>
            <a:ext cx="9610044" cy="1948998"/>
            <a:chOff x="0" y="0"/>
            <a:chExt cx="3682024" cy="74674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2524199" y="4911482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061299" y="4629685"/>
            <a:ext cx="6516403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We started life as a search engine for recipes, helping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people to find ways to use up the limited supplies they had at home.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2142191" y="6665853"/>
            <a:ext cx="9610044" cy="1948998"/>
            <a:chOff x="0" y="0"/>
            <a:chExt cx="3682024" cy="74674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2371799" y="7050980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3908899" y="6894292"/>
            <a:ext cx="6516403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Our focus has been on selling products to enable our customers to be more creative, focused</a:t>
            </a:r>
            <a:r>
              <a:rPr lang="en-US" sz="2210" spc="216">
                <a:solidFill>
                  <a:srgbClr val="231F20"/>
                </a:solidFill>
                <a:latin typeface="DM Sans"/>
              </a:rPr>
              <a:t>on tools for brainstorming.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2294591" y="6818253"/>
            <a:ext cx="9610044" cy="1948998"/>
            <a:chOff x="0" y="0"/>
            <a:chExt cx="3682024" cy="74674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2524199" y="7203380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4061299" y="6739571"/>
            <a:ext cx="7690936" cy="192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Now, over two years on, we are a fully fledged business. For a monthly subscription we will put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together a full meal plan to ensure you and your family are getting a healthy, balanced diet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whatever your budget.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15947" y="2923963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1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PROJECT OBJECTIVES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72497" y="3763014"/>
            <a:ext cx="3360904" cy="67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Predict which recipes will lead to high traffic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474319" y="2981747"/>
            <a:ext cx="3474003" cy="647719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874730" y="3763014"/>
            <a:ext cx="4655362" cy="67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Predict high traffic recipes 80% of the time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258715" y="2923963"/>
            <a:ext cx="3474003" cy="647719"/>
            <a:chOff x="0" y="0"/>
            <a:chExt cx="914964" cy="170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3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315265" y="3763014"/>
            <a:ext cx="3360904" cy="677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Recommend best model to deploy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243915"/>
            <a:chOff x="0" y="0"/>
            <a:chExt cx="4816593" cy="590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90990"/>
            </a:xfrm>
            <a:custGeom>
              <a:avLst/>
              <a:gdLst/>
              <a:ahLst/>
              <a:cxnLst/>
              <a:rect r="r" b="b" t="t" l="l"/>
              <a:pathLst>
                <a:path h="59099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90990"/>
                  </a:lnTo>
                  <a:lnTo>
                    <a:pt x="0" y="59099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10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53890" y="2243915"/>
            <a:ext cx="5214772" cy="3941970"/>
          </a:xfrm>
          <a:custGeom>
            <a:avLst/>
            <a:gdLst/>
            <a:ahLst/>
            <a:cxnLst/>
            <a:rect r="r" b="b" t="t" l="l"/>
            <a:pathLst>
              <a:path h="3941970" w="5214772">
                <a:moveTo>
                  <a:pt x="0" y="0"/>
                </a:moveTo>
                <a:lnTo>
                  <a:pt x="5214772" y="0"/>
                </a:lnTo>
                <a:lnTo>
                  <a:pt x="5214772" y="3941969"/>
                </a:lnTo>
                <a:lnTo>
                  <a:pt x="0" y="3941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99301" y="6406072"/>
            <a:ext cx="5066571" cy="3833303"/>
          </a:xfrm>
          <a:custGeom>
            <a:avLst/>
            <a:gdLst/>
            <a:ahLst/>
            <a:cxnLst/>
            <a:rect r="r" b="b" t="t" l="l"/>
            <a:pathLst>
              <a:path h="3833303" w="5066571">
                <a:moveTo>
                  <a:pt x="0" y="0"/>
                </a:moveTo>
                <a:lnTo>
                  <a:pt x="5066571" y="0"/>
                </a:lnTo>
                <a:lnTo>
                  <a:pt x="5066571" y="3833303"/>
                </a:lnTo>
                <a:lnTo>
                  <a:pt x="0" y="38333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18272" y="2243915"/>
            <a:ext cx="5369728" cy="4630344"/>
          </a:xfrm>
          <a:custGeom>
            <a:avLst/>
            <a:gdLst/>
            <a:ahLst/>
            <a:cxnLst/>
            <a:rect r="r" b="b" t="t" l="l"/>
            <a:pathLst>
              <a:path h="4630344" w="5369728">
                <a:moveTo>
                  <a:pt x="0" y="0"/>
                </a:moveTo>
                <a:lnTo>
                  <a:pt x="5369728" y="0"/>
                </a:lnTo>
                <a:lnTo>
                  <a:pt x="5369728" y="4630344"/>
                </a:lnTo>
                <a:lnTo>
                  <a:pt x="0" y="46303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982" t="0" r="-13053" b="-662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99072" y="6357334"/>
            <a:ext cx="5064343" cy="3869678"/>
          </a:xfrm>
          <a:custGeom>
            <a:avLst/>
            <a:gdLst/>
            <a:ahLst/>
            <a:cxnLst/>
            <a:rect r="r" b="b" t="t" l="l"/>
            <a:pathLst>
              <a:path h="3869678" w="5064343">
                <a:moveTo>
                  <a:pt x="0" y="0"/>
                </a:moveTo>
                <a:lnTo>
                  <a:pt x="5064343" y="0"/>
                </a:lnTo>
                <a:lnTo>
                  <a:pt x="5064343" y="3869678"/>
                </a:lnTo>
                <a:lnTo>
                  <a:pt x="0" y="38696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03597" y="462387"/>
            <a:ext cx="17317201" cy="97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>
                <a:solidFill>
                  <a:srgbClr val="FFFFFF"/>
                </a:solidFill>
                <a:latin typeface="Oswald"/>
              </a:rPr>
              <a:t>Nutritional Information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3592521"/>
            <a:ext cx="5453865" cy="157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8"/>
              </a:lnSpc>
              <a:spcBef>
                <a:spcPct val="0"/>
              </a:spcBef>
            </a:pPr>
            <a:r>
              <a:rPr lang="en-US" sz="2398">
                <a:solidFill>
                  <a:srgbClr val="000000"/>
                </a:solidFill>
                <a:latin typeface="Open Sauce"/>
              </a:rPr>
              <a:t>The histograms show that all nutritional information columns are left skewed indicating that majority of their values are in the lowest limit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243915"/>
            <a:chOff x="0" y="0"/>
            <a:chExt cx="4816593" cy="590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90990"/>
            </a:xfrm>
            <a:custGeom>
              <a:avLst/>
              <a:gdLst/>
              <a:ahLst/>
              <a:cxnLst/>
              <a:rect r="r" b="b" t="t" l="l"/>
              <a:pathLst>
                <a:path h="59099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90990"/>
                  </a:lnTo>
                  <a:lnTo>
                    <a:pt x="0" y="59099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10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3597" y="395712"/>
            <a:ext cx="17317201" cy="97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>
                <a:solidFill>
                  <a:srgbClr val="FFFFFF"/>
                </a:solidFill>
                <a:latin typeface="Oswald"/>
              </a:rPr>
              <a:t>Nutritional Information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3597" y="4198454"/>
            <a:ext cx="7647698" cy="317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4"/>
              </a:lnSpc>
              <a:spcBef>
                <a:spcPct val="0"/>
              </a:spcBef>
            </a:pPr>
            <a:r>
              <a:rPr lang="en-US" sz="4903">
                <a:solidFill>
                  <a:srgbClr val="000000"/>
                </a:solidFill>
                <a:latin typeface="Open Sauce"/>
              </a:rPr>
              <a:t>There is generally a weak correlation between all nutritional information columns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535236" y="2520960"/>
            <a:ext cx="8724064" cy="7199832"/>
          </a:xfrm>
          <a:custGeom>
            <a:avLst/>
            <a:gdLst/>
            <a:ahLst/>
            <a:cxnLst/>
            <a:rect r="r" b="b" t="t" l="l"/>
            <a:pathLst>
              <a:path h="7199832" w="8724064">
                <a:moveTo>
                  <a:pt x="0" y="0"/>
                </a:moveTo>
                <a:lnTo>
                  <a:pt x="8724064" y="0"/>
                </a:lnTo>
                <a:lnTo>
                  <a:pt x="8724064" y="7199831"/>
                </a:lnTo>
                <a:lnTo>
                  <a:pt x="0" y="71998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243915"/>
            <a:chOff x="0" y="0"/>
            <a:chExt cx="4816593" cy="590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90990"/>
            </a:xfrm>
            <a:custGeom>
              <a:avLst/>
              <a:gdLst/>
              <a:ahLst/>
              <a:cxnLst/>
              <a:rect r="r" b="b" t="t" l="l"/>
              <a:pathLst>
                <a:path h="59099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90990"/>
                  </a:lnTo>
                  <a:lnTo>
                    <a:pt x="0" y="59099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10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2410257"/>
            <a:ext cx="11055465" cy="5371236"/>
          </a:xfrm>
          <a:custGeom>
            <a:avLst/>
            <a:gdLst/>
            <a:ahLst/>
            <a:cxnLst/>
            <a:rect r="r" b="b" t="t" l="l"/>
            <a:pathLst>
              <a:path h="5371236" w="11055465">
                <a:moveTo>
                  <a:pt x="0" y="0"/>
                </a:moveTo>
                <a:lnTo>
                  <a:pt x="11055465" y="0"/>
                </a:lnTo>
                <a:lnTo>
                  <a:pt x="11055465" y="5371236"/>
                </a:lnTo>
                <a:lnTo>
                  <a:pt x="0" y="53712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515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710838"/>
            <a:ext cx="10292293" cy="1094925"/>
          </a:xfrm>
          <a:custGeom>
            <a:avLst/>
            <a:gdLst/>
            <a:ahLst/>
            <a:cxnLst/>
            <a:rect r="r" b="b" t="t" l="l"/>
            <a:pathLst>
              <a:path h="1094925" w="10292293">
                <a:moveTo>
                  <a:pt x="0" y="0"/>
                </a:moveTo>
                <a:lnTo>
                  <a:pt x="10292293" y="0"/>
                </a:lnTo>
                <a:lnTo>
                  <a:pt x="10292293" y="1094924"/>
                </a:lnTo>
                <a:lnTo>
                  <a:pt x="0" y="10949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3597" y="498890"/>
            <a:ext cx="17317201" cy="97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>
                <a:solidFill>
                  <a:srgbClr val="FFFFFF"/>
                </a:solidFill>
                <a:latin typeface="Oswald"/>
              </a:rPr>
              <a:t>K-Nearest Neighbor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91600" y="5029200"/>
            <a:ext cx="9133916" cy="3457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6"/>
              </a:lnSpc>
              <a:spcBef>
                <a:spcPct val="0"/>
              </a:spcBef>
            </a:pPr>
            <a:r>
              <a:rPr lang="en-US" sz="3036">
                <a:solidFill>
                  <a:srgbClr val="000000"/>
                </a:solidFill>
                <a:latin typeface="Open Sauce"/>
              </a:rPr>
              <a:t>The base model, which utilizes KNN, achieved an accuracy of approximately 77.1%. KNN is known for its simplicity and intuitive approach, making it a valuable choice for certain datasets and scenarios. However, it may not perform optimally when dealing with high-dimensional or noisy data, as it relies on proximity to neighbors.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243915"/>
            <a:chOff x="0" y="0"/>
            <a:chExt cx="4816593" cy="5909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90990"/>
            </a:xfrm>
            <a:custGeom>
              <a:avLst/>
              <a:gdLst/>
              <a:ahLst/>
              <a:cxnLst/>
              <a:rect r="r" b="b" t="t" l="l"/>
              <a:pathLst>
                <a:path h="59099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90990"/>
                  </a:lnTo>
                  <a:lnTo>
                    <a:pt x="0" y="59099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610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116" y="2426889"/>
            <a:ext cx="10304073" cy="6120796"/>
          </a:xfrm>
          <a:custGeom>
            <a:avLst/>
            <a:gdLst/>
            <a:ahLst/>
            <a:cxnLst/>
            <a:rect r="r" b="b" t="t" l="l"/>
            <a:pathLst>
              <a:path h="6120796" w="10304073">
                <a:moveTo>
                  <a:pt x="0" y="0"/>
                </a:moveTo>
                <a:lnTo>
                  <a:pt x="10304073" y="0"/>
                </a:lnTo>
                <a:lnTo>
                  <a:pt x="10304073" y="6120796"/>
                </a:lnTo>
                <a:lnTo>
                  <a:pt x="0" y="6120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4841" y="9138508"/>
            <a:ext cx="17110184" cy="1005671"/>
          </a:xfrm>
          <a:custGeom>
            <a:avLst/>
            <a:gdLst/>
            <a:ahLst/>
            <a:cxnLst/>
            <a:rect r="r" b="b" t="t" l="l"/>
            <a:pathLst>
              <a:path h="1005671" w="17110184">
                <a:moveTo>
                  <a:pt x="0" y="0"/>
                </a:moveTo>
                <a:lnTo>
                  <a:pt x="17110184" y="0"/>
                </a:lnTo>
                <a:lnTo>
                  <a:pt x="17110184" y="1005671"/>
                </a:lnTo>
                <a:lnTo>
                  <a:pt x="0" y="10056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4072" y="452862"/>
            <a:ext cx="17317201" cy="97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>
                <a:solidFill>
                  <a:srgbClr val="FFFFFF"/>
                </a:solidFill>
                <a:latin typeface="Oswald"/>
              </a:rPr>
              <a:t>Decision Tree Classifier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67818" y="2693835"/>
            <a:ext cx="8020182" cy="6349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3"/>
              </a:lnSpc>
              <a:spcBef>
                <a:spcPct val="0"/>
              </a:spcBef>
            </a:pPr>
            <a:r>
              <a:rPr lang="en-US" sz="3910">
                <a:solidFill>
                  <a:srgbClr val="000000"/>
                </a:solidFill>
                <a:latin typeface="Open Sauce"/>
              </a:rPr>
              <a:t>T</a:t>
            </a:r>
            <a:r>
              <a:rPr lang="en-US" sz="3910">
                <a:solidFill>
                  <a:srgbClr val="000000"/>
                </a:solidFill>
                <a:latin typeface="Open Sauce"/>
              </a:rPr>
              <a:t>he comparison model, employing the Decision Tree Classifier, achieved a slightly higher accuracy of around 77.7%. Decision trees are interpretable and can capture complex relationships within the data. They are versatile and perform well on various types of datasets.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243915"/>
            <a:chOff x="0" y="0"/>
            <a:chExt cx="4816593" cy="590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90990"/>
            </a:xfrm>
            <a:custGeom>
              <a:avLst/>
              <a:gdLst/>
              <a:ahLst/>
              <a:cxnLst/>
              <a:rect r="r" b="b" t="t" l="l"/>
              <a:pathLst>
                <a:path h="59099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90990"/>
                  </a:lnTo>
                  <a:lnTo>
                    <a:pt x="0" y="59099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10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4424" y="527465"/>
            <a:ext cx="17317201" cy="97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>
                <a:solidFill>
                  <a:srgbClr val="FFFFFF"/>
                </a:solidFill>
                <a:latin typeface="Oswald"/>
              </a:rPr>
              <a:t>Business Metrics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687" y="2177240"/>
            <a:ext cx="17926426" cy="8027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5907">
                <a:solidFill>
                  <a:srgbClr val="000000"/>
                </a:solidFill>
                <a:latin typeface="Open Sauce Bold"/>
              </a:rPr>
              <a:t>Accuracy: Percentage of Predictions of Recipe with High Traffic</a:t>
            </a:r>
          </a:p>
          <a:p>
            <a:pPr algn="just" marL="729294" indent="-364647" lvl="1">
              <a:lnSpc>
                <a:spcPts val="4391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Open Sauce"/>
              </a:rPr>
              <a:t>This metric evaluates the performance of two predictive models (Decision Tree Classifier and K-Nearest Neighbors - KNN) by measuring the percentage of predictions of recipe with potential high traffic.</a:t>
            </a:r>
          </a:p>
          <a:p>
            <a:pPr algn="just" marL="729294" indent="-364647" lvl="1">
              <a:lnSpc>
                <a:spcPts val="4391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Open Sauce"/>
              </a:rPr>
              <a:t>The results indicate that the Decision Tree Classifier achieved an accuracy of 77.65%, while the KNN model achieved an accuracy of 77.09% in predicting the recipe with potential high traffic. These percentages reflect the models' ability to provide predictions, which can be a valuable metric for assessing their performance in real-world applications.</a:t>
            </a:r>
          </a:p>
          <a:p>
            <a:pPr algn="just" marL="729294" indent="-364647" lvl="1">
              <a:lnSpc>
                <a:spcPts val="4391"/>
              </a:lnSpc>
              <a:buFont typeface="Arial"/>
              <a:buChar char="•"/>
            </a:pPr>
            <a:r>
              <a:rPr lang="en-US" sz="3377">
                <a:solidFill>
                  <a:srgbClr val="000000"/>
                </a:solidFill>
                <a:latin typeface="Open Sauce"/>
              </a:rPr>
              <a:t>It is important to note that both models didn't achieve 80% prediction but implementing the recommendations might result to an improvement towards achieving that target.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243915"/>
            <a:chOff x="0" y="0"/>
            <a:chExt cx="4816593" cy="590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90990"/>
            </a:xfrm>
            <a:custGeom>
              <a:avLst/>
              <a:gdLst/>
              <a:ahLst/>
              <a:cxnLst/>
              <a:rect r="r" b="b" t="t" l="l"/>
              <a:pathLst>
                <a:path h="59099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90990"/>
                  </a:lnTo>
                  <a:lnTo>
                    <a:pt x="0" y="59099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610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199" y="452862"/>
            <a:ext cx="17317201" cy="97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8"/>
              </a:lnSpc>
            </a:pPr>
            <a:r>
              <a:rPr lang="en-US" sz="5730" spc="561">
                <a:solidFill>
                  <a:srgbClr val="FFFFFF"/>
                </a:solidFill>
                <a:latin typeface="Oswald"/>
              </a:rPr>
              <a:t>Recommendations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199" y="2547728"/>
            <a:ext cx="18037313" cy="7632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17963" indent="-458981" lvl="1">
              <a:lnSpc>
                <a:spcPts val="5527"/>
              </a:lnSpc>
              <a:buFont typeface="Arial"/>
              <a:buChar char="•"/>
            </a:pPr>
            <a:r>
              <a:rPr lang="en-US" sz="4251">
                <a:solidFill>
                  <a:srgbClr val="000000"/>
                </a:solidFill>
                <a:latin typeface="Open Sauce"/>
              </a:rPr>
              <a:t>Continue to monitor and evaluate the performance of both models over time. Accuracy is an essential metric, but consider other relevant metrics such as precision, recall, and F1-score</a:t>
            </a:r>
          </a:p>
          <a:p>
            <a:pPr marL="917963" indent="-458981" lvl="1">
              <a:lnSpc>
                <a:spcPts val="5527"/>
              </a:lnSpc>
              <a:buFont typeface="Arial"/>
              <a:buChar char="•"/>
            </a:pPr>
            <a:r>
              <a:rPr lang="en-US" sz="4251">
                <a:solidFill>
                  <a:srgbClr val="000000"/>
                </a:solidFill>
                <a:latin typeface="Open Sauce"/>
              </a:rPr>
              <a:t>Explore ensemble methods, such as model stacking or voting, that combine the predictions of both models.</a:t>
            </a:r>
          </a:p>
          <a:p>
            <a:pPr marL="917963" indent="-458981" lvl="1">
              <a:lnSpc>
                <a:spcPts val="5527"/>
              </a:lnSpc>
              <a:buFont typeface="Arial"/>
              <a:buChar char="•"/>
            </a:pPr>
            <a:r>
              <a:rPr lang="en-US" sz="4251">
                <a:solidFill>
                  <a:srgbClr val="000000"/>
                </a:solidFill>
                <a:latin typeface="Open Sauce"/>
              </a:rPr>
              <a:t>Fine-tune the hyper-parameters of both models further to see if performance can be improved using other fine-tuning techniques</a:t>
            </a:r>
          </a:p>
          <a:p>
            <a:pPr marL="917963" indent="-458981" lvl="1">
              <a:lnSpc>
                <a:spcPts val="5527"/>
              </a:lnSpc>
              <a:buFont typeface="Arial"/>
              <a:buChar char="•"/>
            </a:pPr>
            <a:r>
              <a:rPr lang="en-US" sz="4251">
                <a:solidFill>
                  <a:srgbClr val="000000"/>
                </a:solidFill>
                <a:latin typeface="Open Sauce"/>
              </a:rPr>
              <a:t>Assess the importance of features used in the models and consider feature engineering techniques to create new relevant features.</a:t>
            </a:r>
          </a:p>
          <a:p>
            <a:pPr marL="917963" indent="-458981" lvl="1">
              <a:lnSpc>
                <a:spcPts val="5527"/>
              </a:lnSpc>
              <a:spcBef>
                <a:spcPct val="0"/>
              </a:spcBef>
              <a:buFont typeface="Arial"/>
              <a:buChar char="•"/>
            </a:pPr>
            <a:r>
              <a:rPr lang="en-US" sz="4251">
                <a:solidFill>
                  <a:srgbClr val="000000"/>
                </a:solidFill>
                <a:latin typeface="Open Sauce"/>
              </a:rPr>
              <a:t>Ensure data quality and consistency in the dataset.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DAFvh95Lgcg</dc:identifier>
  <dcterms:modified xsi:type="dcterms:W3CDTF">2011-08-01T06:04:30Z</dcterms:modified>
  <cp:revision>1</cp:revision>
  <dc:title>Recipe Site Traffic</dc:title>
</cp:coreProperties>
</file>