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eab595ce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eab595ce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eab595c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eab595c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eab595ce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eab595ce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eab595ce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eab595ce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eab595ce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eab595c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eab595ce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eab595ce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eab595ce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eab595ce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ec9db62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ec9db62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eab595c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eab595c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eab595c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eab595c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ab595c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ab595c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eab595c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eab595c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eab595c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eab595c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eab595c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eab595c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eab595c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eab595c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ab595c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eab595c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84775" y="1333050"/>
            <a:ext cx="43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mi_tupla_1</a:t>
            </a:r>
            <a:r>
              <a:rPr lang="es" sz="2200"/>
              <a:t> = ‘juan’, ‘luis’, True, 4</a:t>
            </a:r>
            <a:endParaRPr sz="2200"/>
          </a:p>
        </p:txBody>
      </p:sp>
      <p:sp>
        <p:nvSpPr>
          <p:cNvPr id="55" name="Google Shape;55;p13"/>
          <p:cNvSpPr txBox="1"/>
          <p:nvPr/>
        </p:nvSpPr>
        <p:spPr>
          <a:xfrm>
            <a:off x="2370875" y="2348550"/>
            <a:ext cx="47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mi_tupla_2 = (‘juan’, ‘luis’, True, 4)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293500" y="616500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</a:t>
            </a:r>
            <a:r>
              <a:rPr lang="es" sz="2200"/>
              <a:t> = [100, “python”, 5.6]</a:t>
            </a:r>
            <a:endParaRPr sz="2200"/>
          </a:p>
        </p:txBody>
      </p:sp>
      <p:sp>
        <p:nvSpPr>
          <p:cNvPr id="117" name="Google Shape;117;p22"/>
          <p:cNvSpPr txBox="1"/>
          <p:nvPr/>
        </p:nvSpPr>
        <p:spPr>
          <a:xfrm>
            <a:off x="1490400" y="1911150"/>
            <a:ext cx="616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&gt;&gt; </a:t>
            </a:r>
            <a:r>
              <a:rPr lang="es" sz="2200">
                <a:solidFill>
                  <a:schemeClr val="dk1"/>
                </a:solidFill>
              </a:rPr>
              <a:t>mi_lista[1]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&gt;&gt; python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2293500" y="616500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[100, “python”, 5.6]</a:t>
            </a:r>
            <a:endParaRPr sz="2200"/>
          </a:p>
        </p:txBody>
      </p:sp>
      <p:sp>
        <p:nvSpPr>
          <p:cNvPr id="123" name="Google Shape;123;p23"/>
          <p:cNvSpPr txBox="1"/>
          <p:nvPr/>
        </p:nvSpPr>
        <p:spPr>
          <a:xfrm>
            <a:off x="1490400" y="1911150"/>
            <a:ext cx="616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&gt;&gt; mi_lista[-2] = “Abril”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&gt;&gt; mi_lista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&gt;&gt; </a:t>
            </a:r>
            <a:r>
              <a:rPr lang="es" sz="2200">
                <a:solidFill>
                  <a:schemeClr val="dk1"/>
                </a:solidFill>
              </a:rPr>
              <a:t>[100, “Abril”, 5.6]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067275" y="1473288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5" name="Google Shape;125;p23"/>
          <p:cNvCxnSpPr/>
          <p:nvPr/>
        </p:nvCxnSpPr>
        <p:spPr>
          <a:xfrm rot="10800000">
            <a:off x="4378075" y="995825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3"/>
          <p:cNvSpPr txBox="1"/>
          <p:nvPr/>
        </p:nvSpPr>
        <p:spPr>
          <a:xfrm>
            <a:off x="4992838" y="1510950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5266375" y="1071150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3"/>
          <p:cNvSpPr txBox="1"/>
          <p:nvPr/>
        </p:nvSpPr>
        <p:spPr>
          <a:xfrm>
            <a:off x="5843875" y="1510950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9" name="Google Shape;129;p23"/>
          <p:cNvCxnSpPr/>
          <p:nvPr/>
        </p:nvCxnSpPr>
        <p:spPr>
          <a:xfrm rot="10800000">
            <a:off x="6123050" y="1104175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3"/>
          <p:cNvSpPr txBox="1"/>
          <p:nvPr/>
        </p:nvSpPr>
        <p:spPr>
          <a:xfrm>
            <a:off x="4067275" y="264650"/>
            <a:ext cx="24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</a:rPr>
              <a:t>0                  1                  2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293500" y="2047575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[1, 2, 3, 4, 5, 6]</a:t>
            </a:r>
            <a:endParaRPr sz="2200"/>
          </a:p>
        </p:txBody>
      </p:sp>
      <p:sp>
        <p:nvSpPr>
          <p:cNvPr id="136" name="Google Shape;136;p24"/>
          <p:cNvSpPr txBox="1"/>
          <p:nvPr/>
        </p:nvSpPr>
        <p:spPr>
          <a:xfrm>
            <a:off x="42734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 flipH="1" rot="10800000">
            <a:off x="4438475" y="2454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4"/>
          <p:cNvSpPr txBox="1"/>
          <p:nvPr/>
        </p:nvSpPr>
        <p:spPr>
          <a:xfrm>
            <a:off x="51878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 flipH="1" rot="10800000">
            <a:off x="5352875" y="2454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2293500" y="2047575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[1, 2, 3, 4, 5, 6]</a:t>
            </a:r>
            <a:endParaRPr sz="2200"/>
          </a:p>
        </p:txBody>
      </p:sp>
      <p:sp>
        <p:nvSpPr>
          <p:cNvPr id="145" name="Google Shape;145;p25"/>
          <p:cNvSpPr txBox="1"/>
          <p:nvPr/>
        </p:nvSpPr>
        <p:spPr>
          <a:xfrm>
            <a:off x="42734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6" name="Google Shape;146;p25"/>
          <p:cNvCxnSpPr/>
          <p:nvPr/>
        </p:nvCxnSpPr>
        <p:spPr>
          <a:xfrm flipH="1" rot="10800000">
            <a:off x="4438475" y="2454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51878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 flipH="1" rot="10800000">
            <a:off x="5352875" y="2454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5"/>
          <p:cNvSpPr/>
          <p:nvPr/>
        </p:nvSpPr>
        <p:spPr>
          <a:xfrm>
            <a:off x="4153475" y="2047575"/>
            <a:ext cx="1091100" cy="5232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2734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560800" y="2202300"/>
            <a:ext cx="40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print(mi_lista[0:3]) # [1, 2, 3]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2293500" y="904575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[1, 2, 3, 4, 5, 6]</a:t>
            </a:r>
            <a:endParaRPr sz="2200"/>
          </a:p>
        </p:txBody>
      </p:sp>
      <p:sp>
        <p:nvSpPr>
          <p:cNvPr id="157" name="Google Shape;157;p26"/>
          <p:cNvSpPr txBox="1"/>
          <p:nvPr/>
        </p:nvSpPr>
        <p:spPr>
          <a:xfrm>
            <a:off x="4273475" y="1552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 flipH="1" rot="10800000">
            <a:off x="4438475" y="1311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/>
        </p:nvSpPr>
        <p:spPr>
          <a:xfrm>
            <a:off x="5187875" y="1552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 flipH="1" rot="10800000">
            <a:off x="5352875" y="1311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6"/>
          <p:cNvSpPr/>
          <p:nvPr/>
        </p:nvSpPr>
        <p:spPr>
          <a:xfrm>
            <a:off x="4153475" y="904575"/>
            <a:ext cx="1091100" cy="5232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818E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560800" y="3009500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rango van a ser los </a:t>
            </a:r>
            <a:r>
              <a:rPr lang="es"/>
              <a:t>índices</a:t>
            </a:r>
            <a:r>
              <a:rPr lang="es"/>
              <a:t> 0, 1 y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2293500" y="2047575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[1, 2, 3, 4, 5, 6]</a:t>
            </a:r>
            <a:endParaRPr sz="2200"/>
          </a:p>
        </p:txBody>
      </p:sp>
      <p:sp>
        <p:nvSpPr>
          <p:cNvPr id="168" name="Google Shape;168;p27"/>
          <p:cNvSpPr txBox="1"/>
          <p:nvPr/>
        </p:nvSpPr>
        <p:spPr>
          <a:xfrm>
            <a:off x="45782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9" name="Google Shape;169;p27"/>
          <p:cNvCxnSpPr/>
          <p:nvPr/>
        </p:nvCxnSpPr>
        <p:spPr>
          <a:xfrm flipH="1" rot="10800000">
            <a:off x="4731600" y="2454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7"/>
          <p:cNvSpPr txBox="1"/>
          <p:nvPr/>
        </p:nvSpPr>
        <p:spPr>
          <a:xfrm>
            <a:off x="51878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1" name="Google Shape;171;p27"/>
          <p:cNvCxnSpPr/>
          <p:nvPr/>
        </p:nvCxnSpPr>
        <p:spPr>
          <a:xfrm flipH="1" rot="10800000">
            <a:off x="5352875" y="24545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/>
          <p:nvPr/>
        </p:nvSpPr>
        <p:spPr>
          <a:xfrm>
            <a:off x="4607375" y="2047575"/>
            <a:ext cx="621000" cy="5232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42734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560800" y="2202300"/>
            <a:ext cx="4022400" cy="738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print(mi_lista[1:3]) # [2, 3]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293500" y="980775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[1, 2, 3, 4, 5, 6]</a:t>
            </a:r>
            <a:endParaRPr sz="2200"/>
          </a:p>
        </p:txBody>
      </p:sp>
      <p:sp>
        <p:nvSpPr>
          <p:cNvPr id="180" name="Google Shape;180;p28"/>
          <p:cNvSpPr txBox="1"/>
          <p:nvPr/>
        </p:nvSpPr>
        <p:spPr>
          <a:xfrm>
            <a:off x="4578275" y="16289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1" name="Google Shape;181;p28"/>
          <p:cNvCxnSpPr/>
          <p:nvPr/>
        </p:nvCxnSpPr>
        <p:spPr>
          <a:xfrm flipH="1" rot="10800000">
            <a:off x="4731600" y="13877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8"/>
          <p:cNvSpPr txBox="1"/>
          <p:nvPr/>
        </p:nvSpPr>
        <p:spPr>
          <a:xfrm>
            <a:off x="5187875" y="16289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 flipH="1" rot="10800000">
            <a:off x="5352875" y="1387775"/>
            <a:ext cx="3900" cy="30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8"/>
          <p:cNvSpPr/>
          <p:nvPr/>
        </p:nvSpPr>
        <p:spPr>
          <a:xfrm>
            <a:off x="4607375" y="980775"/>
            <a:ext cx="621000" cy="5232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4273475" y="2695725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2560800" y="2526375"/>
            <a:ext cx="4022400" cy="7389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print(mi_lista[-3:-2]) # [4]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2293500" y="980775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mi_lista = [1, 2, 3, 4, 5, 6]</a:t>
            </a:r>
            <a:endParaRPr sz="2200"/>
          </a:p>
        </p:txBody>
      </p:sp>
      <p:sp>
        <p:nvSpPr>
          <p:cNvPr id="192" name="Google Shape;192;p29"/>
          <p:cNvSpPr txBox="1"/>
          <p:nvPr/>
        </p:nvSpPr>
        <p:spPr>
          <a:xfrm>
            <a:off x="5700200" y="169407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3" name="Google Shape;193;p29"/>
          <p:cNvCxnSpPr>
            <a:stCxn id="192" idx="0"/>
          </p:cNvCxnSpPr>
          <p:nvPr/>
        </p:nvCxnSpPr>
        <p:spPr>
          <a:xfrm flipH="1" rot="10800000">
            <a:off x="5979050" y="1344875"/>
            <a:ext cx="1200" cy="34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9"/>
          <p:cNvSpPr/>
          <p:nvPr/>
        </p:nvSpPr>
        <p:spPr>
          <a:xfrm>
            <a:off x="5203100" y="980775"/>
            <a:ext cx="333900" cy="5232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5818E"/>
              </a:solidFill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395400" y="177027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6" name="Google Shape;196;p29"/>
          <p:cNvCxnSpPr>
            <a:stCxn id="195" idx="0"/>
          </p:cNvCxnSpPr>
          <p:nvPr/>
        </p:nvCxnSpPr>
        <p:spPr>
          <a:xfrm flipH="1" rot="10800000">
            <a:off x="5674250" y="1421075"/>
            <a:ext cx="1200" cy="34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5090600" y="1846475"/>
            <a:ext cx="5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-3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8" name="Google Shape;198;p29"/>
          <p:cNvCxnSpPr>
            <a:stCxn id="197" idx="0"/>
          </p:cNvCxnSpPr>
          <p:nvPr/>
        </p:nvCxnSpPr>
        <p:spPr>
          <a:xfrm flipH="1" rot="10800000">
            <a:off x="5369450" y="1497275"/>
            <a:ext cx="1200" cy="34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/>
          <p:nvPr/>
        </p:nvCxnSpPr>
        <p:spPr>
          <a:xfrm>
            <a:off x="4614125" y="2321075"/>
            <a:ext cx="656700" cy="47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 txBox="1"/>
          <p:nvPr/>
        </p:nvSpPr>
        <p:spPr>
          <a:xfrm>
            <a:off x="3324300" y="3595075"/>
            <a:ext cx="283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hacemos slicing con núms negativos, el número de la izq. será el negativo más pequeño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84775" y="1333050"/>
            <a:ext cx="43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mi_tupla_1 = ‘juan’, ‘luis’, True, 4</a:t>
            </a:r>
            <a:endParaRPr sz="2200"/>
          </a:p>
        </p:txBody>
      </p:sp>
      <p:sp>
        <p:nvSpPr>
          <p:cNvPr id="61" name="Google Shape;61;p14"/>
          <p:cNvSpPr txBox="1"/>
          <p:nvPr/>
        </p:nvSpPr>
        <p:spPr>
          <a:xfrm>
            <a:off x="2370875" y="2128700"/>
            <a:ext cx="4744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&gt;&gt; print(mi_tupla_1[0])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&gt;&gt; juan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&gt;&gt; print(mi_tupla_1[-1])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</a:rPr>
              <a:t>&gt;&gt; 4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584775" y="616500"/>
            <a:ext cx="43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mi_tupla_1 = ‘juan’, ‘luis’, True, 4</a:t>
            </a:r>
            <a:endParaRPr sz="2200"/>
          </a:p>
        </p:txBody>
      </p:sp>
      <p:sp>
        <p:nvSpPr>
          <p:cNvPr id="67" name="Google Shape;67;p15"/>
          <p:cNvSpPr txBox="1"/>
          <p:nvPr/>
        </p:nvSpPr>
        <p:spPr>
          <a:xfrm>
            <a:off x="2739500" y="2230375"/>
            <a:ext cx="474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for item in </a:t>
            </a:r>
            <a:r>
              <a:rPr lang="es" sz="2200">
                <a:solidFill>
                  <a:schemeClr val="dk1"/>
                </a:solidFill>
              </a:rPr>
              <a:t>mi_tupla_1: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	print(item) # </a:t>
            </a:r>
            <a:r>
              <a:rPr lang="es" sz="2200">
                <a:solidFill>
                  <a:srgbClr val="FF0000"/>
                </a:solidFill>
              </a:rPr>
              <a:t>juan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432175" y="1435625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item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9" name="Google Shape;69;p15"/>
          <p:cNvCxnSpPr/>
          <p:nvPr/>
        </p:nvCxnSpPr>
        <p:spPr>
          <a:xfrm rot="10800000">
            <a:off x="4692250" y="1044675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584775" y="616500"/>
            <a:ext cx="43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mi_tupla_1 = ‘juan’, ‘luis’, True, 4</a:t>
            </a:r>
            <a:endParaRPr sz="2200"/>
          </a:p>
        </p:txBody>
      </p:sp>
      <p:sp>
        <p:nvSpPr>
          <p:cNvPr id="75" name="Google Shape;75;p16"/>
          <p:cNvSpPr txBox="1"/>
          <p:nvPr/>
        </p:nvSpPr>
        <p:spPr>
          <a:xfrm>
            <a:off x="2739500" y="2230375"/>
            <a:ext cx="474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for item in </a:t>
            </a:r>
            <a:r>
              <a:rPr lang="es" sz="2200">
                <a:solidFill>
                  <a:schemeClr val="dk1"/>
                </a:solidFill>
              </a:rPr>
              <a:t>mi_tupla_1: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	print(item) # </a:t>
            </a:r>
            <a:r>
              <a:rPr lang="es" sz="2200">
                <a:solidFill>
                  <a:srgbClr val="FF0000"/>
                </a:solidFill>
              </a:rPr>
              <a:t>luis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194175" y="1435625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item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7" name="Google Shape;77;p16"/>
          <p:cNvCxnSpPr/>
          <p:nvPr/>
        </p:nvCxnSpPr>
        <p:spPr>
          <a:xfrm rot="10800000">
            <a:off x="5454250" y="1044675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584775" y="616500"/>
            <a:ext cx="43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mi_tupla_1 = ‘juan’, ‘luis’, True, 4</a:t>
            </a:r>
            <a:endParaRPr sz="2200"/>
          </a:p>
        </p:txBody>
      </p:sp>
      <p:sp>
        <p:nvSpPr>
          <p:cNvPr id="83" name="Google Shape;83;p17"/>
          <p:cNvSpPr txBox="1"/>
          <p:nvPr/>
        </p:nvSpPr>
        <p:spPr>
          <a:xfrm>
            <a:off x="2739500" y="2230375"/>
            <a:ext cx="474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for item in </a:t>
            </a:r>
            <a:r>
              <a:rPr lang="es" sz="2200">
                <a:solidFill>
                  <a:schemeClr val="dk1"/>
                </a:solidFill>
              </a:rPr>
              <a:t>mi_tupla_1: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	print(item) # </a:t>
            </a:r>
            <a:r>
              <a:rPr lang="es" sz="2200">
                <a:solidFill>
                  <a:srgbClr val="FF0000"/>
                </a:solidFill>
              </a:rPr>
              <a:t>True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956175" y="1435625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item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5" name="Google Shape;85;p17"/>
          <p:cNvCxnSpPr/>
          <p:nvPr/>
        </p:nvCxnSpPr>
        <p:spPr>
          <a:xfrm rot="10800000">
            <a:off x="6216250" y="1044675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584775" y="616500"/>
            <a:ext cx="431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mi_tupla_1 = ‘juan’, ‘luis’, True, 4</a:t>
            </a:r>
            <a:endParaRPr sz="2200"/>
          </a:p>
        </p:txBody>
      </p:sp>
      <p:sp>
        <p:nvSpPr>
          <p:cNvPr id="91" name="Google Shape;91;p18"/>
          <p:cNvSpPr txBox="1"/>
          <p:nvPr/>
        </p:nvSpPr>
        <p:spPr>
          <a:xfrm>
            <a:off x="2739500" y="2230375"/>
            <a:ext cx="474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for item in </a:t>
            </a:r>
            <a:r>
              <a:rPr lang="es" sz="2200">
                <a:solidFill>
                  <a:schemeClr val="dk1"/>
                </a:solidFill>
              </a:rPr>
              <a:t>mi_tupla_1: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	print(item) # </a:t>
            </a:r>
            <a:r>
              <a:rPr lang="es" sz="2200">
                <a:solidFill>
                  <a:srgbClr val="FF0000"/>
                </a:solidFill>
              </a:rPr>
              <a:t>4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413375" y="1435625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item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3" name="Google Shape;93;p18"/>
          <p:cNvCxnSpPr/>
          <p:nvPr/>
        </p:nvCxnSpPr>
        <p:spPr>
          <a:xfrm rot="10800000">
            <a:off x="6673450" y="1044675"/>
            <a:ext cx="0" cy="43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293500" y="616500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mi_tupla_3 = ‘juan’, ‘juan’, True, 4</a:t>
            </a:r>
            <a:endParaRPr sz="2200"/>
          </a:p>
        </p:txBody>
      </p:sp>
      <p:sp>
        <p:nvSpPr>
          <p:cNvPr id="99" name="Google Shape;99;p19"/>
          <p:cNvSpPr txBox="1"/>
          <p:nvPr/>
        </p:nvSpPr>
        <p:spPr>
          <a:xfrm>
            <a:off x="2199900" y="2310150"/>
            <a:ext cx="47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mi_tupla_3.count(‘juan’) </a:t>
            </a:r>
            <a:r>
              <a:rPr lang="es" sz="2200">
                <a:solidFill>
                  <a:srgbClr val="6AA84F"/>
                </a:solidFill>
              </a:rPr>
              <a:t># 2</a:t>
            </a:r>
            <a:endParaRPr sz="2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293500" y="616500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mi_tupla_3 = ‘juan’, ‘juan’, True, 4</a:t>
            </a:r>
            <a:endParaRPr sz="2200"/>
          </a:p>
        </p:txBody>
      </p:sp>
      <p:sp>
        <p:nvSpPr>
          <p:cNvPr id="105" name="Google Shape;105;p20"/>
          <p:cNvSpPr txBox="1"/>
          <p:nvPr/>
        </p:nvSpPr>
        <p:spPr>
          <a:xfrm>
            <a:off x="2199900" y="2310150"/>
            <a:ext cx="47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mi_tupla_3</a:t>
            </a:r>
            <a:r>
              <a:rPr lang="es" sz="2200">
                <a:solidFill>
                  <a:schemeClr val="dk1"/>
                </a:solidFill>
              </a:rPr>
              <a:t>.index(‘juan’) </a:t>
            </a:r>
            <a:r>
              <a:rPr lang="es" sz="2200">
                <a:solidFill>
                  <a:srgbClr val="6AA84F"/>
                </a:solidFill>
              </a:rPr>
              <a:t># 0</a:t>
            </a:r>
            <a:endParaRPr sz="2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293500" y="616500"/>
            <a:ext cx="45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mi_tupla_3 = ‘juan’, ‘juan’, True, 4</a:t>
            </a:r>
            <a:endParaRPr sz="2200"/>
          </a:p>
        </p:txBody>
      </p:sp>
      <p:sp>
        <p:nvSpPr>
          <p:cNvPr id="111" name="Google Shape;111;p21"/>
          <p:cNvSpPr txBox="1"/>
          <p:nvPr/>
        </p:nvSpPr>
        <p:spPr>
          <a:xfrm>
            <a:off x="2199900" y="2310150"/>
            <a:ext cx="47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mi_tupla_3.index(True) </a:t>
            </a:r>
            <a:r>
              <a:rPr lang="es" sz="2200">
                <a:solidFill>
                  <a:srgbClr val="6AA84F"/>
                </a:solidFill>
              </a:rPr>
              <a:t># 2</a:t>
            </a:r>
            <a:endParaRPr sz="22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